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4" r:id="rId2"/>
    <p:sldMasterId id="2147483692" r:id="rId3"/>
    <p:sldMasterId id="2147483710" r:id="rId4"/>
  </p:sldMasterIdLst>
  <p:notesMasterIdLst>
    <p:notesMasterId r:id="rId35"/>
  </p:notesMasterIdLst>
  <p:sldIdLst>
    <p:sldId id="257" r:id="rId5"/>
    <p:sldId id="281" r:id="rId6"/>
    <p:sldId id="351" r:id="rId7"/>
    <p:sldId id="371" r:id="rId8"/>
    <p:sldId id="370" r:id="rId9"/>
    <p:sldId id="372" r:id="rId10"/>
    <p:sldId id="374" r:id="rId11"/>
    <p:sldId id="269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275" r:id="rId20"/>
    <p:sldId id="276" r:id="rId21"/>
    <p:sldId id="277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292" r:id="rId30"/>
    <p:sldId id="287" r:id="rId31"/>
    <p:sldId id="310" r:id="rId32"/>
    <p:sldId id="278" r:id="rId33"/>
    <p:sldId id="260" r:id="rId3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D966"/>
    <a:srgbClr val="F1C226"/>
    <a:srgbClr val="DAE3F3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Double Linked List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Operasi</a:t>
          </a:r>
          <a:r>
            <a:rPr lang="en-US"/>
            <a:t> DELETE</a:t>
          </a:r>
          <a:endParaRPr lang="en-US" dirty="0"/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2" custLinFactNeighborX="54555" custLinFactNeighborY="-54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4" custLinFactNeighborX="21370" custLinFactNeighborY="-22097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4" custLinFactNeighborX="21370" custLinFactNeighborY="-15932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2" custLinFactNeighborX="-8136" custLinFactNeighborY="-604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4" custScaleX="78172" custScaleY="124883" custLinFactNeighborX="4783" custLinFactNeighborY="-12195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4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2122598" y="768518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879389" y="2257736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Double Linked List</a:t>
          </a:r>
        </a:p>
      </dsp:txBody>
      <dsp:txXfrm>
        <a:off x="879389" y="2257736"/>
        <a:ext cx="4113281" cy="616992"/>
      </dsp:txXfrm>
    </dsp:sp>
    <dsp:sp modelId="{DD091D0A-5A25-4241-91F3-18D32B0BDD4F}">
      <dsp:nvSpPr>
        <dsp:cNvPr id="0" name=""/>
        <dsp:cNvSpPr/>
      </dsp:nvSpPr>
      <dsp:spPr>
        <a:xfrm>
          <a:off x="879389" y="3015252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23F6-AC1A-46E3-9D99-A319DF497539}">
      <dsp:nvSpPr>
        <dsp:cNvPr id="0" name=""/>
        <dsp:cNvSpPr/>
      </dsp:nvSpPr>
      <dsp:spPr>
        <a:xfrm>
          <a:off x="6053173" y="759865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5479148" y="2242068"/>
          <a:ext cx="3215434" cy="77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 err="1"/>
            <a:t>Operasi</a:t>
          </a:r>
          <a:r>
            <a:rPr lang="en-US" sz="3600" kern="1200"/>
            <a:t> DELETE</a:t>
          </a:r>
          <a:endParaRPr lang="en-US" sz="3600" kern="1200" dirty="0"/>
        </a:p>
      </dsp:txBody>
      <dsp:txXfrm>
        <a:off x="5479148" y="2242068"/>
        <a:ext cx="3215434" cy="770518"/>
      </dsp:txXfrm>
    </dsp:sp>
    <dsp:sp modelId="{7CD40649-A74C-4AD8-B9D0-2573A1955C91}">
      <dsp:nvSpPr>
        <dsp:cNvPr id="0" name=""/>
        <dsp:cNvSpPr/>
      </dsp:nvSpPr>
      <dsp:spPr>
        <a:xfrm>
          <a:off x="4833487" y="3061107"/>
          <a:ext cx="4113281" cy="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0A74A-4DA3-41D0-84D1-0F1993670F6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D2604-E339-4373-B3CD-D6EBE8455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7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AD8F6-E7AC-44B1-BA23-ECA929A5C6A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6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AD8F6-E7AC-44B1-BA23-ECA929A5C6AB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3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430" y="498250"/>
            <a:ext cx="11292113" cy="1519237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rgbClr val="F4C80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2179639"/>
            <a:ext cx="11291435" cy="650648"/>
          </a:xfrm>
        </p:spPr>
        <p:txBody>
          <a:bodyPr>
            <a:normAutofit/>
          </a:bodyPr>
          <a:lstStyle>
            <a:lvl1pPr marL="0" indent="0" algn="r">
              <a:buNone/>
              <a:defRPr sz="30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122739" y="2992443"/>
            <a:ext cx="7604125" cy="855663"/>
          </a:xfrm>
        </p:spPr>
        <p:txBody>
          <a:bodyPr/>
          <a:lstStyle>
            <a:lvl1pPr marL="0" indent="0" algn="r">
              <a:buNone/>
              <a:defRPr>
                <a:solidFill>
                  <a:srgbClr val="F4C80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346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C274CA2D-221E-434E-BDC1-E5620779CC48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536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07999"/>
            <a:ext cx="2628900" cy="5668964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08001"/>
            <a:ext cx="7734300" cy="5668963"/>
          </a:xfrm>
        </p:spPr>
        <p:txBody>
          <a:bodyPr vert="eaVert"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8F0833DC-382B-41F5-8AAF-7C386EA0D300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792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42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06392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37-C77A-456E-96CA-D1A39FB655EE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11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6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17CE-BAAA-41D5-872E-E15390BFD0DB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7755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08EF-1D61-4AEB-ABB9-346BC4A090DE}" type="datetime1">
              <a:rPr lang="id-ID" smtClean="0"/>
              <a:t>19/03/2021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3251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B4679"/>
                </a:solidFill>
              </a:defRPr>
            </a:lvl1pPr>
            <a:lvl2pPr>
              <a:defRPr>
                <a:solidFill>
                  <a:srgbClr val="1B4679"/>
                </a:solidFill>
              </a:defRPr>
            </a:lvl2pPr>
            <a:lvl3pPr>
              <a:defRPr>
                <a:solidFill>
                  <a:srgbClr val="1B4679"/>
                </a:solidFill>
              </a:defRPr>
            </a:lvl3pPr>
            <a:lvl4pPr>
              <a:defRPr>
                <a:solidFill>
                  <a:srgbClr val="1B4679"/>
                </a:solidFill>
              </a:defRPr>
            </a:lvl4pPr>
            <a:lvl5pPr>
              <a:defRPr>
                <a:solidFill>
                  <a:srgbClr val="1B467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E3248237-C77A-456E-96CA-D1A39FB655EE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 b="1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0292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1415-E426-4521-BECF-C8E6116BCC44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2752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1B6-7F83-4529-9579-27E8009BF739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657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989705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822753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8374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36987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56912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25789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CA2D-221E-434E-BDC1-E5620779CC48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06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05054"/>
            <a:ext cx="10515600" cy="946377"/>
          </a:xfrm>
        </p:spPr>
        <p:txBody>
          <a:bodyPr anchor="b"/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628549"/>
            <a:ext cx="10515600" cy="4046537"/>
          </a:xfrm>
        </p:spPr>
        <p:txBody>
          <a:bodyPr>
            <a:normAutofit/>
          </a:bodyPr>
          <a:lstStyle>
            <a:lvl1pPr marL="257175" indent="-257175">
              <a:buFont typeface="Arial" panose="020B0604020202020204" pitchFamily="34" charset="0"/>
              <a:buChar char="•"/>
              <a:defRPr sz="2700">
                <a:solidFill>
                  <a:srgbClr val="F4C80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21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33DC-382B-41F5-8AAF-7C386EA0D300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4389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11428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37-C77A-456E-96CA-D1A39FB655EE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83985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79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17CE-BAAA-41D5-872E-E15390BFD0DB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6843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08EF-1D61-4AEB-ABB9-346BC4A090DE}" type="datetime1">
              <a:rPr lang="id-ID" smtClean="0"/>
              <a:t>19/03/2021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5884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6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56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1415-E426-4521-BECF-C8E6116BCC44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37270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1B6-7F83-4529-9579-27E8009BF739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2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3486"/>
            <a:ext cx="10515600" cy="1197202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305A17CE-BAAA-41D5-872E-E15390BFD0DB}" type="datetime1">
              <a:rPr lang="id-ID" smtClean="0"/>
              <a:t>19/03/2021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135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158883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4361736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849929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3982080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27375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539957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CA2D-221E-434E-BDC1-E5620779CC48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11427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33DC-382B-41F5-8AAF-7C386EA0D300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19406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3712660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37-C77A-456E-96CA-D1A39FB655EE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792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10515600" cy="11826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163964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solidFill>
                  <a:srgbClr val="163964"/>
                </a:solidFill>
              </a:defRPr>
            </a:lvl1pPr>
            <a:lvl2pPr>
              <a:defRPr>
                <a:solidFill>
                  <a:srgbClr val="163964"/>
                </a:solidFill>
              </a:defRPr>
            </a:lvl2pPr>
            <a:lvl3pPr>
              <a:defRPr>
                <a:solidFill>
                  <a:srgbClr val="163964"/>
                </a:solidFill>
              </a:defRPr>
            </a:lvl3pPr>
            <a:lvl4pPr>
              <a:defRPr>
                <a:solidFill>
                  <a:srgbClr val="163964"/>
                </a:solidFill>
              </a:defRPr>
            </a:lvl4pPr>
            <a:lvl5pPr>
              <a:defRPr>
                <a:solidFill>
                  <a:srgbClr val="16396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D7FA08EF-1D61-4AEB-ABB9-346BC4A090DE}" type="datetime1">
              <a:rPr lang="id-ID" smtClean="0"/>
              <a:t>19/03/2021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34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609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17CE-BAAA-41D5-872E-E15390BFD0DB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66385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08EF-1D61-4AEB-ABB9-346BC4A090DE}" type="datetime1">
              <a:rPr lang="id-ID" smtClean="0"/>
              <a:t>19/03/2021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06583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36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739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1415-E426-4521-BECF-C8E6116BCC44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1657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1B6-7F83-4529-9579-27E8009BF739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25337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932180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7918252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81391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500" b="1">
                <a:solidFill>
                  <a:srgbClr val="F4C80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670344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9902341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4876735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0750680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CA2D-221E-434E-BDC1-E5620779CC48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85028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833DC-382B-41F5-8AAF-7C386EA0D300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51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55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>
                <a:solidFill>
                  <a:srgbClr val="163964"/>
                </a:solidFill>
              </a:defRPr>
            </a:lvl1pPr>
            <a:lvl2pPr>
              <a:defRPr sz="2100">
                <a:solidFill>
                  <a:srgbClr val="163964"/>
                </a:solidFill>
              </a:defRPr>
            </a:lvl2pPr>
            <a:lvl3pPr>
              <a:defRPr sz="1800">
                <a:solidFill>
                  <a:srgbClr val="163964"/>
                </a:solidFill>
              </a:defRPr>
            </a:lvl3pPr>
            <a:lvl4pPr>
              <a:defRPr sz="1500">
                <a:solidFill>
                  <a:srgbClr val="163964"/>
                </a:solidFill>
              </a:defRPr>
            </a:lvl4pPr>
            <a:lvl5pPr>
              <a:defRPr sz="1500">
                <a:solidFill>
                  <a:srgbClr val="163964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1F7D1415-E426-4521-BECF-C8E6116BCC44}" type="datetime1">
              <a:rPr lang="id-ID" smtClean="0"/>
              <a:t>19/03/2021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491970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916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08000"/>
            <a:ext cx="3932237" cy="1549400"/>
          </a:xfrm>
        </p:spPr>
        <p:txBody>
          <a:bodyPr anchor="b"/>
          <a:lstStyle>
            <a:lvl1pPr>
              <a:defRPr sz="2400">
                <a:solidFill>
                  <a:srgbClr val="1639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>
                <a:solidFill>
                  <a:srgbClr val="163964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solidFill>
                  <a:srgbClr val="163964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48800" y="2"/>
            <a:ext cx="2743200" cy="365125"/>
          </a:xfrm>
        </p:spPr>
        <p:txBody>
          <a:bodyPr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0CCC41B6-7F83-4529-9579-27E8009BF739}" type="datetime1">
              <a:rPr lang="id-ID" smtClean="0"/>
              <a:t>19/03/2021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29" y="6492877"/>
            <a:ext cx="2743200" cy="365125"/>
          </a:xfrm>
        </p:spPr>
        <p:txBody>
          <a:bodyPr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361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9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4C801"/>
                </a:solidFill>
              </a:defRPr>
            </a:lvl1pPr>
          </a:lstStyle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4C801"/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6349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4050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5DA511-4293-4692-B83B-DC3CA001E901}" type="datetime1">
              <a:rPr lang="id-ID" smtClean="0"/>
              <a:t>19/03/2021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9CC68-15AB-49EC-8522-2FFC82531B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7410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-reading.club/bookbyauthor.php?author=45209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slide" Target="slide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4800" dirty="0" err="1"/>
              <a:t>Algoritma</a:t>
            </a:r>
            <a:r>
              <a:rPr lang="en-AU" sz="4800" dirty="0"/>
              <a:t> dan </a:t>
            </a:r>
            <a:r>
              <a:rPr lang="en-AU" sz="4800" dirty="0" err="1"/>
              <a:t>Struktur</a:t>
            </a:r>
            <a:r>
              <a:rPr lang="en-AU" sz="4800" dirty="0"/>
              <a:t> Data</a:t>
            </a:r>
            <a:endParaRPr lang="id-ID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Double Linked List – </a:t>
            </a:r>
            <a:r>
              <a:rPr lang="en-AU" sz="4000" dirty="0" err="1"/>
              <a:t>Operasi</a:t>
            </a:r>
            <a:r>
              <a:rPr lang="en-AU" sz="4000" dirty="0"/>
              <a:t> DELETE</a:t>
            </a:r>
            <a:endParaRPr lang="id-ID" sz="4000" dirty="0">
              <a:solidFill>
                <a:srgbClr val="FFFF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2739" y="2830288"/>
            <a:ext cx="7604125" cy="1887974"/>
          </a:xfrm>
        </p:spPr>
        <p:txBody>
          <a:bodyPr>
            <a:normAutofit/>
          </a:bodyPr>
          <a:lstStyle/>
          <a:p>
            <a:r>
              <a:rPr lang="en-US" sz="2000" dirty="0"/>
              <a:t>Umi </a:t>
            </a:r>
            <a:r>
              <a:rPr lang="en-US" sz="2000" dirty="0" err="1"/>
              <a:t>Sa’adah</a:t>
            </a:r>
            <a:endParaRPr lang="en-US" sz="2000" dirty="0"/>
          </a:p>
          <a:p>
            <a:r>
              <a:rPr lang="en-US" sz="2000" dirty="0" err="1"/>
              <a:t>Tita</a:t>
            </a:r>
            <a:r>
              <a:rPr lang="en-US" sz="2000" dirty="0"/>
              <a:t> </a:t>
            </a:r>
            <a:r>
              <a:rPr lang="en-US" sz="2000" dirty="0" err="1"/>
              <a:t>Karlita</a:t>
            </a:r>
            <a:endParaRPr lang="en-US" sz="2000" dirty="0"/>
          </a:p>
          <a:p>
            <a:r>
              <a:rPr lang="en-US" sz="2000" dirty="0" err="1"/>
              <a:t>Entin</a:t>
            </a:r>
            <a:r>
              <a:rPr lang="en-US" sz="2000" dirty="0"/>
              <a:t> </a:t>
            </a:r>
            <a:r>
              <a:rPr lang="en-US" sz="2000" dirty="0" err="1"/>
              <a:t>Martiana</a:t>
            </a:r>
            <a:r>
              <a:rPr lang="en-US" sz="2000" dirty="0"/>
              <a:t> K</a:t>
            </a:r>
          </a:p>
          <a:p>
            <a:r>
              <a:rPr lang="en-US" sz="2000" dirty="0"/>
              <a:t>Arna </a:t>
            </a:r>
            <a:r>
              <a:rPr lang="en-US" sz="2000" dirty="0" err="1"/>
              <a:t>Fariza</a:t>
            </a:r>
            <a:endParaRPr lang="en-US" sz="2000" dirty="0"/>
          </a:p>
          <a:p>
            <a:r>
              <a:rPr lang="en-US" sz="2000" dirty="0"/>
              <a:t>2021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658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Awal</a:t>
            </a:r>
            <a:r>
              <a:rPr lang="en-AU" dirty="0"/>
              <a:t> – 1. </a:t>
            </a:r>
            <a:r>
              <a:rPr lang="en-AU" dirty="0" err="1"/>
              <a:t>Cari</a:t>
            </a:r>
            <a:r>
              <a:rPr lang="en-AU" dirty="0"/>
              <a:t> </a:t>
            </a:r>
            <a:r>
              <a:rPr lang="en-AU" dirty="0" err="1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0269"/>
              </p:ext>
            </p:extLst>
          </p:nvPr>
        </p:nvGraphicFramePr>
        <p:xfrm>
          <a:off x="4568643" y="2345460"/>
          <a:ext cx="2133327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94274" y="1952956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638"/>
              </p:ext>
            </p:extLst>
          </p:nvPr>
        </p:nvGraphicFramePr>
        <p:xfrm>
          <a:off x="7164629" y="2345460"/>
          <a:ext cx="208417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164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553809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553809" y="265086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97091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455205" y="265087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302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149796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306336" y="3443663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34319" y="3091650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3342641" y="2799227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4276766" y="2731445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6766" y="273945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33628" y="2970885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71052" y="3084820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347310" y="3667437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82137" y="342900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?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284210" y="3446033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095816" y="3634702"/>
            <a:ext cx="237762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hapus = head;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671" y="373842"/>
            <a:ext cx="8093212" cy="763525"/>
          </a:xfrm>
        </p:spPr>
        <p:txBody>
          <a:bodyPr>
            <a:normAutofit fontScale="90000"/>
          </a:bodyPr>
          <a:lstStyle/>
          <a:p>
            <a:r>
              <a:rPr lang="en-AU" dirty="0"/>
              <a:t>Delete </a:t>
            </a:r>
            <a:r>
              <a:rPr lang="en-AU" dirty="0" err="1"/>
              <a:t>Awal</a:t>
            </a:r>
            <a:r>
              <a:rPr lang="en-AU" dirty="0"/>
              <a:t> – 2. </a:t>
            </a:r>
            <a:r>
              <a:rPr lang="en-AU" dirty="0" err="1"/>
              <a:t>Selamatkan</a:t>
            </a:r>
            <a:r>
              <a:rPr lang="en-AU" dirty="0"/>
              <a:t> Linked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1337"/>
              </p:ext>
            </p:extLst>
          </p:nvPr>
        </p:nvGraphicFramePr>
        <p:xfrm>
          <a:off x="4568641" y="2345460"/>
          <a:ext cx="2132499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14350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/>
                        <a:t>1</a:t>
                      </a:r>
                      <a:r>
                        <a:rPr lang="en-AU" sz="2000" dirty="0"/>
                        <a:t>000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6215" y="2040255"/>
            <a:ext cx="108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64629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7640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57824" y="2665475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554114" y="241785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64170" y="2620458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97091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55205" y="265087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02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9796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95815" y="4303752"/>
            <a:ext cx="4215134" cy="830997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7030A0"/>
                </a:solidFill>
              </a:rPr>
              <a:t>head = hapus-&gt;next;</a:t>
            </a:r>
          </a:p>
          <a:p>
            <a:r>
              <a:rPr lang="en-AU" sz="2400" dirty="0">
                <a:solidFill>
                  <a:srgbClr val="00B050"/>
                </a:solidFill>
              </a:rPr>
              <a:t>hapus-&gt;next-&gt;</a:t>
            </a:r>
            <a:r>
              <a:rPr lang="en-AU" sz="2400" dirty="0" err="1">
                <a:solidFill>
                  <a:srgbClr val="00B050"/>
                </a:solidFill>
              </a:rPr>
              <a:t>prev</a:t>
            </a:r>
            <a:r>
              <a:rPr lang="en-AU" sz="2400" dirty="0">
                <a:solidFill>
                  <a:srgbClr val="00B050"/>
                </a:solidFill>
              </a:rPr>
              <a:t> = NULL;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783979" y="2521189"/>
            <a:ext cx="114272" cy="184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93318" y="2562617"/>
            <a:ext cx="152525" cy="84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59524" y="2834513"/>
            <a:ext cx="305410" cy="80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869580" y="2818181"/>
            <a:ext cx="0" cy="1527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706820" y="3036181"/>
            <a:ext cx="3054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53810" y="3123286"/>
            <a:ext cx="611125" cy="3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4276766" y="2731445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286822" y="2715113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124062" y="2933113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71052" y="3044166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97353" y="2574588"/>
            <a:ext cx="89744" cy="2204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79113" y="2565639"/>
            <a:ext cx="137621" cy="195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957955" y="1899921"/>
            <a:ext cx="3359150" cy="539115"/>
            <a:chOff x="3833" y="2995"/>
            <a:chExt cx="5290" cy="849"/>
          </a:xfrm>
        </p:grpSpPr>
        <p:cxnSp>
          <p:nvCxnSpPr>
            <p:cNvPr id="34" name="Elbow Connector 33"/>
            <p:cNvCxnSpPr/>
            <p:nvPr/>
          </p:nvCxnSpPr>
          <p:spPr>
            <a:xfrm flipV="1">
              <a:off x="3833" y="2996"/>
              <a:ext cx="1203" cy="848"/>
            </a:xfrm>
            <a:prstGeom prst="bentConnector3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36" y="2996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6200000" flipH="1">
              <a:off x="8385" y="3013"/>
              <a:ext cx="756" cy="7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2736184" y="2364496"/>
          <a:ext cx="1221640" cy="701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3684">
                <a:tc>
                  <a:txBody>
                    <a:bodyPr/>
                    <a:lstStyle/>
                    <a:p>
                      <a:pPr algn="ctr"/>
                      <a:r>
                        <a:rPr lang="en-AU" sz="1600" strike="sngStrike" dirty="0"/>
                        <a:t>1000</a:t>
                      </a:r>
                      <a:r>
                        <a:rPr lang="en-AU" sz="2000" strike="noStrike" dirty="0"/>
                        <a:t> 2</a:t>
                      </a:r>
                      <a:r>
                        <a:rPr lang="en-AU" sz="2000" dirty="0"/>
                        <a:t>000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095816" y="3634702"/>
            <a:ext cx="259033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hapus = head;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34319" y="3091650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2284210" y="3446033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Curved Connector 46"/>
          <p:cNvCxnSpPr/>
          <p:nvPr/>
        </p:nvCxnSpPr>
        <p:spPr>
          <a:xfrm flipV="1">
            <a:off x="3342641" y="2799227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491" y="312173"/>
            <a:ext cx="8093212" cy="763525"/>
          </a:xfrm>
        </p:spPr>
        <p:txBody>
          <a:bodyPr>
            <a:normAutofit fontScale="90000"/>
          </a:bodyPr>
          <a:lstStyle/>
          <a:p>
            <a:r>
              <a:rPr lang="en-AU" dirty="0"/>
              <a:t>Delete </a:t>
            </a:r>
            <a:r>
              <a:rPr lang="en-AU" dirty="0" err="1"/>
              <a:t>Awal</a:t>
            </a:r>
            <a:r>
              <a:rPr lang="en-AU" dirty="0"/>
              <a:t> – 3. Hapus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Bebaskan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68643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2000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6851" y="2040255"/>
            <a:ext cx="110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164629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17640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7091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455205" y="265087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302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49796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78375" y="3514788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78376" y="3129613"/>
            <a:ext cx="12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3957825" y="1901951"/>
            <a:ext cx="763831" cy="538209"/>
          </a:xfrm>
          <a:prstGeom prst="bent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21655" y="1901950"/>
            <a:ext cx="213787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6848563" y="1912913"/>
            <a:ext cx="480041" cy="458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7011926" y="2665475"/>
            <a:ext cx="3057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1925" y="2665476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5922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6516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27297" y="3582035"/>
            <a:ext cx="2146432" cy="3962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free(hapus);</a:t>
            </a: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3347311" y="2818765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47310" y="3877817"/>
            <a:ext cx="763830" cy="305410"/>
            <a:chOff x="1755693" y="3887115"/>
            <a:chExt cx="763830" cy="30541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755693" y="388711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13808" y="388711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61103" y="403982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08398" y="419222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035864" y="3955867"/>
            <a:ext cx="2137865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hapus = NULL;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Awal</a:t>
            </a:r>
            <a:r>
              <a:rPr lang="en-AU" dirty="0"/>
              <a:t> – </a:t>
            </a:r>
            <a:r>
              <a:rPr lang="en-AU" dirty="0" err="1"/>
              <a:t>Hasil</a:t>
            </a:r>
            <a:r>
              <a:rPr lang="en-AU" dirty="0"/>
              <a:t> </a:t>
            </a:r>
            <a:r>
              <a:rPr lang="en-AU" dirty="0" err="1"/>
              <a:t>Akhir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263538" y="236006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1079" y="2360066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63539" y="2034756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1416" y="2054860"/>
            <a:ext cx="105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2719" y="251277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48401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06515" y="2665476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5381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01106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430775" y="359631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353945" y="3276600"/>
            <a:ext cx="127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499711" y="390172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57825" y="390172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05120" y="405442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2416" y="420682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666490" y="2715260"/>
            <a:ext cx="610870" cy="328930"/>
            <a:chOff x="3854" y="4276"/>
            <a:chExt cx="962" cy="518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335" y="4301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51" y="4276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95" y="4619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54" y="4794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DELETE</a:t>
            </a:r>
            <a:r>
              <a:rPr lang="id-ID" sz="5400" b="1" dirty="0">
                <a:solidFill>
                  <a:schemeClr val="bg1"/>
                </a:solidFill>
              </a:rPr>
              <a:t> A</a:t>
            </a:r>
            <a:r>
              <a:rPr lang="en-US" sz="5400" b="1" dirty="0">
                <a:solidFill>
                  <a:schemeClr val="bg1"/>
                </a:solidFill>
              </a:rPr>
              <a:t>KHIR</a:t>
            </a:r>
            <a:endParaRPr lang="id-ID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972965" y="374901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Delete </a:t>
            </a:r>
            <a:r>
              <a:rPr lang="en-AU" dirty="0" err="1">
                <a:solidFill>
                  <a:schemeClr val="tx1"/>
                </a:solidFill>
              </a:rPr>
              <a:t>Akhir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37572"/>
              </p:ext>
            </p:extLst>
          </p:nvPr>
        </p:nvGraphicFramePr>
        <p:xfrm>
          <a:off x="4569607" y="2970885"/>
          <a:ext cx="2124381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7678"/>
              </p:ext>
            </p:extLst>
          </p:nvPr>
        </p:nvGraphicFramePr>
        <p:xfrm>
          <a:off x="2737150" y="2970885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69610" y="264557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6850" y="2665339"/>
            <a:ext cx="108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86873"/>
              </p:ext>
            </p:extLst>
          </p:nvPr>
        </p:nvGraphicFramePr>
        <p:xfrm>
          <a:off x="7049704" y="2970885"/>
          <a:ext cx="210105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5595" y="2638084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958790" y="312358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554775" y="312358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554775" y="327629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998057" y="3276294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456171" y="327629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303466" y="3428999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50762" y="3581400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971925" y="3326374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1758298" y="1267417"/>
            <a:ext cx="9592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err="1"/>
              <a:t>Merupakan</a:t>
            </a:r>
            <a:r>
              <a:rPr lang="en-AU" sz="2800" dirty="0"/>
              <a:t> </a:t>
            </a:r>
            <a:r>
              <a:rPr lang="en-AU" sz="2800" dirty="0" err="1"/>
              <a:t>menghapusan</a:t>
            </a:r>
            <a:r>
              <a:rPr lang="en-AU" sz="2800" dirty="0"/>
              <a:t> node yang </a:t>
            </a:r>
            <a:r>
              <a:rPr lang="en-AU" sz="2800" dirty="0" err="1"/>
              <a:t>berada</a:t>
            </a:r>
            <a:r>
              <a:rPr lang="en-AU" sz="2800" dirty="0"/>
              <a:t> di </a:t>
            </a:r>
            <a:r>
              <a:rPr lang="en-AU" sz="2800" dirty="0" err="1"/>
              <a:t>akhir</a:t>
            </a:r>
            <a:r>
              <a:rPr lang="en-AU" sz="2800" dirty="0"/>
              <a:t> linked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Delete </a:t>
            </a:r>
            <a:r>
              <a:rPr lang="en-AU" dirty="0" err="1"/>
              <a:t>Akhir</a:t>
            </a:r>
            <a:r>
              <a:rPr lang="en-AU" dirty="0"/>
              <a:t> – 1 </a:t>
            </a:r>
            <a:r>
              <a:rPr lang="en-AU" dirty="0" err="1"/>
              <a:t>Cari</a:t>
            </a:r>
            <a:r>
              <a:rPr lang="en-AU" dirty="0"/>
              <a:t> </a:t>
            </a:r>
            <a:r>
              <a:rPr lang="en-AU" dirty="0" err="1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34732"/>
              </p:ext>
            </p:extLst>
          </p:nvPr>
        </p:nvGraphicFramePr>
        <p:xfrm>
          <a:off x="4568642" y="2345460"/>
          <a:ext cx="2138478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6215" y="2040255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840205"/>
              </p:ext>
            </p:extLst>
          </p:nvPr>
        </p:nvGraphicFramePr>
        <p:xfrm>
          <a:off x="7271343" y="2345460"/>
          <a:ext cx="211358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99760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60523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60523" y="265086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232222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90336" y="265087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7631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84927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78375" y="356710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279016" y="3261995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452758" y="3748710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76170" y="351787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Akhir</a:t>
            </a:r>
            <a:r>
              <a:rPr lang="en-AU" dirty="0"/>
              <a:t> – 1. </a:t>
            </a:r>
            <a:r>
              <a:rPr lang="en-AU" dirty="0" err="1"/>
              <a:t>Cari</a:t>
            </a:r>
            <a:r>
              <a:rPr lang="en-AU" dirty="0"/>
              <a:t> </a:t>
            </a:r>
            <a:r>
              <a:rPr lang="en-AU" dirty="0" err="1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22021"/>
              </p:ext>
            </p:extLst>
          </p:nvPr>
        </p:nvGraphicFramePr>
        <p:xfrm>
          <a:off x="4568642" y="2345460"/>
          <a:ext cx="213848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noStrike" dirty="0"/>
                        <a:t>2000</a:t>
                      </a:r>
                      <a:endParaRPr lang="en-AU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6851" y="2040255"/>
            <a:ext cx="127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81344"/>
              </p:ext>
            </p:extLst>
          </p:nvPr>
        </p:nvGraphicFramePr>
        <p:xfrm>
          <a:off x="7317944" y="2334862"/>
          <a:ext cx="206706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399843" y="2002061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707126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632186" y="2640271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232305" y="264027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90419" y="264027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7714" y="279297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85010" y="294537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2278375" y="356710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Curved Connector 38"/>
          <p:cNvCxnSpPr>
            <a:cxnSpLocks/>
          </p:cNvCxnSpPr>
          <p:nvPr/>
        </p:nvCxnSpPr>
        <p:spPr>
          <a:xfrm flipV="1">
            <a:off x="3463318" y="3024243"/>
            <a:ext cx="4648835" cy="946150"/>
          </a:xfrm>
          <a:prstGeom prst="curvedConnector3">
            <a:avLst>
              <a:gd name="adj1" fmla="val 10452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316742" y="4677446"/>
            <a:ext cx="46120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while (hapus-&gt;next != NULL)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78380" y="3550150"/>
          <a:ext cx="1221640" cy="701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/>
                        <a:t>1000</a:t>
                      </a:r>
                      <a:r>
                        <a:rPr lang="en-AU" sz="2000" dirty="0"/>
                        <a:t>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flipV="1">
            <a:off x="3456927" y="2823615"/>
            <a:ext cx="1564734" cy="934942"/>
          </a:xfrm>
          <a:prstGeom prst="curvedConnector3">
            <a:avLst>
              <a:gd name="adj1" fmla="val 9971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332731" y="4192271"/>
            <a:ext cx="46120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hapus = head;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16742" y="5105206"/>
            <a:ext cx="461200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	</a:t>
            </a:r>
            <a:r>
              <a:rPr lang="en-AU" sz="2400" dirty="0">
                <a:solidFill>
                  <a:srgbClr val="00B0F0"/>
                </a:solidFill>
              </a:rPr>
              <a:t>hapus = hapus-&gt;next;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Akhir</a:t>
            </a:r>
            <a:r>
              <a:rPr lang="en-AU" dirty="0"/>
              <a:t> – 2. </a:t>
            </a:r>
            <a:r>
              <a:rPr lang="en-AU" dirty="0" err="1"/>
              <a:t>Selamatkan</a:t>
            </a:r>
            <a:r>
              <a:rPr lang="en-AU" dirty="0"/>
              <a:t> Linked List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41959"/>
              </p:ext>
            </p:extLst>
          </p:nvPr>
        </p:nvGraphicFramePr>
        <p:xfrm>
          <a:off x="4568642" y="2345460"/>
          <a:ext cx="209852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noStrike" dirty="0"/>
                        <a:t>2000</a:t>
                      </a:r>
                      <a:endParaRPr lang="en-AU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36215" y="2040255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493"/>
              </p:ext>
            </p:extLst>
          </p:nvPr>
        </p:nvGraphicFramePr>
        <p:xfrm>
          <a:off x="7214165" y="2370640"/>
          <a:ext cx="213812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367124" y="203783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652464" y="245050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652770" y="264032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199586" y="267604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657700" y="267605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504995" y="282875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352291" y="298115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278375" y="356710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16742" y="5575251"/>
            <a:ext cx="46120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hapus-&gt;</a:t>
            </a:r>
            <a:r>
              <a:rPr lang="en-AU" sz="2400" dirty="0" err="1">
                <a:solidFill>
                  <a:srgbClr val="00B0F0"/>
                </a:solidFill>
              </a:rPr>
              <a:t>prev</a:t>
            </a:r>
            <a:r>
              <a:rPr lang="en-AU" sz="2400" dirty="0">
                <a:solidFill>
                  <a:srgbClr val="00B0F0"/>
                </a:solidFill>
              </a:rPr>
              <a:t>-&gt;next = NULL;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13375" y="2744001"/>
            <a:ext cx="763270" cy="305435"/>
            <a:chOff x="7681" y="4438"/>
            <a:chExt cx="1202" cy="48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81" y="4438"/>
              <a:ext cx="72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402" y="4438"/>
              <a:ext cx="0" cy="24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162" y="4679"/>
              <a:ext cx="48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921" y="4919"/>
              <a:ext cx="962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805525" y="2370640"/>
            <a:ext cx="228600" cy="207010"/>
            <a:chOff x="8162" y="2995"/>
            <a:chExt cx="360" cy="326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8162" y="2995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162" y="2995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74605"/>
              </p:ext>
            </p:extLst>
          </p:nvPr>
        </p:nvGraphicFramePr>
        <p:xfrm>
          <a:off x="4553939" y="2333803"/>
          <a:ext cx="209941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/>
                        <a:t>2000</a:t>
                      </a:r>
                      <a:endParaRPr lang="en-AU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316742" y="4677446"/>
            <a:ext cx="46120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while (hapus-&gt;next != NULL)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16742" y="5113586"/>
            <a:ext cx="461200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	</a:t>
            </a:r>
            <a:r>
              <a:rPr lang="en-AU" sz="2400" dirty="0">
                <a:solidFill>
                  <a:srgbClr val="00B0F0"/>
                </a:solidFill>
              </a:rPr>
              <a:t>hapus = hapus-&gt;next;</a:t>
            </a:r>
          </a:p>
        </p:txBody>
      </p:sp>
      <p:cxnSp>
        <p:nvCxnSpPr>
          <p:cNvPr id="60" name="Curved Connector 59"/>
          <p:cNvCxnSpPr/>
          <p:nvPr/>
        </p:nvCxnSpPr>
        <p:spPr>
          <a:xfrm flipV="1">
            <a:off x="3462469" y="2833057"/>
            <a:ext cx="4648835" cy="946150"/>
          </a:xfrm>
          <a:prstGeom prst="curvedConnector3">
            <a:avLst>
              <a:gd name="adj1" fmla="val 10021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Akhir</a:t>
            </a:r>
            <a:r>
              <a:rPr lang="en-AU" dirty="0"/>
              <a:t> – 3. Hapus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Bebaskan</a:t>
            </a:r>
            <a:endParaRPr lang="en-AU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568643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273618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568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36215" y="2040255"/>
            <a:ext cx="125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7164629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7164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957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2278375" y="356710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6401411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859525" y="2665476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70682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554116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651499" y="3700265"/>
            <a:ext cx="2109317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free(hapus);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78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3500121" y="2818765"/>
            <a:ext cx="4648835" cy="946150"/>
          </a:xfrm>
          <a:prstGeom prst="curvedConnector3">
            <a:avLst>
              <a:gd name="adj1" fmla="val 10021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47310" y="3887115"/>
            <a:ext cx="763830" cy="305410"/>
            <a:chOff x="1755693" y="3887115"/>
            <a:chExt cx="763830" cy="30541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55693" y="388711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13808" y="388711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61103" y="403982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08398" y="419222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643652" y="4112799"/>
            <a:ext cx="242446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hapus = NULL;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50048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Akhir</a:t>
            </a:r>
            <a:r>
              <a:rPr lang="en-AU" dirty="0"/>
              <a:t> – </a:t>
            </a:r>
            <a:r>
              <a:rPr lang="en-AU" dirty="0" err="1"/>
              <a:t>Hasil</a:t>
            </a:r>
            <a:r>
              <a:rPr lang="en-AU" dirty="0"/>
              <a:t> </a:t>
            </a:r>
            <a:r>
              <a:rPr lang="en-AU" dirty="0" err="1"/>
              <a:t>Akhir</a:t>
            </a:r>
            <a:endParaRPr lang="en-AU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415633" y="2345460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583174" y="234546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441563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83816" y="2040255"/>
            <a:ext cx="11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80481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248401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706515" y="2665476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5381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01106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2507738" y="390172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3576674" y="420713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034788" y="420713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82083" y="435983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729379" y="451223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31415" y="3581400"/>
            <a:ext cx="1217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71925" y="2715895"/>
            <a:ext cx="610870" cy="328930"/>
            <a:chOff x="3855" y="4277"/>
            <a:chExt cx="962" cy="518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721291" y="1556951"/>
            <a:ext cx="3458882" cy="3342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758613" y="2313906"/>
            <a:ext cx="3421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DELETE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</a:rPr>
              <a:t>TERTENTU</a:t>
            </a:r>
            <a:endParaRPr lang="id-ID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6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972965" y="374901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tx1"/>
                </a:solidFill>
              </a:rPr>
              <a:t>Delete </a:t>
            </a:r>
            <a:r>
              <a:rPr lang="en-AU" dirty="0" err="1">
                <a:solidFill>
                  <a:schemeClr val="tx1"/>
                </a:solidFill>
              </a:rPr>
              <a:t>Tertentu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7777"/>
              </p:ext>
            </p:extLst>
          </p:nvPr>
        </p:nvGraphicFramePr>
        <p:xfrm>
          <a:off x="3169890" y="4032067"/>
          <a:ext cx="21375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86330"/>
              </p:ext>
            </p:extLst>
          </p:nvPr>
        </p:nvGraphicFramePr>
        <p:xfrm>
          <a:off x="1642842" y="401398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69893" y="370675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2566" y="3628138"/>
            <a:ext cx="122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83191"/>
              </p:ext>
            </p:extLst>
          </p:nvPr>
        </p:nvGraphicFramePr>
        <p:xfrm>
          <a:off x="5747337" y="4041253"/>
          <a:ext cx="215579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8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830887" y="3708452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3017187" y="4437095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27243" y="4420763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64483" y="4638763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11473" y="4749816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5550" y="1211881"/>
            <a:ext cx="106020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err="1"/>
              <a:t>Menghapus</a:t>
            </a:r>
            <a:r>
              <a:rPr lang="en-AU" sz="2800" dirty="0"/>
              <a:t> node </a:t>
            </a:r>
            <a:r>
              <a:rPr lang="en-AU" sz="2800" dirty="0" err="1"/>
              <a:t>tertentu</a:t>
            </a:r>
            <a:r>
              <a:rPr lang="en-AU" sz="2800" dirty="0"/>
              <a:t> </a:t>
            </a:r>
            <a:r>
              <a:rPr lang="en-AU" sz="2800" dirty="0" err="1"/>
              <a:t>sesuai</a:t>
            </a:r>
            <a:r>
              <a:rPr lang="en-AU" sz="2800" dirty="0"/>
              <a:t> </a:t>
            </a:r>
            <a:r>
              <a:rPr lang="en-AU" sz="2800" dirty="0" err="1"/>
              <a:t>dengan</a:t>
            </a:r>
            <a:r>
              <a:rPr lang="en-AU" sz="2800" dirty="0"/>
              <a:t> key (data yang </a:t>
            </a:r>
            <a:r>
              <a:rPr lang="en-AU" sz="2800" dirty="0" err="1"/>
              <a:t>dicari</a:t>
            </a:r>
            <a:r>
              <a:rPr lang="en-AU" sz="2800" dirty="0"/>
              <a:t>)</a:t>
            </a:r>
            <a:r>
              <a:rPr lang="x-none" altLang="en-AU" sz="2800" dirty="0"/>
              <a:t>.</a:t>
            </a:r>
            <a:endParaRPr lang="en-US" altLang="en-AU" sz="2800" dirty="0"/>
          </a:p>
          <a:p>
            <a:r>
              <a:rPr lang="en-AU" sz="2800" dirty="0" err="1"/>
              <a:t>Variabel</a:t>
            </a:r>
            <a:r>
              <a:rPr lang="en-AU" sz="2800" dirty="0"/>
              <a:t> key -&gt; </a:t>
            </a:r>
            <a:r>
              <a:rPr lang="en-AU" sz="2800" dirty="0" err="1"/>
              <a:t>digunakan</a:t>
            </a:r>
            <a:r>
              <a:rPr lang="en-AU" sz="2800" dirty="0"/>
              <a:t> </a:t>
            </a:r>
            <a:r>
              <a:rPr lang="en-AU" sz="2800" dirty="0" err="1"/>
              <a:t>untuk</a:t>
            </a:r>
            <a:r>
              <a:rPr lang="en-AU" sz="2800" dirty="0"/>
              <a:t> </a:t>
            </a:r>
            <a:r>
              <a:rPr lang="en-AU" sz="2800" dirty="0" err="1"/>
              <a:t>menyimpan</a:t>
            </a:r>
            <a:r>
              <a:rPr lang="en-AU" sz="2800" dirty="0"/>
              <a:t> data yang </a:t>
            </a:r>
            <a:r>
              <a:rPr lang="en-AU" sz="2800" dirty="0" err="1"/>
              <a:t>akan</a:t>
            </a:r>
            <a:r>
              <a:rPr lang="en-AU" sz="2800" dirty="0"/>
              <a:t> </a:t>
            </a:r>
            <a:r>
              <a:rPr lang="en-AU" sz="2800" dirty="0" err="1"/>
              <a:t>dihapus</a:t>
            </a:r>
            <a:endParaRPr lang="en-AU" sz="2800" dirty="0"/>
          </a:p>
          <a:p>
            <a:endParaRPr lang="x-none" altLang="en-AU" sz="2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85757"/>
              </p:ext>
            </p:extLst>
          </p:nvPr>
        </p:nvGraphicFramePr>
        <p:xfrm>
          <a:off x="8379607" y="3995536"/>
          <a:ext cx="225009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644532" y="366273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902826" y="415302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903131" y="4297305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0476689" y="429912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934803" y="4299128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782098" y="445183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629394" y="460423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07456" y="415302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289528" y="4318968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711778" y="413930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1. </a:t>
            </a:r>
            <a:r>
              <a:rPr lang="en-AU" dirty="0" err="1"/>
              <a:t>Cari</a:t>
            </a:r>
            <a:r>
              <a:rPr lang="en-AU" dirty="0"/>
              <a:t> </a:t>
            </a:r>
            <a:r>
              <a:rPr lang="en-AU" dirty="0" err="1"/>
              <a:t>Posisi</a:t>
            </a:r>
            <a:endParaRPr lang="en-AU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34106"/>
              </p:ext>
            </p:extLst>
          </p:nvPr>
        </p:nvGraphicFramePr>
        <p:xfrm>
          <a:off x="3194605" y="2710947"/>
          <a:ext cx="2119641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67555" y="269286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8146" y="2387600"/>
            <a:ext cx="122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77689"/>
              </p:ext>
            </p:extLst>
          </p:nvPr>
        </p:nvGraphicFramePr>
        <p:xfrm>
          <a:off x="5772361" y="2734292"/>
          <a:ext cx="2119641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44771" y="2401491"/>
            <a:ext cx="9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5615"/>
              </p:ext>
            </p:extLst>
          </p:nvPr>
        </p:nvGraphicFramePr>
        <p:xfrm>
          <a:off x="8215640" y="2708720"/>
          <a:ext cx="2119641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288050" y="2375919"/>
            <a:ext cx="97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860969" y="2859606"/>
            <a:ext cx="4891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7861294" y="3012312"/>
            <a:ext cx="31012" cy="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0151239" y="3012311"/>
            <a:ext cx="4891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10640386" y="301231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10466993" y="3165016"/>
            <a:ext cx="3260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 flipV="1">
            <a:off x="10293579" y="3317721"/>
            <a:ext cx="652523" cy="1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314246" y="2857214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96320" y="3013388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820260" y="434523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key = 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84450" y="3099436"/>
            <a:ext cx="610870" cy="329565"/>
            <a:chOff x="2630" y="4881"/>
            <a:chExt cx="962" cy="519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3041900" y="4544943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08080" y="434523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33862" y="3968010"/>
            <a:ext cx="11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endSnd/>
        </p:sndAc>
      </p:transition>
    </mc:Choice>
    <mc:Fallback xmlns="">
      <p:transition spd="slow">
        <p:circle/>
        <p:sndAc>
          <p:endSnd/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1. </a:t>
            </a:r>
            <a:r>
              <a:rPr lang="en-AU" dirty="0" err="1"/>
              <a:t>Cari</a:t>
            </a:r>
            <a:r>
              <a:rPr lang="en-AU" dirty="0"/>
              <a:t> </a:t>
            </a:r>
            <a:r>
              <a:rPr lang="en-AU" dirty="0" err="1"/>
              <a:t>Posisi</a:t>
            </a:r>
            <a:endParaRPr lang="en-AU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49283"/>
              </p:ext>
            </p:extLst>
          </p:nvPr>
        </p:nvGraphicFramePr>
        <p:xfrm>
          <a:off x="3194605" y="2710947"/>
          <a:ext cx="2137869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67555" y="269286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67510" y="2359660"/>
            <a:ext cx="12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002055"/>
              </p:ext>
            </p:extLst>
          </p:nvPr>
        </p:nvGraphicFramePr>
        <p:xfrm>
          <a:off x="5823692" y="2719014"/>
          <a:ext cx="2137869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2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823692" y="238621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59816"/>
              </p:ext>
            </p:extLst>
          </p:nvPr>
        </p:nvGraphicFramePr>
        <p:xfrm>
          <a:off x="8483640" y="2692866"/>
          <a:ext cx="2170137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668609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7994665" y="2843751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H="1">
            <a:off x="7994969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</p:cNvCxnSpPr>
          <p:nvPr/>
        </p:nvCxnSpPr>
        <p:spPr>
          <a:xfrm>
            <a:off x="10500766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 flipV="1">
            <a:off x="10958880" y="294749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10806175" y="314916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10653471" y="330156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296226" y="2844328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289530" y="2996729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1820260" y="434523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/>
                        <a:t>1000</a:t>
                      </a:r>
                      <a:endParaRPr lang="en-AU" sz="1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819239" y="3968010"/>
            <a:ext cx="11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90591" y="4547657"/>
            <a:ext cx="4337478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while (hapus-&gt;data != key){</a:t>
            </a:r>
          </a:p>
          <a:p>
            <a:r>
              <a:rPr lang="en-AU" dirty="0">
                <a:solidFill>
                  <a:schemeClr val="bg1"/>
                </a:solidFill>
              </a:rPr>
              <a:t>	if (hapus-&gt;next==NULL)</a:t>
            </a:r>
          </a:p>
          <a:p>
            <a:r>
              <a:rPr lang="en-AU" dirty="0">
                <a:solidFill>
                  <a:schemeClr val="bg1"/>
                </a:solidFill>
              </a:rPr>
              <a:t>		puts(“Key </a:t>
            </a:r>
            <a:r>
              <a:rPr lang="en-AU" dirty="0" err="1">
                <a:solidFill>
                  <a:schemeClr val="bg1"/>
                </a:solidFill>
              </a:rPr>
              <a:t>tdk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ada</a:t>
            </a:r>
            <a:r>
              <a:rPr lang="en-AU" dirty="0">
                <a:solidFill>
                  <a:schemeClr val="bg1"/>
                </a:solidFill>
              </a:rPr>
              <a:t>”);</a:t>
            </a:r>
          </a:p>
          <a:p>
            <a:r>
              <a:rPr lang="en-AU" dirty="0">
                <a:solidFill>
                  <a:schemeClr val="bg1"/>
                </a:solidFill>
              </a:rPr>
              <a:t>	hapus = hapus-&gt;next;</a:t>
            </a:r>
          </a:p>
          <a:p>
            <a:r>
              <a:rPr lang="en-AU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key = 3</a:t>
            </a:r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3042921" y="3072810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84450" y="3099436"/>
            <a:ext cx="610870" cy="329565"/>
            <a:chOff x="2630" y="4881"/>
            <a:chExt cx="962" cy="51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flipV="1">
            <a:off x="3055303" y="3094247"/>
            <a:ext cx="916055" cy="14506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833662" y="4348907"/>
          <a:ext cx="1221640" cy="67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/>
                        <a:t>1000 </a:t>
                      </a:r>
                      <a:r>
                        <a:rPr lang="en-AU" sz="2000" strike="noStrike" dirty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02145" y="4274430"/>
            <a:ext cx="43374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hapus = head;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332475" y="4741969"/>
            <a:ext cx="42186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6042 0.04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0.0412 L 0.11632 0.07407 L 0.11632 0.07407 " pathEditMode="relative" ptsTypes="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72 0.07569 L 0.10712 0.1206 " pathEditMode="relative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2. </a:t>
            </a:r>
            <a:r>
              <a:rPr lang="en-AU" dirty="0" err="1"/>
              <a:t>Selamatkan</a:t>
            </a:r>
            <a:r>
              <a:rPr lang="en-AU" dirty="0"/>
              <a:t> Linked List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20688"/>
              </p:ext>
            </p:extLst>
          </p:nvPr>
        </p:nvGraphicFramePr>
        <p:xfrm>
          <a:off x="3194604" y="2710947"/>
          <a:ext cx="2119077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67555" y="269286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68146" y="2387600"/>
            <a:ext cx="121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913877"/>
              </p:ext>
            </p:extLst>
          </p:nvPr>
        </p:nvGraphicFramePr>
        <p:xfrm>
          <a:off x="5732236" y="2744221"/>
          <a:ext cx="211523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5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5866759" y="241142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51374"/>
              </p:ext>
            </p:extLst>
          </p:nvPr>
        </p:nvGraphicFramePr>
        <p:xfrm>
          <a:off x="8260794" y="2700218"/>
          <a:ext cx="2134608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1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8615449" y="2385848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51925" y="2869535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852229" y="2996669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</p:cNvCxnSpPr>
          <p:nvPr/>
        </p:nvCxnSpPr>
        <p:spPr>
          <a:xfrm>
            <a:off x="10242394" y="300380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10700508" y="3003810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cxnSpLocks/>
          </p:cNvCxnSpPr>
          <p:nvPr/>
        </p:nvCxnSpPr>
        <p:spPr>
          <a:xfrm>
            <a:off x="10547803" y="315651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cxnSpLocks/>
          </p:cNvCxnSpPr>
          <p:nvPr/>
        </p:nvCxnSpPr>
        <p:spPr>
          <a:xfrm>
            <a:off x="10395099" y="330891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274122" y="2844105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274426" y="3123639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1820260" y="434523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820260" y="3933939"/>
            <a:ext cx="138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key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7295" y="5109210"/>
            <a:ext cx="5074920" cy="70104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hapus-&gt;</a:t>
            </a:r>
            <a:r>
              <a:rPr lang="en-AU" sz="2000" dirty="0" err="1">
                <a:solidFill>
                  <a:schemeClr val="bg1"/>
                </a:solidFill>
              </a:rPr>
              <a:t>prev</a:t>
            </a:r>
            <a:r>
              <a:rPr lang="en-AU" sz="2000" dirty="0">
                <a:solidFill>
                  <a:schemeClr val="bg1"/>
                </a:solidFill>
              </a:rPr>
              <a:t>-&gt;next = hapus-&gt;next;</a:t>
            </a:r>
          </a:p>
          <a:p>
            <a:r>
              <a:rPr lang="en-AU" sz="2000" dirty="0">
                <a:solidFill>
                  <a:schemeClr val="bg1"/>
                </a:solidFill>
              </a:rPr>
              <a:t>hapus-&gt;next-&gt;</a:t>
            </a:r>
            <a:r>
              <a:rPr lang="en-AU" sz="2000" dirty="0" err="1">
                <a:solidFill>
                  <a:schemeClr val="bg1"/>
                </a:solidFill>
              </a:rPr>
              <a:t>prev</a:t>
            </a:r>
            <a:r>
              <a:rPr lang="en-AU" sz="2000" dirty="0">
                <a:solidFill>
                  <a:schemeClr val="bg1"/>
                </a:solidFill>
              </a:rPr>
              <a:t> = hapus-&gt;</a:t>
            </a:r>
            <a:r>
              <a:rPr lang="en-AU" sz="2000" dirty="0" err="1">
                <a:solidFill>
                  <a:schemeClr val="bg1"/>
                </a:solidFill>
              </a:rPr>
              <a:t>prev</a:t>
            </a:r>
            <a:r>
              <a:rPr lang="en-AU" sz="2000" dirty="0">
                <a:solidFill>
                  <a:schemeClr val="bg1"/>
                </a:solidFill>
              </a:rPr>
              <a:t>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5472" y="2207371"/>
            <a:ext cx="3630930" cy="521335"/>
            <a:chOff x="5233" y="4013"/>
            <a:chExt cx="5718" cy="821"/>
          </a:xfrm>
        </p:grpSpPr>
        <p:cxnSp>
          <p:nvCxnSpPr>
            <p:cNvPr id="76" name="Elbow Connector 75"/>
            <p:cNvCxnSpPr/>
            <p:nvPr/>
          </p:nvCxnSpPr>
          <p:spPr>
            <a:xfrm flipV="1">
              <a:off x="5233" y="4013"/>
              <a:ext cx="1693" cy="821"/>
            </a:xfrm>
            <a:prstGeom prst="bentConnector3">
              <a:avLst>
                <a:gd name="adj1" fmla="val 1759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925" y="4023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9541" y="4023"/>
              <a:ext cx="1410" cy="756"/>
            </a:xfrm>
            <a:prstGeom prst="bentConnector3">
              <a:avLst>
                <a:gd name="adj1" fmla="val 9666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331861" y="2759901"/>
            <a:ext cx="228600" cy="207010"/>
            <a:chOff x="5878" y="4438"/>
            <a:chExt cx="360" cy="326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5878" y="4438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98" y="4438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4110837" y="3276441"/>
            <a:ext cx="4581525" cy="565268"/>
            <a:chOff x="3352" y="5122"/>
            <a:chExt cx="7215" cy="4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567" y="5122"/>
              <a:ext cx="0" cy="40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374" y="5492"/>
              <a:ext cx="7193" cy="2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352" y="5122"/>
              <a:ext cx="4" cy="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928249" y="2941703"/>
            <a:ext cx="228600" cy="207010"/>
            <a:chOff x="9725" y="4592"/>
            <a:chExt cx="360" cy="326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725" y="4600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45" y="4592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84450" y="3099436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4" name="Curved Connector 43"/>
          <p:cNvCxnSpPr/>
          <p:nvPr/>
        </p:nvCxnSpPr>
        <p:spPr>
          <a:xfrm flipV="1">
            <a:off x="3042921" y="3072810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55384"/>
              </p:ext>
            </p:extLst>
          </p:nvPr>
        </p:nvGraphicFramePr>
        <p:xfrm>
          <a:off x="3209568" y="2697755"/>
          <a:ext cx="2100006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strike="sngStrike" dirty="0"/>
                        <a:t>2000</a:t>
                      </a:r>
                    </a:p>
                    <a:p>
                      <a:pPr algn="ctr"/>
                      <a:r>
                        <a:rPr lang="en-AU" sz="1800" dirty="0"/>
                        <a:t>3000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32235"/>
              </p:ext>
            </p:extLst>
          </p:nvPr>
        </p:nvGraphicFramePr>
        <p:xfrm>
          <a:off x="8279389" y="2655452"/>
          <a:ext cx="2124924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332">
                <a:tc>
                  <a:txBody>
                    <a:bodyPr/>
                    <a:lstStyle/>
                    <a:p>
                      <a:r>
                        <a:rPr lang="en-AU" sz="1400" strike="sngStrike" dirty="0"/>
                        <a:t>2000</a:t>
                      </a:r>
                    </a:p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3. Hapus </a:t>
            </a:r>
            <a:r>
              <a:rPr lang="en-AU" dirty="0" err="1"/>
              <a:t>dan</a:t>
            </a:r>
            <a:r>
              <a:rPr lang="en-AU" dirty="0"/>
              <a:t> </a:t>
            </a:r>
            <a:r>
              <a:rPr lang="en-AU" dirty="0" err="1"/>
              <a:t>Bebaskan</a:t>
            </a:r>
            <a:endParaRPr lang="en-AU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194605" y="2710947"/>
          <a:ext cx="198516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667555" y="269286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194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667510" y="2387600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5637885" y="2718438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37885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8081164" y="2692866"/>
          <a:ext cx="1985166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8385964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913321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371435" y="2996458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736491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1820260" y="434523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820545" y="4039870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07250" y="1631914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key =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6990" y="4326022"/>
            <a:ext cx="226066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free(hapus);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005706" y="2196465"/>
            <a:ext cx="3359785" cy="538480"/>
            <a:chOff x="5483" y="3459"/>
            <a:chExt cx="5291" cy="848"/>
          </a:xfrm>
        </p:grpSpPr>
        <p:cxnSp>
          <p:nvCxnSpPr>
            <p:cNvPr id="8" name="Elbow Connector 7"/>
            <p:cNvCxnSpPr/>
            <p:nvPr/>
          </p:nvCxnSpPr>
          <p:spPr>
            <a:xfrm flipV="1">
              <a:off x="5483" y="3459"/>
              <a:ext cx="1203" cy="848"/>
            </a:xfrm>
            <a:prstGeom prst="bentConnector3">
              <a:avLst>
                <a:gd name="adj1" fmla="val -4732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86" y="3459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9364" y="3476"/>
              <a:ext cx="1410" cy="756"/>
            </a:xfrm>
            <a:prstGeom prst="bentConnector3">
              <a:avLst>
                <a:gd name="adj1" fmla="val 9666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4661" y="3271521"/>
            <a:ext cx="4581525" cy="570865"/>
            <a:chOff x="3352" y="5122"/>
            <a:chExt cx="7215" cy="40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567" y="5122"/>
              <a:ext cx="0" cy="40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352" y="5526"/>
              <a:ext cx="7214" cy="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352" y="5122"/>
              <a:ext cx="4" cy="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4" name="Curved Connector 33"/>
          <p:cNvCxnSpPr/>
          <p:nvPr/>
        </p:nvCxnSpPr>
        <p:spPr>
          <a:xfrm flipV="1">
            <a:off x="3042286" y="3124201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84450" y="3099436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9985550" y="3348582"/>
            <a:ext cx="6108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218718" y="3241855"/>
            <a:ext cx="3054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938591" y="4732908"/>
            <a:ext cx="763830" cy="305410"/>
            <a:chOff x="1603218" y="2665475"/>
            <a:chExt cx="763830" cy="30541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603218" y="266547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1333" y="266547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08628" y="281818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755923" y="297058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5646991" y="4764602"/>
            <a:ext cx="259842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hapus = NULL;</a:t>
            </a:r>
          </a:p>
        </p:txBody>
      </p:sp>
    </p:spTree>
    <p:extLst>
      <p:ext uri="{BB962C8B-B14F-4D97-AF65-F5344CB8AC3E}">
        <p14:creationId xmlns:p14="http://schemas.microsoft.com/office/powerpoint/2010/main" val="5704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 animBg="1"/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</a:t>
            </a:r>
            <a:r>
              <a:rPr lang="en-AU" dirty="0" err="1"/>
              <a:t>Hasil</a:t>
            </a:r>
            <a:r>
              <a:rPr lang="en-AU" dirty="0"/>
              <a:t> </a:t>
            </a:r>
            <a:r>
              <a:rPr lang="en-AU" dirty="0" err="1"/>
              <a:t>Akhir</a:t>
            </a:r>
            <a:endParaRPr lang="en-AU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45140"/>
              </p:ext>
            </p:extLst>
          </p:nvPr>
        </p:nvGraphicFramePr>
        <p:xfrm>
          <a:off x="3652719" y="2710947"/>
          <a:ext cx="2126997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8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125670" y="2692866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652721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26616" y="2387600"/>
            <a:ext cx="126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1650" y="3099436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3194606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48568" y="1596541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B0F0"/>
                </a:solidFill>
              </a:rPr>
              <a:t>key = 3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2125365" y="4359837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048510" y="403987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92D050"/>
                </a:solidFill>
              </a:rPr>
              <a:t>hapus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3194301" y="4665246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52415" y="466524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499710" y="4817951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47006" y="4970352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755644" y="2854487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5755948" y="3006888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27629"/>
              </p:ext>
            </p:extLst>
          </p:nvPr>
        </p:nvGraphicFramePr>
        <p:xfrm>
          <a:off x="6213758" y="2703602"/>
          <a:ext cx="2162247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6390839" y="2370801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3000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8222996" y="3007193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681110" y="3007194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528405" y="3159898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8375701" y="3312299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D12467-5A40-4A84-96C3-206D5C75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679" y="689113"/>
            <a:ext cx="10270434" cy="1139687"/>
          </a:xfrm>
        </p:spPr>
        <p:txBody>
          <a:bodyPr>
            <a:normAutofit/>
          </a:bodyPr>
          <a:lstStyle/>
          <a:p>
            <a:r>
              <a:rPr lang="en-US" sz="6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Disusun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oleh: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03D916F0-A00F-49FE-B180-77DCC3F67DB3}"/>
              </a:ext>
            </a:extLst>
          </p:cNvPr>
          <p:cNvSpPr/>
          <p:nvPr/>
        </p:nvSpPr>
        <p:spPr>
          <a:xfrm>
            <a:off x="1301522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Beny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Pangestu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2110161008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ECBB60CB-1ED2-4AA0-BB7D-5A2879503C11}"/>
              </a:ext>
            </a:extLst>
          </p:cNvPr>
          <p:cNvSpPr/>
          <p:nvPr/>
        </p:nvSpPr>
        <p:spPr>
          <a:xfrm>
            <a:off x="4661504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Nia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Shafira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2110161011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748186E-9E4C-447B-A8D2-A6793CE98A67}"/>
              </a:ext>
            </a:extLst>
          </p:cNvPr>
          <p:cNvSpPr/>
          <p:nvPr/>
        </p:nvSpPr>
        <p:spPr>
          <a:xfrm>
            <a:off x="7900901" y="2171521"/>
            <a:ext cx="2855742" cy="2968281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Virdiawan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Ihza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2110161024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258325A-413A-4DC3-A68C-16340144D957}"/>
              </a:ext>
            </a:extLst>
          </p:cNvPr>
          <p:cNvSpPr txBox="1">
            <a:spLocks/>
          </p:cNvSpPr>
          <p:nvPr/>
        </p:nvSpPr>
        <p:spPr bwMode="auto">
          <a:xfrm>
            <a:off x="1086679" y="5486400"/>
            <a:ext cx="102704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 D4 TEKNIK INFORMATIKA A</a:t>
            </a:r>
          </a:p>
        </p:txBody>
      </p:sp>
    </p:spTree>
    <p:extLst>
      <p:ext uri="{BB962C8B-B14F-4D97-AF65-F5344CB8AC3E}">
        <p14:creationId xmlns:p14="http://schemas.microsoft.com/office/powerpoint/2010/main" val="23143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7493" y="96396"/>
            <a:ext cx="10515600" cy="1182688"/>
          </a:xfrm>
        </p:spPr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524000" y="6492876"/>
            <a:ext cx="2057400" cy="365125"/>
          </a:xfrm>
        </p:spPr>
        <p:txBody>
          <a:bodyPr/>
          <a:lstStyle/>
          <a:p>
            <a:fld id="{F999CC68-15AB-49EC-8522-2FFC82531B5B}" type="slidenum">
              <a:rPr lang="id-ID" smtClean="0"/>
              <a:t>29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598174" y="1279084"/>
            <a:ext cx="9740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Brian W. Kerninghan, Dennis M. Ritchie (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The C Programming Language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Ansi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Version 2 Edition</a:t>
            </a: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PHI Learning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Byron Gottfried (2010) : Programming with C, Tata McGraw - Hill Education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Kochan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  <a:hlinkClick r:id="rId2" tooltip="Kochan Stephen"/>
              </a:rPr>
              <a:t> Stephen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(20040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Programming in C, 3rd Edition,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Sams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K. N. King (2008) 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Programming: A Modern Approach, 2nd Edition,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W. W. Norton &amp; Company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Kadir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(2012) :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 err="1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&amp; C++, Andi Publisher, Yogyakarta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http://www.gdsw.at/languages/c/programming-bbrown/</a:t>
            </a:r>
            <a:endParaRPr lang="id-ID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https://www.petanikode.com/tutorial/c/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 Narrow" panose="020B0606020202030204" pitchFamily="34" charset="0"/>
              <a:buAutoNum type="arabicPeriod"/>
              <a:tabLst>
                <a:tab pos="133985" algn="l"/>
                <a:tab pos="174625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id-ID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http://www.cprogramming.com/tutorial/c-tutorial.html</a:t>
            </a:r>
            <a:endParaRPr lang="id-ID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F66-C89A-4AFF-9D9E-8D66A09D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645" y="296653"/>
            <a:ext cx="3713183" cy="862195"/>
          </a:xfrm>
          <a:solidFill>
            <a:srgbClr val="E81867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5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PENGERTIAN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4C05EB3-A38E-4044-9AE6-42C424BD1299}"/>
              </a:ext>
            </a:extLst>
          </p:cNvPr>
          <p:cNvSpPr txBox="1">
            <a:spLocks/>
          </p:cNvSpPr>
          <p:nvPr/>
        </p:nvSpPr>
        <p:spPr>
          <a:xfrm>
            <a:off x="912392" y="1201526"/>
            <a:ext cx="9416941" cy="4986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2400" b="1" dirty="0">
                <a:sym typeface="+mn-ea"/>
              </a:rPr>
              <a:t>Double Linked List</a:t>
            </a:r>
            <a:r>
              <a:rPr lang="en-AU" sz="2400" dirty="0">
                <a:sym typeface="+mn-ea"/>
              </a:rPr>
              <a:t> </a:t>
            </a:r>
            <a:r>
              <a:rPr lang="id-ID" sz="2400" dirty="0"/>
              <a:t>adalah elemen-elemen yang dihubungkan dengan dua </a:t>
            </a:r>
            <a:r>
              <a:rPr lang="id-ID" sz="2400" dirty="0" err="1"/>
              <a:t>pointer</a:t>
            </a:r>
            <a:r>
              <a:rPr lang="id-ID" sz="2400" dirty="0"/>
              <a:t> dalam satu elemen sehingga data-data dapat terhubung melalu</a:t>
            </a:r>
            <a:r>
              <a:rPr lang="en-US" sz="2400" dirty="0" err="1"/>
              <a:t>i</a:t>
            </a:r>
            <a:r>
              <a:rPr lang="id-ID" sz="2400" dirty="0"/>
              <a:t> 2 </a:t>
            </a:r>
            <a:r>
              <a:rPr lang="id-ID" sz="2400" dirty="0" err="1"/>
              <a:t>pointer</a:t>
            </a:r>
            <a:r>
              <a:rPr lang="id-ID" sz="2400" dirty="0"/>
              <a:t> tersebut</a:t>
            </a:r>
            <a:r>
              <a:rPr lang="id-ID" sz="2400" dirty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AU" sz="2400" dirty="0">
                <a:sym typeface="+mn-ea"/>
              </a:rPr>
              <a:t> </a:t>
            </a:r>
          </a:p>
          <a:p>
            <a:pPr algn="just"/>
            <a:r>
              <a:rPr lang="en-AU" sz="2400" b="1" dirty="0" err="1">
                <a:sym typeface="+mn-ea"/>
              </a:rPr>
              <a:t>Struktur</a:t>
            </a:r>
            <a:r>
              <a:rPr lang="en-AU" sz="2400" b="1" dirty="0">
                <a:sym typeface="+mn-ea"/>
              </a:rPr>
              <a:t> Double Linked List, </a:t>
            </a:r>
            <a:r>
              <a:rPr lang="en-AU" sz="2400" dirty="0" err="1">
                <a:sym typeface="+mn-ea"/>
              </a:rPr>
              <a:t>terdiri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atas</a:t>
            </a:r>
            <a:r>
              <a:rPr lang="en-AU" sz="2400" b="1" dirty="0">
                <a:sym typeface="+mn-ea"/>
              </a:rPr>
              <a:t> </a:t>
            </a:r>
            <a:r>
              <a:rPr lang="x-none" altLang="en-AU" sz="2400" b="1" dirty="0">
                <a:sym typeface="+mn-ea"/>
              </a:rPr>
              <a:t>:</a:t>
            </a:r>
          </a:p>
          <a:p>
            <a:pPr marL="514350" indent="-514350" algn="just">
              <a:buFont typeface="Arial" panose="020B0604020202020204" pitchFamily="34" charset="0"/>
              <a:buAutoNum type="alphaLcPeriod"/>
            </a:pPr>
            <a:r>
              <a:rPr lang="en-AU" sz="2400" dirty="0" err="1">
                <a:sym typeface="+mn-ea"/>
              </a:rPr>
              <a:t>prev</a:t>
            </a:r>
            <a:r>
              <a:rPr lang="en-AU" sz="2400" dirty="0">
                <a:sym typeface="+mn-ea"/>
              </a:rPr>
              <a:t> -&gt; pointer yang </a:t>
            </a:r>
            <a:r>
              <a:rPr lang="en-AU" sz="2400" dirty="0" err="1">
                <a:sym typeface="+mn-ea"/>
              </a:rPr>
              <a:t>menunjuk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ke</a:t>
            </a:r>
            <a:r>
              <a:rPr lang="en-AU" sz="2400" dirty="0">
                <a:sym typeface="+mn-ea"/>
              </a:rPr>
              <a:t> node </a:t>
            </a:r>
            <a:r>
              <a:rPr lang="en-AU" sz="2400" dirty="0" err="1">
                <a:sym typeface="+mn-ea"/>
              </a:rPr>
              <a:t>sebelumnya</a:t>
            </a:r>
            <a:endParaRPr lang="en-AU" sz="2400" dirty="0"/>
          </a:p>
          <a:p>
            <a:pPr marL="514350" indent="-514350" algn="just">
              <a:buFont typeface="Arial" panose="020B0604020202020204" pitchFamily="34" charset="0"/>
              <a:buAutoNum type="alphaLcPeriod"/>
            </a:pPr>
            <a:r>
              <a:rPr lang="en-AU" sz="2400" dirty="0">
                <a:sym typeface="+mn-ea"/>
              </a:rPr>
              <a:t>info -&gt; </a:t>
            </a:r>
            <a:r>
              <a:rPr lang="en-AU" sz="2400" dirty="0" err="1">
                <a:sym typeface="+mn-ea"/>
              </a:rPr>
              <a:t>berupa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informasi</a:t>
            </a:r>
            <a:r>
              <a:rPr lang="en-AU" sz="2400" dirty="0">
                <a:sym typeface="+mn-ea"/>
              </a:rPr>
              <a:t>, </a:t>
            </a:r>
            <a:r>
              <a:rPr lang="en-AU" sz="2400" dirty="0" err="1">
                <a:sym typeface="+mn-ea"/>
              </a:rPr>
              <a:t>dapat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bertipe</a:t>
            </a:r>
            <a:r>
              <a:rPr lang="en-AU" sz="2400" dirty="0">
                <a:sym typeface="+mn-ea"/>
              </a:rPr>
              <a:t> int </a:t>
            </a:r>
            <a:r>
              <a:rPr lang="en-AU" sz="2400" dirty="0" err="1">
                <a:sym typeface="+mn-ea"/>
              </a:rPr>
              <a:t>maupun</a:t>
            </a:r>
            <a:r>
              <a:rPr lang="en-AU" sz="2400" dirty="0">
                <a:sym typeface="+mn-ea"/>
              </a:rPr>
              <a:t> struct</a:t>
            </a:r>
            <a:endParaRPr lang="en-AU" sz="2400" dirty="0"/>
          </a:p>
          <a:p>
            <a:pPr marL="514350" indent="-514350" algn="just">
              <a:buFont typeface="Arial" panose="02080604020202020204" charset="0"/>
              <a:buAutoNum type="alphaLcPeriod"/>
            </a:pPr>
            <a:r>
              <a:rPr lang="en-AU" sz="2400" dirty="0">
                <a:sym typeface="+mn-ea"/>
              </a:rPr>
              <a:t>next -&gt; pointer yang </a:t>
            </a:r>
            <a:r>
              <a:rPr lang="en-AU" sz="2400" dirty="0" err="1">
                <a:sym typeface="+mn-ea"/>
              </a:rPr>
              <a:t>menunjuk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ke</a:t>
            </a:r>
            <a:r>
              <a:rPr lang="en-AU" sz="2400" dirty="0">
                <a:sym typeface="+mn-ea"/>
              </a:rPr>
              <a:t> node </a:t>
            </a:r>
            <a:r>
              <a:rPr lang="en-AU" sz="2400" dirty="0" err="1">
                <a:sym typeface="+mn-ea"/>
              </a:rPr>
              <a:t>sesudahnya</a:t>
            </a:r>
            <a:endParaRPr lang="en-AU" sz="2400" dirty="0">
              <a:sym typeface="+mn-ea"/>
            </a:endParaRPr>
          </a:p>
          <a:p>
            <a:endParaRPr lang="en-AU" sz="2400" dirty="0">
              <a:sym typeface="+mn-ea"/>
            </a:endParaRPr>
          </a:p>
          <a:p>
            <a:endParaRPr lang="en-AU" sz="24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0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52129" y="2687217"/>
            <a:ext cx="6052305" cy="1436914"/>
            <a:chOff x="3035510" y="3526972"/>
            <a:chExt cx="6052305" cy="1436914"/>
          </a:xfrm>
        </p:grpSpPr>
        <p:grpSp>
          <p:nvGrpSpPr>
            <p:cNvPr id="4" name="Group 3"/>
            <p:cNvGrpSpPr/>
            <p:nvPr/>
          </p:nvGrpSpPr>
          <p:grpSpPr>
            <a:xfrm>
              <a:off x="3388808" y="3526972"/>
              <a:ext cx="5699007" cy="1436914"/>
              <a:chOff x="3806890" y="7210455"/>
              <a:chExt cx="4346162" cy="9165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402105" y="7210455"/>
                <a:ext cx="2897544" cy="916513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/>
                  <a:t>data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408335" y="7210455"/>
                <a:ext cx="820692" cy="91651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474867" y="7354199"/>
                <a:ext cx="840911" cy="41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600" dirty="0"/>
                  <a:t>prev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316931" y="7338810"/>
                <a:ext cx="840911" cy="41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600" dirty="0"/>
                  <a:t>next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30420" y="7369587"/>
                <a:ext cx="840911" cy="37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/>
                  <a:t>info</a:t>
                </a:r>
                <a:endParaRPr lang="id-ID" sz="3200" dirty="0"/>
              </a:p>
            </p:txBody>
          </p:sp>
          <p:cxnSp>
            <p:nvCxnSpPr>
              <p:cNvPr id="10" name="Straight Arrow Connector 9"/>
              <p:cNvCxnSpPr>
                <a:stCxn id="5" idx="3"/>
              </p:cNvCxnSpPr>
              <p:nvPr/>
            </p:nvCxnSpPr>
            <p:spPr>
              <a:xfrm>
                <a:off x="7299649" y="7668712"/>
                <a:ext cx="556727" cy="1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5" idx="1"/>
              </p:cNvCxnSpPr>
              <p:nvPr/>
            </p:nvCxnSpPr>
            <p:spPr>
              <a:xfrm flipH="1">
                <a:off x="3806890" y="7668712"/>
                <a:ext cx="59521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7894865" y="7489452"/>
                <a:ext cx="258187" cy="412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3600" dirty="0"/>
                  <a:t>?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035510" y="3953040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600" dirty="0"/>
                <a:t>?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165570" y="996859"/>
            <a:ext cx="10487608" cy="1101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4478" y="1210032"/>
            <a:ext cx="107251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600" b="1" dirty="0"/>
              <a:t>ILUSTRASI ELEMEN DOUBLE LINKED LIST</a:t>
            </a:r>
          </a:p>
          <a:p>
            <a:pPr algn="ctr"/>
            <a:endParaRPr lang="id-ID" sz="3600" dirty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73266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" action="ppaction://hlinkshowjump?jump=nextslide">
              <a:snd r:embed="rId2" name="cashreg.wav"/>
            </a:hlinkClick>
          </p:cNvPr>
          <p:cNvSpPr/>
          <p:nvPr/>
        </p:nvSpPr>
        <p:spPr>
          <a:xfrm>
            <a:off x="982474" y="2854642"/>
            <a:ext cx="3206839" cy="21250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/>
              <a:t>1. </a:t>
            </a:r>
            <a:r>
              <a:rPr lang="en-US" sz="3200" dirty="0"/>
              <a:t>Cari </a:t>
            </a:r>
            <a:r>
              <a:rPr lang="en-US" sz="3200" dirty="0" err="1"/>
              <a:t>posisi</a:t>
            </a:r>
            <a:r>
              <a:rPr lang="en-US" sz="3200" dirty="0"/>
              <a:t> node yang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dihapus</a:t>
            </a:r>
            <a:endParaRPr lang="id-ID" sz="3200" dirty="0"/>
          </a:p>
        </p:txBody>
      </p:sp>
      <p:sp>
        <p:nvSpPr>
          <p:cNvPr id="5" name="Rectangle 4">
            <a:hlinkClick r:id="rId3" action="ppaction://hlinksldjump">
              <a:snd r:embed="rId4" name="whoosh.wav"/>
            </a:hlinkClick>
          </p:cNvPr>
          <p:cNvSpPr/>
          <p:nvPr/>
        </p:nvSpPr>
        <p:spPr>
          <a:xfrm>
            <a:off x="4766716" y="2854642"/>
            <a:ext cx="3206839" cy="212501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bg1"/>
                </a:solidFill>
              </a:rPr>
              <a:t>2. </a:t>
            </a:r>
            <a:r>
              <a:rPr lang="en-US" sz="3200" dirty="0" err="1">
                <a:solidFill>
                  <a:schemeClr val="bg1"/>
                </a:solidFill>
              </a:rPr>
              <a:t>Selamatkan</a:t>
            </a:r>
            <a:r>
              <a:rPr lang="en-US" sz="3200" dirty="0">
                <a:solidFill>
                  <a:schemeClr val="bg1"/>
                </a:solidFill>
              </a:rPr>
              <a:t> existing linked list </a:t>
            </a:r>
            <a:r>
              <a:rPr lang="en-US" sz="3200" dirty="0" err="1">
                <a:solidFill>
                  <a:schemeClr val="bg1"/>
                </a:solidFill>
              </a:rPr>
              <a:t>nya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hlinkClick r:id="rId5" action="ppaction://hlinksldjump">
              <a:snd r:embed="rId6" name="voltage.wav"/>
            </a:hlinkClick>
          </p:cNvPr>
          <p:cNvSpPr/>
          <p:nvPr/>
        </p:nvSpPr>
        <p:spPr>
          <a:xfrm>
            <a:off x="8568130" y="2854642"/>
            <a:ext cx="3206839" cy="212501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</a:rPr>
              <a:t>3. </a:t>
            </a:r>
            <a:r>
              <a:rPr lang="en-US" sz="3200" dirty="0" err="1">
                <a:solidFill>
                  <a:schemeClr val="tx1"/>
                </a:solidFill>
              </a:rPr>
              <a:t>Bebaskan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lokasi</a:t>
            </a:r>
            <a:r>
              <a:rPr lang="en-US" sz="3200" dirty="0">
                <a:solidFill>
                  <a:schemeClr val="tx1"/>
                </a:solidFill>
              </a:rPr>
              <a:t> dan NULL-</a:t>
            </a:r>
            <a:r>
              <a:rPr lang="en-US" sz="3200" dirty="0" err="1">
                <a:solidFill>
                  <a:schemeClr val="tx1"/>
                </a:solidFill>
              </a:rPr>
              <a:t>kan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>
                <a:solidFill>
                  <a:schemeClr val="tx1"/>
                </a:solidFill>
              </a:rPr>
              <a:t>pointernya</a:t>
            </a:r>
            <a:endParaRPr lang="id-ID" sz="32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4163555" y="974326"/>
            <a:ext cx="4209246" cy="109470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600" dirty="0">
                <a:solidFill>
                  <a:schemeClr val="tx1"/>
                </a:solidFill>
              </a:rPr>
              <a:t>Algoritma Umum</a:t>
            </a:r>
            <a:r>
              <a:rPr lang="en-US" sz="3600">
                <a:solidFill>
                  <a:schemeClr val="tx1"/>
                </a:solidFill>
              </a:rPr>
              <a:t> DELETE</a:t>
            </a:r>
            <a:endParaRPr lang="id-ID" sz="3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352187" y="2069030"/>
            <a:ext cx="837126" cy="78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6268178" y="2069030"/>
            <a:ext cx="0" cy="78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20748" y="2017515"/>
            <a:ext cx="863421" cy="83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98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7965" y="934788"/>
            <a:ext cx="2764766" cy="2585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/>
              <a:t>MENU </a:t>
            </a:r>
            <a:r>
              <a:rPr lang="en-US" sz="5400" b="1" dirty="0"/>
              <a:t>DELETE</a:t>
            </a:r>
            <a:endParaRPr lang="id-ID" sz="5400" b="1" dirty="0"/>
          </a:p>
          <a:p>
            <a:pPr algn="ctr"/>
            <a:r>
              <a:rPr lang="id-ID" sz="5400" b="1" dirty="0"/>
              <a:t>DLL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8416" y="709127"/>
            <a:ext cx="2351315" cy="195942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970383" y="1150232"/>
            <a:ext cx="212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id-ID" sz="3200" b="1" dirty="0">
                <a:solidFill>
                  <a:schemeClr val="bg1"/>
                </a:solidFill>
              </a:rPr>
              <a:t> AWAL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141097" y="709127"/>
            <a:ext cx="2351315" cy="195942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9253064" y="1150232"/>
            <a:ext cx="212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id-ID" sz="3200" b="1" dirty="0">
                <a:solidFill>
                  <a:schemeClr val="bg1"/>
                </a:solidFill>
              </a:rPr>
              <a:t> AKHIR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197447" y="4272541"/>
            <a:ext cx="2351315" cy="1959428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/>
          <p:cNvSpPr txBox="1"/>
          <p:nvPr/>
        </p:nvSpPr>
        <p:spPr>
          <a:xfrm>
            <a:off x="5309414" y="4713646"/>
            <a:ext cx="212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DELETE</a:t>
            </a:r>
            <a:r>
              <a:rPr lang="id-ID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TERTENTU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5031" y="4661652"/>
            <a:ext cx="2127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b="1" dirty="0">
                <a:solidFill>
                  <a:schemeClr val="bg1"/>
                </a:solidFill>
              </a:rPr>
              <a:t>INSERT BEFORE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209729" y="2034073"/>
            <a:ext cx="541177" cy="193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21698" y="4404049"/>
            <a:ext cx="597159" cy="4665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584163" y="2034073"/>
            <a:ext cx="556934" cy="1933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84163" y="4164563"/>
            <a:ext cx="668901" cy="4970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110" y="120971"/>
            <a:ext cx="10178322" cy="1492132"/>
          </a:xfrm>
        </p:spPr>
        <p:txBody>
          <a:bodyPr>
            <a:normAutofit/>
          </a:bodyPr>
          <a:lstStyle/>
          <a:p>
            <a:r>
              <a:rPr lang="id-ID" sz="6000" dirty="0"/>
              <a:t>POINTER BANTUAN</a:t>
            </a:r>
          </a:p>
        </p:txBody>
      </p:sp>
      <p:sp>
        <p:nvSpPr>
          <p:cNvPr id="4" name="Rectangle 3"/>
          <p:cNvSpPr/>
          <p:nvPr/>
        </p:nvSpPr>
        <p:spPr>
          <a:xfrm>
            <a:off x="7273353" y="2228671"/>
            <a:ext cx="3511171" cy="302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/>
        </p:nvSpPr>
        <p:spPr>
          <a:xfrm>
            <a:off x="7367982" y="2456949"/>
            <a:ext cx="35083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hapus</a:t>
            </a:r>
            <a:r>
              <a:rPr lang="id-ID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: Pointer bantuan untuk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menandai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node yang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akan</a:t>
            </a:r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dihapus</a:t>
            </a:r>
            <a:endParaRPr lang="id-ID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id-ID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556853" y="4265312"/>
            <a:ext cx="2911970" cy="653143"/>
            <a:chOff x="-3390849" y="5019869"/>
            <a:chExt cx="2911970" cy="653143"/>
          </a:xfrm>
        </p:grpSpPr>
        <p:sp>
          <p:nvSpPr>
            <p:cNvPr id="6" name="Rectangle 5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3390849" y="5115607"/>
              <a:ext cx="938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hapus</a:t>
              </a:r>
              <a:endParaRPr lang="id-ID" sz="2400" dirty="0"/>
            </a:p>
          </p:txBody>
        </p: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-1362269" y="5346439"/>
              <a:ext cx="5784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/>
                <a:t>?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93111" y="2240247"/>
            <a:ext cx="3418239" cy="3033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TextBox 12"/>
          <p:cNvSpPr txBox="1"/>
          <p:nvPr/>
        </p:nvSpPr>
        <p:spPr>
          <a:xfrm>
            <a:off x="1184879" y="2456949"/>
            <a:ext cx="350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head</a:t>
            </a:r>
            <a:r>
              <a:rPr lang="id-ID" sz="2400" b="1" dirty="0"/>
              <a:t> </a:t>
            </a:r>
            <a:r>
              <a:rPr lang="id-ID" sz="2400" dirty="0"/>
              <a:t>: Pointer bantuan untuk </a:t>
            </a:r>
            <a:r>
              <a:rPr lang="id-ID" sz="2400" dirty="0" err="1"/>
              <a:t>men</a:t>
            </a:r>
            <a:r>
              <a:rPr lang="en-US" sz="2400" dirty="0" err="1"/>
              <a:t>yimpan</a:t>
            </a:r>
            <a:r>
              <a:rPr lang="en-US" sz="2400" dirty="0"/>
              <a:t> </a:t>
            </a:r>
            <a:r>
              <a:rPr lang="en-US" sz="2400" dirty="0" err="1"/>
              <a:t>alamat</a:t>
            </a:r>
            <a:r>
              <a:rPr lang="en-US" sz="2400" dirty="0"/>
              <a:t> node </a:t>
            </a:r>
            <a:r>
              <a:rPr lang="en-US" sz="2400" dirty="0" err="1"/>
              <a:t>pertama</a:t>
            </a:r>
            <a:r>
              <a:rPr lang="id-ID" sz="2400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621878" y="4189894"/>
            <a:ext cx="2693372" cy="653143"/>
            <a:chOff x="-3172251" y="5019869"/>
            <a:chExt cx="2693372" cy="653143"/>
          </a:xfrm>
        </p:grpSpPr>
        <p:sp>
          <p:nvSpPr>
            <p:cNvPr id="15" name="Rectangle 14"/>
            <p:cNvSpPr/>
            <p:nvPr/>
          </p:nvSpPr>
          <p:spPr>
            <a:xfrm>
              <a:off x="-2407298" y="5019869"/>
              <a:ext cx="1045029" cy="653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3172251" y="5115607"/>
              <a:ext cx="809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head</a:t>
              </a:r>
              <a:endParaRPr lang="id-ID" sz="2400" dirty="0"/>
            </a:p>
          </p:txBody>
        </p:sp>
        <p:cxnSp>
          <p:nvCxnSpPr>
            <p:cNvPr id="17" name="Straight Arrow Connector 16"/>
            <p:cNvCxnSpPr>
              <a:stCxn id="15" idx="3"/>
            </p:cNvCxnSpPr>
            <p:nvPr/>
          </p:nvCxnSpPr>
          <p:spPr>
            <a:xfrm flipV="1">
              <a:off x="-1362269" y="5346439"/>
              <a:ext cx="578498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-783771" y="5115607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28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721291" y="1772816"/>
            <a:ext cx="2929812" cy="2836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4758613" y="2313906"/>
            <a:ext cx="2892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DELETE</a:t>
            </a:r>
            <a:r>
              <a:rPr lang="id-ID" sz="5400" b="1" dirty="0">
                <a:solidFill>
                  <a:schemeClr val="bg1"/>
                </a:solidFill>
              </a:rPr>
              <a:t> AWAL</a:t>
            </a:r>
          </a:p>
        </p:txBody>
      </p:sp>
    </p:spTree>
    <p:extLst>
      <p:ext uri="{BB962C8B-B14F-4D97-AF65-F5344CB8AC3E}">
        <p14:creationId xmlns:p14="http://schemas.microsoft.com/office/powerpoint/2010/main" val="5673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Delete </a:t>
            </a:r>
            <a:r>
              <a:rPr lang="en-AU" sz="4000" dirty="0" err="1"/>
              <a:t>Awal</a:t>
            </a:r>
            <a:endParaRPr lang="en-AU" sz="4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27003"/>
              </p:ext>
            </p:extLst>
          </p:nvPr>
        </p:nvGraphicFramePr>
        <p:xfrm>
          <a:off x="4492620" y="3199942"/>
          <a:ext cx="2119719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6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2000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27248"/>
              </p:ext>
            </p:extLst>
          </p:nvPr>
        </p:nvGraphicFramePr>
        <p:xfrm>
          <a:off x="2660162" y="319994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05808" y="276326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1000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1092" y="2799832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50703"/>
              </p:ext>
            </p:extLst>
          </p:nvPr>
        </p:nvGraphicFramePr>
        <p:xfrm>
          <a:off x="7088607" y="3199942"/>
          <a:ext cx="2084174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FFFF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14464" y="283061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2000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81802" y="3352646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77787" y="3352646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477787" y="3505351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921069" y="350535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379183" y="350535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226478" y="365805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073774" y="381045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894938" y="3555353"/>
            <a:ext cx="610870" cy="328930"/>
            <a:chOff x="3854" y="4276"/>
            <a:chExt cx="962" cy="518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4335" y="4301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1" y="4276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5" y="4619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4" y="4794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848963" y="1561824"/>
            <a:ext cx="7965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err="1"/>
              <a:t>Merupakan</a:t>
            </a:r>
            <a:r>
              <a:rPr lang="en-AU" sz="2400" dirty="0"/>
              <a:t> </a:t>
            </a:r>
            <a:r>
              <a:rPr lang="en-AU" sz="2400" dirty="0" err="1"/>
              <a:t>menghapusan</a:t>
            </a:r>
            <a:r>
              <a:rPr lang="en-AU" sz="2400" dirty="0"/>
              <a:t> node yang </a:t>
            </a:r>
            <a:r>
              <a:rPr lang="en-AU" sz="2400" dirty="0" err="1"/>
              <a:t>berada</a:t>
            </a:r>
            <a:r>
              <a:rPr lang="en-AU" sz="2400" dirty="0"/>
              <a:t> di </a:t>
            </a:r>
            <a:r>
              <a:rPr lang="en-AU" sz="2400" dirty="0" err="1"/>
              <a:t>awal</a:t>
            </a:r>
            <a:r>
              <a:rPr lang="en-AU" sz="2400" dirty="0"/>
              <a:t> linked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template_ppt_o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D463544-B9C8-46A9-B2DD-E07B64A917A8}" vid="{BD3B542D-B363-448E-B543-08D881590963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2_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template_ppt_oop</Template>
  <TotalTime>1252</TotalTime>
  <Words>809</Words>
  <Application>Microsoft Office PowerPoint</Application>
  <PresentationFormat>Widescreen</PresentationFormat>
  <Paragraphs>292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</vt:lpstr>
      <vt:lpstr>Arial Black</vt:lpstr>
      <vt:lpstr>Arial Narrow</vt:lpstr>
      <vt:lpstr>Calibri</vt:lpstr>
      <vt:lpstr>Calibri Light</vt:lpstr>
      <vt:lpstr>Century Gothic</vt:lpstr>
      <vt:lpstr>Times New Roman</vt:lpstr>
      <vt:lpstr>Wingdings 3</vt:lpstr>
      <vt:lpstr>template_ppt_oop</vt:lpstr>
      <vt:lpstr>Ion</vt:lpstr>
      <vt:lpstr>1_Ion</vt:lpstr>
      <vt:lpstr>2_Ion</vt:lpstr>
      <vt:lpstr>Algoritma dan Struktur Data</vt:lpstr>
      <vt:lpstr>Overview</vt:lpstr>
      <vt:lpstr>PENGERTIAN</vt:lpstr>
      <vt:lpstr>PowerPoint Presentation</vt:lpstr>
      <vt:lpstr>PowerPoint Presentation</vt:lpstr>
      <vt:lpstr>PowerPoint Presentation</vt:lpstr>
      <vt:lpstr>POINTER BANTUAN</vt:lpstr>
      <vt:lpstr>PowerPoint Presentation</vt:lpstr>
      <vt:lpstr>Delete Awal</vt:lpstr>
      <vt:lpstr>Delete Awal – 1. Cari Posisi</vt:lpstr>
      <vt:lpstr>Delete Awal – 2. Selamatkan Linked List</vt:lpstr>
      <vt:lpstr>Delete Awal – 3. Hapus dan Bebaskan</vt:lpstr>
      <vt:lpstr>Delete Awal – Hasil Akhir</vt:lpstr>
      <vt:lpstr>PowerPoint Presentation</vt:lpstr>
      <vt:lpstr>PowerPoint Presentation</vt:lpstr>
      <vt:lpstr>Delete Akhir – 1 Cari Posisi</vt:lpstr>
      <vt:lpstr>Delete Akhir – 1. Cari Posisi</vt:lpstr>
      <vt:lpstr>Delete Akhir – 2. Selamatkan Linked List</vt:lpstr>
      <vt:lpstr>Delete Akhir – 3. Hapus dan Bebaskan</vt:lpstr>
      <vt:lpstr>Delete Akhir – Hasil Akhir</vt:lpstr>
      <vt:lpstr>PowerPoint Presentation</vt:lpstr>
      <vt:lpstr>PowerPoint Presentation</vt:lpstr>
      <vt:lpstr>Delete Tertentu – 1. Cari Posisi</vt:lpstr>
      <vt:lpstr>Delete Tertentu – 1. Cari Posisi</vt:lpstr>
      <vt:lpstr>Delete Tertentu – 2. Selamatkan Linked List</vt:lpstr>
      <vt:lpstr>Delete Tertentu – 3. Hapus dan Bebaskan</vt:lpstr>
      <vt:lpstr>Delete Tertentu – Hasil Akhir</vt:lpstr>
      <vt:lpstr>Disusun oleh:</vt:lpstr>
      <vt:lpstr>Referensi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</dc:title>
  <dc:creator>Fahrul</dc:creator>
  <cp:lastModifiedBy>Umi</cp:lastModifiedBy>
  <cp:revision>195</cp:revision>
  <dcterms:created xsi:type="dcterms:W3CDTF">2017-03-29T06:09:29Z</dcterms:created>
  <dcterms:modified xsi:type="dcterms:W3CDTF">2021-03-19T04:51:02Z</dcterms:modified>
</cp:coreProperties>
</file>