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99" r:id="rId4"/>
    <p:sldId id="300" r:id="rId5"/>
    <p:sldId id="278" r:id="rId6"/>
    <p:sldId id="279" r:id="rId7"/>
    <p:sldId id="308" r:id="rId8"/>
    <p:sldId id="305" r:id="rId9"/>
    <p:sldId id="281" r:id="rId10"/>
    <p:sldId id="283" r:id="rId11"/>
    <p:sldId id="309" r:id="rId12"/>
    <p:sldId id="310" r:id="rId13"/>
    <p:sldId id="306" r:id="rId14"/>
    <p:sldId id="287" r:id="rId15"/>
    <p:sldId id="311" r:id="rId16"/>
    <p:sldId id="317" r:id="rId17"/>
    <p:sldId id="313" r:id="rId18"/>
    <p:sldId id="314" r:id="rId19"/>
    <p:sldId id="315" r:id="rId20"/>
    <p:sldId id="312" r:id="rId21"/>
    <p:sldId id="318" r:id="rId22"/>
    <p:sldId id="319" r:id="rId23"/>
    <p:sldId id="292" r:id="rId24"/>
    <p:sldId id="293" r:id="rId25"/>
    <p:sldId id="294" r:id="rId26"/>
    <p:sldId id="29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37"/>
  </p:normalViewPr>
  <p:slideViewPr>
    <p:cSldViewPr snapToGrid="0" snapToObjects="1">
      <p:cViewPr varScale="1">
        <p:scale>
          <a:sx n="54" d="100"/>
          <a:sy n="54" d="100"/>
        </p:scale>
        <p:origin x="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B4A5-6F0D-49DD-8654-B389487DE3C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572-E6D1-42E4-8706-414C4225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21569"/>
            <a:ext cx="1204483" cy="1146877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64357" y="6451685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9524"/>
            <a:ext cx="817067" cy="77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Hal </a:t>
            </a:r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9524"/>
            <a:ext cx="817067" cy="77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9524"/>
            <a:ext cx="817067" cy="77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84" y="6080010"/>
            <a:ext cx="817067" cy="77799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31851" y="6461105"/>
            <a:ext cx="4871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62374" y="6446837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9" y="6112388"/>
            <a:ext cx="817067" cy="7779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314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066" y="6459785"/>
            <a:ext cx="76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l"/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surabaya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Hal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9524"/>
            <a:ext cx="817067" cy="7779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Tita </a:t>
            </a:r>
            <a:r>
              <a:rPr lang="en-US" dirty="0" err="1" smtClean="0"/>
              <a:t>Karlita</a:t>
            </a:r>
            <a:endParaRPr lang="en-US" dirty="0" smtClean="0"/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Umi</a:t>
            </a:r>
            <a:r>
              <a:rPr lang="en-US" dirty="0" smtClean="0"/>
              <a:t> </a:t>
            </a:r>
            <a:r>
              <a:rPr lang="en-US" dirty="0" err="1" smtClean="0"/>
              <a:t>sa’adah</a:t>
            </a:r>
            <a:endParaRPr lang="en-US" dirty="0" smtClean="0"/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ARNA</a:t>
            </a:r>
            <a:r>
              <a:rPr lang="en-US" dirty="0" smtClean="0"/>
              <a:t> FARIZA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ENTIN</a:t>
            </a:r>
            <a:r>
              <a:rPr lang="en-US" dirty="0" smtClean="0"/>
              <a:t> </a:t>
            </a:r>
            <a:r>
              <a:rPr lang="en-US" dirty="0" err="1" smtClean="0"/>
              <a:t>MARTIANA</a:t>
            </a:r>
            <a:r>
              <a:rPr lang="en-US" dirty="0" smtClean="0"/>
              <a:t> </a:t>
            </a:r>
            <a:r>
              <a:rPr lang="en-US" dirty="0" err="1" smtClean="0"/>
              <a:t>KUSUMANINGTYAS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2311E51-20AC-44F4-BD83-BEF56FA0657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Inisialisasi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986366"/>
          </a:xfrm>
        </p:spPr>
        <p:txBody>
          <a:bodyPr>
            <a:normAutofit fontScale="92500" lnSpcReduction="20000"/>
          </a:bodyPr>
          <a:lstStyle/>
          <a:p>
            <a:pPr marL="401638" indent="-401638">
              <a:buFont typeface="Wingdings" panose="05000000000000000000" pitchFamily="2" charset="2"/>
              <a:buChar char="§"/>
            </a:pPr>
            <a:r>
              <a:rPr lang="en-US" altLang="en-US" sz="3200" dirty="0" err="1"/>
              <a:t>Menginisialisasi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stack </a:t>
            </a:r>
            <a:r>
              <a:rPr lang="en-US" altLang="en-US" sz="3200" dirty="0" err="1" smtClean="0"/>
              <a:t>saat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pertama</a:t>
            </a:r>
            <a:r>
              <a:rPr lang="en-US" altLang="en-US" sz="3200" dirty="0" smtClean="0"/>
              <a:t> kali </a:t>
            </a:r>
            <a:r>
              <a:rPr lang="en-US" altLang="en-US" sz="3200" dirty="0" err="1" smtClean="0"/>
              <a:t>dibuat</a:t>
            </a:r>
            <a:r>
              <a:rPr lang="en-US" altLang="en-US" sz="3200" dirty="0" smtClean="0"/>
              <a:t>.</a:t>
            </a:r>
          </a:p>
          <a:p>
            <a:pPr marL="401638" indent="-401638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Set </a:t>
            </a:r>
            <a:r>
              <a:rPr lang="en-US" altLang="en-US" sz="3200" dirty="0" err="1" smtClean="0"/>
              <a:t>jumlah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elemen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dengan</a:t>
            </a:r>
            <a:r>
              <a:rPr lang="en-US" altLang="en-US" sz="3200" dirty="0" smtClean="0"/>
              <a:t> 0 (count=0)</a:t>
            </a:r>
            <a:endParaRPr lang="en-US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88453" y="2963510"/>
            <a:ext cx="642112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en-US" sz="2800" dirty="0" err="1" smtClean="0">
                <a:latin typeface="Courier New" charset="0"/>
                <a:ea typeface="Courier New" charset="0"/>
                <a:cs typeface="Courier New" charset="0"/>
              </a:rPr>
              <a:t>nisialisasi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 (stack </a:t>
            </a: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*s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  <a:endParaRPr lang="en-US" alt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	s-&gt;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count = 0</a:t>
            </a: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9569863" y="2832100"/>
            <a:ext cx="0" cy="3347206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9569863" y="6179306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10636663" y="2832100"/>
            <a:ext cx="0" cy="3347206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9569862" y="5630775"/>
            <a:ext cx="1066801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9569862" y="5013152"/>
            <a:ext cx="1066801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9569863" y="4348505"/>
            <a:ext cx="1066801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9569863" y="3737807"/>
            <a:ext cx="1066801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9569862" y="3136228"/>
            <a:ext cx="1066801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8562" y="3308284"/>
            <a:ext cx="31451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5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4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97041" y="3292921"/>
            <a:ext cx="31451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4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3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2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1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70517" y="5000364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count = 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13468" y="2767365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count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85990" y="2690223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index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array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8BC9B02-149B-45F0-8929-ED9278B4B87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 smtClean="0"/>
              <a:t>Cek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Kosong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7988354" cy="1519766"/>
          </a:xfrm>
        </p:spPr>
        <p:txBody>
          <a:bodyPr>
            <a:noAutofit/>
          </a:bodyPr>
          <a:lstStyle/>
          <a:p>
            <a:pPr marL="355600" indent="-355600">
              <a:buFont typeface="Wingdings" charset="2"/>
              <a:buChar char="Ø"/>
            </a:pPr>
            <a:r>
              <a:rPr lang="en-US" altLang="en-US" sz="2700" dirty="0" err="1"/>
              <a:t>Melakukan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pengecekan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apakah</a:t>
            </a:r>
            <a:r>
              <a:rPr lang="en-US" altLang="en-US" sz="2700" dirty="0"/>
              <a:t> stack </a:t>
            </a:r>
            <a:r>
              <a:rPr lang="en-US" altLang="en-US" sz="2700" dirty="0" err="1">
                <a:solidFill>
                  <a:srgbClr val="0070C0"/>
                </a:solidFill>
              </a:rPr>
              <a:t>K</a:t>
            </a:r>
            <a:r>
              <a:rPr lang="en-US" altLang="en-US" sz="2700" dirty="0" err="1" smtClean="0">
                <a:solidFill>
                  <a:srgbClr val="0070C0"/>
                </a:solidFill>
              </a:rPr>
              <a:t>osong</a:t>
            </a:r>
            <a:r>
              <a:rPr lang="en-US" altLang="en-US" sz="2700" dirty="0" smtClean="0">
                <a:solidFill>
                  <a:srgbClr val="0070C0"/>
                </a:solidFill>
              </a:rPr>
              <a:t> </a:t>
            </a:r>
            <a:r>
              <a:rPr lang="en-US" altLang="en-US" sz="2700" dirty="0" err="1"/>
              <a:t>atau</a:t>
            </a:r>
            <a:r>
              <a:rPr lang="en-US" altLang="en-US" sz="2700" dirty="0"/>
              <a:t> </a:t>
            </a:r>
            <a:r>
              <a:rPr lang="en-US" altLang="en-US" sz="2700" dirty="0" err="1">
                <a:solidFill>
                  <a:srgbClr val="0070C0"/>
                </a:solidFill>
              </a:rPr>
              <a:t>Tidak</a:t>
            </a:r>
            <a:r>
              <a:rPr lang="en-US" altLang="en-US" sz="2700" dirty="0">
                <a:solidFill>
                  <a:srgbClr val="0070C0"/>
                </a:solidFill>
              </a:rPr>
              <a:t> </a:t>
            </a:r>
            <a:r>
              <a:rPr lang="en-US" altLang="en-US" sz="2700" dirty="0"/>
              <a:t>(</a:t>
            </a:r>
            <a:r>
              <a:rPr lang="en-US" altLang="en-US" sz="2700" dirty="0" err="1"/>
              <a:t>Jika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kosong</a:t>
            </a:r>
            <a:r>
              <a:rPr lang="en-US" altLang="en-US" sz="2700" dirty="0"/>
              <a:t> return </a:t>
            </a:r>
            <a:r>
              <a:rPr lang="en-US" altLang="en-US" sz="2700" dirty="0" smtClean="0"/>
              <a:t>value=1</a:t>
            </a:r>
            <a:r>
              <a:rPr lang="en-US" altLang="en-US" sz="2700" dirty="0"/>
              <a:t>, </a:t>
            </a:r>
            <a:r>
              <a:rPr lang="en-US" altLang="en-US" sz="2700" dirty="0" err="1"/>
              <a:t>sebaliknya</a:t>
            </a:r>
            <a:r>
              <a:rPr lang="en-US" altLang="en-US" sz="2700" dirty="0"/>
              <a:t> value=0)</a:t>
            </a:r>
          </a:p>
          <a:p>
            <a:pPr marL="355600" indent="-355600">
              <a:buFont typeface="Wingdings" charset="2"/>
              <a:buChar char="Ø"/>
            </a:pPr>
            <a:r>
              <a:rPr lang="en-US" altLang="en-US" sz="2700" dirty="0" err="1"/>
              <a:t>Digunakan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bila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melakukan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operasi</a:t>
            </a:r>
            <a:r>
              <a:rPr lang="en-US" altLang="en-US" sz="2700" dirty="0"/>
              <a:t> POP</a:t>
            </a:r>
          </a:p>
          <a:p>
            <a:endParaRPr lang="en-US" alt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1596117" y="3452761"/>
            <a:ext cx="6421120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600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altLang="en-US" sz="2600" dirty="0" err="1" smtClean="0">
                <a:latin typeface="Courier New" charset="0"/>
                <a:ea typeface="Courier New" charset="0"/>
                <a:cs typeface="Courier New" charset="0"/>
              </a:rPr>
              <a:t>osong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 (stack </a:t>
            </a:r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*s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if(s-</a:t>
            </a:r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count==0)</a:t>
            </a:r>
          </a:p>
          <a:p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	return(1);</a:t>
            </a:r>
          </a:p>
          <a:p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600" dirty="0" smtClean="0">
                <a:latin typeface="Courier New" charset="0"/>
                <a:ea typeface="Courier New" charset="0"/>
                <a:cs typeface="Courier New" charset="0"/>
              </a:rPr>
              <a:t>		return(0);</a:t>
            </a:r>
          </a:p>
          <a:p>
            <a:r>
              <a:rPr lang="en-US" altLang="en-US" sz="2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9288058" y="3522186"/>
            <a:ext cx="1066800" cy="2362200"/>
            <a:chOff x="3888" y="1872"/>
            <a:chExt cx="672" cy="1488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888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3888" y="336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V="1">
              <a:off x="4560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9126181" y="2683987"/>
            <a:ext cx="1690688" cy="838200"/>
            <a:chOff x="2391" y="1200"/>
            <a:chExt cx="1065" cy="528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391" y="124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/>
                <a:t>POP</a:t>
              </a:r>
            </a:p>
          </p:txBody>
        </p:sp>
        <p:sp>
          <p:nvSpPr>
            <p:cNvPr id="13" name="AutoShape 20"/>
            <p:cNvSpPr>
              <a:spLocks noChangeArrowheads="1"/>
            </p:cNvSpPr>
            <p:nvPr/>
          </p:nvSpPr>
          <p:spPr bwMode="auto">
            <a:xfrm>
              <a:off x="2832" y="1200"/>
              <a:ext cx="624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pic>
        <p:nvPicPr>
          <p:cNvPr id="2050" name="Picture 2" descr="Question Mark PNG Image HD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924" y="1925435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0686185" y="4936718"/>
            <a:ext cx="1435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count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</a:rPr>
              <a:t>= </a:t>
            </a:r>
            <a:r>
              <a:rPr lang="en-US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7F81BB0-0F9E-4D0B-82F3-70377F8CB62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 smtClean="0"/>
              <a:t>Cek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Penuh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65027"/>
            <a:ext cx="7124787" cy="1481666"/>
          </a:xfrm>
        </p:spPr>
        <p:txBody>
          <a:bodyPr>
            <a:noAutofit/>
          </a:bodyPr>
          <a:lstStyle/>
          <a:p>
            <a:pPr marL="355600" indent="-355600"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pengecekan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apakah</a:t>
            </a:r>
            <a:r>
              <a:rPr lang="en-US" altLang="en-US" sz="2800" dirty="0"/>
              <a:t> stack </a:t>
            </a:r>
            <a:r>
              <a:rPr lang="en-US" altLang="en-US" sz="2800" dirty="0" err="1"/>
              <a:t>Penuh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Jika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penuh</a:t>
            </a:r>
            <a:r>
              <a:rPr lang="en-US" altLang="en-US" sz="2800" dirty="0"/>
              <a:t> return value=1, </a:t>
            </a:r>
            <a:r>
              <a:rPr lang="en-US" altLang="en-US" sz="2800" dirty="0" err="1"/>
              <a:t>sebaliknya</a:t>
            </a:r>
            <a:r>
              <a:rPr lang="en-US" altLang="en-US" sz="2800" dirty="0"/>
              <a:t> value=0)</a:t>
            </a:r>
          </a:p>
          <a:p>
            <a:pPr marL="355600" indent="-355600"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bila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operasi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PUSH</a:t>
            </a:r>
            <a:endParaRPr lang="en-US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0053" y="3742350"/>
            <a:ext cx="6421120" cy="2419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800" dirty="0" err="1" smtClean="0">
                <a:latin typeface="Courier New" charset="0"/>
                <a:ea typeface="Courier New" charset="0"/>
                <a:cs typeface="Courier New" charset="0"/>
              </a:rPr>
              <a:t>penuh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(stack </a:t>
            </a: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*s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if(s-&gt;count==MAX)</a:t>
            </a:r>
            <a:endParaRPr lang="en-US" alt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	return(1);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800" dirty="0" smtClean="0">
                <a:latin typeface="Courier New" charset="0"/>
                <a:ea typeface="Courier New" charset="0"/>
                <a:cs typeface="Courier New" charset="0"/>
              </a:rPr>
              <a:t>	return(0);</a:t>
            </a:r>
            <a:endParaRPr lang="en-US" alt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97760" y="1749807"/>
            <a:ext cx="1219195" cy="4497505"/>
            <a:chOff x="8275660" y="864631"/>
            <a:chExt cx="1219195" cy="4497505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8275660" y="2256985"/>
              <a:ext cx="1066800" cy="3105151"/>
              <a:chOff x="3888" y="1404"/>
              <a:chExt cx="672" cy="1956"/>
            </a:xfrm>
          </p:grpSpPr>
          <p:sp>
            <p:nvSpPr>
              <p:cNvPr id="11" name="AutoShape 18"/>
              <p:cNvSpPr>
                <a:spLocks noChangeArrowheads="1"/>
              </p:cNvSpPr>
              <p:nvPr/>
            </p:nvSpPr>
            <p:spPr bwMode="auto">
              <a:xfrm>
                <a:off x="3924" y="2880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H="1">
                <a:off x="3888" y="1464"/>
                <a:ext cx="12" cy="189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3888" y="33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H="1" flipV="1">
                <a:off x="4530" y="1404"/>
                <a:ext cx="6" cy="195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utoShape 22"/>
              <p:cNvSpPr>
                <a:spLocks noChangeArrowheads="1"/>
              </p:cNvSpPr>
              <p:nvPr/>
            </p:nvSpPr>
            <p:spPr bwMode="auto">
              <a:xfrm>
                <a:off x="3924" y="2544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8656655" y="864631"/>
              <a:ext cx="838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dirty="0"/>
                <a:t>PUSH</a:t>
              </a:r>
            </a:p>
          </p:txBody>
        </p:sp>
        <p:sp>
          <p:nvSpPr>
            <p:cNvPr id="9" name="AutoShape 16"/>
            <p:cNvSpPr>
              <a:spLocks noChangeArrowheads="1"/>
            </p:cNvSpPr>
            <p:nvPr/>
          </p:nvSpPr>
          <p:spPr bwMode="auto">
            <a:xfrm rot="5400000">
              <a:off x="8245092" y="1229726"/>
              <a:ext cx="914400" cy="7620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8332944" y="3508010"/>
              <a:ext cx="914400" cy="762000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9855969" y="3822173"/>
            <a:ext cx="914400" cy="762000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98" name="Picture 2" descr="Question Mark PNG Image HD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19" y="1897619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0874219" y="4739032"/>
            <a:ext cx="1435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count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</a:rPr>
              <a:t>= </a:t>
            </a:r>
            <a:r>
              <a:rPr lang="en-US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5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9854910" y="3262849"/>
            <a:ext cx="914400" cy="7620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8496024" y="2457948"/>
            <a:ext cx="914400" cy="762000"/>
          </a:xfrm>
          <a:prstGeom prst="cube">
            <a:avLst>
              <a:gd name="adj" fmla="val 25000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16691" y="584076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58229" y="525895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16691" y="46855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07032" y="41543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58229" y="352683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85785" y="277282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560685D-C0A3-47C9-9620-E89AF1E414A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Operasi PUSH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8" y="1845734"/>
            <a:ext cx="7970015" cy="1405466"/>
          </a:xfrm>
        </p:spPr>
        <p:txBody>
          <a:bodyPr>
            <a:normAutofit fontScale="92500"/>
          </a:bodyPr>
          <a:lstStyle/>
          <a:p>
            <a:pPr marL="401638" indent="-290513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memasukkan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menyimpan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elemen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teratas</a:t>
            </a:r>
            <a:endParaRPr lang="en-US" altLang="en-US" sz="2400" dirty="0"/>
          </a:p>
          <a:p>
            <a:pPr marL="401638" indent="-290513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Bila</a:t>
            </a:r>
            <a:r>
              <a:rPr lang="en-US" altLang="en-US" sz="2400" dirty="0"/>
              <a:t> array </a:t>
            </a:r>
            <a:r>
              <a:rPr lang="en-US" altLang="en-US" sz="2400" dirty="0" err="1">
                <a:solidFill>
                  <a:srgbClr val="0070C0"/>
                </a:solidFill>
              </a:rPr>
              <a:t>penuh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operasi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Push</a:t>
            </a:r>
          </a:p>
          <a:p>
            <a:pPr marL="401638" indent="-290513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Setelah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penyimpanan</a:t>
            </a:r>
            <a:r>
              <a:rPr lang="en-US" altLang="en-US" sz="2400" dirty="0"/>
              <a:t>,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jumlah</a:t>
            </a:r>
            <a:r>
              <a:rPr lang="en-US" altLang="en-US" sz="2400" dirty="0" smtClean="0">
                <a:solidFill>
                  <a:srgbClr val="0070C0"/>
                </a:solidFill>
              </a:rPr>
              <a:t> count di-increment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0200" y="3324338"/>
            <a:ext cx="7018020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push(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itemType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 x, stack *s){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penuh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(s)){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(“Stack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penuh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, data 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tidak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dapat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disimpan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.\n”);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}else{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		s-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&gt;data[s-&gt;count]=x;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s-&gt;count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alt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97760" y="1749807"/>
            <a:ext cx="1219195" cy="4497505"/>
            <a:chOff x="8275660" y="864631"/>
            <a:chExt cx="1219195" cy="4497505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8275660" y="2256985"/>
              <a:ext cx="1066800" cy="3105151"/>
              <a:chOff x="3888" y="1404"/>
              <a:chExt cx="672" cy="1956"/>
            </a:xfrm>
          </p:grpSpPr>
          <p:sp>
            <p:nvSpPr>
              <p:cNvPr id="11" name="AutoShape 18"/>
              <p:cNvSpPr>
                <a:spLocks noChangeArrowheads="1"/>
              </p:cNvSpPr>
              <p:nvPr/>
            </p:nvSpPr>
            <p:spPr bwMode="auto">
              <a:xfrm>
                <a:off x="3924" y="2880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H="1">
                <a:off x="3888" y="1464"/>
                <a:ext cx="12" cy="189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3888" y="33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H="1" flipV="1">
                <a:off x="4530" y="1404"/>
                <a:ext cx="6" cy="195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utoShape 22"/>
              <p:cNvSpPr>
                <a:spLocks noChangeArrowheads="1"/>
              </p:cNvSpPr>
              <p:nvPr/>
            </p:nvSpPr>
            <p:spPr bwMode="auto">
              <a:xfrm>
                <a:off x="3924" y="2544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8656655" y="864631"/>
              <a:ext cx="838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dirty="0"/>
                <a:t>PUSH</a:t>
              </a:r>
            </a:p>
          </p:txBody>
        </p:sp>
        <p:sp>
          <p:nvSpPr>
            <p:cNvPr id="9" name="AutoShape 16"/>
            <p:cNvSpPr>
              <a:spLocks noChangeArrowheads="1"/>
            </p:cNvSpPr>
            <p:nvPr/>
          </p:nvSpPr>
          <p:spPr bwMode="auto">
            <a:xfrm rot="5400000">
              <a:off x="8245092" y="1229726"/>
              <a:ext cx="914400" cy="7620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8332944" y="3508010"/>
              <a:ext cx="914400" cy="762000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9855969" y="3822173"/>
            <a:ext cx="914400" cy="762000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" descr="Question Mark PNG Image HD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19" y="1897619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016691" y="584076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58229" y="525895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16691" y="46855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07032" y="41543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58229" y="352683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48590" y="3308284"/>
            <a:ext cx="31451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5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4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97069" y="3292921"/>
            <a:ext cx="31451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4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3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2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1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01962" y="1168003"/>
            <a:ext cx="125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count=4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888534" y="2989093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index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array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99672" y="3105502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count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8850904" y="1929348"/>
            <a:ext cx="914400" cy="7620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054223" y="219332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43280" y="6459785"/>
            <a:ext cx="1312025" cy="365125"/>
          </a:xfrm>
        </p:spPr>
        <p:txBody>
          <a:bodyPr/>
          <a:lstStyle/>
          <a:p>
            <a:fld id="{13F75375-3C5D-4CD0-A861-1C33D4C773D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Operasi POP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74295"/>
            <a:ext cx="10058400" cy="1189566"/>
          </a:xfrm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buFont typeface="Wingdings" charset="2"/>
              <a:buChar char="Ø"/>
            </a:pPr>
            <a:r>
              <a:rPr lang="en-US" altLang="en-US" sz="2400" dirty="0" err="1"/>
              <a:t>Mengambil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teratas</a:t>
            </a:r>
            <a:endParaRPr lang="en-US" altLang="en-US" sz="2400" dirty="0"/>
          </a:p>
          <a:p>
            <a:pPr marL="355600" indent="-355600">
              <a:lnSpc>
                <a:spcPct val="80000"/>
              </a:lnSpc>
              <a:buFont typeface="Wingdings" charset="2"/>
              <a:buChar char="Ø"/>
            </a:pPr>
            <a:r>
              <a:rPr lang="en-US" altLang="en-US" sz="2400" dirty="0" err="1"/>
              <a:t>Bila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operasi</a:t>
            </a:r>
            <a:r>
              <a:rPr lang="en-US" altLang="en-US" sz="2400" dirty="0"/>
              <a:t> Pop</a:t>
            </a:r>
          </a:p>
          <a:p>
            <a:pPr marL="355600" indent="-355600">
              <a:lnSpc>
                <a:spcPct val="80000"/>
              </a:lnSpc>
              <a:buFont typeface="Wingdings" charset="2"/>
              <a:buChar char="Ø"/>
            </a:pPr>
            <a:r>
              <a:rPr lang="en-US" altLang="en-US" sz="2400" dirty="0" err="1"/>
              <a:t>Sebelum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mengambil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data,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nilai</a:t>
            </a:r>
            <a:r>
              <a:rPr lang="en-US" altLang="en-US" sz="2400" dirty="0" smtClean="0">
                <a:solidFill>
                  <a:srgbClr val="0070C0"/>
                </a:solidFill>
              </a:rPr>
              <a:t> count di-decrement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285" y="3001898"/>
            <a:ext cx="6425565" cy="3293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itemType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 pop(stack 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*s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itemType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temp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kosong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(s)){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(“Stack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Kosong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tidak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dapat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mengambil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data\n”);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return ‘ ‘;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else 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--s-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count;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temp =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s-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&gt;data[s-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&gt;count];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return(temp);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540582" y="3142161"/>
            <a:ext cx="1066800" cy="3105151"/>
            <a:chOff x="8275660" y="2256985"/>
            <a:chExt cx="1066800" cy="3105151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8275660" y="2256985"/>
              <a:ext cx="1066800" cy="3105151"/>
              <a:chOff x="3888" y="1404"/>
              <a:chExt cx="672" cy="1956"/>
            </a:xfrm>
          </p:grpSpPr>
          <p:sp>
            <p:nvSpPr>
              <p:cNvPr id="11" name="AutoShape 18"/>
              <p:cNvSpPr>
                <a:spLocks noChangeArrowheads="1"/>
              </p:cNvSpPr>
              <p:nvPr/>
            </p:nvSpPr>
            <p:spPr bwMode="auto">
              <a:xfrm>
                <a:off x="3924" y="2880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H="1">
                <a:off x="3888" y="1464"/>
                <a:ext cx="0" cy="189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3888" y="33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H="1" flipV="1">
                <a:off x="4536" y="1404"/>
                <a:ext cx="6" cy="195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utoShape 22"/>
              <p:cNvSpPr>
                <a:spLocks noChangeArrowheads="1"/>
              </p:cNvSpPr>
              <p:nvPr/>
            </p:nvSpPr>
            <p:spPr bwMode="auto">
              <a:xfrm>
                <a:off x="3924" y="2544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8332944" y="3508010"/>
              <a:ext cx="914400" cy="762000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9598791" y="3822173"/>
            <a:ext cx="914400" cy="762000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" descr="Question Mark PNG Image HD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63" y="1897619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9759513" y="584076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01051" y="525895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59513" y="46855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49854" y="41543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801051" y="352683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91412" y="3308284"/>
            <a:ext cx="31451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5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4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39891" y="3292921"/>
            <a:ext cx="31451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4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3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2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1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44784" y="1168003"/>
            <a:ext cx="125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count=4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31356" y="2989093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index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array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42494" y="3020694"/>
            <a:ext cx="125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count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9133930" y="2055646"/>
            <a:ext cx="1690688" cy="838200"/>
            <a:chOff x="2391" y="1200"/>
            <a:chExt cx="1065" cy="528"/>
          </a:xfrm>
        </p:grpSpPr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391" y="124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/>
                <a:t>POP</a:t>
              </a:r>
            </a:p>
          </p:txBody>
        </p: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2832" y="1200"/>
              <a:ext cx="624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771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951" y="2817152"/>
            <a:ext cx="10058400" cy="1450757"/>
          </a:xfrm>
        </p:spPr>
        <p:txBody>
          <a:bodyPr/>
          <a:lstStyle/>
          <a:p>
            <a:r>
              <a:rPr lang="en-US" dirty="0" smtClean="0"/>
              <a:t>How To Code Stack Using Array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3124"/>
            <a:ext cx="10058400" cy="372596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Konversi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notasi</a:t>
            </a:r>
            <a:r>
              <a:rPr lang="en-US" altLang="en-US" sz="3200" dirty="0"/>
              <a:t> infix </a:t>
            </a:r>
            <a:r>
              <a:rPr lang="en-US" altLang="en-US" sz="3200" dirty="0" err="1"/>
              <a:t>ke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posfix</a:t>
            </a:r>
            <a:endParaRPr lang="en-US" altLang="en-US" sz="3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Konversi</a:t>
            </a:r>
            <a:r>
              <a:rPr lang="en-US" altLang="en-US" sz="3200" dirty="0" smtClean="0"/>
              <a:t> basis </a:t>
            </a:r>
            <a:r>
              <a:rPr lang="en-US" altLang="en-US" sz="3200" dirty="0" err="1" smtClean="0"/>
              <a:t>bilangan</a:t>
            </a:r>
            <a:endParaRPr lang="en-US" altLang="en-US" sz="3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palindrom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21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err="1" smtClean="0"/>
              <a:t>Penerapan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stack: </a:t>
            </a:r>
            <a:r>
              <a:rPr lang="en-US" altLang="en-US" sz="4000" dirty="0" err="1"/>
              <a:t>Konversi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notasi</a:t>
            </a:r>
            <a:r>
              <a:rPr lang="en-US" altLang="en-US" sz="4000" dirty="0"/>
              <a:t> infix </a:t>
            </a:r>
            <a:r>
              <a:rPr lang="en-US" altLang="en-US" sz="4000" dirty="0" err="1"/>
              <a:t>ke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posfix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smtClean="0">
                <a:solidFill>
                  <a:srgbClr val="0070C0"/>
                </a:solidFill>
              </a:rPr>
              <a:t>INFIX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476" y="3829267"/>
            <a:ext cx="3001756" cy="471797"/>
          </a:xfrm>
        </p:spPr>
        <p:txBody>
          <a:bodyPr>
            <a:noAutofit/>
          </a:bodyPr>
          <a:lstStyle/>
          <a:p>
            <a:r>
              <a:rPr lang="en-US" sz="3200" dirty="0"/>
              <a:t>(A </a:t>
            </a:r>
            <a:r>
              <a:rPr lang="en-US" sz="3200" dirty="0" smtClean="0"/>
              <a:t>+ </a:t>
            </a:r>
            <a:r>
              <a:rPr lang="en-US" sz="3200" dirty="0"/>
              <a:t>B) * (C – D)</a:t>
            </a:r>
          </a:p>
          <a:p>
            <a:endParaRPr lang="en-US" sz="3200" dirty="0"/>
          </a:p>
        </p:txBody>
      </p:sp>
      <p:sp>
        <p:nvSpPr>
          <p:cNvPr id="5" name="Left Brace 4"/>
          <p:cNvSpPr/>
          <p:nvPr/>
        </p:nvSpPr>
        <p:spPr>
          <a:xfrm>
            <a:off x="6884954" y="4065165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8381857" y="4065165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85655" y="5181015"/>
            <a:ext cx="3001756" cy="4717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  + B * C – D</a:t>
            </a:r>
          </a:p>
          <a:p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>
            <a:off x="7853354" y="5416913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80" y="1971274"/>
            <a:ext cx="10058400" cy="163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Pada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ekspresi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operasi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numerik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p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emakaian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tanda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kurung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mempengaruhi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hasil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akhir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.</a:t>
            </a:r>
            <a:endParaRPr lang="en-US" sz="2400" dirty="0">
              <a:ea typeface="Times New Roman" panose="02020603050405020304" pitchFamily="18" charset="0"/>
              <a:cs typeface="Aparajita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Cara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penulisan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ungkapan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tersebut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disebut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parajita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notasi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 infix</a:t>
            </a:r>
            <a:r>
              <a:rPr lang="en-US" sz="2400" dirty="0">
                <a:ea typeface="Times New Roman" panose="02020603050405020304" pitchFamily="18" charset="0"/>
                <a:cs typeface="Aparajita" panose="020B0604020202020204" pitchFamily="34" charset="0"/>
              </a:rPr>
              <a:t>, </a:t>
            </a:r>
            <a:r>
              <a:rPr lang="en-US" sz="2400" dirty="0" err="1" smtClean="0">
                <a:ea typeface="Times New Roman" panose="02020603050405020304" pitchFamily="18" charset="0"/>
                <a:cs typeface="Aparajita" panose="020B0604020202020204" pitchFamily="34" charset="0"/>
              </a:rPr>
              <a:t>yaitu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operator </a:t>
            </a:r>
            <a:r>
              <a:rPr lang="en-US" sz="2400" dirty="0" err="1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ditulis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diantara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dua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parajita" panose="020B0604020202020204" pitchFamily="34" charset="0"/>
              </a:rPr>
              <a:t> operand</a:t>
            </a:r>
            <a:r>
              <a:rPr lang="en-US" sz="2400" dirty="0" smtClean="0">
                <a:ea typeface="Times New Roman" panose="02020603050405020304" pitchFamily="18" charset="0"/>
                <a:cs typeface="Aparajita" panose="020B0604020202020204" pitchFamily="34" charset="0"/>
              </a:rPr>
              <a:t>.</a:t>
            </a:r>
            <a:endParaRPr lang="en-US" sz="2400" dirty="0">
              <a:ea typeface="Times New Roman" panose="02020603050405020304" pitchFamily="18" charset="0"/>
              <a:cs typeface="Aparajit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753" y="4584522"/>
            <a:ext cx="2912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Contoh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notasi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</a:rPr>
              <a:t>infix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4610100" y="4584522"/>
            <a:ext cx="754861" cy="59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2B55F2-EF5A-4415-878A-5F884738493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Penerapan</a:t>
            </a:r>
            <a:r>
              <a:rPr lang="en-US" altLang="en-US" sz="4000" dirty="0"/>
              <a:t> stack</a:t>
            </a:r>
            <a:r>
              <a:rPr lang="en-US" altLang="en-US" sz="4000" dirty="0" smtClean="0"/>
              <a:t>: </a:t>
            </a:r>
            <a:r>
              <a:rPr lang="en-US" altLang="en-US" sz="4000" dirty="0" err="1" smtClean="0"/>
              <a:t>Konversi</a:t>
            </a:r>
            <a:r>
              <a:rPr lang="en-US" altLang="en-US" sz="4000" dirty="0" smtClean="0"/>
              <a:t> </a:t>
            </a:r>
            <a:r>
              <a:rPr lang="en-US" altLang="en-US" sz="4000" dirty="0" err="1"/>
              <a:t>n</a:t>
            </a:r>
            <a:r>
              <a:rPr lang="en-US" altLang="en-US" sz="4000" dirty="0" err="1" smtClean="0"/>
              <a:t>otasi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i</a:t>
            </a:r>
            <a:r>
              <a:rPr lang="en-US" altLang="en-US" sz="4000" dirty="0" smtClean="0"/>
              <a:t>nfix </a:t>
            </a:r>
            <a:r>
              <a:rPr lang="en-US" altLang="en-US" sz="4000" dirty="0" err="1"/>
              <a:t>ke</a:t>
            </a:r>
            <a:r>
              <a:rPr lang="en-US" altLang="en-US" sz="4000" dirty="0"/>
              <a:t> </a:t>
            </a:r>
            <a:r>
              <a:rPr lang="en-US" altLang="en-US" sz="4000" dirty="0" err="1" smtClean="0"/>
              <a:t>posfix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>
                <a:solidFill>
                  <a:srgbClr val="0070C0"/>
                </a:solidFill>
              </a:rPr>
              <a:t>PREFIX</a:t>
            </a:r>
            <a:endParaRPr lang="en-US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3944" y="1761120"/>
            <a:ext cx="103494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0215" algn="l"/>
                <a:tab pos="434340" algn="l"/>
              </a:tabLst>
            </a:pP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ahli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matematika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Jan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Lukasiewicz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mengembangkan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cara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penulisan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ungkapan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numeris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disebut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notasi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polish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notasi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prefix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endParaRPr lang="en-US" sz="20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0215" algn="l"/>
                <a:tab pos="434340" algn="l"/>
              </a:tabLst>
            </a:pPr>
            <a:r>
              <a:rPr lang="en-US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Notasi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prefix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 operator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ditulis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sebelum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kedua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operand yang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disajikan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20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0215" algn="l"/>
                <a:tab pos="434340" algn="l"/>
              </a:tabLst>
            </a:pP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Notasi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prefix </a:t>
            </a:r>
            <a:r>
              <a:rPr lang="en-US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memerlukan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tanda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kurung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pengelompokan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0215" algn="l"/>
                <a:tab pos="434340" algn="l"/>
              </a:tabLst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50215" algn="l"/>
                <a:tab pos="434340" algn="l"/>
              </a:tabLst>
            </a:pPr>
            <a:endParaRPr lang="en-US" sz="20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50215" algn="l"/>
                <a:tab pos="434340" algn="l"/>
              </a:tabLst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50215" algn="l"/>
                <a:tab pos="434340" algn="l"/>
              </a:tabLst>
            </a:pPr>
            <a:endParaRPr lang="en-US" sz="20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1549"/>
              </p:ext>
            </p:extLst>
          </p:nvPr>
        </p:nvGraphicFramePr>
        <p:xfrm>
          <a:off x="2779518" y="3886200"/>
          <a:ext cx="6567487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1543"/>
                <a:gridCol w="275594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Infix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Prefix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A + 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+ A 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A + B – 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- + A B 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(A + B) * (C – D)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* + A B – C 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effectLst/>
                        </a:rPr>
                        <a:t>A – B / (C * D ^ E)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effectLst/>
                        </a:rPr>
                        <a:t>- A / B * C ^ D 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2B55F2-EF5A-4415-878A-5F884738493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Penerapan</a:t>
            </a:r>
            <a:r>
              <a:rPr lang="en-US" altLang="en-US" sz="4000" dirty="0"/>
              <a:t> </a:t>
            </a:r>
            <a:r>
              <a:rPr lang="en-US" altLang="en-US" sz="4000" dirty="0" smtClean="0"/>
              <a:t>stack</a:t>
            </a:r>
            <a:r>
              <a:rPr lang="en-US" altLang="en-US" sz="4000" dirty="0"/>
              <a:t>: </a:t>
            </a:r>
            <a:r>
              <a:rPr lang="en-US" altLang="en-US" sz="4000" dirty="0" err="1"/>
              <a:t>Konversi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notasi</a:t>
            </a:r>
            <a:r>
              <a:rPr lang="en-US" altLang="en-US" sz="4000" dirty="0"/>
              <a:t> infix </a:t>
            </a:r>
            <a:r>
              <a:rPr lang="en-US" altLang="en-US" sz="4000" dirty="0" err="1"/>
              <a:t>ke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posfix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smtClean="0">
                <a:solidFill>
                  <a:srgbClr val="0070C0"/>
                </a:solidFill>
              </a:rPr>
              <a:t>POSTFIX</a:t>
            </a:r>
            <a:endParaRPr lang="en-US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213944" y="1761120"/>
            <a:ext cx="10349405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500"/>
              </a:spcAft>
              <a:buFont typeface="Wingdings" panose="05000000000000000000" pitchFamily="2" charset="2"/>
              <a:buChar char="§"/>
              <a:tabLst>
                <a:tab pos="450215" algn="l"/>
                <a:tab pos="434340" algn="l"/>
              </a:tabLst>
            </a:pPr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Notasi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postfix</a:t>
            </a:r>
            <a:r>
              <a:rPr lang="en-US" sz="2800" dirty="0" smtClean="0">
                <a:ea typeface="Times New Roman" panose="02020603050405020304" pitchFamily="18" charset="0"/>
              </a:rPr>
              <a:t>: </a:t>
            </a:r>
            <a:r>
              <a:rPr lang="en-US" sz="2800" dirty="0" err="1" smtClean="0">
                <a:ea typeface="Times New Roman" panose="02020603050405020304" pitchFamily="18" charset="0"/>
              </a:rPr>
              <a:t>kebalikan</a:t>
            </a:r>
            <a:r>
              <a:rPr lang="en-US" sz="2800" dirty="0" smtClean="0"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a typeface="Times New Roman" panose="02020603050405020304" pitchFamily="18" charset="0"/>
              </a:rPr>
              <a:t>dari</a:t>
            </a:r>
            <a:r>
              <a:rPr lang="en-US" sz="2800" dirty="0" smtClean="0"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notasi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prefix</a:t>
            </a:r>
            <a:r>
              <a:rPr lang="en-US" sz="2800" dirty="0" smtClean="0">
                <a:ea typeface="Times New Roman" panose="02020603050405020304" pitchFamily="18" charset="0"/>
              </a:rPr>
              <a:t>, operator </a:t>
            </a:r>
            <a:r>
              <a:rPr lang="en-US" sz="2800" dirty="0" err="1">
                <a:ea typeface="Times New Roman" panose="02020603050405020304" pitchFamily="18" charset="0"/>
              </a:rPr>
              <a:t>ditulis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ea typeface="Times New Roman" panose="02020603050405020304" pitchFamily="18" charset="0"/>
              </a:rPr>
              <a:t>sesudah</a:t>
            </a:r>
            <a:r>
              <a:rPr lang="en-US" sz="2800" b="1" dirty="0" smtClean="0"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a typeface="Times New Roman" panose="02020603050405020304" pitchFamily="18" charset="0"/>
              </a:rPr>
              <a:t>kedua</a:t>
            </a:r>
            <a:r>
              <a:rPr lang="en-US" sz="2800" dirty="0" smtClean="0">
                <a:ea typeface="Times New Roman" panose="02020603050405020304" pitchFamily="18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</a:rPr>
              <a:t>operand yang </a:t>
            </a:r>
            <a:r>
              <a:rPr lang="en-US" sz="2800" dirty="0" err="1">
                <a:ea typeface="Times New Roman" panose="02020603050405020304" pitchFamily="18" charset="0"/>
              </a:rPr>
              <a:t>akan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disajikan</a:t>
            </a:r>
            <a:r>
              <a:rPr lang="en-US" sz="2800" dirty="0">
                <a:ea typeface="Times New Roman" panose="02020603050405020304" pitchFamily="18" charset="0"/>
              </a:rPr>
              <a:t>. </a:t>
            </a:r>
            <a:endParaRPr lang="en-US" sz="2800" dirty="0" smtClean="0"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Wingdings" panose="05000000000000000000" pitchFamily="2" charset="2"/>
              <a:buChar char="§"/>
              <a:tabLst>
                <a:tab pos="450215" algn="l"/>
                <a:tab pos="434340" algn="l"/>
              </a:tabLst>
            </a:pPr>
            <a:r>
              <a:rPr lang="en-US" sz="2800" dirty="0" err="1">
                <a:solidFill>
                  <a:srgbClr val="0070C0"/>
                </a:solidFill>
                <a:ea typeface="Times New Roman" panose="02020603050405020304" pitchFamily="18" charset="0"/>
              </a:rPr>
              <a:t>Notasi</a:t>
            </a: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postfix </a:t>
            </a:r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tidak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memerlukan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a typeface="Times New Roman" panose="02020603050405020304" pitchFamily="18" charset="0"/>
              </a:rPr>
              <a:t>tanda</a:t>
            </a:r>
            <a:r>
              <a:rPr lang="en-US" sz="2800" dirty="0" smtClean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kurung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pengelompokan</a:t>
            </a:r>
            <a:endParaRPr lang="en-US" sz="2800" dirty="0">
              <a:ea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26480" y="3525506"/>
            <a:ext cx="3001756" cy="471797"/>
          </a:xfrm>
        </p:spPr>
        <p:txBody>
          <a:bodyPr>
            <a:noAutofit/>
          </a:bodyPr>
          <a:lstStyle/>
          <a:p>
            <a:r>
              <a:rPr lang="en-US" sz="3200" dirty="0"/>
              <a:t>(A </a:t>
            </a:r>
            <a:r>
              <a:rPr lang="en-US" sz="3200" dirty="0" smtClean="0"/>
              <a:t>+ </a:t>
            </a:r>
            <a:r>
              <a:rPr lang="en-US" sz="3200" dirty="0"/>
              <a:t>B) * (C – D)</a:t>
            </a:r>
          </a:p>
          <a:p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>
            <a:off x="6716110" y="3761404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170148" y="3761404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36829" y="4581886"/>
            <a:ext cx="3001756" cy="4717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[AB+] * [CD-]</a:t>
            </a:r>
          </a:p>
          <a:p>
            <a:endParaRPr lang="en-US" sz="3200" dirty="0"/>
          </a:p>
        </p:txBody>
      </p:sp>
      <p:sp>
        <p:nvSpPr>
          <p:cNvPr id="11" name="Left Brace 10"/>
          <p:cNvSpPr/>
          <p:nvPr/>
        </p:nvSpPr>
        <p:spPr>
          <a:xfrm>
            <a:off x="6814843" y="4758315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018" y="4294564"/>
            <a:ext cx="3279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Contoh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notasi</a:t>
            </a:r>
            <a:r>
              <a:rPr lang="en-US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postfix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4384104" y="4280761"/>
            <a:ext cx="754861" cy="59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39320" y="52584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57523" y="52584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8076714" y="4758315"/>
            <a:ext cx="155448" cy="9144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061738" y="4619022"/>
            <a:ext cx="754861" cy="59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039250" y="4641355"/>
            <a:ext cx="927042" cy="4717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pq</a:t>
            </a:r>
            <a:r>
              <a:rPr lang="en-US" sz="3200" dirty="0" smtClean="0"/>
              <a:t>*</a:t>
            </a:r>
            <a:endParaRPr lang="en-US" sz="32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36829" y="5679373"/>
            <a:ext cx="3001756" cy="47179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AB+CD</a:t>
            </a:r>
            <a:r>
              <a:rPr lang="en-US" sz="3200" dirty="0" smtClean="0"/>
              <a:t>–*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97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5217B2-C6A3-490F-8DA4-6316EC54A72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Materi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altLang="en-US" sz="3200" dirty="0" err="1" smtClean="0"/>
              <a:t>Definisi</a:t>
            </a:r>
            <a:r>
              <a:rPr lang="en-US" altLang="en-US" sz="3200" dirty="0" smtClean="0"/>
              <a:t> Stack</a:t>
            </a:r>
            <a:endParaRPr lang="en-US" altLang="en-US" sz="32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altLang="en-US" sz="3200" dirty="0" err="1"/>
              <a:t>Operasi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dasar</a:t>
            </a:r>
            <a:r>
              <a:rPr lang="en-US" altLang="en-US" sz="3200" dirty="0" smtClean="0"/>
              <a:t> stack</a:t>
            </a:r>
            <a:endParaRPr lang="en-US" altLang="en-US" sz="32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altLang="en-US" sz="3200" dirty="0" err="1" smtClean="0"/>
              <a:t>Implementasi</a:t>
            </a:r>
            <a:r>
              <a:rPr lang="en-US" altLang="en-US" sz="3200" dirty="0" smtClean="0"/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9128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2B55F2-EF5A-4415-878A-5F884738493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Penerapan</a:t>
            </a:r>
            <a:r>
              <a:rPr lang="en-US" altLang="en-US" sz="4000" dirty="0"/>
              <a:t> stack: </a:t>
            </a:r>
            <a:r>
              <a:rPr lang="en-US" altLang="en-US" sz="4000" dirty="0" err="1"/>
              <a:t>Konversi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notasi</a:t>
            </a:r>
            <a:r>
              <a:rPr lang="en-US" altLang="en-US" sz="4000" dirty="0"/>
              <a:t> infix </a:t>
            </a:r>
            <a:r>
              <a:rPr lang="en-US" altLang="en-US" sz="4000" dirty="0" err="1"/>
              <a:t>ke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posfix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err="1" smtClean="0">
                <a:solidFill>
                  <a:srgbClr val="0070C0"/>
                </a:solidFill>
              </a:rPr>
              <a:t>CONTOH</a:t>
            </a:r>
            <a:endParaRPr lang="en-US" alt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34445"/>
              </p:ext>
            </p:extLst>
          </p:nvPr>
        </p:nvGraphicFramePr>
        <p:xfrm>
          <a:off x="2225659" y="1926027"/>
          <a:ext cx="8128000" cy="4206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3200" dirty="0" err="1" smtClean="0"/>
                        <a:t>Notasi</a:t>
                      </a:r>
                      <a:r>
                        <a:rPr lang="en-US" altLang="en-US" sz="3200" dirty="0" smtClean="0"/>
                        <a:t> 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3200" dirty="0" err="1" smtClean="0"/>
                        <a:t>Notasi</a:t>
                      </a:r>
                      <a:r>
                        <a:rPr lang="en-US" altLang="en-US" sz="3200" dirty="0" smtClean="0"/>
                        <a:t> Postfix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AB+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A*B+C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AB*C+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A*(B+C)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ABC+*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A*B+C/D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AB*CD/+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(A+B)*C-D/E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AB+C*DE/-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(A+B)*(C-D)^E/F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800" dirty="0" smtClean="0"/>
                        <a:t>AB+CD-E^*F/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445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A+B*C-D^E/F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ABC*+DE^F/-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Derajat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628650">
              <a:buFont typeface="Wingdings" panose="05000000000000000000" pitchFamily="2" charset="2"/>
              <a:buChar char="§"/>
            </a:pPr>
            <a:r>
              <a:rPr lang="it-IT" sz="3200" dirty="0"/>
              <a:t>‘(‘ 			berderajat 0</a:t>
            </a:r>
            <a:endParaRPr lang="en-US" sz="3200" dirty="0"/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it-IT" sz="3200" dirty="0"/>
              <a:t> ‘+’ dan’ –‘ 		berderajat 1 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it-IT" sz="3200" dirty="0"/>
              <a:t>‘*’ dan ‘/’ 		berderajat </a:t>
            </a:r>
            <a:r>
              <a:rPr lang="it-IT" sz="3200" dirty="0" smtClean="0"/>
              <a:t>2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it-IT" sz="3200" dirty="0" smtClean="0"/>
              <a:t>‘^’ </a:t>
            </a:r>
            <a:r>
              <a:rPr lang="it-IT" sz="3200" dirty="0"/>
              <a:t>(pangkat) </a:t>
            </a:r>
            <a:r>
              <a:rPr lang="it-IT" sz="3200" dirty="0" smtClean="0"/>
              <a:t>	berderajat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EDFB75B-1298-46D6-84F0-4CC8DCA080F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Algoritma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Konversi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Notasi</a:t>
            </a:r>
            <a:r>
              <a:rPr lang="en-US" altLang="en-US" dirty="0" smtClean="0"/>
              <a:t> Infix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Postfix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56426"/>
            <a:ext cx="11049000" cy="4402483"/>
          </a:xfrm>
        </p:spPr>
        <p:txBody>
          <a:bodyPr>
            <a:noAutofit/>
          </a:bodyPr>
          <a:lstStyle/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 err="1"/>
              <a:t>Sediakan</a:t>
            </a:r>
            <a:r>
              <a:rPr lang="en-US" altLang="en-US" sz="1800" dirty="0"/>
              <a:t> stack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menyimpan</a:t>
            </a:r>
            <a:r>
              <a:rPr lang="en-US" altLang="en-US" sz="1800" dirty="0"/>
              <a:t> operator (</a:t>
            </a:r>
            <a:r>
              <a:rPr lang="en-US" altLang="en-US" sz="1800" dirty="0" err="1"/>
              <a:t>tipe</a:t>
            </a:r>
            <a:r>
              <a:rPr lang="en-US" altLang="en-US" sz="1800" dirty="0"/>
              <a:t> : char</a:t>
            </a:r>
            <a:r>
              <a:rPr lang="en-US" altLang="en-US" sz="1800" dirty="0" smtClean="0"/>
              <a:t>)</a:t>
            </a:r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 err="1" smtClean="0"/>
              <a:t>Siapkan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derajat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masing-masing</a:t>
            </a:r>
            <a:r>
              <a:rPr lang="en-US" altLang="en-US" sz="1800" dirty="0" smtClean="0"/>
              <a:t> operator.</a:t>
            </a:r>
            <a:endParaRPr lang="en-US" altLang="en-US" sz="1800" dirty="0"/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/>
              <a:t>Baca </a:t>
            </a:r>
            <a:r>
              <a:rPr lang="en-US" altLang="en-US" sz="1800" dirty="0" err="1"/>
              <a:t>setiap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karakter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notasi</a:t>
            </a:r>
            <a:r>
              <a:rPr lang="en-US" altLang="en-US" sz="1800" dirty="0"/>
              <a:t> infix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awal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</a:t>
            </a:r>
            <a:r>
              <a:rPr lang="en-US" altLang="en-US" sz="1800" dirty="0" smtClean="0"/>
              <a:t>=0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/>
              <a:t>    R=S[</a:t>
            </a:r>
            <a:r>
              <a:rPr lang="en-US" altLang="en-US" sz="1800" dirty="0" err="1" smtClean="0"/>
              <a:t>i</a:t>
            </a:r>
            <a:r>
              <a:rPr lang="en-US" altLang="en-US" sz="1800" dirty="0" smtClean="0"/>
              <a:t>], </a:t>
            </a:r>
            <a:r>
              <a:rPr lang="en-US" altLang="en-US" sz="1800" dirty="0" err="1" smtClean="0"/>
              <a:t>cek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apakah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nilai</a:t>
            </a:r>
            <a:r>
              <a:rPr lang="en-US" altLang="en-US" sz="1800" dirty="0" smtClean="0"/>
              <a:t> R </a:t>
            </a:r>
            <a:r>
              <a:rPr lang="en-US" altLang="en-US" sz="1800" dirty="0" err="1" smtClean="0"/>
              <a:t>adalah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marL="914400" lvl="1" indent="-3048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err="1" smtClean="0"/>
              <a:t>operan</a:t>
            </a:r>
            <a:r>
              <a:rPr lang="en-US" altLang="en-US" dirty="0" smtClean="0"/>
              <a:t> 		: </a:t>
            </a:r>
            <a:r>
              <a:rPr lang="en-US" altLang="en-US" dirty="0" err="1" smtClean="0"/>
              <a:t>langsung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dicetak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914400" lvl="1" indent="-3048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 ‘(‘ 	: </a:t>
            </a:r>
            <a:r>
              <a:rPr lang="en-US" b="1" dirty="0" smtClean="0"/>
              <a:t>push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.</a:t>
            </a:r>
          </a:p>
          <a:p>
            <a:pPr marL="914400" lvl="1" indent="-3048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/>
              <a:t>tutup</a:t>
            </a:r>
            <a:r>
              <a:rPr lang="en-US" dirty="0"/>
              <a:t> ‘)’	: </a:t>
            </a:r>
            <a:r>
              <a:rPr lang="en-US" altLang="en-US" b="1" dirty="0"/>
              <a:t>pop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cetak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isi</a:t>
            </a:r>
            <a:r>
              <a:rPr lang="en-US" altLang="en-US" dirty="0"/>
              <a:t> stack </a:t>
            </a:r>
            <a:r>
              <a:rPr lang="en-US" altLang="en-US" dirty="0" err="1"/>
              <a:t>sampai</a:t>
            </a:r>
            <a:r>
              <a:rPr lang="en-US" altLang="en-US" dirty="0"/>
              <a:t> </a:t>
            </a:r>
            <a:r>
              <a:rPr lang="en-US" altLang="en-US" dirty="0" err="1"/>
              <a:t>ujung</a:t>
            </a:r>
            <a:r>
              <a:rPr lang="en-US" altLang="en-US" dirty="0"/>
              <a:t> stack = ‘(‘.  </a:t>
            </a:r>
          </a:p>
          <a:p>
            <a:pPr marL="609600" lvl="1" indent="0">
              <a:lnSpc>
                <a:spcPct val="80000"/>
              </a:lnSpc>
              <a:buNone/>
            </a:pPr>
            <a:r>
              <a:rPr lang="en-US" altLang="en-US" dirty="0"/>
              <a:t>			  </a:t>
            </a:r>
            <a:r>
              <a:rPr lang="en-US" altLang="en-US" b="1" dirty="0"/>
              <a:t>pop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‘(‘ </a:t>
            </a:r>
            <a:r>
              <a:rPr lang="en-US" altLang="en-US" dirty="0" err="1"/>
              <a:t>ini</a:t>
            </a:r>
            <a:r>
              <a:rPr lang="en-US" altLang="en-US" dirty="0"/>
              <a:t>, </a:t>
            </a: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dicetak</a:t>
            </a:r>
            <a:r>
              <a:rPr lang="en-US" altLang="en-US" dirty="0" smtClean="0"/>
              <a:t>.</a:t>
            </a:r>
            <a:endParaRPr lang="en-US" dirty="0"/>
          </a:p>
          <a:p>
            <a:pPr marL="609600" lvl="1" indent="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4.   </a:t>
            </a:r>
            <a:r>
              <a:rPr lang="en-US" altLang="en-US" dirty="0" smtClean="0"/>
              <a:t>operator 		: </a:t>
            </a:r>
            <a:r>
              <a:rPr lang="en-US" altLang="en-US" dirty="0" err="1"/>
              <a:t>jika</a:t>
            </a:r>
            <a:r>
              <a:rPr lang="en-US" altLang="en-US" dirty="0"/>
              <a:t> stack </a:t>
            </a:r>
            <a:r>
              <a:rPr lang="en-US" altLang="en-US" dirty="0" err="1"/>
              <a:t>kosong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 smtClean="0"/>
              <a:t>derajat</a:t>
            </a:r>
            <a:r>
              <a:rPr lang="en-US" altLang="en-US" dirty="0" smtClean="0"/>
              <a:t> </a:t>
            </a:r>
            <a:r>
              <a:rPr lang="en-US" altLang="en-US" dirty="0"/>
              <a:t>operator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tinggi</a:t>
            </a:r>
            <a:r>
              <a:rPr lang="en-US" altLang="en-US" dirty="0"/>
              <a:t> </a:t>
            </a:r>
            <a:r>
              <a:rPr lang="en-US" altLang="en-US" dirty="0" err="1"/>
              <a:t>dibanding</a:t>
            </a:r>
            <a:r>
              <a:rPr lang="en-US" altLang="en-US" dirty="0"/>
              <a:t> </a:t>
            </a:r>
            <a:r>
              <a:rPr lang="en-US" altLang="en-US" dirty="0" err="1" smtClean="0"/>
              <a:t>derajat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ujung</a:t>
            </a:r>
            <a:r>
              <a:rPr lang="en-US" altLang="en-US" dirty="0" smtClean="0"/>
              <a:t> stack (</a:t>
            </a:r>
            <a:r>
              <a:rPr lang="en-US" altLang="en-US" dirty="0" err="1" smtClean="0"/>
              <a:t>TOS</a:t>
            </a:r>
            <a:r>
              <a:rPr lang="en-US" altLang="en-US" dirty="0" smtClean="0"/>
              <a:t>), 		                   	  </a:t>
            </a:r>
            <a:r>
              <a:rPr lang="en-US" b="1" dirty="0" smtClean="0"/>
              <a:t>push</a:t>
            </a:r>
            <a:r>
              <a:rPr lang="en-US" dirty="0" smtClean="0"/>
              <a:t> o</a:t>
            </a:r>
            <a:r>
              <a:rPr lang="en-US" altLang="en-US" dirty="0" smtClean="0"/>
              <a:t>perator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stack. </a:t>
            </a:r>
            <a:endParaRPr lang="en-US" altLang="en-US" dirty="0" smtClean="0"/>
          </a:p>
          <a:p>
            <a:pPr marL="609600" lvl="1" indent="0">
              <a:lnSpc>
                <a:spcPct val="80000"/>
              </a:lnSpc>
              <a:buNone/>
            </a:pPr>
            <a:r>
              <a:rPr lang="en-US" altLang="en-US" dirty="0" smtClean="0"/>
              <a:t>			 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/>
              <a:t> (</a:t>
            </a:r>
            <a:r>
              <a:rPr lang="en-US" altLang="en-US" dirty="0" err="1"/>
              <a:t>derajat</a:t>
            </a:r>
            <a:r>
              <a:rPr lang="en-US" altLang="en-US" dirty="0"/>
              <a:t> operator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 smtClean="0"/>
              <a:t>rendah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dibanding</a:t>
            </a:r>
            <a:r>
              <a:rPr lang="en-US" altLang="en-US" dirty="0" smtClean="0"/>
              <a:t> </a:t>
            </a:r>
            <a:r>
              <a:rPr lang="en-US" altLang="en-US" dirty="0" err="1"/>
              <a:t>derajat</a:t>
            </a:r>
            <a:r>
              <a:rPr lang="en-US" altLang="en-US" dirty="0"/>
              <a:t> </a:t>
            </a:r>
            <a:r>
              <a:rPr lang="en-US" altLang="en-US" dirty="0" err="1"/>
              <a:t>ujung</a:t>
            </a:r>
            <a:r>
              <a:rPr lang="en-US" altLang="en-US" dirty="0"/>
              <a:t> stack (</a:t>
            </a:r>
            <a:r>
              <a:rPr lang="en-US" altLang="en-US" dirty="0" err="1"/>
              <a:t>TOS</a:t>
            </a:r>
            <a:r>
              <a:rPr lang="en-US" altLang="en-US" dirty="0" smtClean="0"/>
              <a:t>) </a:t>
            </a:r>
            <a:r>
              <a:rPr lang="en-US" altLang="en-US" dirty="0"/>
              <a:t>) 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pop</a:t>
            </a:r>
            <a:endParaRPr lang="en-US" altLang="en-US" dirty="0"/>
          </a:p>
          <a:p>
            <a:pPr marL="609600" lvl="1" indent="0">
              <a:lnSpc>
                <a:spcPct val="80000"/>
              </a:lnSpc>
              <a:buNone/>
            </a:pPr>
            <a:r>
              <a:rPr lang="en-US" altLang="en-US" dirty="0" smtClean="0"/>
              <a:t>                                          </a:t>
            </a:r>
            <a:r>
              <a:rPr lang="en-US" altLang="en-US" dirty="0" err="1" smtClean="0"/>
              <a:t>ujung</a:t>
            </a:r>
            <a:r>
              <a:rPr lang="en-US" altLang="en-US" dirty="0" smtClean="0"/>
              <a:t> stack (</a:t>
            </a:r>
            <a:r>
              <a:rPr lang="en-US" altLang="en-US" dirty="0" err="1" smtClean="0"/>
              <a:t>TOS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/>
              <a:t>cetak</a:t>
            </a:r>
            <a:r>
              <a:rPr lang="en-US" altLang="en-US" dirty="0"/>
              <a:t>; </a:t>
            </a:r>
            <a:r>
              <a:rPr lang="en-US" altLang="en-US" dirty="0" err="1"/>
              <a:t>kemudian</a:t>
            </a:r>
            <a:r>
              <a:rPr lang="en-US" altLang="en-US" dirty="0"/>
              <a:t> </a:t>
            </a:r>
            <a:r>
              <a:rPr lang="en-US" altLang="en-US" dirty="0" err="1"/>
              <a:t>ulangi</a:t>
            </a:r>
            <a:r>
              <a:rPr lang="en-US" altLang="en-US" dirty="0"/>
              <a:t> </a:t>
            </a:r>
            <a:r>
              <a:rPr lang="en-US" altLang="en-US" dirty="0" err="1"/>
              <a:t>pembandingan</a:t>
            </a:r>
            <a:r>
              <a:rPr lang="en-US" altLang="en-US" dirty="0"/>
              <a:t> </a:t>
            </a:r>
            <a:r>
              <a:rPr lang="en-US" altLang="en-US" dirty="0" smtClean="0"/>
              <a:t>R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ujung</a:t>
            </a:r>
            <a:r>
              <a:rPr lang="en-US" altLang="en-US" dirty="0" smtClean="0"/>
              <a:t> stack </a:t>
            </a:r>
          </a:p>
          <a:p>
            <a:pPr marL="609600" lvl="1" indent="0">
              <a:lnSpc>
                <a:spcPct val="80000"/>
              </a:lnSpc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       (</a:t>
            </a:r>
            <a:r>
              <a:rPr lang="en-US" altLang="en-US" dirty="0" err="1" smtClean="0"/>
              <a:t>TOS</a:t>
            </a:r>
            <a:r>
              <a:rPr lang="en-US" altLang="en-US" dirty="0" smtClean="0"/>
              <a:t>). </a:t>
            </a:r>
            <a:r>
              <a:rPr lang="en-US" altLang="en-US" dirty="0" err="1"/>
              <a:t>Kemudian</a:t>
            </a:r>
            <a:r>
              <a:rPr lang="en-US" altLang="en-US" dirty="0"/>
              <a:t> </a:t>
            </a:r>
            <a:r>
              <a:rPr lang="en-US" altLang="en-US" dirty="0" smtClean="0"/>
              <a:t>R di-</a:t>
            </a:r>
            <a:r>
              <a:rPr lang="en-US" altLang="en-US" b="1" dirty="0" smtClean="0"/>
              <a:t>push.</a:t>
            </a:r>
          </a:p>
          <a:p>
            <a:pPr marL="609600" lvl="1" indent="-60960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4.  </a:t>
            </a:r>
            <a:r>
              <a:rPr lang="en-US" altLang="en-US" dirty="0" err="1" smtClean="0"/>
              <a:t>Jika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akhir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notasi</a:t>
            </a:r>
            <a:r>
              <a:rPr lang="en-US" altLang="en-US" sz="1800" dirty="0"/>
              <a:t> infix </a:t>
            </a:r>
            <a:r>
              <a:rPr lang="en-US" altLang="en-US" sz="1800" dirty="0" err="1"/>
              <a:t>telah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tercapai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stack </a:t>
            </a:r>
            <a:r>
              <a:rPr lang="en-US" altLang="en-US" sz="1800" dirty="0" err="1"/>
              <a:t>masih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belum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kosong</a:t>
            </a:r>
            <a:r>
              <a:rPr lang="en-US" altLang="en-US" sz="1800" dirty="0"/>
              <a:t>, </a:t>
            </a:r>
            <a:r>
              <a:rPr lang="en-US" altLang="en-US" sz="1800" b="1" dirty="0"/>
              <a:t>pop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semua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isi</a:t>
            </a:r>
            <a:r>
              <a:rPr lang="en-US" altLang="en-US" sz="1800" dirty="0"/>
              <a:t> stack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cetak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hasilnya</a:t>
            </a:r>
            <a:r>
              <a:rPr lang="en-US" altLang="en-US" sz="1800" dirty="0" smtClean="0"/>
              <a:t>.</a:t>
            </a: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7225862" y="2131167"/>
            <a:ext cx="4204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>
              <a:tabLst>
                <a:tab pos="450215" algn="l"/>
              </a:tabLst>
            </a:pPr>
            <a:r>
              <a:rPr lang="en-US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Contoh</a:t>
            </a:r>
            <a:endParaRPr lang="en-US" dirty="0" smtClean="0">
              <a:solidFill>
                <a:srgbClr val="0070C0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  ( 1 + 2 ) / ( ( 3 – 4 ) * 5 ^ 6 )</a:t>
            </a:r>
            <a:endParaRPr lang="en-US" dirty="0">
              <a:solidFill>
                <a:srgbClr val="0070C0"/>
              </a:solidFill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solidFill>
                  <a:srgbClr val="0070C0"/>
                </a:solidFill>
                <a:ea typeface="Times New Roman" panose="02020603050405020304" pitchFamily="18" charset="0"/>
              </a:rPr>
              <a:t>	</a:t>
            </a:r>
            <a:r>
              <a:rPr lang="en-GB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1 2 + 3 4 – 5 6 ^ * /</a:t>
            </a:r>
          </a:p>
          <a:p>
            <a:pPr algn="just"/>
            <a:endParaRPr lang="en-GB" dirty="0">
              <a:solidFill>
                <a:srgbClr val="0070C0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	1 + 2 </a:t>
            </a:r>
            <a:r>
              <a:rPr lang="en-US" dirty="0">
                <a:solidFill>
                  <a:srgbClr val="0070C0"/>
                </a:solidFill>
              </a:rPr>
              <a:t>^ </a:t>
            </a:r>
            <a:r>
              <a:rPr lang="en-US" dirty="0" smtClean="0">
                <a:solidFill>
                  <a:srgbClr val="0070C0"/>
                </a:solidFill>
              </a:rPr>
              <a:t>3 </a:t>
            </a:r>
            <a:r>
              <a:rPr lang="en-US" dirty="0">
                <a:solidFill>
                  <a:srgbClr val="0070C0"/>
                </a:solidFill>
              </a:rPr>
              <a:t>* 4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1" algn="just"/>
            <a:r>
              <a:rPr lang="en-US" altLang="en-US" dirty="0" smtClean="0">
                <a:solidFill>
                  <a:srgbClr val="0070C0"/>
                </a:solidFill>
              </a:rPr>
              <a:t>	1 2 3 ^ 4 * +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Contoh</a:t>
            </a:r>
            <a:r>
              <a:rPr lang="en-US" sz="4400" dirty="0" smtClean="0"/>
              <a:t> 1: </a:t>
            </a:r>
            <a:r>
              <a:rPr lang="en-US" sz="4400" dirty="0" err="1" smtClean="0"/>
              <a:t>Ilustrasi</a:t>
            </a:r>
            <a:r>
              <a:rPr lang="en-US" sz="4400" dirty="0" smtClean="0"/>
              <a:t> </a:t>
            </a:r>
            <a:r>
              <a:rPr lang="en-US" sz="4400" dirty="0" err="1" smtClean="0"/>
              <a:t>Konversi</a:t>
            </a:r>
            <a:r>
              <a:rPr lang="en-US" sz="4400" dirty="0" smtClean="0"/>
              <a:t> Infix </a:t>
            </a:r>
            <a:r>
              <a:rPr lang="en-US" sz="4400" dirty="0" err="1" smtClean="0"/>
              <a:t>ke</a:t>
            </a:r>
            <a:r>
              <a:rPr lang="en-US" sz="4400" dirty="0" smtClean="0"/>
              <a:t> Postfix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2078567"/>
            <a:ext cx="927100" cy="465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 + B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70341"/>
              </p:ext>
            </p:extLst>
          </p:nvPr>
        </p:nvGraphicFramePr>
        <p:xfrm>
          <a:off x="2139950" y="3168650"/>
          <a:ext cx="8127999" cy="235373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09333"/>
                <a:gridCol w="2709333"/>
                <a:gridCol w="2709333"/>
              </a:tblGrid>
              <a:tr h="524934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dirty="0" err="1" smtClean="0"/>
                        <a:t>Notasi</a:t>
                      </a:r>
                      <a:r>
                        <a:rPr lang="en-US" altLang="en-US" sz="2800" baseline="0" dirty="0" smtClean="0"/>
                        <a:t> infix</a:t>
                      </a:r>
                      <a:endParaRPr lang="en-US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dirty="0" smtClean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dirty="0" err="1" smtClean="0"/>
                        <a:t>Cetak</a:t>
                      </a:r>
                      <a:endParaRPr lang="en-US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400" dirty="0" smtClean="0"/>
                        <a:t>AB+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Contoh</a:t>
            </a:r>
            <a:r>
              <a:rPr lang="en-US" sz="4400" dirty="0"/>
              <a:t> 2</a:t>
            </a:r>
            <a:r>
              <a:rPr lang="en-US" sz="4400" dirty="0" smtClean="0"/>
              <a:t>: </a:t>
            </a:r>
            <a:r>
              <a:rPr lang="en-US" sz="4400" dirty="0" err="1" smtClean="0"/>
              <a:t>Ilustrasi</a:t>
            </a:r>
            <a:r>
              <a:rPr lang="en-US" sz="4400" dirty="0" smtClean="0"/>
              <a:t> </a:t>
            </a:r>
            <a:r>
              <a:rPr lang="en-US" sz="4400" dirty="0" err="1" smtClean="0"/>
              <a:t>Konversi</a:t>
            </a:r>
            <a:r>
              <a:rPr lang="en-US" sz="4400" dirty="0" smtClean="0"/>
              <a:t> Infix </a:t>
            </a:r>
            <a:r>
              <a:rPr lang="en-US" sz="4400" dirty="0" err="1" smtClean="0"/>
              <a:t>ke</a:t>
            </a:r>
            <a:r>
              <a:rPr lang="en-US" sz="4400" dirty="0" smtClean="0"/>
              <a:t> Postfix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713" y="1891243"/>
            <a:ext cx="2997200" cy="465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(A + B) * C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41776"/>
              </p:ext>
            </p:extLst>
          </p:nvPr>
        </p:nvGraphicFramePr>
        <p:xfrm>
          <a:off x="2525713" y="2482850"/>
          <a:ext cx="8127999" cy="369485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09333"/>
                <a:gridCol w="2709333"/>
                <a:gridCol w="2709333"/>
              </a:tblGrid>
              <a:tr h="524934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err="1" smtClean="0"/>
                        <a:t>Notasi</a:t>
                      </a:r>
                      <a:r>
                        <a:rPr lang="en-US" altLang="en-US" sz="2400" baseline="0" dirty="0" smtClean="0"/>
                        <a:t> infix</a:t>
                      </a:r>
                      <a:endParaRPr lang="en-US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smtClean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err="1" smtClean="0"/>
                        <a:t>Cetak</a:t>
                      </a:r>
                      <a:endParaRPr lang="en-US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AB+C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AB+C*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Contoh</a:t>
            </a:r>
            <a:r>
              <a:rPr lang="en-US" sz="4400" dirty="0"/>
              <a:t> 2: </a:t>
            </a:r>
            <a:r>
              <a:rPr lang="en-US" sz="4400" dirty="0" err="1"/>
              <a:t>Ilustrasi</a:t>
            </a:r>
            <a:r>
              <a:rPr lang="en-US" sz="4400" dirty="0"/>
              <a:t> </a:t>
            </a:r>
            <a:r>
              <a:rPr lang="en-US" sz="4400" dirty="0" err="1" smtClean="0"/>
              <a:t>Konversi</a:t>
            </a:r>
            <a:r>
              <a:rPr lang="en-US" sz="4400" dirty="0" smtClean="0"/>
              <a:t> Infix </a:t>
            </a:r>
            <a:r>
              <a:rPr lang="en-US" sz="4400" dirty="0" err="1" smtClean="0"/>
              <a:t>ke</a:t>
            </a:r>
            <a:r>
              <a:rPr lang="en-US" sz="4400" dirty="0" smtClean="0"/>
              <a:t> Postfix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0" y="2078567"/>
            <a:ext cx="2997200" cy="465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 + B * C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38178"/>
              </p:ext>
            </p:extLst>
          </p:nvPr>
        </p:nvGraphicFramePr>
        <p:xfrm>
          <a:off x="2254250" y="2868613"/>
          <a:ext cx="8127999" cy="290237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09333"/>
                <a:gridCol w="2709333"/>
                <a:gridCol w="2709333"/>
              </a:tblGrid>
              <a:tr h="524934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err="1" smtClean="0"/>
                        <a:t>Notasi</a:t>
                      </a:r>
                      <a:r>
                        <a:rPr lang="en-US" altLang="en-US" sz="2400" baseline="0" dirty="0" smtClean="0"/>
                        <a:t> infix</a:t>
                      </a:r>
                      <a:endParaRPr lang="en-US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smtClean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err="1" smtClean="0"/>
                        <a:t>Cetak</a:t>
                      </a:r>
                      <a:endParaRPr lang="en-US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ABC*+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Infix </a:t>
            </a:r>
            <a:r>
              <a:rPr lang="en-US" dirty="0" err="1" smtClean="0"/>
              <a:t>ke</a:t>
            </a: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262" y="1873780"/>
            <a:ext cx="3848100" cy="465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 + B ^ C *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28011"/>
              </p:ext>
            </p:extLst>
          </p:nvPr>
        </p:nvGraphicFramePr>
        <p:xfrm>
          <a:off x="2354262" y="2322512"/>
          <a:ext cx="8127999" cy="369485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09333"/>
                <a:gridCol w="2709333"/>
                <a:gridCol w="2709333"/>
              </a:tblGrid>
              <a:tr h="524934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err="1" smtClean="0"/>
                        <a:t>Notasi</a:t>
                      </a:r>
                      <a:r>
                        <a:rPr lang="en-US" altLang="en-US" sz="2400" baseline="0" dirty="0" smtClean="0"/>
                        <a:t> infix</a:t>
                      </a:r>
                      <a:endParaRPr lang="en-US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smtClean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dirty="0" err="1" smtClean="0"/>
                        <a:t>Cetak</a:t>
                      </a:r>
                      <a:endParaRPr lang="en-US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ABC^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ABC^D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endParaRPr lang="en-US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Tx/>
                        <a:buNone/>
                      </a:pPr>
                      <a:r>
                        <a:rPr lang="en-US" altLang="en-US" sz="2000" dirty="0" smtClean="0"/>
                        <a:t>ABC^D*+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Stack </a:t>
            </a:r>
            <a:r>
              <a:rPr lang="en-US" altLang="en-US" sz="2800" dirty="0" err="1" smtClean="0"/>
              <a:t>menyimpan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elemen</a:t>
            </a:r>
            <a:r>
              <a:rPr lang="en-US" altLang="en-US" sz="2800" dirty="0" smtClean="0"/>
              <a:t>/item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konsep</a:t>
            </a:r>
            <a:r>
              <a:rPr lang="en-US" altLang="en-US" sz="2800" dirty="0" smtClean="0"/>
              <a:t> LIFO, </a:t>
            </a:r>
            <a:r>
              <a:rPr lang="en-US" altLang="en-US" sz="2800" dirty="0" err="1" smtClean="0"/>
              <a:t>dimana</a:t>
            </a:r>
            <a:r>
              <a:rPr lang="en-US" altLang="en-US" sz="2800" dirty="0" smtClean="0"/>
              <a:t> item yang </a:t>
            </a:r>
            <a:r>
              <a:rPr lang="en-US" altLang="en-US" sz="2800" dirty="0" err="1" smtClean="0"/>
              <a:t>terakhir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masuk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keluar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terlebih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dahulu</a:t>
            </a:r>
            <a:endParaRPr lang="en-US" altLang="en-US" sz="2800" dirty="0" smtClean="0"/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altLang="en-US" sz="2800" dirty="0" err="1" smtClean="0"/>
              <a:t>Elemen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stack </a:t>
            </a:r>
            <a:r>
              <a:rPr lang="en-US" altLang="en-US" sz="2800" dirty="0" err="1" smtClean="0"/>
              <a:t>terdiri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dari</a:t>
            </a:r>
            <a:r>
              <a:rPr lang="en-US" altLang="en-US" sz="2800" dirty="0" smtClean="0"/>
              <a:t>: </a:t>
            </a:r>
          </a:p>
          <a:p>
            <a:pPr marL="633921" lvl="1" indent="-341313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item yang </a:t>
            </a:r>
            <a:r>
              <a:rPr lang="en-US" altLang="en-US" sz="2600" dirty="0" err="1" smtClean="0"/>
              <a:t>disimpan</a:t>
            </a:r>
            <a:r>
              <a:rPr lang="en-US" altLang="en-US" sz="2600" dirty="0" smtClean="0"/>
              <a:t> di </a:t>
            </a:r>
            <a:r>
              <a:rPr lang="en-US" altLang="en-US" sz="2600" dirty="0" err="1" smtClean="0"/>
              <a:t>penyimpan</a:t>
            </a:r>
            <a:r>
              <a:rPr lang="en-US" altLang="en-US" sz="2600" dirty="0" smtClean="0"/>
              <a:t> </a:t>
            </a:r>
          </a:p>
          <a:p>
            <a:pPr marL="633921" lvl="1" indent="-341313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count yang </a:t>
            </a:r>
            <a:r>
              <a:rPr lang="en-US" altLang="en-US" sz="2600" dirty="0" err="1" smtClean="0"/>
              <a:t>menyimpan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jumlah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elemen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dalam</a:t>
            </a:r>
            <a:r>
              <a:rPr lang="en-US" altLang="en-US" sz="2600" dirty="0" smtClean="0"/>
              <a:t> stack </a:t>
            </a:r>
            <a:r>
              <a:rPr lang="en-US" altLang="en-US" sz="2600" dirty="0" err="1" smtClean="0"/>
              <a:t>sekaligus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sebagai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penunjuk</a:t>
            </a:r>
            <a:r>
              <a:rPr lang="en-US" altLang="en-US" sz="2600" dirty="0" smtClean="0"/>
              <a:t> top of stack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altLang="en-US" sz="2800" dirty="0" err="1" smtClean="0"/>
              <a:t>Terdapat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dua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dasar</a:t>
            </a:r>
            <a:r>
              <a:rPr lang="en-US" altLang="en-US" sz="2800" dirty="0" smtClean="0"/>
              <a:t> stack </a:t>
            </a:r>
            <a:r>
              <a:rPr lang="en-US" altLang="en-US" sz="2800" dirty="0" err="1" smtClean="0"/>
              <a:t>yaitu</a:t>
            </a:r>
            <a:r>
              <a:rPr lang="en-US" altLang="en-US" sz="2800" dirty="0" smtClean="0"/>
              <a:t> PUSH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POP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Terdapat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tiga</a:t>
            </a:r>
            <a:r>
              <a:rPr lang="en-US" altLang="en-US" sz="2800" smtClean="0"/>
              <a:t> operasi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tambahan</a:t>
            </a:r>
            <a:r>
              <a:rPr lang="en-US" altLang="en-US" sz="2800" dirty="0" smtClean="0"/>
              <a:t> stack </a:t>
            </a:r>
            <a:r>
              <a:rPr lang="en-US" altLang="en-US" sz="2800" dirty="0" err="1"/>
              <a:t>yaitu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INISIALISASI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PENUH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KOSONG</a:t>
            </a:r>
            <a:endParaRPr lang="en-US" altLang="en-US" sz="2800" dirty="0" smtClean="0"/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altLang="en-US" sz="2800" dirty="0" err="1" smtClean="0"/>
              <a:t>Contoh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penerapan</a:t>
            </a:r>
            <a:r>
              <a:rPr lang="en-US" altLang="en-US" sz="2800" dirty="0" smtClean="0"/>
              <a:t> stack </a:t>
            </a:r>
            <a:r>
              <a:rPr lang="en-US" altLang="en-US" sz="2800" dirty="0" err="1" smtClean="0"/>
              <a:t>adalah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konversi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dari</a:t>
            </a:r>
            <a:r>
              <a:rPr lang="en-US" altLang="en-US" sz="2800" dirty="0" smtClean="0"/>
              <a:t> infix </a:t>
            </a:r>
            <a:r>
              <a:rPr lang="en-US" altLang="en-US" sz="2800" dirty="0" err="1" smtClean="0"/>
              <a:t>ke</a:t>
            </a:r>
            <a:r>
              <a:rPr lang="en-US" altLang="en-US" sz="2800" dirty="0" smtClean="0"/>
              <a:t> postfix.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33FDE2A-982F-4091-9124-1C5C3601152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Apakah</a:t>
            </a:r>
            <a:r>
              <a:rPr lang="en-US" altLang="en-US" dirty="0"/>
              <a:t> Stack 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572" y="1720641"/>
            <a:ext cx="10058400" cy="4023360"/>
          </a:xfrm>
        </p:spPr>
        <p:txBody>
          <a:bodyPr>
            <a:normAutofit/>
          </a:bodyPr>
          <a:lstStyle/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Abstract Data Type (ADT)</a:t>
            </a:r>
          </a:p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3200" dirty="0" err="1" smtClean="0"/>
              <a:t>Diilustrasikan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sebagai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sebuah</a:t>
            </a:r>
            <a:r>
              <a:rPr lang="en-US" altLang="en-US" sz="3200" dirty="0" smtClean="0"/>
              <a:t> container yang </a:t>
            </a:r>
            <a:r>
              <a:rPr lang="en-US" altLang="en-US" sz="3200" dirty="0" err="1" smtClean="0"/>
              <a:t>dapat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digunakan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untuk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menyimpan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sekumpulan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elemen</a:t>
            </a:r>
            <a:r>
              <a:rPr lang="en-US" altLang="en-US" sz="3200" dirty="0" smtClean="0"/>
              <a:t>/data/item.</a:t>
            </a:r>
          </a:p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3200" dirty="0" err="1" smtClean="0"/>
              <a:t>Operasi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dasar</a:t>
            </a:r>
            <a:r>
              <a:rPr lang="en-US" altLang="en-US" sz="3200" dirty="0" smtClean="0"/>
              <a:t> stack: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Push	: </a:t>
            </a:r>
            <a:r>
              <a:rPr lang="en-US" altLang="en-US" sz="3200" dirty="0" err="1"/>
              <a:t>t</a:t>
            </a:r>
            <a:r>
              <a:rPr lang="en-US" altLang="en-US" sz="3200" dirty="0" err="1" smtClean="0"/>
              <a:t>ambah</a:t>
            </a:r>
            <a:r>
              <a:rPr lang="en-US" altLang="en-US" sz="3200" dirty="0" smtClean="0"/>
              <a:t> data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Pop	: </a:t>
            </a:r>
            <a:r>
              <a:rPr lang="en-US" altLang="en-US" sz="3200" dirty="0" err="1" smtClean="0"/>
              <a:t>ambil</a:t>
            </a:r>
            <a:r>
              <a:rPr lang="en-US" altLang="en-US" sz="3200" dirty="0" smtClean="0"/>
              <a:t> data</a:t>
            </a:r>
          </a:p>
        </p:txBody>
      </p:sp>
      <p:pic>
        <p:nvPicPr>
          <p:cNvPr id="1043" name="Picture 19" descr="Stacks and Queues, Simplified. A breakdown of stacks and queues in… | by  Gianfranco Nuschese | The Startup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443288"/>
            <a:ext cx="5220503" cy="28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33FDE2A-982F-4091-9124-1C5C3601152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Apakah</a:t>
            </a:r>
            <a:r>
              <a:rPr lang="en-US" altLang="en-US" dirty="0"/>
              <a:t> Stack 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Menerapkan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konsep</a:t>
            </a:r>
            <a:r>
              <a:rPr lang="en-US" altLang="en-US" sz="2800" dirty="0"/>
              <a:t> Last In First Out (LIFO</a:t>
            </a:r>
            <a:r>
              <a:rPr lang="en-US" altLang="en-US" sz="2800" dirty="0" smtClean="0"/>
              <a:t>)</a:t>
            </a:r>
          </a:p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2800" dirty="0" err="1" smtClean="0"/>
              <a:t>Operasi</a:t>
            </a:r>
            <a:r>
              <a:rPr lang="en-US" altLang="en-US" sz="2800" dirty="0" smtClean="0"/>
              <a:t> Push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Pop </a:t>
            </a:r>
            <a:r>
              <a:rPr lang="en-US" altLang="en-US" sz="2800" dirty="0" err="1" smtClean="0"/>
              <a:t>hanya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melalui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satu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sisi</a:t>
            </a:r>
            <a:r>
              <a:rPr lang="en-US" altLang="en-US" sz="2800" dirty="0" smtClean="0"/>
              <a:t> </a:t>
            </a:r>
          </a:p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Data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terakhir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diambil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dahulu</a:t>
            </a:r>
            <a:endParaRPr lang="en-US" altLang="en-US" sz="2800" dirty="0" smtClean="0"/>
          </a:p>
          <a:p>
            <a:pPr marL="468313" indent="-468313">
              <a:buFont typeface="Wingdings" panose="05000000000000000000" pitchFamily="2" charset="2"/>
              <a:buChar char="§"/>
            </a:pPr>
            <a:endParaRPr lang="en-US" altLang="en-US" sz="2800" dirty="0" smtClean="0"/>
          </a:p>
        </p:txBody>
      </p:sp>
      <p:pic>
        <p:nvPicPr>
          <p:cNvPr id="5" name="Picture 19" descr="Stacks and Queues, Simplified. A breakdown of stacks and queues in… | by  Gianfranco Nuschese | The Startup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35" y="3327928"/>
            <a:ext cx="5220503" cy="28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Ilustrasi</a:t>
            </a:r>
            <a:r>
              <a:rPr lang="en-US" altLang="en-US" dirty="0"/>
              <a:t> </a:t>
            </a:r>
            <a:r>
              <a:rPr lang="en-US" altLang="en-US" dirty="0" err="1" smtClean="0"/>
              <a:t>operasi</a:t>
            </a:r>
            <a:r>
              <a:rPr lang="en-US" altLang="en-US" dirty="0" smtClean="0"/>
              <a:t> push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5396" y="5684521"/>
            <a:ext cx="10058400" cy="56769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Operasi</a:t>
            </a:r>
            <a:r>
              <a:rPr lang="en-US" sz="2800" dirty="0" smtClean="0"/>
              <a:t> Push </a:t>
            </a:r>
            <a:r>
              <a:rPr lang="en-US" sz="2800" dirty="0" err="1" smtClean="0"/>
              <a:t>meletakkan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/item </a:t>
            </a:r>
            <a:r>
              <a:rPr lang="en-US" sz="2800" dirty="0" err="1" smtClean="0"/>
              <a:t>ke</a:t>
            </a:r>
            <a:r>
              <a:rPr lang="en-US" sz="2800" dirty="0" smtClean="0"/>
              <a:t> stack</a:t>
            </a:r>
            <a:endParaRPr lang="en-US" sz="2800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791-587B-4537-A310-4C1BD92B4AB2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4863267" y="1700972"/>
            <a:ext cx="1736334" cy="3633028"/>
            <a:chOff x="5920903" y="1700972"/>
            <a:chExt cx="1736334" cy="3633028"/>
          </a:xfrm>
        </p:grpSpPr>
        <p:grpSp>
          <p:nvGrpSpPr>
            <p:cNvPr id="22552" name="Group 24"/>
            <p:cNvGrpSpPr>
              <a:grpSpLocks/>
            </p:cNvGrpSpPr>
            <p:nvPr/>
          </p:nvGrpSpPr>
          <p:grpSpPr bwMode="auto">
            <a:xfrm>
              <a:off x="6590437" y="2971800"/>
              <a:ext cx="1066800" cy="2362200"/>
              <a:chOff x="2544" y="1872"/>
              <a:chExt cx="672" cy="1488"/>
            </a:xfrm>
          </p:grpSpPr>
          <p:sp>
            <p:nvSpPr>
              <p:cNvPr id="22538" name="AutoShape 1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>
                <a:off x="2544" y="187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 flipV="1">
                <a:off x="2544" y="33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V="1">
                <a:off x="3216" y="187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53" name="Group 25"/>
            <p:cNvGrpSpPr>
              <a:grpSpLocks/>
            </p:cNvGrpSpPr>
            <p:nvPr/>
          </p:nvGrpSpPr>
          <p:grpSpPr bwMode="auto">
            <a:xfrm>
              <a:off x="5920903" y="1700972"/>
              <a:ext cx="1731963" cy="1273175"/>
              <a:chOff x="1981" y="1007"/>
              <a:chExt cx="1091" cy="802"/>
            </a:xfrm>
          </p:grpSpPr>
          <p:sp>
            <p:nvSpPr>
              <p:cNvPr id="22542" name="AutoShape 14"/>
              <p:cNvSpPr>
                <a:spLocks noChangeArrowheads="1"/>
              </p:cNvSpPr>
              <p:nvPr/>
            </p:nvSpPr>
            <p:spPr bwMode="auto">
              <a:xfrm>
                <a:off x="1981" y="1141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44" name="AutoShape 16"/>
              <p:cNvSpPr>
                <a:spLocks noChangeArrowheads="1"/>
              </p:cNvSpPr>
              <p:nvPr/>
            </p:nvSpPr>
            <p:spPr bwMode="auto">
              <a:xfrm rot="5400000">
                <a:off x="2538" y="1281"/>
                <a:ext cx="576" cy="48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45" name="Text Box 17"/>
              <p:cNvSpPr txBox="1">
                <a:spLocks noChangeArrowheads="1"/>
              </p:cNvSpPr>
              <p:nvPr/>
            </p:nvSpPr>
            <p:spPr bwMode="auto">
              <a:xfrm>
                <a:off x="2544" y="1007"/>
                <a:ext cx="5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/>
                  <a:t>PUSH</a:t>
                </a:r>
              </a:p>
            </p:txBody>
          </p:sp>
        </p:grpSp>
      </p:grp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147757" y="2971800"/>
            <a:ext cx="0" cy="2362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1147757" y="533400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2214557" y="2971800"/>
            <a:ext cx="0" cy="2362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44119" y="1739403"/>
            <a:ext cx="1869757" cy="3609837"/>
            <a:chOff x="3268988" y="1705997"/>
            <a:chExt cx="1869757" cy="3609837"/>
          </a:xfrm>
        </p:grpSpPr>
        <p:grpSp>
          <p:nvGrpSpPr>
            <p:cNvPr id="22551" name="Group 23"/>
            <p:cNvGrpSpPr>
              <a:grpSpLocks/>
            </p:cNvGrpSpPr>
            <p:nvPr/>
          </p:nvGrpSpPr>
          <p:grpSpPr bwMode="auto">
            <a:xfrm>
              <a:off x="4071945" y="2953634"/>
              <a:ext cx="1066800" cy="2362200"/>
              <a:chOff x="1152" y="1872"/>
              <a:chExt cx="672" cy="1488"/>
            </a:xfrm>
          </p:grpSpPr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1152" y="187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 flipV="1">
                <a:off x="1152" y="33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268988" y="1889759"/>
              <a:ext cx="914400" cy="7620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 rot="5400000">
              <a:off x="4183388" y="2164080"/>
              <a:ext cx="914400" cy="7620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4126236" y="1705997"/>
              <a:ext cx="838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dirty="0"/>
                <a:t>PUSH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37360" y="1732915"/>
            <a:ext cx="1813904" cy="3641450"/>
            <a:chOff x="7528556" y="1720684"/>
            <a:chExt cx="1813904" cy="3641450"/>
          </a:xfrm>
        </p:grpSpPr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8275660" y="2999934"/>
              <a:ext cx="1066800" cy="2362200"/>
              <a:chOff x="3888" y="1872"/>
              <a:chExt cx="672" cy="1488"/>
            </a:xfrm>
          </p:grpSpPr>
          <p:sp>
            <p:nvSpPr>
              <p:cNvPr id="22546" name="AutoShape 18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 flipV="1">
                <a:off x="3888" y="3360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4560" y="187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AutoShape 22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576" cy="480"/>
              </a:xfrm>
              <a:prstGeom prst="cube">
                <a:avLst>
                  <a:gd name="adj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8376195" y="1720684"/>
              <a:ext cx="838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dirty="0"/>
                <a:t>PUSH</a:t>
              </a:r>
            </a:p>
          </p:txBody>
        </p:sp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 rot="5400000">
              <a:off x="8418669" y="2158102"/>
              <a:ext cx="914400" cy="7620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7528556" y="1825184"/>
              <a:ext cx="914400" cy="762000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10074591" y="3020240"/>
            <a:ext cx="1066800" cy="2362200"/>
            <a:chOff x="1152" y="1872"/>
            <a:chExt cx="672" cy="1488"/>
          </a:xfrm>
        </p:grpSpPr>
        <p:sp>
          <p:nvSpPr>
            <p:cNvPr id="38" name="AutoShape 3"/>
            <p:cNvSpPr>
              <a:spLocks noChangeArrowheads="1"/>
            </p:cNvSpPr>
            <p:nvPr/>
          </p:nvSpPr>
          <p:spPr bwMode="auto">
            <a:xfrm>
              <a:off x="1200" y="2880"/>
              <a:ext cx="576" cy="48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1152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V="1">
              <a:off x="1152" y="336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V="1">
              <a:off x="1824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1200" y="2544"/>
              <a:ext cx="576" cy="480"/>
            </a:xfrm>
            <a:prstGeom prst="cube">
              <a:avLst>
                <a:gd name="adj" fmla="val 25000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1200" y="2208"/>
              <a:ext cx="576" cy="480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746017" y="223008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41272" y="484096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52266" y="216991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63640" y="49530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6009" y="435743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98730" y="210780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296614" y="49530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286249" y="436754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286249" y="385039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684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Ilustrasi</a:t>
            </a:r>
            <a:r>
              <a:rPr lang="en-US" altLang="en-US" dirty="0"/>
              <a:t> </a:t>
            </a:r>
            <a:r>
              <a:rPr lang="en-US" altLang="en-US" dirty="0" err="1"/>
              <a:t>o</a:t>
            </a:r>
            <a:r>
              <a:rPr lang="en-US" altLang="en-US" dirty="0" err="1" smtClean="0"/>
              <a:t>perasi</a:t>
            </a:r>
            <a:r>
              <a:rPr lang="en-US" altLang="en-US" dirty="0" smtClean="0"/>
              <a:t> POP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083" y="5711718"/>
            <a:ext cx="10058400" cy="433494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/>
              <a:t>Operasi</a:t>
            </a:r>
            <a:r>
              <a:rPr lang="en-US" sz="2800" dirty="0" smtClean="0"/>
              <a:t> Pop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/item </a:t>
            </a:r>
            <a:r>
              <a:rPr lang="en-US" sz="2800" dirty="0" err="1" smtClean="0"/>
              <a:t>dari</a:t>
            </a:r>
            <a:r>
              <a:rPr lang="en-US" sz="2800" dirty="0" smtClean="0"/>
              <a:t> stack</a:t>
            </a:r>
            <a:endParaRPr lang="en-US" sz="2800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2EB-2F0C-46E4-A2AC-88908DF5A9F4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42008" name="Group 24"/>
          <p:cNvGrpSpPr>
            <a:grpSpLocks/>
          </p:cNvGrpSpPr>
          <p:nvPr/>
        </p:nvGrpSpPr>
        <p:grpSpPr bwMode="auto">
          <a:xfrm>
            <a:off x="814387" y="2934440"/>
            <a:ext cx="1066800" cy="2362200"/>
            <a:chOff x="1152" y="1872"/>
            <a:chExt cx="672" cy="1488"/>
          </a:xfrm>
        </p:grpSpPr>
        <p:sp>
          <p:nvSpPr>
            <p:cNvPr id="41987" name="AutoShape 3"/>
            <p:cNvSpPr>
              <a:spLocks noChangeArrowheads="1"/>
            </p:cNvSpPr>
            <p:nvPr/>
          </p:nvSpPr>
          <p:spPr bwMode="auto">
            <a:xfrm>
              <a:off x="1200" y="2880"/>
              <a:ext cx="576" cy="48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>
              <a:off x="1152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 flipV="1">
              <a:off x="1152" y="336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 flipV="1">
              <a:off x="1824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AutoShape 18"/>
            <p:cNvSpPr>
              <a:spLocks noChangeArrowheads="1"/>
            </p:cNvSpPr>
            <p:nvPr/>
          </p:nvSpPr>
          <p:spPr bwMode="auto">
            <a:xfrm>
              <a:off x="1200" y="2544"/>
              <a:ext cx="576" cy="480"/>
            </a:xfrm>
            <a:prstGeom prst="cube">
              <a:avLst>
                <a:gd name="adj" fmla="val 25000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AutoShape 19"/>
            <p:cNvSpPr>
              <a:spLocks noChangeArrowheads="1"/>
            </p:cNvSpPr>
            <p:nvPr/>
          </p:nvSpPr>
          <p:spPr bwMode="auto">
            <a:xfrm>
              <a:off x="1200" y="2208"/>
              <a:ext cx="576" cy="480"/>
            </a:xfrm>
            <a:prstGeom prst="cube">
              <a:avLst>
                <a:gd name="adj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010" name="Group 26"/>
          <p:cNvGrpSpPr>
            <a:grpSpLocks/>
          </p:cNvGrpSpPr>
          <p:nvPr/>
        </p:nvGrpSpPr>
        <p:grpSpPr bwMode="auto">
          <a:xfrm>
            <a:off x="2586990" y="2052161"/>
            <a:ext cx="1690688" cy="838200"/>
            <a:chOff x="2391" y="1200"/>
            <a:chExt cx="1065" cy="528"/>
          </a:xfrm>
        </p:grpSpPr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2391" y="124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/>
                <a:t>POP</a:t>
              </a:r>
            </a:p>
          </p:txBody>
        </p:sp>
        <p:sp>
          <p:nvSpPr>
            <p:cNvPr id="42004" name="AutoShape 20"/>
            <p:cNvSpPr>
              <a:spLocks noChangeArrowheads="1"/>
            </p:cNvSpPr>
            <p:nvPr/>
          </p:nvSpPr>
          <p:spPr bwMode="auto">
            <a:xfrm>
              <a:off x="2832" y="1200"/>
              <a:ext cx="624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42009" name="Group 25"/>
          <p:cNvGrpSpPr>
            <a:grpSpLocks/>
          </p:cNvGrpSpPr>
          <p:nvPr/>
        </p:nvGrpSpPr>
        <p:grpSpPr bwMode="auto">
          <a:xfrm>
            <a:off x="2857497" y="2934440"/>
            <a:ext cx="1066800" cy="2362200"/>
            <a:chOff x="2544" y="1872"/>
            <a:chExt cx="672" cy="1488"/>
          </a:xfrm>
        </p:grpSpPr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2592" y="2880"/>
              <a:ext cx="576" cy="48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2544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2544" y="336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 flipV="1">
              <a:off x="3216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2592" y="2544"/>
              <a:ext cx="576" cy="480"/>
            </a:xfrm>
            <a:prstGeom prst="cube">
              <a:avLst>
                <a:gd name="adj" fmla="val 25000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011" name="Group 27"/>
          <p:cNvGrpSpPr>
            <a:grpSpLocks/>
          </p:cNvGrpSpPr>
          <p:nvPr/>
        </p:nvGrpSpPr>
        <p:grpSpPr bwMode="auto">
          <a:xfrm>
            <a:off x="6183283" y="2036128"/>
            <a:ext cx="2262188" cy="3236913"/>
            <a:chOff x="3888" y="1321"/>
            <a:chExt cx="1425" cy="2039"/>
          </a:xfrm>
        </p:grpSpPr>
        <p:sp>
          <p:nvSpPr>
            <p:cNvPr id="41998" name="AutoShape 14"/>
            <p:cNvSpPr>
              <a:spLocks noChangeArrowheads="1"/>
            </p:cNvSpPr>
            <p:nvPr/>
          </p:nvSpPr>
          <p:spPr bwMode="auto">
            <a:xfrm>
              <a:off x="3936" y="2880"/>
              <a:ext cx="576" cy="48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3888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V="1">
              <a:off x="3888" y="336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V="1">
              <a:off x="4560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AutoShape 22"/>
            <p:cNvSpPr>
              <a:spLocks noChangeArrowheads="1"/>
            </p:cNvSpPr>
            <p:nvPr/>
          </p:nvSpPr>
          <p:spPr bwMode="auto">
            <a:xfrm>
              <a:off x="4737" y="1321"/>
              <a:ext cx="576" cy="480"/>
            </a:xfrm>
            <a:prstGeom prst="cube">
              <a:avLst>
                <a:gd name="adj" fmla="val 25000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4317683" y="1960933"/>
            <a:ext cx="914400" cy="762000"/>
          </a:xfrm>
          <a:prstGeom prst="cube">
            <a:avLst>
              <a:gd name="adj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5738813" y="2118836"/>
            <a:ext cx="1690688" cy="838200"/>
            <a:chOff x="2391" y="1200"/>
            <a:chExt cx="1065" cy="528"/>
          </a:xfrm>
        </p:grpSpPr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2391" y="124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/>
                <a:t>POP</a:t>
              </a:r>
            </a:p>
          </p:txBody>
        </p:sp>
        <p:sp>
          <p:nvSpPr>
            <p:cNvPr id="31" name="AutoShape 20"/>
            <p:cNvSpPr>
              <a:spLocks noChangeArrowheads="1"/>
            </p:cNvSpPr>
            <p:nvPr/>
          </p:nvSpPr>
          <p:spPr bwMode="auto">
            <a:xfrm>
              <a:off x="2832" y="1200"/>
              <a:ext cx="624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9216992" y="2052161"/>
            <a:ext cx="2576513" cy="3303588"/>
            <a:chOff x="3888" y="1279"/>
            <a:chExt cx="1623" cy="2081"/>
          </a:xfrm>
        </p:grpSpPr>
        <p:sp>
          <p:nvSpPr>
            <p:cNvPr id="33" name="AutoShape 14"/>
            <p:cNvSpPr>
              <a:spLocks noChangeArrowheads="1"/>
            </p:cNvSpPr>
            <p:nvPr/>
          </p:nvSpPr>
          <p:spPr bwMode="auto">
            <a:xfrm>
              <a:off x="4935" y="1279"/>
              <a:ext cx="576" cy="48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888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V="1">
              <a:off x="3888" y="336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V="1">
              <a:off x="4560" y="1872"/>
              <a:ext cx="0" cy="14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9055114" y="2155349"/>
            <a:ext cx="1690688" cy="838200"/>
            <a:chOff x="2391" y="1200"/>
            <a:chExt cx="1065" cy="52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391" y="124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/>
                <a:t>POP</a:t>
              </a:r>
            </a:p>
          </p:txBody>
        </p:sp>
        <p:sp>
          <p:nvSpPr>
            <p:cNvPr id="40" name="AutoShape 20"/>
            <p:cNvSpPr>
              <a:spLocks noChangeArrowheads="1"/>
            </p:cNvSpPr>
            <p:nvPr/>
          </p:nvSpPr>
          <p:spPr bwMode="auto">
            <a:xfrm>
              <a:off x="2832" y="1200"/>
              <a:ext cx="624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092715" y="486827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77783" y="435804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92715" y="37462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25014" y="486827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01541" y="427115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87406" y="226833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38901" y="484234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20672" y="232014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121762" y="234316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Implementasi</a:t>
            </a:r>
            <a:r>
              <a:rPr lang="en-US" altLang="en-US" dirty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Implementasi</a:t>
            </a:r>
            <a:r>
              <a:rPr lang="en-US" altLang="en-US" sz="2800" dirty="0"/>
              <a:t> stack </a:t>
            </a:r>
            <a:r>
              <a:rPr lang="en-US" altLang="en-US" sz="2800" dirty="0" err="1"/>
              <a:t>menggunakan</a:t>
            </a:r>
            <a:r>
              <a:rPr lang="en-US" altLang="en-US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Array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Linked list</a:t>
            </a:r>
          </a:p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Implementasi</a:t>
            </a:r>
            <a:r>
              <a:rPr lang="en-US" altLang="en-US" sz="2800" dirty="0"/>
              <a:t> stack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array, </a:t>
            </a:r>
            <a:r>
              <a:rPr lang="en-US" altLang="en-US" sz="2800" dirty="0" err="1"/>
              <a:t>kemungkinan</a:t>
            </a:r>
            <a:r>
              <a:rPr lang="en-US" altLang="en-US" sz="2800" dirty="0"/>
              <a:t> stack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kondisi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penuh</a:t>
            </a:r>
            <a:endParaRPr lang="en-US" altLang="en-US" sz="2800" dirty="0"/>
          </a:p>
          <a:p>
            <a:pPr marL="468313" indent="-468313"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Implementasi</a:t>
            </a:r>
            <a:r>
              <a:rPr lang="en-US" altLang="en-US" sz="2800" dirty="0"/>
              <a:t> stack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linked list, stack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pernah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penuh</a:t>
            </a:r>
            <a:endParaRPr lang="en-US" alt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F5E9E1C-469D-4129-ACBF-33673C3A4F5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Operasi pada Stack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en-US" sz="3200" dirty="0" smtClean="0"/>
              <a:t>Push : </a:t>
            </a:r>
            <a:r>
              <a:rPr lang="en-US" altLang="en-US" sz="3200" dirty="0" err="1" smtClean="0"/>
              <a:t>menyimpan</a:t>
            </a:r>
            <a:r>
              <a:rPr lang="en-US" altLang="en-US" sz="3200" dirty="0" smtClean="0"/>
              <a:t> item </a:t>
            </a:r>
            <a:r>
              <a:rPr lang="en-US" altLang="en-US" sz="3200" dirty="0" err="1" smtClean="0"/>
              <a:t>pada</a:t>
            </a:r>
            <a:r>
              <a:rPr lang="en-US" altLang="en-US" sz="3200" dirty="0" smtClean="0"/>
              <a:t> stack</a:t>
            </a:r>
            <a:endParaRPr lang="en-US" altLang="en-US" sz="3200" dirty="0"/>
          </a:p>
          <a:p>
            <a:pPr marL="571500" indent="-571500">
              <a:buFont typeface="Wingdings" charset="2"/>
              <a:buChar char="v"/>
            </a:pPr>
            <a:r>
              <a:rPr lang="en-US" altLang="en-US" sz="3200" dirty="0" smtClean="0"/>
              <a:t>Pop : </a:t>
            </a:r>
            <a:r>
              <a:rPr lang="en-US" altLang="en-US" sz="3200" dirty="0" err="1" smtClean="0"/>
              <a:t>mengambil</a:t>
            </a:r>
            <a:r>
              <a:rPr lang="en-US" altLang="en-US" sz="3200" dirty="0" smtClean="0"/>
              <a:t> item </a:t>
            </a:r>
            <a:r>
              <a:rPr lang="en-US" altLang="en-US" sz="3200" dirty="0" err="1" smtClean="0"/>
              <a:t>dari</a:t>
            </a:r>
            <a:r>
              <a:rPr lang="en-US" altLang="en-US" sz="3200" dirty="0" smtClean="0"/>
              <a:t> stack</a:t>
            </a:r>
            <a:endParaRPr lang="en-US" altLang="en-US" sz="3200" dirty="0"/>
          </a:p>
          <a:p>
            <a:pPr marL="571500" indent="-571500">
              <a:buFont typeface="Wingdings" charset="2"/>
              <a:buChar char="v"/>
            </a:pPr>
            <a:r>
              <a:rPr lang="en-US" altLang="en-US" sz="3200" dirty="0" err="1" smtClean="0"/>
              <a:t>Inisialisasi</a:t>
            </a:r>
            <a:r>
              <a:rPr lang="en-US" altLang="en-US" sz="3200" dirty="0" smtClean="0"/>
              <a:t> : </a:t>
            </a:r>
            <a:r>
              <a:rPr lang="en-US" altLang="en-US" sz="3200" dirty="0" err="1" smtClean="0"/>
              <a:t>inisialisasi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awal</a:t>
            </a:r>
            <a:r>
              <a:rPr lang="en-US" altLang="en-US" sz="3200" dirty="0" smtClean="0"/>
              <a:t> stack</a:t>
            </a:r>
            <a:endParaRPr lang="en-US" altLang="en-US" sz="3200" dirty="0"/>
          </a:p>
          <a:p>
            <a:pPr marL="571500" indent="-571500">
              <a:buFont typeface="Wingdings" charset="2"/>
              <a:buChar char="v"/>
            </a:pPr>
            <a:r>
              <a:rPr lang="en-US" altLang="en-US" sz="3200" dirty="0" err="1" smtClean="0"/>
              <a:t>Penuh</a:t>
            </a:r>
            <a:r>
              <a:rPr lang="en-US" altLang="en-US" sz="3200" dirty="0" smtClean="0"/>
              <a:t> : stack </a:t>
            </a:r>
            <a:r>
              <a:rPr lang="en-US" altLang="en-US" sz="3200" dirty="0" err="1" smtClean="0"/>
              <a:t>dalam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kondisi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penuh</a:t>
            </a:r>
            <a:endParaRPr lang="en-US" altLang="en-US" sz="3200" dirty="0"/>
          </a:p>
          <a:p>
            <a:pPr marL="571500" indent="-571500">
              <a:buFont typeface="Wingdings" charset="2"/>
              <a:buChar char="v"/>
            </a:pPr>
            <a:r>
              <a:rPr lang="en-US" altLang="en-US" sz="3200" dirty="0" err="1" smtClean="0"/>
              <a:t>Kosong</a:t>
            </a:r>
            <a:r>
              <a:rPr lang="en-US" altLang="en-US" sz="3200" dirty="0" smtClean="0"/>
              <a:t> : stack </a:t>
            </a:r>
            <a:r>
              <a:rPr lang="en-US" altLang="en-US" sz="3200" dirty="0" err="1" smtClean="0"/>
              <a:t>dalam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kondisi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kosong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6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Representasi</a:t>
            </a:r>
            <a:r>
              <a:rPr lang="en-US" altLang="en-US" dirty="0"/>
              <a:t> Stack </a:t>
            </a:r>
            <a:r>
              <a:rPr lang="en-US" altLang="en-US" dirty="0" err="1"/>
              <a:t>dengan</a:t>
            </a:r>
            <a:r>
              <a:rPr lang="en-US" alt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3D05-5368-4D45-96D6-F5B019487EB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78763" y="2845355"/>
            <a:ext cx="424339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#define MAX 5</a:t>
            </a:r>
          </a:p>
          <a:p>
            <a:pPr>
              <a:buFontTx/>
              <a:buNone/>
            </a:pP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itemType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itemType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 data[MAX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 count</a:t>
            </a: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stack;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958" y="2014358"/>
            <a:ext cx="73949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50215" algn="l"/>
                <a:tab pos="434340" algn="l"/>
              </a:tabLst>
            </a:pPr>
            <a:r>
              <a:rPr lang="en-US" sz="2400" dirty="0" err="1" smtClean="0">
                <a:ea typeface="Times New Roman" panose="02020603050405020304" pitchFamily="18" charset="0"/>
              </a:rPr>
              <a:t>Mengguakan</a:t>
            </a:r>
            <a:r>
              <a:rPr lang="en-US" sz="2400" dirty="0" smtClean="0"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</a:rPr>
              <a:t>tipe</a:t>
            </a:r>
            <a:r>
              <a:rPr lang="en-US" sz="2400" dirty="0" smtClean="0">
                <a:ea typeface="Times New Roman" panose="02020603050405020304" pitchFamily="18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</a:rPr>
              <a:t>data </a:t>
            </a:r>
            <a:r>
              <a:rPr lang="en-US" sz="2400" dirty="0" err="1">
                <a:ea typeface="Times New Roman" panose="02020603050405020304" pitchFamily="18" charset="0"/>
              </a:rPr>
              <a:t>struktur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a typeface="Times New Roman" panose="02020603050405020304" pitchFamily="18" charset="0"/>
              </a:rPr>
              <a:t>yang </a:t>
            </a:r>
            <a:r>
              <a:rPr lang="en-US" sz="2400" dirty="0" err="1">
                <a:ea typeface="Times New Roman" panose="02020603050405020304" pitchFamily="18" charset="0"/>
              </a:rPr>
              <a:t>terdiri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</a:rPr>
              <a:t>dua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a typeface="Times New Roman" panose="02020603050405020304" pitchFamily="18" charset="0"/>
              </a:rPr>
              <a:t>field</a:t>
            </a:r>
            <a:r>
              <a:rPr lang="en-US" sz="2400" dirty="0"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43434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Field </a:t>
            </a:r>
            <a:r>
              <a:rPr lang="en-US" sz="2400" dirty="0" err="1">
                <a:ea typeface="Times New Roman" panose="02020603050405020304" pitchFamily="18" charset="0"/>
              </a:rPr>
              <a:t>pertama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</a:rPr>
              <a:t>bertipe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</a:rPr>
              <a:t>array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</a:rPr>
              <a:t> stack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43434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Field </a:t>
            </a:r>
            <a:r>
              <a:rPr lang="en-US" sz="2400" dirty="0" err="1">
                <a:ea typeface="Times New Roman" panose="02020603050405020304" pitchFamily="18" charset="0"/>
              </a:rPr>
              <a:t>kedua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</a:rPr>
              <a:t>bertipe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</a:rPr>
              <a:t>integer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a typeface="Times New Roman" panose="02020603050405020304" pitchFamily="18" charset="0"/>
              </a:rPr>
              <a:t>untuk</a:t>
            </a:r>
            <a:r>
              <a:rPr lang="en-US" sz="2400" dirty="0" smtClean="0">
                <a:ea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0215" algn="l"/>
                <a:tab pos="434340" algn="l"/>
              </a:tabLst>
            </a:pP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mencatat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jumlah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elemen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0215" algn="l"/>
                <a:tab pos="434340" algn="l"/>
              </a:tabLst>
            </a:pP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sebagai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penunjuk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lokasi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elemen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pada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stack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pada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saat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dilakukan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operasi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pop </a:t>
            </a:r>
            <a:r>
              <a:rPr lang="en-US" sz="24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push. 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1460</TotalTime>
  <Words>1043</Words>
  <Application>Microsoft Office PowerPoint</Application>
  <PresentationFormat>Widescreen</PresentationFormat>
  <Paragraphs>399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Aharoni</vt:lpstr>
      <vt:lpstr>Aparajita</vt:lpstr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Retrospect</vt:lpstr>
      <vt:lpstr>Stack</vt:lpstr>
      <vt:lpstr>Materi</vt:lpstr>
      <vt:lpstr>Apakah Stack ?</vt:lpstr>
      <vt:lpstr>Apakah Stack ?</vt:lpstr>
      <vt:lpstr>Ilustrasi operasi push</vt:lpstr>
      <vt:lpstr>Ilustrasi operasi POP</vt:lpstr>
      <vt:lpstr>Implementasi stack</vt:lpstr>
      <vt:lpstr>Operasi pada Stack</vt:lpstr>
      <vt:lpstr>Representasi Stack dengan Array</vt:lpstr>
      <vt:lpstr>Operasi Inisialisasi</vt:lpstr>
      <vt:lpstr>Operasi Cek Stack Kosong</vt:lpstr>
      <vt:lpstr>Operasi Cek Stack Penuh</vt:lpstr>
      <vt:lpstr>Operasi PUSH</vt:lpstr>
      <vt:lpstr>Operasi POP</vt:lpstr>
      <vt:lpstr>How To Code Stack Using Array ?</vt:lpstr>
      <vt:lpstr>Penerapan stack</vt:lpstr>
      <vt:lpstr>Penerapan stack: Konversi notasi infix ke posfix INFIX</vt:lpstr>
      <vt:lpstr>Penerapan stack: Konversi notasi infix ke posfix PREFIX</vt:lpstr>
      <vt:lpstr>Penerapan stack: Konversi notasi infix ke posfix POSTFIX</vt:lpstr>
      <vt:lpstr>Penerapan stack: Konversi notasi infix ke posfix CONTOH</vt:lpstr>
      <vt:lpstr>Derajat operator</vt:lpstr>
      <vt:lpstr>Algoritma Konversi Notasi Infix ke Postfix</vt:lpstr>
      <vt:lpstr>Contoh 1: Ilustrasi Konversi Infix ke Postfix</vt:lpstr>
      <vt:lpstr>Contoh 2: Ilustrasi Konversi Infix ke Postfix</vt:lpstr>
      <vt:lpstr>Contoh 2: Ilustrasi Konversi Infix ke Postfix</vt:lpstr>
      <vt:lpstr>Ilustrasi Konversi Infix ke Postfix</vt:lpstr>
      <vt:lpstr>Rangkuman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Riset  Sistem Estimasi Usia Berdasarkan Citra Radiograf Gigi Sebagai Alat Bantu Proses Identifikasi</dc:title>
  <dc:creator>Microsoft Office User</dc:creator>
  <cp:lastModifiedBy>tita</cp:lastModifiedBy>
  <cp:revision>135</cp:revision>
  <dcterms:created xsi:type="dcterms:W3CDTF">2016-11-07T15:49:39Z</dcterms:created>
  <dcterms:modified xsi:type="dcterms:W3CDTF">2021-03-28T05:27:49Z</dcterms:modified>
</cp:coreProperties>
</file>