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1" r:id="rId6"/>
    <p:sldId id="274" r:id="rId7"/>
    <p:sldId id="262" r:id="rId8"/>
    <p:sldId id="268" r:id="rId9"/>
    <p:sldId id="270" r:id="rId10"/>
    <p:sldId id="272" r:id="rId11"/>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23" d="100"/>
          <a:sy n="123" d="100"/>
        </p:scale>
        <p:origin x="108"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59725-5808-5326-900D-2738C8BD33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PK"/>
          </a:p>
        </p:txBody>
      </p:sp>
      <p:sp>
        <p:nvSpPr>
          <p:cNvPr id="3" name="Subtitle 2">
            <a:extLst>
              <a:ext uri="{FF2B5EF4-FFF2-40B4-BE49-F238E27FC236}">
                <a16:creationId xmlns:a16="http://schemas.microsoft.com/office/drawing/2014/main" id="{624F2571-A3DC-1AD2-1860-04E9F54472C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sp>
        <p:nvSpPr>
          <p:cNvPr id="4" name="Date Placeholder 3">
            <a:extLst>
              <a:ext uri="{FF2B5EF4-FFF2-40B4-BE49-F238E27FC236}">
                <a16:creationId xmlns:a16="http://schemas.microsoft.com/office/drawing/2014/main" id="{228D30F8-EA31-3AF2-9173-0131645768A9}"/>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5" name="Footer Placeholder 4">
            <a:extLst>
              <a:ext uri="{FF2B5EF4-FFF2-40B4-BE49-F238E27FC236}">
                <a16:creationId xmlns:a16="http://schemas.microsoft.com/office/drawing/2014/main" id="{9F3CFFB1-56AA-DBD7-4513-5760038F832D}"/>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33159036-0A48-9B3E-A706-DD9B39B52736}"/>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11894491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E4489-2FFA-AF80-9AC6-2A6B3B31D326}"/>
              </a:ext>
            </a:extLst>
          </p:cNvPr>
          <p:cNvSpPr>
            <a:spLocks noGrp="1"/>
          </p:cNvSpPr>
          <p:nvPr>
            <p:ph type="title"/>
          </p:nvPr>
        </p:nvSpPr>
        <p:spPr/>
        <p:txBody>
          <a:bodyPr/>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9B9CA32E-D1B8-9D6E-55DE-1758586BF4E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ECA66A78-4253-5FC4-B248-08B1C6444506}"/>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5" name="Footer Placeholder 4">
            <a:extLst>
              <a:ext uri="{FF2B5EF4-FFF2-40B4-BE49-F238E27FC236}">
                <a16:creationId xmlns:a16="http://schemas.microsoft.com/office/drawing/2014/main" id="{CEF23C57-3F9E-4C44-0B73-F594C602C8D2}"/>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93C26BA8-D95B-88E7-8C30-B5BB54EB4D08}"/>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15896812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741102C-7D64-0A51-B42B-304476931DA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PK"/>
          </a:p>
        </p:txBody>
      </p:sp>
      <p:sp>
        <p:nvSpPr>
          <p:cNvPr id="3" name="Vertical Text Placeholder 2">
            <a:extLst>
              <a:ext uri="{FF2B5EF4-FFF2-40B4-BE49-F238E27FC236}">
                <a16:creationId xmlns:a16="http://schemas.microsoft.com/office/drawing/2014/main" id="{6D9E9739-9EAD-8811-D90F-D6886D75945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1236280C-6EB7-5789-7115-EBA9F3F352F4}"/>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5" name="Footer Placeholder 4">
            <a:extLst>
              <a:ext uri="{FF2B5EF4-FFF2-40B4-BE49-F238E27FC236}">
                <a16:creationId xmlns:a16="http://schemas.microsoft.com/office/drawing/2014/main" id="{9CFED8A8-106A-D1D4-8C76-13E19DD3A6F3}"/>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D97739EE-9392-6BE7-64CB-AE43B6EB19ED}"/>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2820674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15DCD0-1968-30D1-96BB-0DBB7C54F3A5}"/>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EDCF7AC7-2A7B-F034-6187-BCA5EC50AB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AC9C3B5D-3C00-87E9-9EF6-C00E28212EEE}"/>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5" name="Footer Placeholder 4">
            <a:extLst>
              <a:ext uri="{FF2B5EF4-FFF2-40B4-BE49-F238E27FC236}">
                <a16:creationId xmlns:a16="http://schemas.microsoft.com/office/drawing/2014/main" id="{FB9BDD09-ABC6-09BC-C55C-E6EF931E5528}"/>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AB59337E-7D90-F96C-067D-C85CCEF468A4}"/>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39399169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A8F71-AE2F-6A88-0A00-1358BD0D875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PK"/>
          </a:p>
        </p:txBody>
      </p:sp>
      <p:sp>
        <p:nvSpPr>
          <p:cNvPr id="3" name="Text Placeholder 2">
            <a:extLst>
              <a:ext uri="{FF2B5EF4-FFF2-40B4-BE49-F238E27FC236}">
                <a16:creationId xmlns:a16="http://schemas.microsoft.com/office/drawing/2014/main" id="{463F1419-4C3F-AD2E-3620-0750FC1C1A8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70A98A5-CF5F-DDA3-B030-3A62091A1A14}"/>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5" name="Footer Placeholder 4">
            <a:extLst>
              <a:ext uri="{FF2B5EF4-FFF2-40B4-BE49-F238E27FC236}">
                <a16:creationId xmlns:a16="http://schemas.microsoft.com/office/drawing/2014/main" id="{0D06EC77-C921-FD9F-167C-BF441348546A}"/>
              </a:ext>
            </a:extLst>
          </p:cNvPr>
          <p:cNvSpPr>
            <a:spLocks noGrp="1"/>
          </p:cNvSpPr>
          <p:nvPr>
            <p:ph type="ftr" sz="quarter" idx="11"/>
          </p:nvPr>
        </p:nvSpPr>
        <p:spPr/>
        <p:txBody>
          <a:bodyPr/>
          <a:lstStyle/>
          <a:p>
            <a:endParaRPr lang="en-PK"/>
          </a:p>
        </p:txBody>
      </p:sp>
      <p:sp>
        <p:nvSpPr>
          <p:cNvPr id="6" name="Slide Number Placeholder 5">
            <a:extLst>
              <a:ext uri="{FF2B5EF4-FFF2-40B4-BE49-F238E27FC236}">
                <a16:creationId xmlns:a16="http://schemas.microsoft.com/office/drawing/2014/main" id="{6D9173D4-992E-4DFE-9CDA-BDDEB6D2201B}"/>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7942120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899EF-F3CB-EC72-3634-3E810DB141DB}"/>
              </a:ext>
            </a:extLst>
          </p:cNvPr>
          <p:cNvSpPr>
            <a:spLocks noGrp="1"/>
          </p:cNvSpPr>
          <p:nvPr>
            <p:ph type="title"/>
          </p:nvPr>
        </p:nvSpPr>
        <p:spPr/>
        <p:txBody>
          <a:bodyPr/>
          <a:lstStyle/>
          <a:p>
            <a:r>
              <a:rPr lang="en-US"/>
              <a:t>Click to edit Master title style</a:t>
            </a:r>
            <a:endParaRPr lang="en-PK"/>
          </a:p>
        </p:txBody>
      </p:sp>
      <p:sp>
        <p:nvSpPr>
          <p:cNvPr id="3" name="Content Placeholder 2">
            <a:extLst>
              <a:ext uri="{FF2B5EF4-FFF2-40B4-BE49-F238E27FC236}">
                <a16:creationId xmlns:a16="http://schemas.microsoft.com/office/drawing/2014/main" id="{9E19D894-FC7E-390E-8233-F3DE33A0BFA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Content Placeholder 3">
            <a:extLst>
              <a:ext uri="{FF2B5EF4-FFF2-40B4-BE49-F238E27FC236}">
                <a16:creationId xmlns:a16="http://schemas.microsoft.com/office/drawing/2014/main" id="{528231AB-D9BB-CE51-B6B3-FA72D8958A5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Date Placeholder 4">
            <a:extLst>
              <a:ext uri="{FF2B5EF4-FFF2-40B4-BE49-F238E27FC236}">
                <a16:creationId xmlns:a16="http://schemas.microsoft.com/office/drawing/2014/main" id="{CB9CC67B-9C6B-6258-1125-2E37F7F62917}"/>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6" name="Footer Placeholder 5">
            <a:extLst>
              <a:ext uri="{FF2B5EF4-FFF2-40B4-BE49-F238E27FC236}">
                <a16:creationId xmlns:a16="http://schemas.microsoft.com/office/drawing/2014/main" id="{B3D75753-D2D7-7A26-D509-EBDBEC301B34}"/>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9BB45638-9F9D-13B4-6B61-AE480D88E9A3}"/>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23161357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B069D-36D6-0A1F-AA7E-BDC1DCD096A7}"/>
              </a:ext>
            </a:extLst>
          </p:cNvPr>
          <p:cNvSpPr>
            <a:spLocks noGrp="1"/>
          </p:cNvSpPr>
          <p:nvPr>
            <p:ph type="title"/>
          </p:nvPr>
        </p:nvSpPr>
        <p:spPr>
          <a:xfrm>
            <a:off x="839788" y="365125"/>
            <a:ext cx="10515600" cy="1325563"/>
          </a:xfrm>
        </p:spPr>
        <p:txBody>
          <a:bodyPr/>
          <a:lstStyle/>
          <a:p>
            <a:r>
              <a:rPr lang="en-US"/>
              <a:t>Click to edit Master title style</a:t>
            </a:r>
            <a:endParaRPr lang="en-PK"/>
          </a:p>
        </p:txBody>
      </p:sp>
      <p:sp>
        <p:nvSpPr>
          <p:cNvPr id="3" name="Text Placeholder 2">
            <a:extLst>
              <a:ext uri="{FF2B5EF4-FFF2-40B4-BE49-F238E27FC236}">
                <a16:creationId xmlns:a16="http://schemas.microsoft.com/office/drawing/2014/main" id="{7BDC3C00-5F5C-7AB4-CC8D-3AA6ECD991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71106C8-256F-A4F6-8CA2-3AEB7C145D9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5" name="Text Placeholder 4">
            <a:extLst>
              <a:ext uri="{FF2B5EF4-FFF2-40B4-BE49-F238E27FC236}">
                <a16:creationId xmlns:a16="http://schemas.microsoft.com/office/drawing/2014/main" id="{E13D9FE9-4908-FFA4-51BE-C3C899396C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B8538F1-7D1C-5718-F02E-B3DED679341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7" name="Date Placeholder 6">
            <a:extLst>
              <a:ext uri="{FF2B5EF4-FFF2-40B4-BE49-F238E27FC236}">
                <a16:creationId xmlns:a16="http://schemas.microsoft.com/office/drawing/2014/main" id="{6EEB079F-0719-2602-31B3-EFC49025084E}"/>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8" name="Footer Placeholder 7">
            <a:extLst>
              <a:ext uri="{FF2B5EF4-FFF2-40B4-BE49-F238E27FC236}">
                <a16:creationId xmlns:a16="http://schemas.microsoft.com/office/drawing/2014/main" id="{07C82295-CF21-BE47-7CA1-6B447FE83692}"/>
              </a:ext>
            </a:extLst>
          </p:cNvPr>
          <p:cNvSpPr>
            <a:spLocks noGrp="1"/>
          </p:cNvSpPr>
          <p:nvPr>
            <p:ph type="ftr" sz="quarter" idx="11"/>
          </p:nvPr>
        </p:nvSpPr>
        <p:spPr/>
        <p:txBody>
          <a:bodyPr/>
          <a:lstStyle/>
          <a:p>
            <a:endParaRPr lang="en-PK"/>
          </a:p>
        </p:txBody>
      </p:sp>
      <p:sp>
        <p:nvSpPr>
          <p:cNvPr id="9" name="Slide Number Placeholder 8">
            <a:extLst>
              <a:ext uri="{FF2B5EF4-FFF2-40B4-BE49-F238E27FC236}">
                <a16:creationId xmlns:a16="http://schemas.microsoft.com/office/drawing/2014/main" id="{2AB852FE-3D7F-8A3F-78D4-F83F1C1C3FEC}"/>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32274993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0C127-9C4E-44E2-B503-F8512215DF92}"/>
              </a:ext>
            </a:extLst>
          </p:cNvPr>
          <p:cNvSpPr>
            <a:spLocks noGrp="1"/>
          </p:cNvSpPr>
          <p:nvPr>
            <p:ph type="title"/>
          </p:nvPr>
        </p:nvSpPr>
        <p:spPr/>
        <p:txBody>
          <a:bodyPr/>
          <a:lstStyle/>
          <a:p>
            <a:r>
              <a:rPr lang="en-US"/>
              <a:t>Click to edit Master title style</a:t>
            </a:r>
            <a:endParaRPr lang="en-PK"/>
          </a:p>
        </p:txBody>
      </p:sp>
      <p:sp>
        <p:nvSpPr>
          <p:cNvPr id="3" name="Date Placeholder 2">
            <a:extLst>
              <a:ext uri="{FF2B5EF4-FFF2-40B4-BE49-F238E27FC236}">
                <a16:creationId xmlns:a16="http://schemas.microsoft.com/office/drawing/2014/main" id="{86A66154-2EC5-4943-247A-A6B39A948ED1}"/>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4" name="Footer Placeholder 3">
            <a:extLst>
              <a:ext uri="{FF2B5EF4-FFF2-40B4-BE49-F238E27FC236}">
                <a16:creationId xmlns:a16="http://schemas.microsoft.com/office/drawing/2014/main" id="{A6985CEE-517D-5D49-90E2-309BF01CA9FB}"/>
              </a:ext>
            </a:extLst>
          </p:cNvPr>
          <p:cNvSpPr>
            <a:spLocks noGrp="1"/>
          </p:cNvSpPr>
          <p:nvPr>
            <p:ph type="ftr" sz="quarter" idx="11"/>
          </p:nvPr>
        </p:nvSpPr>
        <p:spPr/>
        <p:txBody>
          <a:bodyPr/>
          <a:lstStyle/>
          <a:p>
            <a:endParaRPr lang="en-PK"/>
          </a:p>
        </p:txBody>
      </p:sp>
      <p:sp>
        <p:nvSpPr>
          <p:cNvPr id="5" name="Slide Number Placeholder 4">
            <a:extLst>
              <a:ext uri="{FF2B5EF4-FFF2-40B4-BE49-F238E27FC236}">
                <a16:creationId xmlns:a16="http://schemas.microsoft.com/office/drawing/2014/main" id="{6BAB57D1-186E-BDAD-AC02-5E2DF683CC65}"/>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28406836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BA8ADAC-03A8-6A30-C5A2-1F8D2D10F591}"/>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3" name="Footer Placeholder 2">
            <a:extLst>
              <a:ext uri="{FF2B5EF4-FFF2-40B4-BE49-F238E27FC236}">
                <a16:creationId xmlns:a16="http://schemas.microsoft.com/office/drawing/2014/main" id="{9F03FB37-35CB-E5F9-D933-DDE762F25393}"/>
              </a:ext>
            </a:extLst>
          </p:cNvPr>
          <p:cNvSpPr>
            <a:spLocks noGrp="1"/>
          </p:cNvSpPr>
          <p:nvPr>
            <p:ph type="ftr" sz="quarter" idx="11"/>
          </p:nvPr>
        </p:nvSpPr>
        <p:spPr/>
        <p:txBody>
          <a:bodyPr/>
          <a:lstStyle/>
          <a:p>
            <a:endParaRPr lang="en-PK"/>
          </a:p>
        </p:txBody>
      </p:sp>
      <p:sp>
        <p:nvSpPr>
          <p:cNvPr id="4" name="Slide Number Placeholder 3">
            <a:extLst>
              <a:ext uri="{FF2B5EF4-FFF2-40B4-BE49-F238E27FC236}">
                <a16:creationId xmlns:a16="http://schemas.microsoft.com/office/drawing/2014/main" id="{FC77014D-9C26-9090-A6CE-631CBC8BC9F8}"/>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30573761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A7B26C-F689-0F2A-B910-88C3EDD39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42CE3B01-BA0D-9F6A-3803-B62880344B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C924041-C9A2-2204-CCAD-6BA88DB74B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B38F43B-7E27-02E5-7F56-3FD652D3D37D}"/>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6" name="Footer Placeholder 5">
            <a:extLst>
              <a:ext uri="{FF2B5EF4-FFF2-40B4-BE49-F238E27FC236}">
                <a16:creationId xmlns:a16="http://schemas.microsoft.com/office/drawing/2014/main" id="{5E9F677C-4539-5ECE-B0EA-5CA409ACA570}"/>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10D56E31-FEAC-2920-9A3A-DC1CFBE7ED41}"/>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12438248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BB66C-46DA-72BD-D523-CA79212DD7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Picture Placeholder 2">
            <a:extLst>
              <a:ext uri="{FF2B5EF4-FFF2-40B4-BE49-F238E27FC236}">
                <a16:creationId xmlns:a16="http://schemas.microsoft.com/office/drawing/2014/main" id="{400CC2FE-CF0C-F448-FEF8-C8CB9EE0FB4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K"/>
          </a:p>
        </p:txBody>
      </p:sp>
      <p:sp>
        <p:nvSpPr>
          <p:cNvPr id="4" name="Text Placeholder 3">
            <a:extLst>
              <a:ext uri="{FF2B5EF4-FFF2-40B4-BE49-F238E27FC236}">
                <a16:creationId xmlns:a16="http://schemas.microsoft.com/office/drawing/2014/main" id="{C8F0011C-AEEF-BD87-DEBA-EE54525E8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0146D8-32F5-6EB1-8807-CC380BF11D52}"/>
              </a:ext>
            </a:extLst>
          </p:cNvPr>
          <p:cNvSpPr>
            <a:spLocks noGrp="1"/>
          </p:cNvSpPr>
          <p:nvPr>
            <p:ph type="dt" sz="half" idx="10"/>
          </p:nvPr>
        </p:nvSpPr>
        <p:spPr/>
        <p:txBody>
          <a:bodyPr/>
          <a:lstStyle/>
          <a:p>
            <a:fld id="{888DBC36-B5FF-4B70-8379-A2776A6AB1F2}" type="datetimeFigureOut">
              <a:rPr lang="en-PK" smtClean="0"/>
              <a:t>05/10/2023</a:t>
            </a:fld>
            <a:endParaRPr lang="en-PK"/>
          </a:p>
        </p:txBody>
      </p:sp>
      <p:sp>
        <p:nvSpPr>
          <p:cNvPr id="6" name="Footer Placeholder 5">
            <a:extLst>
              <a:ext uri="{FF2B5EF4-FFF2-40B4-BE49-F238E27FC236}">
                <a16:creationId xmlns:a16="http://schemas.microsoft.com/office/drawing/2014/main" id="{E3F3D557-A72E-428D-20C4-32158ED945CB}"/>
              </a:ext>
            </a:extLst>
          </p:cNvPr>
          <p:cNvSpPr>
            <a:spLocks noGrp="1"/>
          </p:cNvSpPr>
          <p:nvPr>
            <p:ph type="ftr" sz="quarter" idx="11"/>
          </p:nvPr>
        </p:nvSpPr>
        <p:spPr/>
        <p:txBody>
          <a:bodyPr/>
          <a:lstStyle/>
          <a:p>
            <a:endParaRPr lang="en-PK"/>
          </a:p>
        </p:txBody>
      </p:sp>
      <p:sp>
        <p:nvSpPr>
          <p:cNvPr id="7" name="Slide Number Placeholder 6">
            <a:extLst>
              <a:ext uri="{FF2B5EF4-FFF2-40B4-BE49-F238E27FC236}">
                <a16:creationId xmlns:a16="http://schemas.microsoft.com/office/drawing/2014/main" id="{BFCD5FC2-6B37-E2A9-584B-79054AABAD68}"/>
              </a:ext>
            </a:extLst>
          </p:cNvPr>
          <p:cNvSpPr>
            <a:spLocks noGrp="1"/>
          </p:cNvSpPr>
          <p:nvPr>
            <p:ph type="sldNum" sz="quarter" idx="12"/>
          </p:nvPr>
        </p:nvSpPr>
        <p:spPr/>
        <p:txBody>
          <a:bodyPr/>
          <a:lstStyle/>
          <a:p>
            <a:fld id="{C7223803-69D7-4084-BE9E-10451C654740}" type="slidenum">
              <a:rPr lang="en-PK" smtClean="0"/>
              <a:t>‹#›</a:t>
            </a:fld>
            <a:endParaRPr lang="en-PK"/>
          </a:p>
        </p:txBody>
      </p:sp>
    </p:spTree>
    <p:extLst>
      <p:ext uri="{BB962C8B-B14F-4D97-AF65-F5344CB8AC3E}">
        <p14:creationId xmlns:p14="http://schemas.microsoft.com/office/powerpoint/2010/main" val="3682565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F4F89CD-469F-C171-82DA-595DDB84E52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61B49D27-001C-0ACB-F365-2E77A5D5BDD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Date Placeholder 3">
            <a:extLst>
              <a:ext uri="{FF2B5EF4-FFF2-40B4-BE49-F238E27FC236}">
                <a16:creationId xmlns:a16="http://schemas.microsoft.com/office/drawing/2014/main" id="{4696CE17-93D4-2809-4D94-C081A56F3C8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8DBC36-B5FF-4B70-8379-A2776A6AB1F2}" type="datetimeFigureOut">
              <a:rPr lang="en-PK" smtClean="0"/>
              <a:t>05/10/2023</a:t>
            </a:fld>
            <a:endParaRPr lang="en-PK"/>
          </a:p>
        </p:txBody>
      </p:sp>
      <p:sp>
        <p:nvSpPr>
          <p:cNvPr id="5" name="Footer Placeholder 4">
            <a:extLst>
              <a:ext uri="{FF2B5EF4-FFF2-40B4-BE49-F238E27FC236}">
                <a16:creationId xmlns:a16="http://schemas.microsoft.com/office/drawing/2014/main" id="{2C37FA05-A684-4695-0AA4-4FD96BE8BA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PK"/>
          </a:p>
        </p:txBody>
      </p:sp>
      <p:sp>
        <p:nvSpPr>
          <p:cNvPr id="6" name="Slide Number Placeholder 5">
            <a:extLst>
              <a:ext uri="{FF2B5EF4-FFF2-40B4-BE49-F238E27FC236}">
                <a16:creationId xmlns:a16="http://schemas.microsoft.com/office/drawing/2014/main" id="{A7B390C4-9B72-5C2B-4AB2-BF2E707A01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7223803-69D7-4084-BE9E-10451C654740}" type="slidenum">
              <a:rPr lang="en-PK" smtClean="0"/>
              <a:t>‹#›</a:t>
            </a:fld>
            <a:endParaRPr lang="en-PK"/>
          </a:p>
        </p:txBody>
      </p:sp>
    </p:spTree>
    <p:extLst>
      <p:ext uri="{BB962C8B-B14F-4D97-AF65-F5344CB8AC3E}">
        <p14:creationId xmlns:p14="http://schemas.microsoft.com/office/powerpoint/2010/main" val="14765414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B819859-B613-311B-3989-C31754332E99}"/>
              </a:ext>
            </a:extLst>
          </p:cNvPr>
          <p:cNvSpPr>
            <a:spLocks noGrp="1"/>
          </p:cNvSpPr>
          <p:nvPr>
            <p:ph type="ctrTitle"/>
          </p:nvPr>
        </p:nvSpPr>
        <p:spPr>
          <a:xfrm>
            <a:off x="804672" y="802954"/>
            <a:ext cx="5947820" cy="2488885"/>
          </a:xfrm>
        </p:spPr>
        <p:txBody>
          <a:bodyPr vert="horz" lIns="91440" tIns="45720" rIns="91440" bIns="45720" rtlCol="0" anchor="ctr">
            <a:normAutofit/>
          </a:bodyPr>
          <a:lstStyle/>
          <a:p>
            <a:pPr algn="l"/>
            <a:r>
              <a:rPr lang="en-US" sz="3300" b="1" kern="1200" dirty="0">
                <a:solidFill>
                  <a:schemeClr val="tx2"/>
                </a:solidFill>
                <a:effectLst/>
                <a:latin typeface="+mj-lt"/>
                <a:ea typeface="+mj-ea"/>
                <a:cs typeface="+mj-cs"/>
              </a:rPr>
              <a:t>Semester Project</a:t>
            </a:r>
            <a:r>
              <a:rPr lang="en-US" sz="3300" b="1" kern="1200" dirty="0">
                <a:solidFill>
                  <a:schemeClr val="tx2"/>
                </a:solidFill>
                <a:latin typeface="+mj-lt"/>
                <a:ea typeface="+mj-ea"/>
                <a:cs typeface="+mj-cs"/>
              </a:rPr>
              <a:t>:</a:t>
            </a:r>
            <a:br>
              <a:rPr lang="en-US" sz="3300" b="1" kern="1200" dirty="0">
                <a:solidFill>
                  <a:schemeClr val="tx2"/>
                </a:solidFill>
                <a:effectLst/>
                <a:latin typeface="+mj-lt"/>
                <a:ea typeface="+mj-ea"/>
                <a:cs typeface="+mj-cs"/>
              </a:rPr>
            </a:br>
            <a:r>
              <a:rPr lang="en-US" sz="3600" b="1" kern="1200" dirty="0">
                <a:solidFill>
                  <a:schemeClr val="tx2"/>
                </a:solidFill>
                <a:effectLst/>
                <a:latin typeface="+mj-lt"/>
                <a:ea typeface="+mj-ea"/>
                <a:cs typeface="+mj-cs"/>
              </a:rPr>
              <a:t>Credit-Card Fraud Detection</a:t>
            </a:r>
            <a:br>
              <a:rPr lang="en-US" sz="3600" b="1" kern="1200" dirty="0">
                <a:solidFill>
                  <a:schemeClr val="tx2"/>
                </a:solidFill>
                <a:effectLst/>
                <a:latin typeface="+mj-lt"/>
                <a:ea typeface="+mj-ea"/>
                <a:cs typeface="+mj-cs"/>
              </a:rPr>
            </a:br>
            <a:r>
              <a:rPr lang="en-US" sz="3600" b="1" kern="1200" dirty="0">
                <a:solidFill>
                  <a:schemeClr val="tx2"/>
                </a:solidFill>
                <a:effectLst/>
                <a:latin typeface="+mj-lt"/>
                <a:ea typeface="+mj-ea"/>
                <a:cs typeface="+mj-cs"/>
              </a:rPr>
              <a:t>using Supervised Learning</a:t>
            </a:r>
            <a:br>
              <a:rPr lang="en-US" sz="3300" kern="1200" dirty="0">
                <a:solidFill>
                  <a:schemeClr val="tx2"/>
                </a:solidFill>
                <a:latin typeface="+mj-lt"/>
                <a:ea typeface="+mj-ea"/>
                <a:cs typeface="+mj-cs"/>
              </a:rPr>
            </a:br>
            <a:endParaRPr lang="en-US" sz="3300" kern="1200" dirty="0">
              <a:solidFill>
                <a:schemeClr val="tx2"/>
              </a:solidFill>
              <a:latin typeface="+mj-lt"/>
              <a:ea typeface="+mj-ea"/>
              <a:cs typeface="+mj-cs"/>
            </a:endParaRPr>
          </a:p>
        </p:txBody>
      </p:sp>
      <p:sp>
        <p:nvSpPr>
          <p:cNvPr id="6" name="TextBox 5">
            <a:extLst>
              <a:ext uri="{FF2B5EF4-FFF2-40B4-BE49-F238E27FC236}">
                <a16:creationId xmlns:a16="http://schemas.microsoft.com/office/drawing/2014/main" id="{93DE3B9A-0000-53CE-FA2F-19CD5F61C4B6}"/>
              </a:ext>
            </a:extLst>
          </p:cNvPr>
          <p:cNvSpPr txBox="1"/>
          <p:nvPr/>
        </p:nvSpPr>
        <p:spPr>
          <a:xfrm>
            <a:off x="755472" y="2774823"/>
            <a:ext cx="4977578" cy="3639289"/>
          </a:xfrm>
          <a:prstGeom prst="rect">
            <a:avLst/>
          </a:prstGeom>
        </p:spPr>
        <p:txBody>
          <a:bodyPr vert="horz" lIns="91440" tIns="45720" rIns="91440" bIns="45720" rtlCol="0" anchor="ctr">
            <a:normAutofit/>
          </a:bodyPr>
          <a:lstStyle/>
          <a:p>
            <a:pPr algn="ctr">
              <a:lnSpc>
                <a:spcPct val="90000"/>
              </a:lnSpc>
              <a:spcAft>
                <a:spcPts val="600"/>
              </a:spcAft>
            </a:pPr>
            <a:r>
              <a:rPr lang="en-US" dirty="0">
                <a:solidFill>
                  <a:schemeClr val="tx2"/>
                </a:solidFill>
              </a:rPr>
              <a:t>By: </a:t>
            </a:r>
            <a:r>
              <a:rPr lang="en-US" dirty="0">
                <a:solidFill>
                  <a:schemeClr val="tx2"/>
                </a:solidFill>
                <a:effectLst/>
              </a:rPr>
              <a:t>Syed Fazal Ul Hasan Mohani - ERP 23024</a:t>
            </a:r>
          </a:p>
          <a:p>
            <a:pPr algn="ctr">
              <a:lnSpc>
                <a:spcPct val="90000"/>
              </a:lnSpc>
              <a:spcAft>
                <a:spcPts val="600"/>
              </a:spcAft>
            </a:pPr>
            <a:r>
              <a:rPr lang="en-US" dirty="0">
                <a:solidFill>
                  <a:schemeClr val="tx2"/>
                </a:solidFill>
                <a:effectLst/>
              </a:rPr>
              <a:t> &amp;  </a:t>
            </a:r>
          </a:p>
          <a:p>
            <a:pPr algn="ctr">
              <a:lnSpc>
                <a:spcPct val="90000"/>
              </a:lnSpc>
              <a:spcAft>
                <a:spcPts val="600"/>
              </a:spcAft>
            </a:pPr>
            <a:r>
              <a:rPr lang="en-US" dirty="0">
                <a:solidFill>
                  <a:schemeClr val="tx2"/>
                </a:solidFill>
                <a:effectLst/>
              </a:rPr>
              <a:t>  Muhammad Wasay – ERP 24497</a:t>
            </a:r>
          </a:p>
          <a:p>
            <a:pPr indent="-228600">
              <a:lnSpc>
                <a:spcPct val="90000"/>
              </a:lnSpc>
              <a:spcAft>
                <a:spcPts val="600"/>
              </a:spcAft>
              <a:buFont typeface="Arial" panose="020B0604020202020204" pitchFamily="34" charset="0"/>
              <a:buChar char="•"/>
            </a:pPr>
            <a:endParaRPr lang="en-US" dirty="0">
              <a:solidFill>
                <a:schemeClr val="tx2"/>
              </a:solidFill>
            </a:endParaRPr>
          </a:p>
        </p:txBody>
      </p:sp>
      <p:grpSp>
        <p:nvGrpSpPr>
          <p:cNvPr id="17" name="Group 16">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8" name="Freeform: Shape 17">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Freeform: Shape 19">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Freeform: Shape 20">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10" name="Graphic 9" descr="Credit card">
            <a:extLst>
              <a:ext uri="{FF2B5EF4-FFF2-40B4-BE49-F238E27FC236}">
                <a16:creationId xmlns:a16="http://schemas.microsoft.com/office/drawing/2014/main" id="{DB7F2D1E-9E32-A3DF-248A-F84F4F8EE9C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4176660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37EE361-5C9C-A0B6-8CE9-94D0B9F12728}"/>
              </a:ext>
            </a:extLst>
          </p:cNvPr>
          <p:cNvSpPr>
            <a:spLocks noGrp="1"/>
          </p:cNvSpPr>
          <p:nvPr>
            <p:ph type="title"/>
          </p:nvPr>
        </p:nvSpPr>
        <p:spPr>
          <a:xfrm>
            <a:off x="838200" y="365125"/>
            <a:ext cx="10515600" cy="1330535"/>
          </a:xfrm>
        </p:spPr>
        <p:txBody>
          <a:bodyPr>
            <a:normAutofit/>
          </a:bodyPr>
          <a:lstStyle/>
          <a:p>
            <a:r>
              <a:rPr lang="en-US" sz="5400" dirty="0"/>
              <a:t>Model Results and Evaluation</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69B31C95-CC60-31F6-B206-3F3C38A30BA4}"/>
              </a:ext>
            </a:extLst>
          </p:cNvPr>
          <p:cNvSpPr>
            <a:spLocks noGrp="1"/>
          </p:cNvSpPr>
          <p:nvPr>
            <p:ph idx="1"/>
          </p:nvPr>
        </p:nvSpPr>
        <p:spPr>
          <a:xfrm>
            <a:off x="838200" y="1965960"/>
            <a:ext cx="10515600" cy="4526914"/>
          </a:xfrm>
        </p:spPr>
        <p:txBody>
          <a:bodyPr>
            <a:normAutofit/>
          </a:bodyPr>
          <a:lstStyle/>
          <a:p>
            <a:pPr>
              <a:buFont typeface="Wingdings" panose="05000000000000000000" pitchFamily="2" charset="2"/>
              <a:buChar char="q"/>
            </a:pPr>
            <a:r>
              <a:rPr lang="en-US" sz="1600" dirty="0">
                <a:latin typeface="Ebrima" panose="02000000000000000000" pitchFamily="2" charset="0"/>
                <a:ea typeface="Ebrima" panose="02000000000000000000" pitchFamily="2" charset="0"/>
                <a:cs typeface="Ebrima" panose="02000000000000000000" pitchFamily="2" charset="0"/>
              </a:rPr>
              <a:t>Results of tuning:</a:t>
            </a:r>
          </a:p>
          <a:p>
            <a:pPr marL="0">
              <a:spcBef>
                <a:spcPts val="0"/>
              </a:spcBef>
            </a:pPr>
            <a:r>
              <a:rPr lang="en-US" sz="1600" u="sng" kern="100" dirty="0">
                <a:effectLst/>
                <a:latin typeface="Ebrima" panose="02000000000000000000" pitchFamily="2" charset="0"/>
                <a:ea typeface="Ebrima" panose="02000000000000000000" pitchFamily="2" charset="0"/>
                <a:cs typeface="Ebrima" panose="02000000000000000000" pitchFamily="2" charset="0"/>
              </a:rPr>
              <a:t>Logistic Regression</a:t>
            </a:r>
            <a:r>
              <a:rPr lang="en-US" sz="1600" kern="100" dirty="0">
                <a:effectLst/>
                <a:latin typeface="Ebrima" panose="02000000000000000000" pitchFamily="2" charset="0"/>
                <a:ea typeface="Ebrima" panose="02000000000000000000" pitchFamily="2" charset="0"/>
                <a:cs typeface="Ebrima" panose="02000000000000000000" pitchFamily="2" charset="0"/>
              </a:rPr>
              <a:t>:</a:t>
            </a:r>
            <a:endParaRPr lang="en-US" sz="1600" kern="100" dirty="0">
              <a:latin typeface="Ebrima" panose="02000000000000000000" pitchFamily="2" charset="0"/>
              <a:ea typeface="Ebrima" panose="02000000000000000000" pitchFamily="2" charset="0"/>
              <a:cs typeface="Ebrima" panose="02000000000000000000" pitchFamily="2" charset="0"/>
            </a:endParaRPr>
          </a:p>
          <a:p>
            <a:pPr marL="0">
              <a:spcBef>
                <a:spcPts val="0"/>
              </a:spcBef>
            </a:pPr>
            <a:r>
              <a:rPr lang="en-US" sz="1600" kern="0" dirty="0">
                <a:effectLst/>
                <a:latin typeface="Ebrima" panose="02000000000000000000" pitchFamily="2" charset="0"/>
                <a:ea typeface="Ebrima" panose="02000000000000000000" pitchFamily="2" charset="0"/>
                <a:cs typeface="Ebrima" panose="02000000000000000000" pitchFamily="2" charset="0"/>
              </a:rPr>
              <a:t>Best Hyperparameters:  {'C': 0.1, 'penalty': 'l2’} </a:t>
            </a:r>
          </a:p>
          <a:p>
            <a:pPr marL="0">
              <a:spcBef>
                <a:spcPts val="0"/>
              </a:spcBef>
            </a:pPr>
            <a:r>
              <a:rPr lang="en-US" sz="1600" u="sng" kern="100" dirty="0">
                <a:effectLst/>
                <a:latin typeface="Ebrima" panose="02000000000000000000" pitchFamily="2" charset="0"/>
                <a:ea typeface="Ebrima" panose="02000000000000000000" pitchFamily="2" charset="0"/>
                <a:cs typeface="Ebrima" panose="02000000000000000000" pitchFamily="2" charset="0"/>
              </a:rPr>
              <a:t>Decision Trees:</a:t>
            </a:r>
            <a:endParaRPr lang="en-US" sz="1600" kern="100" dirty="0">
              <a:effectLst/>
              <a:latin typeface="Ebrima" panose="02000000000000000000" pitchFamily="2" charset="0"/>
              <a:ea typeface="Ebrima" panose="02000000000000000000" pitchFamily="2" charset="0"/>
              <a:cs typeface="Ebrima" panose="02000000000000000000" pitchFamily="2" charset="0"/>
            </a:endParaRPr>
          </a:p>
          <a:p>
            <a:pPr marL="0">
              <a:spcBef>
                <a:spcPts val="0"/>
              </a:spcBef>
            </a:pPr>
            <a:r>
              <a:rPr lang="en-US" sz="1600" kern="0" dirty="0">
                <a:effectLst/>
                <a:latin typeface="Ebrima" panose="02000000000000000000" pitchFamily="2" charset="0"/>
                <a:ea typeface="Ebrima" panose="02000000000000000000" pitchFamily="2" charset="0"/>
                <a:cs typeface="Ebrima" panose="02000000000000000000" pitchFamily="2" charset="0"/>
              </a:rPr>
              <a:t>Best Hyperparameters: {'criterion': 'gini', 'max_depth': 2, 'min_samples_split': 2}</a:t>
            </a:r>
            <a:endParaRPr lang="en-US" sz="1600" kern="100" dirty="0">
              <a:effectLst/>
              <a:latin typeface="Ebrima" panose="02000000000000000000" pitchFamily="2" charset="0"/>
              <a:ea typeface="Ebrima" panose="02000000000000000000" pitchFamily="2" charset="0"/>
              <a:cs typeface="Ebrima" panose="02000000000000000000" pitchFamily="2" charset="0"/>
            </a:endParaRPr>
          </a:p>
          <a:p>
            <a:pPr marL="0">
              <a:spcBef>
                <a:spcPts val="0"/>
              </a:spcBef>
            </a:pPr>
            <a:r>
              <a:rPr lang="en-US" sz="1600" u="sng" kern="100" dirty="0">
                <a:effectLst/>
                <a:latin typeface="Ebrima" panose="02000000000000000000" pitchFamily="2" charset="0"/>
                <a:ea typeface="Ebrima" panose="02000000000000000000" pitchFamily="2" charset="0"/>
                <a:cs typeface="Ebrima" panose="02000000000000000000" pitchFamily="2" charset="0"/>
              </a:rPr>
              <a:t>Random Forests:</a:t>
            </a:r>
            <a:endParaRPr lang="en-US" sz="1600" kern="100" dirty="0">
              <a:effectLst/>
              <a:latin typeface="Ebrima" panose="02000000000000000000" pitchFamily="2" charset="0"/>
              <a:ea typeface="Ebrima" panose="02000000000000000000" pitchFamily="2" charset="0"/>
              <a:cs typeface="Ebrima" panose="02000000000000000000" pitchFamily="2" charset="0"/>
            </a:endParaRPr>
          </a:p>
          <a:p>
            <a:pPr marL="0">
              <a:spcBef>
                <a:spcPts val="0"/>
              </a:spcBef>
            </a:pPr>
            <a:r>
              <a:rPr lang="en-US" sz="1600" kern="0" dirty="0">
                <a:effectLst/>
                <a:latin typeface="Ebrima" panose="02000000000000000000" pitchFamily="2" charset="0"/>
                <a:ea typeface="Ebrima" panose="02000000000000000000" pitchFamily="2" charset="0"/>
                <a:cs typeface="Ebrima" panose="02000000000000000000" pitchFamily="2" charset="0"/>
              </a:rPr>
              <a:t>Best Hyperparameters: {'max_depth': None, 'min_samples_leaf': 1, 'min_samples_split': 5, 'n_estimators': 100}</a:t>
            </a:r>
            <a:endParaRPr lang="en-US" sz="1600" kern="100" dirty="0">
              <a:effectLst/>
              <a:latin typeface="Ebrima" panose="02000000000000000000" pitchFamily="2" charset="0"/>
              <a:ea typeface="Ebrima" panose="02000000000000000000" pitchFamily="2" charset="0"/>
              <a:cs typeface="Ebrima" panose="02000000000000000000" pitchFamily="2" charset="0"/>
            </a:endParaRPr>
          </a:p>
          <a:p>
            <a:pPr marL="0">
              <a:spcBef>
                <a:spcPts val="0"/>
              </a:spcBef>
            </a:pPr>
            <a:r>
              <a:rPr lang="en-US" sz="1600" u="sng" kern="100" dirty="0">
                <a:effectLst/>
                <a:latin typeface="Ebrima" panose="02000000000000000000" pitchFamily="2" charset="0"/>
                <a:ea typeface="Ebrima" panose="02000000000000000000" pitchFamily="2" charset="0"/>
                <a:cs typeface="Ebrima" panose="02000000000000000000" pitchFamily="2" charset="0"/>
              </a:rPr>
              <a:t>Neural Network:</a:t>
            </a:r>
            <a:endParaRPr lang="en-US" sz="1600" kern="100" dirty="0">
              <a:effectLst/>
              <a:latin typeface="Ebrima" panose="02000000000000000000" pitchFamily="2" charset="0"/>
              <a:ea typeface="Ebrima" panose="02000000000000000000" pitchFamily="2" charset="0"/>
              <a:cs typeface="Ebrima" panose="02000000000000000000" pitchFamily="2" charset="0"/>
            </a:endParaRPr>
          </a:p>
          <a:p>
            <a:pPr marL="0">
              <a:spcBef>
                <a:spcPts val="0"/>
              </a:spcBef>
            </a:pPr>
            <a:r>
              <a:rPr lang="en-US" sz="1600" kern="0" dirty="0">
                <a:effectLst/>
                <a:latin typeface="Ebrima" panose="02000000000000000000" pitchFamily="2" charset="0"/>
                <a:ea typeface="Ebrima" panose="02000000000000000000" pitchFamily="2" charset="0"/>
                <a:cs typeface="Ebrima" panose="02000000000000000000" pitchFamily="2" charset="0"/>
              </a:rPr>
              <a:t>Best Hyperparameters: [</a:t>
            </a:r>
            <a:r>
              <a:rPr lang="en-US" sz="1600" kern="100" dirty="0">
                <a:effectLst/>
                <a:latin typeface="Ebrima" panose="02000000000000000000" pitchFamily="2" charset="0"/>
                <a:ea typeface="Ebrima" panose="02000000000000000000" pitchFamily="2" charset="0"/>
                <a:cs typeface="Ebrima" panose="02000000000000000000" pitchFamily="2" charset="0"/>
              </a:rPr>
              <a:t>'batch_size': 32, 'epochs': 400]  </a:t>
            </a:r>
          </a:p>
          <a:p>
            <a:pPr marL="114300" indent="-342900">
              <a:spcBef>
                <a:spcPts val="0"/>
              </a:spcBef>
              <a:buFont typeface="Wingdings" panose="05000000000000000000" pitchFamily="2" charset="2"/>
              <a:buChar char="q"/>
            </a:pPr>
            <a:r>
              <a:rPr lang="en-US" sz="1600" kern="100" dirty="0">
                <a:effectLst/>
                <a:latin typeface="Ebrima" panose="02000000000000000000" pitchFamily="2" charset="0"/>
                <a:ea typeface="Ebrima" panose="02000000000000000000" pitchFamily="2" charset="0"/>
                <a:cs typeface="Ebrima" panose="02000000000000000000" pitchFamily="2" charset="0"/>
              </a:rPr>
              <a:t>Result of model training and testing (more details in report):</a:t>
            </a:r>
          </a:p>
          <a:p>
            <a:r>
              <a:rPr lang="en-US" sz="1600" dirty="0">
                <a:latin typeface="Ebrima" panose="02000000000000000000" pitchFamily="2" charset="0"/>
                <a:ea typeface="Ebrima" panose="02000000000000000000" pitchFamily="2" charset="0"/>
                <a:cs typeface="Ebrima" panose="02000000000000000000" pitchFamily="2" charset="0"/>
              </a:rPr>
              <a:t>Logistic Regression had best Accuracy, F1 and ROC-AUC.</a:t>
            </a:r>
          </a:p>
          <a:p>
            <a:r>
              <a:rPr lang="en-US" sz="1600" dirty="0">
                <a:latin typeface="Ebrima" panose="02000000000000000000" pitchFamily="2" charset="0"/>
                <a:ea typeface="Ebrima" panose="02000000000000000000" pitchFamily="2" charset="0"/>
                <a:cs typeface="Ebrima" panose="02000000000000000000" pitchFamily="2" charset="0"/>
              </a:rPr>
              <a:t>Random Forest was best model for testing on training data.</a:t>
            </a:r>
          </a:p>
          <a:p>
            <a:r>
              <a:rPr lang="en-US" sz="1600" dirty="0">
                <a:latin typeface="Ebrima" panose="02000000000000000000" pitchFamily="2" charset="0"/>
                <a:ea typeface="Ebrima" panose="02000000000000000000" pitchFamily="2" charset="0"/>
                <a:cs typeface="Ebrima" panose="02000000000000000000" pitchFamily="2" charset="0"/>
              </a:rPr>
              <a:t>Neural Network had best precision, but overall worst performance of all.</a:t>
            </a:r>
          </a:p>
          <a:p>
            <a:r>
              <a:rPr lang="en-US" sz="1600" dirty="0">
                <a:latin typeface="Ebrima" panose="02000000000000000000" pitchFamily="2" charset="0"/>
                <a:ea typeface="Ebrima" panose="02000000000000000000" pitchFamily="2" charset="0"/>
                <a:cs typeface="Ebrima" panose="02000000000000000000" pitchFamily="2" charset="0"/>
              </a:rPr>
              <a:t>All models had good performance, but overall Logistic Regression is preferable due to best F1 and ROC-AUC score.</a:t>
            </a:r>
          </a:p>
          <a:p>
            <a:pPr>
              <a:buFont typeface="Wingdings" panose="05000000000000000000" pitchFamily="2" charset="2"/>
              <a:buChar char="q"/>
            </a:pPr>
            <a:r>
              <a:rPr lang="en-US" sz="1600" dirty="0">
                <a:latin typeface="Ebrima" panose="02000000000000000000" pitchFamily="2" charset="0"/>
                <a:ea typeface="Ebrima" panose="02000000000000000000" pitchFamily="2" charset="0"/>
                <a:cs typeface="Ebrima" panose="02000000000000000000" pitchFamily="2" charset="0"/>
              </a:rPr>
              <a:t>Other models might be useful in other scenarios, such as dataset type, complexity of model and performance reasons</a:t>
            </a:r>
            <a:r>
              <a:rPr lang="en-US" sz="1500" dirty="0">
                <a:latin typeface="Ebrima" panose="02000000000000000000" pitchFamily="2" charset="0"/>
                <a:ea typeface="Ebrima" panose="02000000000000000000" pitchFamily="2" charset="0"/>
                <a:cs typeface="Ebrima" panose="02000000000000000000" pitchFamily="2" charset="0"/>
              </a:rPr>
              <a:t>. </a:t>
            </a:r>
          </a:p>
          <a:p>
            <a:endParaRPr lang="en-US" sz="1500" b="1" dirty="0"/>
          </a:p>
        </p:txBody>
      </p:sp>
    </p:spTree>
    <p:extLst>
      <p:ext uri="{BB962C8B-B14F-4D97-AF65-F5344CB8AC3E}">
        <p14:creationId xmlns:p14="http://schemas.microsoft.com/office/powerpoint/2010/main" val="18746740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9309EC83-AE95-9268-F173-E42B77A1DEAD}"/>
              </a:ext>
            </a:extLst>
          </p:cNvPr>
          <p:cNvSpPr>
            <a:spLocks noGrp="1"/>
          </p:cNvSpPr>
          <p:nvPr>
            <p:ph type="title"/>
          </p:nvPr>
        </p:nvSpPr>
        <p:spPr>
          <a:xfrm>
            <a:off x="836676" y="360954"/>
            <a:ext cx="10515600" cy="1325563"/>
          </a:xfrm>
        </p:spPr>
        <p:txBody>
          <a:bodyPr>
            <a:normAutofit/>
          </a:bodyPr>
          <a:lstStyle/>
          <a:p>
            <a:r>
              <a:rPr lang="en-US" sz="5400" b="1" dirty="0"/>
              <a:t>The Problem:</a:t>
            </a:r>
            <a:endParaRPr lang="en-PK" sz="5400" b="1" dirty="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2C6AADE-06F4-7FF0-0B2E-A10A88771BD8}"/>
              </a:ext>
            </a:extLst>
          </p:cNvPr>
          <p:cNvSpPr>
            <a:spLocks noGrp="1"/>
          </p:cNvSpPr>
          <p:nvPr>
            <p:ph idx="1"/>
          </p:nvPr>
        </p:nvSpPr>
        <p:spPr>
          <a:xfrm>
            <a:off x="838200" y="1929384"/>
            <a:ext cx="10515600" cy="4251960"/>
          </a:xfrm>
        </p:spPr>
        <p:txBody>
          <a:bodyPr>
            <a:normAutofit/>
          </a:bodyPr>
          <a:lstStyle/>
          <a:p>
            <a:r>
              <a:rPr lang="en-US" sz="2200" kern="100" dirty="0">
                <a:effectLst/>
                <a:latin typeface="Ebrima" panose="02000000000000000000" pitchFamily="2" charset="0"/>
                <a:ea typeface="Yu Mincho" panose="02020400000000000000" pitchFamily="18" charset="-128"/>
                <a:cs typeface="Times New Roman" panose="02020603050405020304" pitchFamily="18" charset="0"/>
              </a:rPr>
              <a:t>Credit card fraud is a common problem that costs millions of dollars to financial institutions and cardholders. Fraudsters use various techniques to deceive banks and individuals, making it challenging to detect fraudulent transactions. Therefore, there is a need to develop a reliable system that can identify fraudulent transactions and minimize the losses incurred.</a:t>
            </a:r>
            <a:endParaRPr lang="en-PK" sz="2200" kern="100" dirty="0">
              <a:effectLst/>
              <a:latin typeface="Calibri" panose="020F0502020204030204" pitchFamily="34" charset="0"/>
              <a:ea typeface="Yu Mincho" panose="02020400000000000000" pitchFamily="18" charset="-128"/>
              <a:cs typeface="Times New Roman" panose="02020603050405020304" pitchFamily="18" charset="0"/>
            </a:endParaRPr>
          </a:p>
          <a:p>
            <a:endParaRPr lang="en-PK" sz="2200" dirty="0"/>
          </a:p>
        </p:txBody>
      </p:sp>
    </p:spTree>
    <p:extLst>
      <p:ext uri="{BB962C8B-B14F-4D97-AF65-F5344CB8AC3E}">
        <p14:creationId xmlns:p14="http://schemas.microsoft.com/office/powerpoint/2010/main" val="4131078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C86C3C8-4F55-AD7B-4B24-A22DE3C4EF0E}"/>
              </a:ext>
            </a:extLst>
          </p:cNvPr>
          <p:cNvSpPr>
            <a:spLocks noGrp="1"/>
          </p:cNvSpPr>
          <p:nvPr>
            <p:ph type="title"/>
          </p:nvPr>
        </p:nvSpPr>
        <p:spPr>
          <a:xfrm>
            <a:off x="838200" y="365125"/>
            <a:ext cx="10515600" cy="1325563"/>
          </a:xfrm>
        </p:spPr>
        <p:txBody>
          <a:bodyPr>
            <a:normAutofit/>
          </a:bodyPr>
          <a:lstStyle/>
          <a:p>
            <a:r>
              <a:rPr lang="en-US" sz="5400" b="1" dirty="0"/>
              <a:t>Methodology</a:t>
            </a:r>
            <a:endParaRPr lang="en-PK"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4510D341-0029-9AFD-FC71-26469580A5A5}"/>
              </a:ext>
            </a:extLst>
          </p:cNvPr>
          <p:cNvSpPr>
            <a:spLocks noGrp="1"/>
          </p:cNvSpPr>
          <p:nvPr>
            <p:ph idx="1"/>
          </p:nvPr>
        </p:nvSpPr>
        <p:spPr>
          <a:xfrm>
            <a:off x="838200" y="1929384"/>
            <a:ext cx="10515600" cy="4251960"/>
          </a:xfrm>
        </p:spPr>
        <p:txBody>
          <a:bodyPr>
            <a:normAutofit/>
          </a:bodyPr>
          <a:lstStyle/>
          <a:p>
            <a:r>
              <a:rPr lang="en-US" sz="2200" b="0" i="0" dirty="0">
                <a:effectLst/>
                <a:latin typeface="Söhne"/>
              </a:rPr>
              <a:t>Data collection: Obtain credit card transaction dataset from public sources like Kaggle.</a:t>
            </a:r>
          </a:p>
          <a:p>
            <a:r>
              <a:rPr lang="en-US" sz="2200" b="0" i="0" dirty="0">
                <a:effectLst/>
                <a:latin typeface="Söhne"/>
              </a:rPr>
              <a:t>Data preprocessing: Prepare dataset for testing and training by processing source file, creating test and train subsets, handling imbalanced data and other challenges.</a:t>
            </a:r>
          </a:p>
          <a:p>
            <a:r>
              <a:rPr lang="en-US" sz="2200" b="0" i="0" dirty="0">
                <a:effectLst/>
                <a:latin typeface="Söhne"/>
              </a:rPr>
              <a:t>Model building: Implement logistic regression algorithm using Python's Scikit-learn library for fraud detection. Use other libraries for other models for evaluation.</a:t>
            </a:r>
          </a:p>
          <a:p>
            <a:r>
              <a:rPr lang="en-US" sz="2200" b="0" i="0" dirty="0">
                <a:effectLst/>
                <a:latin typeface="Söhne"/>
              </a:rPr>
              <a:t>Model evaluation: Evaluate model performance using metrics like accuracy, precision, recall, F1 score, and ROC-AUC. Compare performance with other ML approaches like Decision Trees, Random Forests, and Neural Networks.</a:t>
            </a:r>
          </a:p>
          <a:p>
            <a:r>
              <a:rPr lang="en-US" sz="2200" b="0" i="0" dirty="0">
                <a:effectLst/>
                <a:latin typeface="Söhne"/>
              </a:rPr>
              <a:t>Model tuning: Tune hyperparameters of the model to improve accuracy.</a:t>
            </a:r>
          </a:p>
          <a:p>
            <a:r>
              <a:rPr lang="en-US" sz="2200" b="0" i="0" dirty="0">
                <a:effectLst/>
                <a:latin typeface="Söhne"/>
              </a:rPr>
              <a:t>Implementation: Implement the final model in a Jupyter notebook.</a:t>
            </a:r>
          </a:p>
          <a:p>
            <a:endParaRPr lang="en-PK" sz="2200" dirty="0"/>
          </a:p>
        </p:txBody>
      </p:sp>
    </p:spTree>
    <p:extLst>
      <p:ext uri="{BB962C8B-B14F-4D97-AF65-F5344CB8AC3E}">
        <p14:creationId xmlns:p14="http://schemas.microsoft.com/office/powerpoint/2010/main" val="23049011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494D560-69C4-CEAC-05A5-33E19CE3617E}"/>
              </a:ext>
            </a:extLst>
          </p:cNvPr>
          <p:cNvSpPr>
            <a:spLocks noGrp="1"/>
          </p:cNvSpPr>
          <p:nvPr>
            <p:ph type="title"/>
          </p:nvPr>
        </p:nvSpPr>
        <p:spPr>
          <a:xfrm>
            <a:off x="838200" y="365125"/>
            <a:ext cx="10515600" cy="1325563"/>
          </a:xfrm>
        </p:spPr>
        <p:txBody>
          <a:bodyPr>
            <a:normAutofit/>
          </a:bodyPr>
          <a:lstStyle/>
          <a:p>
            <a:r>
              <a:rPr lang="en-US" sz="5400" b="1" dirty="0"/>
              <a:t>Background</a:t>
            </a:r>
            <a:endParaRPr lang="en-PK" sz="5400" b="1"/>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0CE62C1-BE92-EEE4-F8A7-CA206FA56795}"/>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0" i="0" dirty="0">
                <a:effectLst/>
                <a:latin typeface="Söhne"/>
              </a:rPr>
              <a:t>Supervised machine learning algorithms use labeled training datasets to derive patterns and relationships.</a:t>
            </a:r>
          </a:p>
          <a:p>
            <a:pPr>
              <a:buFont typeface="Arial" panose="020B0604020202020204" pitchFamily="34" charset="0"/>
              <a:buChar char="•"/>
            </a:pPr>
            <a:r>
              <a:rPr lang="en-US" sz="2200" b="0" i="0" dirty="0">
                <a:effectLst/>
                <a:latin typeface="Söhne"/>
              </a:rPr>
              <a:t>Supervised learning problems are classified into regression and classification problems.</a:t>
            </a:r>
          </a:p>
          <a:p>
            <a:pPr>
              <a:buFont typeface="Arial" panose="020B0604020202020204" pitchFamily="34" charset="0"/>
              <a:buChar char="•"/>
            </a:pPr>
            <a:r>
              <a:rPr lang="en-US" sz="2200" b="0" i="0" dirty="0">
                <a:effectLst/>
                <a:latin typeface="Söhne"/>
              </a:rPr>
              <a:t>In a classification problem, the output variable is a category (e.g. "red" or "blue", "disease" or "no disease", "true" or "false").</a:t>
            </a:r>
          </a:p>
          <a:p>
            <a:pPr>
              <a:buFont typeface="Arial" panose="020B0604020202020204" pitchFamily="34" charset="0"/>
              <a:buChar char="•"/>
            </a:pPr>
            <a:r>
              <a:rPr lang="en-US" sz="2200" b="0" i="0" dirty="0">
                <a:effectLst/>
                <a:latin typeface="Söhne"/>
              </a:rPr>
              <a:t>The project will use a training dataset and a test dataset to classify test data as fraudulent or non-fraudulent.</a:t>
            </a:r>
          </a:p>
          <a:p>
            <a:pPr>
              <a:buFont typeface="Arial" panose="020B0604020202020204" pitchFamily="34" charset="0"/>
              <a:buChar char="•"/>
            </a:pPr>
            <a:r>
              <a:rPr lang="en-US" sz="2200" b="0" i="0" dirty="0">
                <a:effectLst/>
                <a:latin typeface="Söhne"/>
              </a:rPr>
              <a:t>The logistic regression model will be used to calculate the possibility of a transaction being fraudulent or not.</a:t>
            </a:r>
          </a:p>
          <a:p>
            <a:pPr marL="0" indent="0">
              <a:buNone/>
            </a:pPr>
            <a:endParaRPr lang="en-US" sz="2200" b="0" i="0" dirty="0">
              <a:effectLst/>
              <a:latin typeface="Söhne"/>
            </a:endParaRPr>
          </a:p>
          <a:p>
            <a:pPr>
              <a:buFont typeface="Arial" panose="020B0604020202020204" pitchFamily="34" charset="0"/>
              <a:buChar char="•"/>
            </a:pPr>
            <a:endParaRPr lang="en-US" sz="2200" b="0" i="0" dirty="0">
              <a:effectLst/>
              <a:latin typeface="Söhne"/>
            </a:endParaRPr>
          </a:p>
          <a:p>
            <a:pPr marL="0" indent="0">
              <a:buNone/>
            </a:pPr>
            <a:endParaRPr lang="en-PK" sz="2200" dirty="0"/>
          </a:p>
        </p:txBody>
      </p:sp>
    </p:spTree>
    <p:extLst>
      <p:ext uri="{BB962C8B-B14F-4D97-AF65-F5344CB8AC3E}">
        <p14:creationId xmlns:p14="http://schemas.microsoft.com/office/powerpoint/2010/main" val="8560344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1AE85F2-06D6-293F-BA10-A7D3FAD296A9}"/>
              </a:ext>
            </a:extLst>
          </p:cNvPr>
          <p:cNvSpPr>
            <a:spLocks noGrp="1"/>
          </p:cNvSpPr>
          <p:nvPr>
            <p:ph type="title"/>
          </p:nvPr>
        </p:nvSpPr>
        <p:spPr>
          <a:xfrm>
            <a:off x="838200" y="365125"/>
            <a:ext cx="10515600" cy="1325563"/>
          </a:xfrm>
        </p:spPr>
        <p:txBody>
          <a:bodyPr>
            <a:normAutofit/>
          </a:bodyPr>
          <a:lstStyle/>
          <a:p>
            <a:pPr algn="ctr"/>
            <a:r>
              <a:rPr lang="en-US" sz="4000" b="1" kern="100" dirty="0">
                <a:effectLst/>
                <a:ea typeface="Yu Mincho" panose="02020400000000000000" pitchFamily="18" charset="-128"/>
                <a:cs typeface="Times New Roman" panose="02020603050405020304" pitchFamily="18" charset="0"/>
              </a:rPr>
              <a:t>Metrics used to evaluate the performance of the models:</a:t>
            </a:r>
            <a:endParaRPr lang="en-PK" sz="4000" b="1" dirty="0"/>
          </a:p>
        </p:txBody>
      </p:sp>
      <p:sp>
        <p:nvSpPr>
          <p:cNvPr id="18"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DDDD1E49-2C1A-CB45-808D-21420545DC5E}"/>
              </a:ext>
            </a:extLst>
          </p:cNvPr>
          <p:cNvSpPr>
            <a:spLocks noGrp="1"/>
          </p:cNvSpPr>
          <p:nvPr>
            <p:ph idx="1"/>
          </p:nvPr>
        </p:nvSpPr>
        <p:spPr>
          <a:xfrm>
            <a:off x="838200" y="1929384"/>
            <a:ext cx="10515600" cy="4251960"/>
          </a:xfrm>
        </p:spPr>
        <p:txBody>
          <a:bodyPr>
            <a:normAutofit/>
          </a:bodyPr>
          <a:lstStyle/>
          <a:p>
            <a:pPr>
              <a:buFont typeface="Arial" panose="020B0604020202020204" pitchFamily="34" charset="0"/>
              <a:buChar char="•"/>
            </a:pPr>
            <a:r>
              <a:rPr lang="en-US" sz="2200" b="0" i="0" dirty="0">
                <a:effectLst/>
                <a:latin typeface="Söhne"/>
              </a:rPr>
              <a:t>Accuracy score: Percentage of correct predictions made by the model.</a:t>
            </a:r>
          </a:p>
          <a:p>
            <a:pPr>
              <a:buFont typeface="Arial" panose="020B0604020202020204" pitchFamily="34" charset="0"/>
              <a:buChar char="•"/>
            </a:pPr>
            <a:r>
              <a:rPr lang="en-US" sz="2200" b="0" i="0" dirty="0">
                <a:effectLst/>
                <a:latin typeface="Söhne"/>
              </a:rPr>
              <a:t>Precision score: Proportion of true positives from samples that the model predicted as positive.</a:t>
            </a:r>
          </a:p>
          <a:p>
            <a:pPr>
              <a:buFont typeface="Arial" panose="020B0604020202020204" pitchFamily="34" charset="0"/>
              <a:buChar char="•"/>
            </a:pPr>
            <a:r>
              <a:rPr lang="en-US" sz="2200" b="0" i="0" dirty="0">
                <a:effectLst/>
                <a:latin typeface="Söhne"/>
              </a:rPr>
              <a:t>Recall: Measures the proportion of true positives among all samples that are actually positive.</a:t>
            </a:r>
          </a:p>
          <a:p>
            <a:pPr>
              <a:buFont typeface="Arial" panose="020B0604020202020204" pitchFamily="34" charset="0"/>
              <a:buChar char="•"/>
            </a:pPr>
            <a:r>
              <a:rPr lang="en-US" sz="2200" b="0" i="0" dirty="0">
                <a:effectLst/>
                <a:latin typeface="Söhne"/>
              </a:rPr>
              <a:t>F1 score: Combines precision and recall into a single score.</a:t>
            </a:r>
          </a:p>
          <a:p>
            <a:pPr>
              <a:buFont typeface="Arial" panose="020B0604020202020204" pitchFamily="34" charset="0"/>
              <a:buChar char="•"/>
            </a:pPr>
            <a:r>
              <a:rPr lang="en-US" sz="2200" b="0" i="0" dirty="0">
                <a:effectLst/>
                <a:latin typeface="Söhne"/>
              </a:rPr>
              <a:t>ROC-AUC: Measure of the area under the receiver operating characteristic (ROC) curve. The ROC curve shows how well the model can distinguish between positive and negative samples, by plotting the true positive rate (sensitivity) vs the false positive rate (1-specificity)</a:t>
            </a:r>
          </a:p>
        </p:txBody>
      </p:sp>
    </p:spTree>
    <p:extLst>
      <p:ext uri="{BB962C8B-B14F-4D97-AF65-F5344CB8AC3E}">
        <p14:creationId xmlns:p14="http://schemas.microsoft.com/office/powerpoint/2010/main" val="517653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6">
            <a:extLst>
              <a:ext uri="{FF2B5EF4-FFF2-40B4-BE49-F238E27FC236}">
                <a16:creationId xmlns:a16="http://schemas.microsoft.com/office/drawing/2014/main" id="{FFD48BC7-DC40-47DE-87EE-9F4B6ECB9A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5" name="Freeform: Shape 8">
            <a:extLst>
              <a:ext uri="{FF2B5EF4-FFF2-40B4-BE49-F238E27FC236}">
                <a16:creationId xmlns:a16="http://schemas.microsoft.com/office/drawing/2014/main" id="{E502BBC7-2C76-46F3-BC24-5985BC13DB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4425" y="0"/>
            <a:ext cx="9963150"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solidFill>
              <a:srgbClr val="EFEFEF"/>
            </a:solidFill>
          </a:ln>
          <a:effectLst>
            <a:outerShdw blurRad="139700" sx="102000" sy="102000" algn="ctr" rotWithShape="0">
              <a:schemeClr val="bg1">
                <a:lumMod val="85000"/>
                <a:alpha val="38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useBgFill="1">
        <p:nvSpPr>
          <p:cNvPr id="16" name="Freeform: Shape 10">
            <a:extLst>
              <a:ext uri="{FF2B5EF4-FFF2-40B4-BE49-F238E27FC236}">
                <a16:creationId xmlns:a16="http://schemas.microsoft.com/office/drawing/2014/main" id="{C7F28D52-2A5F-4D23-81AE-7CB8B591C7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21664" y="0"/>
            <a:ext cx="9948672" cy="6858000"/>
          </a:xfrm>
          <a:custGeom>
            <a:avLst/>
            <a:gdLst>
              <a:gd name="connsiteX0" fmla="*/ 1595771 w 9963150"/>
              <a:gd name="connsiteY0" fmla="*/ 0 h 6858000"/>
              <a:gd name="connsiteX1" fmla="*/ 8367379 w 9963150"/>
              <a:gd name="connsiteY1" fmla="*/ 0 h 6858000"/>
              <a:gd name="connsiteX2" fmla="*/ 8504080 w 9963150"/>
              <a:gd name="connsiteY2" fmla="*/ 130333 h 6858000"/>
              <a:gd name="connsiteX3" fmla="*/ 9963150 w 9963150"/>
              <a:gd name="connsiteY3" fmla="*/ 3652838 h 6858000"/>
              <a:gd name="connsiteX4" fmla="*/ 8825600 w 9963150"/>
              <a:gd name="connsiteY4" fmla="*/ 6821583 h 6858000"/>
              <a:gd name="connsiteX5" fmla="*/ 8794055 w 9963150"/>
              <a:gd name="connsiteY5" fmla="*/ 6858000 h 6858000"/>
              <a:gd name="connsiteX6" fmla="*/ 1169096 w 9963150"/>
              <a:gd name="connsiteY6" fmla="*/ 6858000 h 6858000"/>
              <a:gd name="connsiteX7" fmla="*/ 1137550 w 9963150"/>
              <a:gd name="connsiteY7" fmla="*/ 6821583 h 6858000"/>
              <a:gd name="connsiteX8" fmla="*/ 0 w 9963150"/>
              <a:gd name="connsiteY8" fmla="*/ 3652838 h 6858000"/>
              <a:gd name="connsiteX9" fmla="*/ 1459070 w 9963150"/>
              <a:gd name="connsiteY9" fmla="*/ 13033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963150" h="6858000">
                <a:moveTo>
                  <a:pt x="1595771" y="0"/>
                </a:moveTo>
                <a:lnTo>
                  <a:pt x="8367379" y="0"/>
                </a:lnTo>
                <a:lnTo>
                  <a:pt x="8504080" y="130333"/>
                </a:lnTo>
                <a:cubicBezTo>
                  <a:pt x="9405568" y="1031820"/>
                  <a:pt x="9963150" y="2277214"/>
                  <a:pt x="9963150" y="3652838"/>
                </a:cubicBezTo>
                <a:cubicBezTo>
                  <a:pt x="9963150" y="4856509"/>
                  <a:pt x="9536251" y="5960473"/>
                  <a:pt x="8825600" y="6821583"/>
                </a:cubicBezTo>
                <a:lnTo>
                  <a:pt x="8794055" y="6858000"/>
                </a:lnTo>
                <a:lnTo>
                  <a:pt x="1169096" y="6858000"/>
                </a:lnTo>
                <a:lnTo>
                  <a:pt x="1137550" y="6821583"/>
                </a:lnTo>
                <a:cubicBezTo>
                  <a:pt x="426899" y="5960473"/>
                  <a:pt x="0" y="4856509"/>
                  <a:pt x="0" y="3652838"/>
                </a:cubicBezTo>
                <a:cubicBezTo>
                  <a:pt x="0" y="2277214"/>
                  <a:pt x="557582" y="1031820"/>
                  <a:pt x="1459070" y="130333"/>
                </a:cubicBez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465744A-C707-C3FE-6EF7-1FEA13463625}"/>
              </a:ext>
            </a:extLst>
          </p:cNvPr>
          <p:cNvSpPr>
            <a:spLocks noGrp="1"/>
          </p:cNvSpPr>
          <p:nvPr>
            <p:ph type="ctrTitle"/>
          </p:nvPr>
        </p:nvSpPr>
        <p:spPr>
          <a:xfrm>
            <a:off x="1524003" y="1999615"/>
            <a:ext cx="9144000" cy="2764028"/>
          </a:xfrm>
        </p:spPr>
        <p:txBody>
          <a:bodyPr anchor="ctr">
            <a:normAutofit/>
          </a:bodyPr>
          <a:lstStyle/>
          <a:p>
            <a:r>
              <a:rPr lang="en-US" sz="7200" dirty="0"/>
              <a:t>Data collection and processing</a:t>
            </a:r>
          </a:p>
        </p:txBody>
      </p:sp>
      <p:sp>
        <p:nvSpPr>
          <p:cNvPr id="13" name="Rectangle 12">
            <a:extLst>
              <a:ext uri="{FF2B5EF4-FFF2-40B4-BE49-F238E27FC236}">
                <a16:creationId xmlns:a16="http://schemas.microsoft.com/office/drawing/2014/main" id="{3629484E-3792-4B3D-89AD-7C8A1ED0E0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718560" y="5524786"/>
            <a:ext cx="4754880" cy="274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048498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B28EBF1-066C-0879-FC81-5DF78D9249F6}"/>
              </a:ext>
            </a:extLst>
          </p:cNvPr>
          <p:cNvSpPr>
            <a:spLocks noGrp="1"/>
          </p:cNvSpPr>
          <p:nvPr>
            <p:ph idx="1"/>
          </p:nvPr>
        </p:nvSpPr>
        <p:spPr>
          <a:xfrm>
            <a:off x="679174" y="450574"/>
            <a:ext cx="10515600" cy="5910469"/>
          </a:xfrm>
        </p:spPr>
        <p:txBody>
          <a:bodyPr>
            <a:normAutofit fontScale="92500" lnSpcReduction="10000"/>
          </a:bodyPr>
          <a:lstStyle/>
          <a:p>
            <a:pPr algn="l">
              <a:buFont typeface="Arial" panose="020B0604020202020204" pitchFamily="34" charset="0"/>
              <a:buChar char="•"/>
            </a:pPr>
            <a:r>
              <a:rPr lang="en-US" sz="2400" i="0" dirty="0">
                <a:effectLst/>
                <a:latin typeface="Söhne"/>
              </a:rPr>
              <a:t>For data collection, we will use Kaggle, which is a repository of datasets and a hub for data scientists. (source in report)</a:t>
            </a:r>
          </a:p>
          <a:p>
            <a:pPr algn="l">
              <a:buFont typeface="Arial" panose="020B0604020202020204" pitchFamily="34" charset="0"/>
              <a:buChar char="•"/>
            </a:pPr>
            <a:r>
              <a:rPr lang="en-US" sz="2400" i="0" dirty="0">
                <a:effectLst/>
                <a:latin typeface="Söhne"/>
              </a:rPr>
              <a:t>The actual dataset is in comma-separated value (.csv) format.</a:t>
            </a:r>
          </a:p>
          <a:p>
            <a:pPr algn="l">
              <a:buFont typeface="Arial" panose="020B0604020202020204" pitchFamily="34" charset="0"/>
              <a:buChar char="•"/>
            </a:pPr>
            <a:r>
              <a:rPr lang="en-US" sz="2400" i="0" dirty="0">
                <a:effectLst/>
                <a:latin typeface="Söhne"/>
              </a:rPr>
              <a:t>Pandas will be used to create a Pandas Dataframe of the credit card dataset, which can be worked on in Python</a:t>
            </a:r>
          </a:p>
          <a:p>
            <a:r>
              <a:rPr lang="en-US" sz="2400" dirty="0"/>
              <a:t>The distribution of transactions in the dataset is highly unbalanced, with 284,315 legitimate transactions and 492 fraudulent transactions.</a:t>
            </a:r>
          </a:p>
          <a:p>
            <a:r>
              <a:rPr lang="en-US" sz="2400" dirty="0"/>
              <a:t>- To avoid invalid accuracy scores of models, under-sampling will be performed on the dataset.</a:t>
            </a:r>
          </a:p>
          <a:p>
            <a:r>
              <a:rPr lang="en-US" sz="2400" dirty="0"/>
              <a:t>- A new dataset will be created by randomly sampling 492 transactions from the '0' class and using all 492 transactions from the '1' class to balance the dataset.</a:t>
            </a:r>
          </a:p>
          <a:p>
            <a:r>
              <a:rPr lang="en-US" sz="2400" dirty="0"/>
              <a:t>- The project will use the built-in function train_test_split() from sci-kit to create training and test splits of the dataset.</a:t>
            </a:r>
          </a:p>
          <a:p>
            <a:r>
              <a:rPr lang="en-US" sz="2400" dirty="0"/>
              <a:t>- An 80-20 split was specified for the training and testing process.</a:t>
            </a:r>
          </a:p>
          <a:p>
            <a:r>
              <a:rPr lang="en-US" sz="2400" dirty="0"/>
              <a:t>- The random_state parameter will be used to set the random seed for the splitting of data to ensure reproducibility of the results.</a:t>
            </a:r>
            <a:endParaRPr lang="en-PK" sz="2400" dirty="0"/>
          </a:p>
          <a:p>
            <a:pPr algn="l">
              <a:buFont typeface="Arial" panose="020B0604020202020204" pitchFamily="34" charset="0"/>
              <a:buChar char="•"/>
            </a:pPr>
            <a:endParaRPr lang="en-US" sz="2000" i="0" dirty="0">
              <a:effectLst/>
              <a:latin typeface="Söhne"/>
            </a:endParaRPr>
          </a:p>
          <a:p>
            <a:pPr algn="l">
              <a:buFont typeface="Arial" panose="020B0604020202020204" pitchFamily="34" charset="0"/>
              <a:buChar char="•"/>
            </a:pPr>
            <a:endParaRPr lang="en-US" sz="2000" i="0" dirty="0">
              <a:effectLst/>
              <a:latin typeface="Söhne"/>
            </a:endParaRPr>
          </a:p>
          <a:p>
            <a:pPr marL="0" indent="0">
              <a:buNone/>
            </a:pPr>
            <a:endParaRPr lang="en-PK" dirty="0"/>
          </a:p>
        </p:txBody>
      </p:sp>
    </p:spTree>
    <p:extLst>
      <p:ext uri="{BB962C8B-B14F-4D97-AF65-F5344CB8AC3E}">
        <p14:creationId xmlns:p14="http://schemas.microsoft.com/office/powerpoint/2010/main" val="21645279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4A55DD9-ABCC-022D-D896-F10444F1FB5D}"/>
              </a:ext>
            </a:extLst>
          </p:cNvPr>
          <p:cNvSpPr>
            <a:spLocks noGrp="1"/>
          </p:cNvSpPr>
          <p:nvPr>
            <p:ph type="title"/>
          </p:nvPr>
        </p:nvSpPr>
        <p:spPr>
          <a:xfrm>
            <a:off x="838200" y="365125"/>
            <a:ext cx="10515600" cy="1325563"/>
          </a:xfrm>
        </p:spPr>
        <p:txBody>
          <a:bodyPr>
            <a:normAutofit/>
          </a:bodyPr>
          <a:lstStyle/>
          <a:p>
            <a:r>
              <a:rPr lang="en-US" sz="5400" dirty="0"/>
              <a:t>Model Building and Logging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F87202D-4002-40C6-CBF1-4138CF08258D}"/>
              </a:ext>
            </a:extLst>
          </p:cNvPr>
          <p:cNvSpPr>
            <a:spLocks noGrp="1"/>
          </p:cNvSpPr>
          <p:nvPr>
            <p:ph idx="1"/>
          </p:nvPr>
        </p:nvSpPr>
        <p:spPr>
          <a:xfrm>
            <a:off x="838200" y="1929384"/>
            <a:ext cx="10515600" cy="4251960"/>
          </a:xfrm>
        </p:spPr>
        <p:txBody>
          <a:bodyPr>
            <a:normAutofit/>
          </a:bodyPr>
          <a:lstStyle/>
          <a:p>
            <a:pPr>
              <a:buFont typeface="Wingdings" panose="05000000000000000000" pitchFamily="2" charset="2"/>
              <a:buChar char="q"/>
            </a:pPr>
            <a:r>
              <a:rPr lang="en-US" sz="2200" dirty="0">
                <a:latin typeface="Ebrima" panose="02000000000000000000" pitchFamily="2" charset="0"/>
                <a:ea typeface="Ebrima" panose="02000000000000000000" pitchFamily="2" charset="0"/>
                <a:cs typeface="Ebrima" panose="02000000000000000000" pitchFamily="2" charset="0"/>
              </a:rPr>
              <a:t>Implemented the various models for training: </a:t>
            </a:r>
          </a:p>
          <a:p>
            <a:pPr lvl="1"/>
            <a:r>
              <a:rPr lang="en-US" sz="2200" dirty="0">
                <a:latin typeface="Ebrima" panose="02000000000000000000" pitchFamily="2" charset="0"/>
                <a:ea typeface="Ebrima" panose="02000000000000000000" pitchFamily="2" charset="0"/>
                <a:cs typeface="Ebrima" panose="02000000000000000000" pitchFamily="2" charset="0"/>
              </a:rPr>
              <a:t>Logistic Regression </a:t>
            </a:r>
          </a:p>
          <a:p>
            <a:pPr lvl="1"/>
            <a:r>
              <a:rPr lang="en-US" sz="2200" dirty="0">
                <a:latin typeface="Ebrima" panose="02000000000000000000" pitchFamily="2" charset="0"/>
                <a:ea typeface="Ebrima" panose="02000000000000000000" pitchFamily="2" charset="0"/>
                <a:cs typeface="Ebrima" panose="02000000000000000000" pitchFamily="2" charset="0"/>
              </a:rPr>
              <a:t>Decision Trees </a:t>
            </a:r>
          </a:p>
          <a:p>
            <a:pPr lvl="1"/>
            <a:r>
              <a:rPr lang="en-US" sz="2200" dirty="0">
                <a:latin typeface="Ebrima" panose="02000000000000000000" pitchFamily="2" charset="0"/>
                <a:ea typeface="Ebrima" panose="02000000000000000000" pitchFamily="2" charset="0"/>
                <a:cs typeface="Ebrima" panose="02000000000000000000" pitchFamily="2" charset="0"/>
              </a:rPr>
              <a:t>Random Forests.</a:t>
            </a:r>
          </a:p>
          <a:p>
            <a:pPr lvl="1"/>
            <a:r>
              <a:rPr lang="en-US" sz="2200" dirty="0">
                <a:latin typeface="Ebrima" panose="02000000000000000000" pitchFamily="2" charset="0"/>
                <a:ea typeface="Ebrima" panose="02000000000000000000" pitchFamily="2" charset="0"/>
                <a:cs typeface="Ebrima" panose="02000000000000000000" pitchFamily="2" charset="0"/>
              </a:rPr>
              <a:t>Neural Network using TensorFlow Keras.</a:t>
            </a:r>
          </a:p>
          <a:p>
            <a:pPr>
              <a:buFont typeface="Wingdings" panose="05000000000000000000" pitchFamily="2" charset="2"/>
              <a:buChar char="q"/>
            </a:pPr>
            <a:r>
              <a:rPr lang="en-US" sz="2200" dirty="0">
                <a:latin typeface="Ebrima" panose="02000000000000000000" pitchFamily="2" charset="0"/>
                <a:ea typeface="Ebrima" panose="02000000000000000000" pitchFamily="2" charset="0"/>
                <a:cs typeface="Ebrima" panose="02000000000000000000" pitchFamily="2" charset="0"/>
              </a:rPr>
              <a:t>Random_state parameter used to ensure reproducible results.</a:t>
            </a:r>
          </a:p>
          <a:p>
            <a:pPr>
              <a:buFont typeface="Wingdings" panose="05000000000000000000" pitchFamily="2" charset="2"/>
              <a:buChar char="q"/>
            </a:pPr>
            <a:r>
              <a:rPr lang="en-US" sz="2200" dirty="0">
                <a:latin typeface="Ebrima" panose="02000000000000000000" pitchFamily="2" charset="0"/>
                <a:ea typeface="Ebrima" panose="02000000000000000000" pitchFamily="2" charset="0"/>
                <a:cs typeface="Ebrima" panose="02000000000000000000" pitchFamily="2" charset="0"/>
              </a:rPr>
              <a:t>Metrics for all models: Accuracy, Precision, Recall, F1, ROC-AUC.</a:t>
            </a:r>
          </a:p>
          <a:p>
            <a:pPr>
              <a:buFont typeface="Wingdings" panose="05000000000000000000" pitchFamily="2" charset="2"/>
              <a:buChar char="q"/>
            </a:pPr>
            <a:r>
              <a:rPr lang="en-US" sz="2200" dirty="0">
                <a:latin typeface="Ebrima" panose="02000000000000000000" pitchFamily="2" charset="0"/>
                <a:ea typeface="Ebrima" panose="02000000000000000000" pitchFamily="2" charset="0"/>
                <a:cs typeface="Ebrima" panose="02000000000000000000" pitchFamily="2" charset="0"/>
              </a:rPr>
              <a:t>Logging of scores.</a:t>
            </a:r>
          </a:p>
          <a:p>
            <a:pPr>
              <a:buFont typeface="Wingdings" panose="05000000000000000000" pitchFamily="2" charset="2"/>
              <a:buChar char="q"/>
            </a:pPr>
            <a:r>
              <a:rPr lang="en-US" sz="2200" dirty="0">
                <a:latin typeface="Ebrima" panose="02000000000000000000" pitchFamily="2" charset="0"/>
                <a:ea typeface="Ebrima" panose="02000000000000000000" pitchFamily="2" charset="0"/>
                <a:cs typeface="Ebrima" panose="02000000000000000000" pitchFamily="2" charset="0"/>
              </a:rPr>
              <a:t>Tabulation of model runs.</a:t>
            </a:r>
          </a:p>
        </p:txBody>
      </p:sp>
    </p:spTree>
    <p:extLst>
      <p:ext uri="{BB962C8B-B14F-4D97-AF65-F5344CB8AC3E}">
        <p14:creationId xmlns:p14="http://schemas.microsoft.com/office/powerpoint/2010/main" val="6150903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992EA8F-812B-52A2-590B-92878DAB7B7C}"/>
              </a:ext>
            </a:extLst>
          </p:cNvPr>
          <p:cNvSpPr>
            <a:spLocks noGrp="1"/>
          </p:cNvSpPr>
          <p:nvPr>
            <p:ph type="title"/>
          </p:nvPr>
        </p:nvSpPr>
        <p:spPr>
          <a:xfrm>
            <a:off x="838200" y="365125"/>
            <a:ext cx="10515600" cy="1325563"/>
          </a:xfrm>
        </p:spPr>
        <p:txBody>
          <a:bodyPr>
            <a:normAutofit/>
          </a:bodyPr>
          <a:lstStyle/>
          <a:p>
            <a:r>
              <a:rPr lang="en-US" sz="5400" dirty="0">
                <a:latin typeface="Ebrima" panose="02000000000000000000" pitchFamily="2" charset="0"/>
                <a:ea typeface="Ebrima" panose="02000000000000000000" pitchFamily="2" charset="0"/>
                <a:cs typeface="Ebrima" panose="02000000000000000000" pitchFamily="2" charset="0"/>
              </a:rPr>
              <a:t>Model Testing and Tuning</a:t>
            </a:r>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B860B5EC-5A50-81B4-A720-F7CA45BDB2CB}"/>
              </a:ext>
            </a:extLst>
          </p:cNvPr>
          <p:cNvSpPr>
            <a:spLocks noGrp="1"/>
          </p:cNvSpPr>
          <p:nvPr>
            <p:ph idx="1"/>
          </p:nvPr>
        </p:nvSpPr>
        <p:spPr>
          <a:xfrm>
            <a:off x="838200" y="1929384"/>
            <a:ext cx="10515600" cy="4251960"/>
          </a:xfrm>
        </p:spPr>
        <p:txBody>
          <a:bodyPr>
            <a:normAutofit/>
          </a:bodyPr>
          <a:lstStyle/>
          <a:p>
            <a:pPr>
              <a:buFont typeface="Wingdings" panose="05000000000000000000" pitchFamily="2" charset="2"/>
              <a:buChar char="q"/>
            </a:pPr>
            <a:r>
              <a:rPr lang="en-US" sz="1500" dirty="0">
                <a:latin typeface="Ebrima" panose="02000000000000000000" pitchFamily="2" charset="0"/>
                <a:ea typeface="Ebrima" panose="02000000000000000000" pitchFamily="2" charset="0"/>
                <a:cs typeface="Ebrima" panose="02000000000000000000" pitchFamily="2" charset="0"/>
              </a:rPr>
              <a:t>Need optimal set of hyperparameters for best performance of model.</a:t>
            </a:r>
          </a:p>
          <a:p>
            <a:pPr>
              <a:buFont typeface="Wingdings" panose="05000000000000000000" pitchFamily="2" charset="2"/>
              <a:buChar char="q"/>
            </a:pPr>
            <a:r>
              <a:rPr lang="en-US" sz="1500" dirty="0">
                <a:latin typeface="Ebrima" panose="02000000000000000000" pitchFamily="2" charset="0"/>
                <a:ea typeface="Ebrima" panose="02000000000000000000" pitchFamily="2" charset="0"/>
                <a:cs typeface="Ebrima" panose="02000000000000000000" pitchFamily="2" charset="0"/>
              </a:rPr>
              <a:t>Implemented hyperparameters for models (see report for actual values):</a:t>
            </a:r>
          </a:p>
          <a:p>
            <a:pPr lvl="1"/>
            <a:r>
              <a:rPr lang="en-US" sz="1500" dirty="0">
                <a:latin typeface="Ebrima" panose="02000000000000000000" pitchFamily="2" charset="0"/>
                <a:ea typeface="Ebrima" panose="02000000000000000000" pitchFamily="2" charset="0"/>
                <a:cs typeface="Ebrima" panose="02000000000000000000" pitchFamily="2" charset="0"/>
              </a:rPr>
              <a:t>Logistic Regression: </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‘penalty’: controls the type of regularization applied to the model</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‘C’: controls the trade-off between fitting the training data well and having small parameter values.</a:t>
            </a:r>
          </a:p>
          <a:p>
            <a:pPr lvl="1"/>
            <a:r>
              <a:rPr lang="en-US" sz="1500" dirty="0">
                <a:latin typeface="Ebrima" panose="02000000000000000000" pitchFamily="2" charset="0"/>
                <a:ea typeface="Ebrima" panose="02000000000000000000" pitchFamily="2" charset="0"/>
                <a:cs typeface="Ebrima" panose="02000000000000000000" pitchFamily="2" charset="0"/>
              </a:rPr>
              <a:t>Decision Tree:</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‘max_depth’: sets maximum depth of the tree.</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‘min_samples_split’: specifies minimum number of samples required to split nodes in the tree.</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‘criterion’: ‘measuring the quality of a split in the decision tree.</a:t>
            </a:r>
          </a:p>
          <a:p>
            <a:pPr lvl="1">
              <a:spcBef>
                <a:spcPts val="0"/>
              </a:spcBef>
            </a:pPr>
            <a:r>
              <a:rPr lang="en-US" sz="1500" kern="100" dirty="0">
                <a:latin typeface="Ebrima" panose="02000000000000000000" pitchFamily="2" charset="0"/>
                <a:ea typeface="Ebrima" panose="02000000000000000000" pitchFamily="2" charset="0"/>
                <a:cs typeface="Ebrima" panose="02000000000000000000" pitchFamily="2" charset="0"/>
              </a:rPr>
              <a:t>Random Forests:</a:t>
            </a:r>
            <a:endParaRPr lang="en-US" sz="1500" kern="100" dirty="0">
              <a:effectLst/>
              <a:latin typeface="Ebrima" panose="02000000000000000000" pitchFamily="2" charset="0"/>
              <a:ea typeface="Ebrima" panose="02000000000000000000" pitchFamily="2" charset="0"/>
              <a:cs typeface="Ebrima" panose="02000000000000000000" pitchFamily="2" charset="0"/>
            </a:endParaRP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‘n_estimators’: number of trees in the forest.</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‘max_depth’: sets maximum depth of each tree in the forest.</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‘min_samples_split’: sets minimum number of samples required to split an internal node.</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‘min_samples_leaf’: this sets the minimum number of samples required to be at a leaf node.</a:t>
            </a:r>
          </a:p>
          <a:p>
            <a:pPr lvl="1">
              <a:spcBef>
                <a:spcPts val="0"/>
              </a:spcBef>
            </a:pPr>
            <a:r>
              <a:rPr lang="en-US" sz="1500" dirty="0">
                <a:latin typeface="Ebrima" panose="02000000000000000000" pitchFamily="2" charset="0"/>
                <a:ea typeface="Ebrima" panose="02000000000000000000" pitchFamily="2" charset="0"/>
                <a:cs typeface="Ebrima" panose="02000000000000000000" pitchFamily="2" charset="0"/>
              </a:rPr>
              <a:t>Neural Network:</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'batch_size': the number of samples to be used in each batch during training, with this set of values [16, 32].</a:t>
            </a:r>
          </a:p>
          <a:p>
            <a:pPr marL="800100" lvl="1" indent="-342900">
              <a:spcBef>
                <a:spcPts val="0"/>
              </a:spcBef>
              <a:buFont typeface="Ebrima" panose="02000000000000000000" pitchFamily="2" charset="0"/>
              <a:buChar char="-"/>
            </a:pPr>
            <a:r>
              <a:rPr lang="en-US" sz="1500" kern="100" dirty="0">
                <a:effectLst/>
                <a:latin typeface="Ebrima" panose="02000000000000000000" pitchFamily="2" charset="0"/>
                <a:ea typeface="Ebrima" panose="02000000000000000000" pitchFamily="2" charset="0"/>
                <a:cs typeface="Ebrima" panose="02000000000000000000" pitchFamily="2" charset="0"/>
              </a:rPr>
              <a:t>'epochs': the number of times the entire dataset is passed through the network during training, with values of [100, 200, 400, 800].</a:t>
            </a:r>
          </a:p>
          <a:p>
            <a:pPr lvl="1">
              <a:spcBef>
                <a:spcPts val="0"/>
              </a:spcBef>
            </a:pPr>
            <a:endParaRPr lang="en-US" sz="1500" dirty="0">
              <a:latin typeface="Ebrima" panose="02000000000000000000" pitchFamily="2" charset="0"/>
              <a:ea typeface="Ebrima" panose="02000000000000000000" pitchFamily="2" charset="0"/>
              <a:cs typeface="Ebrima" panose="02000000000000000000" pitchFamily="2" charset="0"/>
            </a:endParaRPr>
          </a:p>
        </p:txBody>
      </p:sp>
    </p:spTree>
    <p:extLst>
      <p:ext uri="{BB962C8B-B14F-4D97-AF65-F5344CB8AC3E}">
        <p14:creationId xmlns:p14="http://schemas.microsoft.com/office/powerpoint/2010/main" val="402800834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219</TotalTime>
  <Words>1119</Words>
  <Application>Microsoft Office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10</vt:i4>
      </vt:variant>
    </vt:vector>
  </HeadingPairs>
  <TitlesOfParts>
    <vt:vector size="17" baseType="lpstr">
      <vt:lpstr>Söhne</vt:lpstr>
      <vt:lpstr>Arial</vt:lpstr>
      <vt:lpstr>Calibri</vt:lpstr>
      <vt:lpstr>Calibri Light</vt:lpstr>
      <vt:lpstr>Ebrima</vt:lpstr>
      <vt:lpstr>Wingdings</vt:lpstr>
      <vt:lpstr>Office Theme</vt:lpstr>
      <vt:lpstr>Semester Project: Credit-Card Fraud Detection using Supervised Learning </vt:lpstr>
      <vt:lpstr>The Problem:</vt:lpstr>
      <vt:lpstr>Methodology</vt:lpstr>
      <vt:lpstr>Background</vt:lpstr>
      <vt:lpstr>Metrics used to evaluate the performance of the models:</vt:lpstr>
      <vt:lpstr>Data collection and processing</vt:lpstr>
      <vt:lpstr>PowerPoint Presentation</vt:lpstr>
      <vt:lpstr>Model Building and Logging</vt:lpstr>
      <vt:lpstr>Model Testing and Tuning</vt:lpstr>
      <vt:lpstr>Model Results and Evaluation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Semester Project: Credit-Card Fraud Detection </dc:title>
  <dc:creator>MUHAMMAD WASAY - 24497</dc:creator>
  <cp:lastModifiedBy>Fazal Mohani</cp:lastModifiedBy>
  <cp:revision>5</cp:revision>
  <dcterms:created xsi:type="dcterms:W3CDTF">2023-05-10T15:22:17Z</dcterms:created>
  <dcterms:modified xsi:type="dcterms:W3CDTF">2023-05-10T19:06:01Z</dcterms:modified>
</cp:coreProperties>
</file>