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charset="1" panose="02030502070405020303"/>
      <p:regular r:id="rId17"/>
    </p:embeddedFont>
    <p:embeddedFont>
      <p:font typeface="Times New Roman Bold" charset="1" panose="020308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FB1A0"/>
        </a:solidFill>
      </p:bgPr>
    </p:bg>
    <p:spTree>
      <p:nvGrpSpPr>
        <p:cNvPr id="1" name=""/>
        <p:cNvGrpSpPr/>
        <p:nvPr/>
      </p:nvGrpSpPr>
      <p:grpSpPr>
        <a:xfrm>
          <a:off x="0" y="0"/>
          <a:ext cx="0" cy="0"/>
          <a:chOff x="0" y="0"/>
          <a:chExt cx="0" cy="0"/>
        </a:xfrm>
      </p:grpSpPr>
      <p:grpSp>
        <p:nvGrpSpPr>
          <p:cNvPr name="Group 2" id="2"/>
          <p:cNvGrpSpPr/>
          <p:nvPr/>
        </p:nvGrpSpPr>
        <p:grpSpPr>
          <a:xfrm rot="0">
            <a:off x="0" y="0"/>
            <a:ext cx="8564757" cy="10287000"/>
            <a:chOff x="0" y="0"/>
            <a:chExt cx="1326905" cy="1593725"/>
          </a:xfrm>
        </p:grpSpPr>
        <p:sp>
          <p:nvSpPr>
            <p:cNvPr name="Freeform 3" id="3"/>
            <p:cNvSpPr/>
            <p:nvPr/>
          </p:nvSpPr>
          <p:spPr>
            <a:xfrm flipH="false" flipV="false" rot="0">
              <a:off x="0" y="0"/>
              <a:ext cx="1326905" cy="1593725"/>
            </a:xfrm>
            <a:custGeom>
              <a:avLst/>
              <a:gdLst/>
              <a:ahLst/>
              <a:cxnLst/>
              <a:rect r="r" b="b" t="t" l="l"/>
              <a:pathLst>
                <a:path h="1593725" w="1326905">
                  <a:moveTo>
                    <a:pt x="0" y="0"/>
                  </a:moveTo>
                  <a:lnTo>
                    <a:pt x="1326905" y="0"/>
                  </a:lnTo>
                  <a:lnTo>
                    <a:pt x="1326905" y="1593725"/>
                  </a:lnTo>
                  <a:lnTo>
                    <a:pt x="0" y="1593725"/>
                  </a:lnTo>
                  <a:close/>
                </a:path>
              </a:pathLst>
            </a:custGeom>
            <a:blipFill>
              <a:blip r:embed="rId2"/>
              <a:stretch>
                <a:fillRect l="-40137" t="0" r="-40137" b="0"/>
              </a:stretch>
            </a:blipFill>
          </p:spPr>
        </p:sp>
      </p:grpSp>
      <p:sp>
        <p:nvSpPr>
          <p:cNvPr name="Freeform 4" id="4"/>
          <p:cNvSpPr/>
          <p:nvPr/>
        </p:nvSpPr>
        <p:spPr>
          <a:xfrm flipH="false" flipV="false" rot="0">
            <a:off x="13566375" y="5798049"/>
            <a:ext cx="5166986" cy="4114800"/>
          </a:xfrm>
          <a:custGeom>
            <a:avLst/>
            <a:gdLst/>
            <a:ahLst/>
            <a:cxnLst/>
            <a:rect r="r" b="b" t="t" l="l"/>
            <a:pathLst>
              <a:path h="4114800" w="5166986">
                <a:moveTo>
                  <a:pt x="0" y="0"/>
                </a:moveTo>
                <a:lnTo>
                  <a:pt x="5166986" y="0"/>
                </a:lnTo>
                <a:lnTo>
                  <a:pt x="516698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480667" y="7855449"/>
            <a:ext cx="5085708" cy="4114800"/>
          </a:xfrm>
          <a:custGeom>
            <a:avLst/>
            <a:gdLst/>
            <a:ahLst/>
            <a:cxnLst/>
            <a:rect r="r" b="b" t="t" l="l"/>
            <a:pathLst>
              <a:path h="4114800" w="5085708">
                <a:moveTo>
                  <a:pt x="0" y="0"/>
                </a:moveTo>
                <a:lnTo>
                  <a:pt x="5085708" y="0"/>
                </a:lnTo>
                <a:lnTo>
                  <a:pt x="508570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6390235" y="0"/>
            <a:ext cx="2630948" cy="3072232"/>
          </a:xfrm>
          <a:custGeom>
            <a:avLst/>
            <a:gdLst/>
            <a:ahLst/>
            <a:cxnLst/>
            <a:rect r="r" b="b" t="t" l="l"/>
            <a:pathLst>
              <a:path h="3072232" w="2630948">
                <a:moveTo>
                  <a:pt x="0" y="0"/>
                </a:moveTo>
                <a:lnTo>
                  <a:pt x="2630948" y="0"/>
                </a:lnTo>
                <a:lnTo>
                  <a:pt x="2630948" y="3072232"/>
                </a:lnTo>
                <a:lnTo>
                  <a:pt x="0" y="30722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9496410" y="538480"/>
            <a:ext cx="7458915" cy="9374369"/>
            <a:chOff x="0" y="0"/>
            <a:chExt cx="9945220" cy="12499159"/>
          </a:xfrm>
        </p:grpSpPr>
        <p:sp>
          <p:nvSpPr>
            <p:cNvPr name="TextBox 8" id="8"/>
            <p:cNvSpPr txBox="true"/>
            <p:nvPr/>
          </p:nvSpPr>
          <p:spPr>
            <a:xfrm rot="0">
              <a:off x="0" y="-9525"/>
              <a:ext cx="9945220" cy="10736220"/>
            </a:xfrm>
            <a:prstGeom prst="rect">
              <a:avLst/>
            </a:prstGeom>
          </p:spPr>
          <p:txBody>
            <a:bodyPr anchor="t" rtlCol="false" tIns="0" lIns="0" bIns="0" rIns="0">
              <a:spAutoFit/>
            </a:bodyPr>
            <a:lstStyle/>
            <a:p>
              <a:pPr algn="l">
                <a:lnSpc>
                  <a:spcPts val="10241"/>
                </a:lnSpc>
              </a:pPr>
              <a:r>
                <a:rPr lang="en-US" sz="10241">
                  <a:solidFill>
                    <a:srgbClr val="F6F8F4"/>
                  </a:solidFill>
                  <a:latin typeface="Times New Roman"/>
                  <a:ea typeface="Times New Roman"/>
                  <a:cs typeface="Times New Roman"/>
                  <a:sym typeface="Times New Roman"/>
                </a:rPr>
                <a:t>Metro Interstate Traffic Volume</a:t>
              </a:r>
            </a:p>
            <a:p>
              <a:pPr algn="l" marL="0" indent="0" lvl="0">
                <a:lnSpc>
                  <a:spcPts val="10241"/>
                </a:lnSpc>
              </a:pPr>
              <a:r>
                <a:rPr lang="en-US" sz="10241">
                  <a:solidFill>
                    <a:srgbClr val="F6F8F4"/>
                  </a:solidFill>
                  <a:latin typeface="Times New Roman"/>
                  <a:ea typeface="Times New Roman"/>
                  <a:cs typeface="Times New Roman"/>
                  <a:sym typeface="Times New Roman"/>
                </a:rPr>
                <a:t>Prediction System</a:t>
              </a:r>
            </a:p>
          </p:txBody>
        </p:sp>
        <p:sp>
          <p:nvSpPr>
            <p:cNvPr name="TextBox 9" id="9"/>
            <p:cNvSpPr txBox="true"/>
            <p:nvPr/>
          </p:nvSpPr>
          <p:spPr>
            <a:xfrm rot="0">
              <a:off x="0" y="11404203"/>
              <a:ext cx="9945220" cy="1094956"/>
            </a:xfrm>
            <a:prstGeom prst="rect">
              <a:avLst/>
            </a:prstGeom>
          </p:spPr>
          <p:txBody>
            <a:bodyPr anchor="t" rtlCol="false" tIns="0" lIns="0" bIns="0" rIns="0">
              <a:spAutoFit/>
            </a:bodyPr>
            <a:lstStyle/>
            <a:p>
              <a:pPr algn="l" marL="0" indent="0" lvl="0">
                <a:lnSpc>
                  <a:spcPts val="6309"/>
                </a:lnSpc>
                <a:spcBef>
                  <a:spcPct val="0"/>
                </a:spcBef>
              </a:pPr>
              <a:r>
                <a:rPr lang="en-US" sz="4506">
                  <a:solidFill>
                    <a:srgbClr val="F6F8F4"/>
                  </a:solidFill>
                  <a:latin typeface="Times New Roman"/>
                  <a:ea typeface="Times New Roman"/>
                  <a:cs typeface="Times New Roman"/>
                  <a:sym typeface="Times New Roman"/>
                </a:rPr>
                <a:t>Fazal Rehman</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FB1A0"/>
        </a:solidFill>
      </p:bgPr>
    </p:bg>
    <p:spTree>
      <p:nvGrpSpPr>
        <p:cNvPr id="1" name=""/>
        <p:cNvGrpSpPr/>
        <p:nvPr/>
      </p:nvGrpSpPr>
      <p:grpSpPr>
        <a:xfrm>
          <a:off x="0" y="0"/>
          <a:ext cx="0" cy="0"/>
          <a:chOff x="0" y="0"/>
          <a:chExt cx="0" cy="0"/>
        </a:xfrm>
      </p:grpSpPr>
      <p:sp>
        <p:nvSpPr>
          <p:cNvPr name="Freeform 2" id="2"/>
          <p:cNvSpPr/>
          <p:nvPr/>
        </p:nvSpPr>
        <p:spPr>
          <a:xfrm flipH="false" flipV="false" rot="0">
            <a:off x="9553231" y="0"/>
            <a:ext cx="8734769" cy="9897755"/>
          </a:xfrm>
          <a:custGeom>
            <a:avLst/>
            <a:gdLst/>
            <a:ahLst/>
            <a:cxnLst/>
            <a:rect r="r" b="b" t="t" l="l"/>
            <a:pathLst>
              <a:path h="9897755" w="8734769">
                <a:moveTo>
                  <a:pt x="0" y="0"/>
                </a:moveTo>
                <a:lnTo>
                  <a:pt x="8734769" y="0"/>
                </a:lnTo>
                <a:lnTo>
                  <a:pt x="8734769" y="9897755"/>
                </a:lnTo>
                <a:lnTo>
                  <a:pt x="0" y="9897755"/>
                </a:lnTo>
                <a:lnTo>
                  <a:pt x="0" y="0"/>
                </a:lnTo>
                <a:close/>
              </a:path>
            </a:pathLst>
          </a:custGeom>
          <a:blipFill>
            <a:blip r:embed="rId2"/>
            <a:stretch>
              <a:fillRect l="0" t="0" r="0" b="0"/>
            </a:stretch>
          </a:blipFill>
        </p:spPr>
      </p:sp>
      <p:grpSp>
        <p:nvGrpSpPr>
          <p:cNvPr name="Group 3" id="3"/>
          <p:cNvGrpSpPr/>
          <p:nvPr/>
        </p:nvGrpSpPr>
        <p:grpSpPr>
          <a:xfrm rot="0">
            <a:off x="1028700" y="692381"/>
            <a:ext cx="16230600" cy="9527944"/>
            <a:chOff x="0" y="0"/>
            <a:chExt cx="21640800" cy="12703926"/>
          </a:xfrm>
        </p:grpSpPr>
        <p:sp>
          <p:nvSpPr>
            <p:cNvPr name="TextBox 4" id="4"/>
            <p:cNvSpPr txBox="true"/>
            <p:nvPr/>
          </p:nvSpPr>
          <p:spPr>
            <a:xfrm rot="0">
              <a:off x="0" y="-123825"/>
              <a:ext cx="21640800" cy="1393825"/>
            </a:xfrm>
            <a:prstGeom prst="rect">
              <a:avLst/>
            </a:prstGeom>
          </p:spPr>
          <p:txBody>
            <a:bodyPr anchor="t" rtlCol="false" tIns="0" lIns="0" bIns="0" rIns="0">
              <a:spAutoFit/>
            </a:bodyPr>
            <a:lstStyle/>
            <a:p>
              <a:pPr algn="l" marL="0" indent="0" lvl="0">
                <a:lnSpc>
                  <a:spcPts val="7521"/>
                </a:lnSpc>
              </a:pPr>
              <a:r>
                <a:rPr lang="en-US" sz="6267">
                  <a:solidFill>
                    <a:srgbClr val="F6F8F4"/>
                  </a:solidFill>
                  <a:latin typeface="Times New Roman"/>
                  <a:ea typeface="Times New Roman"/>
                  <a:cs typeface="Times New Roman"/>
                  <a:sym typeface="Times New Roman"/>
                </a:rPr>
                <a:t>Q &amp; A</a:t>
              </a:r>
            </a:p>
          </p:txBody>
        </p:sp>
        <p:sp>
          <p:nvSpPr>
            <p:cNvPr name="TextBox 5" id="5"/>
            <p:cNvSpPr txBox="true"/>
            <p:nvPr/>
          </p:nvSpPr>
          <p:spPr>
            <a:xfrm rot="0">
              <a:off x="0" y="1698517"/>
              <a:ext cx="21640800" cy="11005409"/>
            </a:xfrm>
            <a:prstGeom prst="rect">
              <a:avLst/>
            </a:prstGeom>
          </p:spPr>
          <p:txBody>
            <a:bodyPr anchor="t" rtlCol="false" tIns="0" lIns="0" bIns="0" rIns="0">
              <a:spAutoFit/>
            </a:bodyPr>
            <a:lstStyle/>
            <a:p>
              <a:pPr algn="l" marL="0" indent="0" lvl="0">
                <a:lnSpc>
                  <a:spcPts val="4077"/>
                </a:lnSpc>
              </a:pPr>
              <a:r>
                <a:rPr lang="en-US" sz="3136">
                  <a:solidFill>
                    <a:srgbClr val="F6F8F4"/>
                  </a:solidFill>
                  <a:latin typeface="Times New Roman"/>
                  <a:ea typeface="Times New Roman"/>
                  <a:cs typeface="Times New Roman"/>
                  <a:sym typeface="Times New Roman"/>
                </a:rPr>
                <a:t>Q 6) What techniques were you using for data pre-processing?</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Removing Unwanted Attributes</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Visualizing Relation of Independent Variables with Each Other and Output Variable</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Checking and Changing Distribution of Continuous Values</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Removing Outliers</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Cleaning Data and Imputing If Null Values Are Present</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Converting Categorical Data into Numeric Values</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Scaling the Data</a:t>
              </a:r>
            </a:p>
            <a:p>
              <a:pPr algn="l">
                <a:lnSpc>
                  <a:spcPts val="4077"/>
                </a:lnSpc>
              </a:pPr>
            </a:p>
            <a:p>
              <a:pPr algn="l" marL="0" indent="0" lvl="0">
                <a:lnSpc>
                  <a:spcPts val="4077"/>
                </a:lnSpc>
              </a:pPr>
              <a:r>
                <a:rPr lang="en-US" sz="3136">
                  <a:solidFill>
                    <a:srgbClr val="F6F8F4"/>
                  </a:solidFill>
                  <a:latin typeface="Times New Roman"/>
                  <a:ea typeface="Times New Roman"/>
                  <a:cs typeface="Times New Roman"/>
                  <a:sym typeface="Times New Roman"/>
                </a:rPr>
                <a:t>Q 7) How training was done or what models were used?</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Data Split: Data was divided into training and testing sets (80:20).</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Models Used: Decision Tree, Random Forest, XGBoost, AdaBoost, CatBoost and Gradient Boosting.</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Training: Models were trained and fine-tuned on training data.</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Evaluation: Performance checked using R².</a:t>
              </a:r>
            </a:p>
            <a:p>
              <a:pPr algn="l" marL="0" indent="0" lvl="0">
                <a:lnSpc>
                  <a:spcPts val="4077"/>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FB1A0"/>
        </a:solidFill>
      </p:bgPr>
    </p:bg>
    <p:spTree>
      <p:nvGrpSpPr>
        <p:cNvPr id="1" name=""/>
        <p:cNvGrpSpPr/>
        <p:nvPr/>
      </p:nvGrpSpPr>
      <p:grpSpPr>
        <a:xfrm>
          <a:off x="0" y="0"/>
          <a:ext cx="0" cy="0"/>
          <a:chOff x="0" y="0"/>
          <a:chExt cx="0" cy="0"/>
        </a:xfrm>
      </p:grpSpPr>
      <p:grpSp>
        <p:nvGrpSpPr>
          <p:cNvPr name="Group 2" id="2"/>
          <p:cNvGrpSpPr/>
          <p:nvPr/>
        </p:nvGrpSpPr>
        <p:grpSpPr>
          <a:xfrm rot="0">
            <a:off x="1028700" y="387581"/>
            <a:ext cx="16230600" cy="10042294"/>
            <a:chOff x="0" y="0"/>
            <a:chExt cx="21640800" cy="13389726"/>
          </a:xfrm>
        </p:grpSpPr>
        <p:sp>
          <p:nvSpPr>
            <p:cNvPr name="TextBox 3" id="3"/>
            <p:cNvSpPr txBox="true"/>
            <p:nvPr/>
          </p:nvSpPr>
          <p:spPr>
            <a:xfrm rot="0">
              <a:off x="0" y="-123825"/>
              <a:ext cx="21640800" cy="1393825"/>
            </a:xfrm>
            <a:prstGeom prst="rect">
              <a:avLst/>
            </a:prstGeom>
          </p:spPr>
          <p:txBody>
            <a:bodyPr anchor="t" rtlCol="false" tIns="0" lIns="0" bIns="0" rIns="0">
              <a:spAutoFit/>
            </a:bodyPr>
            <a:lstStyle/>
            <a:p>
              <a:pPr algn="l" marL="0" indent="0" lvl="0">
                <a:lnSpc>
                  <a:spcPts val="7521"/>
                </a:lnSpc>
              </a:pPr>
              <a:r>
                <a:rPr lang="en-US" sz="6267">
                  <a:solidFill>
                    <a:srgbClr val="F6F8F4"/>
                  </a:solidFill>
                  <a:latin typeface="Times New Roman"/>
                  <a:ea typeface="Times New Roman"/>
                  <a:cs typeface="Times New Roman"/>
                  <a:sym typeface="Times New Roman"/>
                </a:rPr>
                <a:t>Q &amp; A</a:t>
              </a:r>
            </a:p>
          </p:txBody>
        </p:sp>
        <p:sp>
          <p:nvSpPr>
            <p:cNvPr name="TextBox 4" id="4"/>
            <p:cNvSpPr txBox="true"/>
            <p:nvPr/>
          </p:nvSpPr>
          <p:spPr>
            <a:xfrm rot="0">
              <a:off x="0" y="1698517"/>
              <a:ext cx="21640800" cy="11691209"/>
            </a:xfrm>
            <a:prstGeom prst="rect">
              <a:avLst/>
            </a:prstGeom>
          </p:spPr>
          <p:txBody>
            <a:bodyPr anchor="t" rtlCol="false" tIns="0" lIns="0" bIns="0" rIns="0">
              <a:spAutoFit/>
            </a:bodyPr>
            <a:lstStyle/>
            <a:p>
              <a:pPr algn="l">
                <a:lnSpc>
                  <a:spcPts val="4077"/>
                </a:lnSpc>
              </a:pPr>
              <a:r>
                <a:rPr lang="en-US" sz="3136">
                  <a:solidFill>
                    <a:srgbClr val="F6F8F4"/>
                  </a:solidFill>
                  <a:latin typeface="Times New Roman"/>
                  <a:ea typeface="Times New Roman"/>
                  <a:cs typeface="Times New Roman"/>
                  <a:sym typeface="Times New Roman"/>
                </a:rPr>
                <a:t>Q 8) How was prediction done?</a:t>
              </a:r>
            </a:p>
            <a:p>
              <a:pPr algn="l">
                <a:lnSpc>
                  <a:spcPts val="4077"/>
                </a:lnSpc>
              </a:pPr>
              <a:r>
                <a:rPr lang="en-US" sz="3136">
                  <a:solidFill>
                    <a:srgbClr val="F6F8F4"/>
                  </a:solidFill>
                  <a:latin typeface="Times New Roman"/>
                  <a:ea typeface="Times New Roman"/>
                  <a:cs typeface="Times New Roman"/>
                  <a:sym typeface="Times New Roman"/>
                </a:rPr>
                <a:t>Some questions were asked to the user lik</a:t>
              </a:r>
              <a:r>
                <a:rPr lang="en-US" sz="3136">
                  <a:solidFill>
                    <a:srgbClr val="F6F8F4"/>
                  </a:solidFill>
                  <a:latin typeface="Times New Roman"/>
                  <a:ea typeface="Times New Roman"/>
                  <a:cs typeface="Times New Roman"/>
                  <a:sym typeface="Times New Roman"/>
                </a:rPr>
                <a:t>e date, time of day, weather condition, numeric percentage of cloud cover, and the temperature of weather and these responses are taken as inputs which are then feed to the model as a single test case and the traffic volume prediction are then returned on the screen after a few seconds in which the data pipeline processes the input data to get the output. </a:t>
              </a:r>
            </a:p>
            <a:p>
              <a:pPr algn="l">
                <a:lnSpc>
                  <a:spcPts val="4077"/>
                </a:lnSpc>
              </a:pPr>
            </a:p>
            <a:p>
              <a:pPr algn="l" marL="0" indent="0" lvl="0">
                <a:lnSpc>
                  <a:spcPts val="4077"/>
                </a:lnSpc>
              </a:pPr>
              <a:r>
                <a:rPr lang="en-US" sz="3136">
                  <a:solidFill>
                    <a:srgbClr val="F6F8F4"/>
                  </a:solidFill>
                  <a:latin typeface="Times New Roman"/>
                  <a:ea typeface="Times New Roman"/>
                  <a:cs typeface="Times New Roman"/>
                  <a:sym typeface="Times New Roman"/>
                </a:rPr>
                <a:t>Q 9) What are the different stages of deployment?</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Frontend Development: The frontend of the application is built using HTML and CSS to create the user interface.</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Backend Devel</a:t>
              </a:r>
              <a:r>
                <a:rPr lang="en-US" sz="3136">
                  <a:solidFill>
                    <a:srgbClr val="F6F8F4"/>
                  </a:solidFill>
                  <a:latin typeface="Times New Roman"/>
                  <a:ea typeface="Times New Roman"/>
                  <a:cs typeface="Times New Roman"/>
                  <a:sym typeface="Times New Roman"/>
                </a:rPr>
                <a:t>opment: Flask is used for backend development, handling the logic, data processing, and communication between the frontend and the models.</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Integration: The frontend and backend are connected to ensure smooth interaction and functionality, with Flask serving the dynamic web pages.</a:t>
              </a:r>
            </a:p>
            <a:p>
              <a:pPr algn="l" marL="677229" indent="-338614" lvl="1">
                <a:lnSpc>
                  <a:spcPts val="4077"/>
                </a:lnSpc>
                <a:buFont typeface="Arial"/>
                <a:buChar char="•"/>
              </a:pPr>
              <a:r>
                <a:rPr lang="en-US" sz="3136">
                  <a:solidFill>
                    <a:srgbClr val="F6F8F4"/>
                  </a:solidFill>
                  <a:latin typeface="Times New Roman"/>
                  <a:ea typeface="Times New Roman"/>
                  <a:cs typeface="Times New Roman"/>
                  <a:sym typeface="Times New Roman"/>
                </a:rPr>
                <a:t>Dep</a:t>
              </a:r>
              <a:r>
                <a:rPr lang="en-US" sz="3136">
                  <a:solidFill>
                    <a:srgbClr val="F6F8F4"/>
                  </a:solidFill>
                  <a:latin typeface="Times New Roman"/>
                  <a:ea typeface="Times New Roman"/>
                  <a:cs typeface="Times New Roman"/>
                  <a:sym typeface="Times New Roman"/>
                </a:rPr>
                <a:t>loyment: The Flask app is deployed on Render, a cloud platform, to make the application accessible to users over the web.</a:t>
              </a:r>
            </a:p>
            <a:p>
              <a:pPr algn="l" marL="0" indent="0" lvl="0">
                <a:lnSpc>
                  <a:spcPts val="4077"/>
                </a:lnSpc>
              </a:pPr>
            </a:p>
          </p:txBody>
        </p:sp>
      </p:grpSp>
      <p:sp>
        <p:nvSpPr>
          <p:cNvPr name="Freeform 5" id="5"/>
          <p:cNvSpPr/>
          <p:nvPr/>
        </p:nvSpPr>
        <p:spPr>
          <a:xfrm flipH="false" flipV="false" rot="0">
            <a:off x="16496883" y="387581"/>
            <a:ext cx="1524833" cy="2349067"/>
          </a:xfrm>
          <a:custGeom>
            <a:avLst/>
            <a:gdLst/>
            <a:ahLst/>
            <a:cxnLst/>
            <a:rect r="r" b="b" t="t" l="l"/>
            <a:pathLst>
              <a:path h="2349067" w="1524833">
                <a:moveTo>
                  <a:pt x="0" y="0"/>
                </a:moveTo>
                <a:lnTo>
                  <a:pt x="1524834" y="0"/>
                </a:lnTo>
                <a:lnTo>
                  <a:pt x="1524834" y="2349067"/>
                </a:lnTo>
                <a:lnTo>
                  <a:pt x="0" y="2349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103561" y="8452675"/>
            <a:ext cx="1918155" cy="1611250"/>
          </a:xfrm>
          <a:custGeom>
            <a:avLst/>
            <a:gdLst/>
            <a:ahLst/>
            <a:cxnLst/>
            <a:rect r="r" b="b" t="t" l="l"/>
            <a:pathLst>
              <a:path h="1611250" w="1918155">
                <a:moveTo>
                  <a:pt x="0" y="0"/>
                </a:moveTo>
                <a:lnTo>
                  <a:pt x="1918156" y="0"/>
                </a:lnTo>
                <a:lnTo>
                  <a:pt x="1918156" y="1611250"/>
                </a:lnTo>
                <a:lnTo>
                  <a:pt x="0" y="16112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FB1A0"/>
        </a:solidFill>
      </p:bgPr>
    </p:bg>
    <p:spTree>
      <p:nvGrpSpPr>
        <p:cNvPr id="1" name=""/>
        <p:cNvGrpSpPr/>
        <p:nvPr/>
      </p:nvGrpSpPr>
      <p:grpSpPr>
        <a:xfrm>
          <a:off x="0" y="0"/>
          <a:ext cx="0" cy="0"/>
          <a:chOff x="0" y="0"/>
          <a:chExt cx="0" cy="0"/>
        </a:xfrm>
      </p:grpSpPr>
      <p:sp>
        <p:nvSpPr>
          <p:cNvPr name="Freeform 2" id="2"/>
          <p:cNvSpPr/>
          <p:nvPr/>
        </p:nvSpPr>
        <p:spPr>
          <a:xfrm flipH="false" flipV="false" rot="0">
            <a:off x="667309" y="-1694944"/>
            <a:ext cx="19554942" cy="12479608"/>
          </a:xfrm>
          <a:custGeom>
            <a:avLst/>
            <a:gdLst/>
            <a:ahLst/>
            <a:cxnLst/>
            <a:rect r="r" b="b" t="t" l="l"/>
            <a:pathLst>
              <a:path h="12479608" w="19554942">
                <a:moveTo>
                  <a:pt x="0" y="0"/>
                </a:moveTo>
                <a:lnTo>
                  <a:pt x="19554942" y="0"/>
                </a:lnTo>
                <a:lnTo>
                  <a:pt x="19554942" y="12479609"/>
                </a:lnTo>
                <a:lnTo>
                  <a:pt x="0" y="12479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27895">
            <a:off x="15353025" y="4394155"/>
            <a:ext cx="945649" cy="945649"/>
          </a:xfrm>
          <a:custGeom>
            <a:avLst/>
            <a:gdLst/>
            <a:ahLst/>
            <a:cxnLst/>
            <a:rect r="r" b="b" t="t" l="l"/>
            <a:pathLst>
              <a:path h="945649" w="945649">
                <a:moveTo>
                  <a:pt x="0" y="0"/>
                </a:moveTo>
                <a:lnTo>
                  <a:pt x="945649" y="0"/>
                </a:lnTo>
                <a:lnTo>
                  <a:pt x="945649" y="945649"/>
                </a:lnTo>
                <a:lnTo>
                  <a:pt x="0" y="9456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504825"/>
            <a:ext cx="16230600" cy="3542434"/>
            <a:chOff x="0" y="0"/>
            <a:chExt cx="21640800" cy="4723246"/>
          </a:xfrm>
        </p:grpSpPr>
        <p:sp>
          <p:nvSpPr>
            <p:cNvPr name="TextBox 5" id="5"/>
            <p:cNvSpPr txBox="true"/>
            <p:nvPr/>
          </p:nvSpPr>
          <p:spPr>
            <a:xfrm rot="0">
              <a:off x="0" y="-123825"/>
              <a:ext cx="21640800" cy="1393825"/>
            </a:xfrm>
            <a:prstGeom prst="rect">
              <a:avLst/>
            </a:prstGeom>
          </p:spPr>
          <p:txBody>
            <a:bodyPr anchor="t" rtlCol="false" tIns="0" lIns="0" bIns="0" rIns="0">
              <a:spAutoFit/>
            </a:bodyPr>
            <a:lstStyle/>
            <a:p>
              <a:pPr algn="l" marL="0" indent="0" lvl="0">
                <a:lnSpc>
                  <a:spcPts val="7521"/>
                </a:lnSpc>
              </a:pPr>
              <a:r>
                <a:rPr lang="en-US" b="true" sz="6267">
                  <a:solidFill>
                    <a:srgbClr val="F6F8F4"/>
                  </a:solidFill>
                  <a:latin typeface="Times New Roman Bold"/>
                  <a:ea typeface="Times New Roman Bold"/>
                  <a:cs typeface="Times New Roman Bold"/>
                  <a:sym typeface="Times New Roman Bold"/>
                </a:rPr>
                <a:t>Obj</a:t>
              </a:r>
              <a:r>
                <a:rPr lang="en-US" b="true" sz="6267">
                  <a:solidFill>
                    <a:srgbClr val="F6F8F4"/>
                  </a:solidFill>
                  <a:latin typeface="Times New Roman Bold"/>
                  <a:ea typeface="Times New Roman Bold"/>
                  <a:cs typeface="Times New Roman Bold"/>
                  <a:sym typeface="Times New Roman Bold"/>
                </a:rPr>
                <a:t>ective of the Project</a:t>
              </a:r>
            </a:p>
          </p:txBody>
        </p:sp>
        <p:sp>
          <p:nvSpPr>
            <p:cNvPr name="TextBox 6" id="6"/>
            <p:cNvSpPr txBox="true"/>
            <p:nvPr/>
          </p:nvSpPr>
          <p:spPr>
            <a:xfrm rot="0">
              <a:off x="0" y="1679467"/>
              <a:ext cx="21640800" cy="3043779"/>
            </a:xfrm>
            <a:prstGeom prst="rect">
              <a:avLst/>
            </a:prstGeom>
          </p:spPr>
          <p:txBody>
            <a:bodyPr anchor="t" rtlCol="false" tIns="0" lIns="0" bIns="0" rIns="0">
              <a:spAutoFit/>
            </a:bodyPr>
            <a:lstStyle/>
            <a:p>
              <a:pPr algn="l" marL="0" indent="0" lvl="0">
                <a:lnSpc>
                  <a:spcPts val="4467"/>
                </a:lnSpc>
              </a:pPr>
              <a:r>
                <a:rPr lang="en-US" sz="3436">
                  <a:solidFill>
                    <a:srgbClr val="F6F8F4"/>
                  </a:solidFill>
                  <a:latin typeface="Times New Roman"/>
                  <a:ea typeface="Times New Roman"/>
                  <a:cs typeface="Times New Roman"/>
                  <a:sym typeface="Times New Roman"/>
                </a:rPr>
                <a:t>To develop a predictive model that estimates traffic volume on metro interstate highways based on real-time data, such as weather conditions, day of the week, holidays and temperature. The goal is to provide accurate predictions that help optimize traffic management, reduce congestion, and improve urban mobility in metro areas.</a:t>
              </a:r>
            </a:p>
          </p:txBody>
        </p:sp>
      </p:grpSp>
      <p:grpSp>
        <p:nvGrpSpPr>
          <p:cNvPr name="Group 7" id="7"/>
          <p:cNvGrpSpPr/>
          <p:nvPr/>
        </p:nvGrpSpPr>
        <p:grpSpPr>
          <a:xfrm rot="0">
            <a:off x="1028700" y="4647796"/>
            <a:ext cx="16230600" cy="4779414"/>
            <a:chOff x="0" y="0"/>
            <a:chExt cx="21640800" cy="6372553"/>
          </a:xfrm>
        </p:grpSpPr>
        <p:sp>
          <p:nvSpPr>
            <p:cNvPr name="TextBox 8" id="8"/>
            <p:cNvSpPr txBox="true"/>
            <p:nvPr/>
          </p:nvSpPr>
          <p:spPr>
            <a:xfrm rot="0">
              <a:off x="0" y="-123825"/>
              <a:ext cx="21640800" cy="1393825"/>
            </a:xfrm>
            <a:prstGeom prst="rect">
              <a:avLst/>
            </a:prstGeom>
          </p:spPr>
          <p:txBody>
            <a:bodyPr anchor="t" rtlCol="false" tIns="0" lIns="0" bIns="0" rIns="0">
              <a:spAutoFit/>
            </a:bodyPr>
            <a:lstStyle/>
            <a:p>
              <a:pPr algn="l" marL="0" indent="0" lvl="0">
                <a:lnSpc>
                  <a:spcPts val="7521"/>
                </a:lnSpc>
              </a:pPr>
              <a:r>
                <a:rPr lang="en-US" b="true" sz="6267">
                  <a:solidFill>
                    <a:srgbClr val="F6F8F4"/>
                  </a:solidFill>
                  <a:latin typeface="Times New Roman Bold"/>
                  <a:ea typeface="Times New Roman Bold"/>
                  <a:cs typeface="Times New Roman Bold"/>
                  <a:sym typeface="Times New Roman Bold"/>
                </a:rPr>
                <a:t>R</a:t>
              </a:r>
              <a:r>
                <a:rPr lang="en-US" b="true" sz="6267">
                  <a:solidFill>
                    <a:srgbClr val="F6F8F4"/>
                  </a:solidFill>
                  <a:latin typeface="Times New Roman Bold"/>
                  <a:ea typeface="Times New Roman Bold"/>
                  <a:cs typeface="Times New Roman Bold"/>
                  <a:sym typeface="Times New Roman Bold"/>
                </a:rPr>
                <a:t>eal world Use Case </a:t>
              </a:r>
            </a:p>
          </p:txBody>
        </p:sp>
        <p:sp>
          <p:nvSpPr>
            <p:cNvPr name="TextBox 9" id="9"/>
            <p:cNvSpPr txBox="true"/>
            <p:nvPr/>
          </p:nvSpPr>
          <p:spPr>
            <a:xfrm rot="0">
              <a:off x="0" y="1688992"/>
              <a:ext cx="21640800" cy="4683561"/>
            </a:xfrm>
            <a:prstGeom prst="rect">
              <a:avLst/>
            </a:prstGeom>
          </p:spPr>
          <p:txBody>
            <a:bodyPr anchor="t" rtlCol="false" tIns="0" lIns="0" bIns="0" rIns="0">
              <a:spAutoFit/>
            </a:bodyPr>
            <a:lstStyle/>
            <a:p>
              <a:pPr algn="l" marL="763586" indent="-381793" lvl="1">
                <a:lnSpc>
                  <a:spcPts val="4597"/>
                </a:lnSpc>
                <a:buFont typeface="Arial"/>
                <a:buChar char="•"/>
              </a:pPr>
              <a:r>
                <a:rPr lang="en-US" sz="3536">
                  <a:solidFill>
                    <a:srgbClr val="F6F8F4"/>
                  </a:solidFill>
                  <a:latin typeface="Times New Roman"/>
                  <a:ea typeface="Times New Roman"/>
                  <a:cs typeface="Times New Roman"/>
                  <a:sym typeface="Times New Roman"/>
                </a:rPr>
                <a:t>Navigation apps can recommend optimal routes by predicting traffic volumes on various paths, helping drivers avoid congested routes. </a:t>
              </a:r>
            </a:p>
            <a:p>
              <a:pPr algn="l" marL="763586" indent="-381793" lvl="1">
                <a:lnSpc>
                  <a:spcPts val="4597"/>
                </a:lnSpc>
                <a:buFont typeface="Arial"/>
                <a:buChar char="•"/>
              </a:pPr>
              <a:r>
                <a:rPr lang="en-US" sz="3536">
                  <a:solidFill>
                    <a:srgbClr val="F6F8F4"/>
                  </a:solidFill>
                  <a:latin typeface="Times New Roman"/>
                  <a:ea typeface="Times New Roman"/>
                  <a:cs typeface="Times New Roman"/>
                  <a:sym typeface="Times New Roman"/>
                </a:rPr>
                <a:t>Traffic prediction allows dynamic adjustment of traffic light timings, optimizing flow and reducing congestion in busy urban areas. </a:t>
              </a:r>
            </a:p>
            <a:p>
              <a:pPr algn="l" marL="763586" indent="-381793" lvl="1">
                <a:lnSpc>
                  <a:spcPts val="4597"/>
                </a:lnSpc>
                <a:buFont typeface="Arial"/>
                <a:buChar char="•"/>
              </a:pPr>
              <a:r>
                <a:rPr lang="en-US" sz="3536">
                  <a:solidFill>
                    <a:srgbClr val="F6F8F4"/>
                  </a:solidFill>
                  <a:latin typeface="Times New Roman"/>
                  <a:ea typeface="Times New Roman"/>
                  <a:cs typeface="Times New Roman"/>
                  <a:sym typeface="Times New Roman"/>
                </a:rPr>
                <a:t>Predicting traffic volume assists in assessing environmental impacts, enabling better planning for reduced pollution and more sustainable traffic management. </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FB1A0"/>
        </a:solidFill>
      </p:bgPr>
    </p:bg>
    <p:spTree>
      <p:nvGrpSpPr>
        <p:cNvPr id="1" name=""/>
        <p:cNvGrpSpPr/>
        <p:nvPr/>
      </p:nvGrpSpPr>
      <p:grpSpPr>
        <a:xfrm>
          <a:off x="0" y="0"/>
          <a:ext cx="0" cy="0"/>
          <a:chOff x="0" y="0"/>
          <a:chExt cx="0" cy="0"/>
        </a:xfrm>
      </p:grpSpPr>
      <p:sp>
        <p:nvSpPr>
          <p:cNvPr name="Freeform 2" id="2"/>
          <p:cNvSpPr/>
          <p:nvPr/>
        </p:nvSpPr>
        <p:spPr>
          <a:xfrm flipH="false" flipV="false" rot="0">
            <a:off x="14793913" y="409575"/>
            <a:ext cx="4615979" cy="3219669"/>
          </a:xfrm>
          <a:custGeom>
            <a:avLst/>
            <a:gdLst/>
            <a:ahLst/>
            <a:cxnLst/>
            <a:rect r="r" b="b" t="t" l="l"/>
            <a:pathLst>
              <a:path h="3219669" w="4615979">
                <a:moveTo>
                  <a:pt x="0" y="0"/>
                </a:moveTo>
                <a:lnTo>
                  <a:pt x="4615978" y="0"/>
                </a:lnTo>
                <a:lnTo>
                  <a:pt x="4615978" y="3219669"/>
                </a:lnTo>
                <a:lnTo>
                  <a:pt x="0" y="32196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426439" y="1952625"/>
            <a:ext cx="11435122" cy="7719722"/>
            <a:chOff x="0" y="0"/>
            <a:chExt cx="1243006" cy="839139"/>
          </a:xfrm>
        </p:grpSpPr>
        <p:sp>
          <p:nvSpPr>
            <p:cNvPr name="Freeform 4" id="4"/>
            <p:cNvSpPr/>
            <p:nvPr/>
          </p:nvSpPr>
          <p:spPr>
            <a:xfrm flipH="false" flipV="false" rot="0">
              <a:off x="0" y="0"/>
              <a:ext cx="1243006" cy="839139"/>
            </a:xfrm>
            <a:custGeom>
              <a:avLst/>
              <a:gdLst/>
              <a:ahLst/>
              <a:cxnLst/>
              <a:rect r="r" b="b" t="t" l="l"/>
              <a:pathLst>
                <a:path h="839139" w="1243006">
                  <a:moveTo>
                    <a:pt x="0" y="0"/>
                  </a:moveTo>
                  <a:lnTo>
                    <a:pt x="1243006" y="0"/>
                  </a:lnTo>
                  <a:lnTo>
                    <a:pt x="1243006" y="839139"/>
                  </a:lnTo>
                  <a:lnTo>
                    <a:pt x="0" y="839139"/>
                  </a:lnTo>
                  <a:close/>
                </a:path>
              </a:pathLst>
            </a:custGeom>
            <a:blipFill>
              <a:blip r:embed="rId4"/>
              <a:stretch>
                <a:fillRect l="-663" t="0" r="-663" b="0"/>
              </a:stretch>
            </a:blipFill>
          </p:spPr>
        </p:sp>
      </p:grpSp>
      <p:sp>
        <p:nvSpPr>
          <p:cNvPr name="Freeform 5" id="5"/>
          <p:cNvSpPr/>
          <p:nvPr/>
        </p:nvSpPr>
        <p:spPr>
          <a:xfrm flipH="false" flipV="false" rot="0">
            <a:off x="0" y="6707373"/>
            <a:ext cx="2844177" cy="3579627"/>
          </a:xfrm>
          <a:custGeom>
            <a:avLst/>
            <a:gdLst/>
            <a:ahLst/>
            <a:cxnLst/>
            <a:rect r="r" b="b" t="t" l="l"/>
            <a:pathLst>
              <a:path h="3579627" w="2844177">
                <a:moveTo>
                  <a:pt x="0" y="0"/>
                </a:moveTo>
                <a:lnTo>
                  <a:pt x="2844177" y="0"/>
                </a:lnTo>
                <a:lnTo>
                  <a:pt x="2844177" y="3579627"/>
                </a:lnTo>
                <a:lnTo>
                  <a:pt x="0" y="35796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259300" y="6172200"/>
            <a:ext cx="1217349" cy="4114800"/>
          </a:xfrm>
          <a:custGeom>
            <a:avLst/>
            <a:gdLst/>
            <a:ahLst/>
            <a:cxnLst/>
            <a:rect r="r" b="b" t="t" l="l"/>
            <a:pathLst>
              <a:path h="4114800" w="1217349">
                <a:moveTo>
                  <a:pt x="0" y="0"/>
                </a:moveTo>
                <a:lnTo>
                  <a:pt x="1217349" y="0"/>
                </a:lnTo>
                <a:lnTo>
                  <a:pt x="121734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3494087" y="219075"/>
            <a:ext cx="11299825" cy="1733550"/>
          </a:xfrm>
          <a:prstGeom prst="rect">
            <a:avLst/>
          </a:prstGeom>
        </p:spPr>
        <p:txBody>
          <a:bodyPr anchor="t" rtlCol="false" tIns="0" lIns="0" bIns="0" rIns="0">
            <a:spAutoFit/>
          </a:bodyPr>
          <a:lstStyle/>
          <a:p>
            <a:pPr algn="ctr">
              <a:lnSpc>
                <a:spcPts val="12171"/>
              </a:lnSpc>
              <a:spcBef>
                <a:spcPct val="0"/>
              </a:spcBef>
            </a:pPr>
            <a:r>
              <a:rPr lang="en-US" sz="10143">
                <a:solidFill>
                  <a:srgbClr val="FFFFFF"/>
                </a:solidFill>
                <a:latin typeface="Times New Roman"/>
                <a:ea typeface="Times New Roman"/>
                <a:cs typeface="Times New Roman"/>
                <a:sym typeface="Times New Roman"/>
              </a:rPr>
              <a:t>Data Understanding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FB1A0"/>
        </a:solidFill>
      </p:bgPr>
    </p:bg>
    <p:spTree>
      <p:nvGrpSpPr>
        <p:cNvPr id="1" name=""/>
        <p:cNvGrpSpPr/>
        <p:nvPr/>
      </p:nvGrpSpPr>
      <p:grpSpPr>
        <a:xfrm>
          <a:off x="0" y="0"/>
          <a:ext cx="0" cy="0"/>
          <a:chOff x="0" y="0"/>
          <a:chExt cx="0" cy="0"/>
        </a:xfrm>
      </p:grpSpPr>
      <p:sp>
        <p:nvSpPr>
          <p:cNvPr name="Freeform 2" id="2"/>
          <p:cNvSpPr/>
          <p:nvPr/>
        </p:nvSpPr>
        <p:spPr>
          <a:xfrm flipH="false" flipV="false" rot="0">
            <a:off x="3426439" y="-547003"/>
            <a:ext cx="16793174" cy="12091085"/>
          </a:xfrm>
          <a:custGeom>
            <a:avLst/>
            <a:gdLst/>
            <a:ahLst/>
            <a:cxnLst/>
            <a:rect r="r" b="b" t="t" l="l"/>
            <a:pathLst>
              <a:path h="12091085" w="16793174">
                <a:moveTo>
                  <a:pt x="0" y="0"/>
                </a:moveTo>
                <a:lnTo>
                  <a:pt x="16793174" y="0"/>
                </a:lnTo>
                <a:lnTo>
                  <a:pt x="16793174" y="12091086"/>
                </a:lnTo>
                <a:lnTo>
                  <a:pt x="0" y="120910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567278"/>
            <a:ext cx="11435122" cy="7719722"/>
            <a:chOff x="0" y="0"/>
            <a:chExt cx="1243006" cy="839139"/>
          </a:xfrm>
        </p:grpSpPr>
        <p:sp>
          <p:nvSpPr>
            <p:cNvPr name="Freeform 4" id="4"/>
            <p:cNvSpPr/>
            <p:nvPr/>
          </p:nvSpPr>
          <p:spPr>
            <a:xfrm flipH="false" flipV="false" rot="0">
              <a:off x="0" y="0"/>
              <a:ext cx="1243006" cy="839139"/>
            </a:xfrm>
            <a:custGeom>
              <a:avLst/>
              <a:gdLst/>
              <a:ahLst/>
              <a:cxnLst/>
              <a:rect r="r" b="b" t="t" l="l"/>
              <a:pathLst>
                <a:path h="839139" w="1243006">
                  <a:moveTo>
                    <a:pt x="0" y="0"/>
                  </a:moveTo>
                  <a:lnTo>
                    <a:pt x="1243006" y="0"/>
                  </a:lnTo>
                  <a:lnTo>
                    <a:pt x="1243006" y="839139"/>
                  </a:lnTo>
                  <a:lnTo>
                    <a:pt x="0" y="839139"/>
                  </a:lnTo>
                  <a:close/>
                </a:path>
              </a:pathLst>
            </a:custGeom>
            <a:blipFill>
              <a:blip r:embed="rId4"/>
              <a:stretch>
                <a:fillRect l="0" t="-1567" r="0" b="-1567"/>
              </a:stretch>
            </a:blipFill>
          </p:spPr>
        </p:sp>
      </p:grpSp>
      <p:sp>
        <p:nvSpPr>
          <p:cNvPr name="TextBox 5" id="5"/>
          <p:cNvSpPr txBox="true"/>
          <p:nvPr/>
        </p:nvSpPr>
        <p:spPr>
          <a:xfrm rot="0">
            <a:off x="1828858" y="445071"/>
            <a:ext cx="6871097" cy="1733550"/>
          </a:xfrm>
          <a:prstGeom prst="rect">
            <a:avLst/>
          </a:prstGeom>
        </p:spPr>
        <p:txBody>
          <a:bodyPr anchor="t" rtlCol="false" tIns="0" lIns="0" bIns="0" rIns="0">
            <a:spAutoFit/>
          </a:bodyPr>
          <a:lstStyle/>
          <a:p>
            <a:pPr algn="ctr">
              <a:lnSpc>
                <a:spcPts val="12171"/>
              </a:lnSpc>
              <a:spcBef>
                <a:spcPct val="0"/>
              </a:spcBef>
            </a:pPr>
            <a:r>
              <a:rPr lang="en-US" sz="10143">
                <a:solidFill>
                  <a:srgbClr val="FFFFFF"/>
                </a:solidFill>
                <a:latin typeface="Times New Roman"/>
                <a:ea typeface="Times New Roman"/>
                <a:cs typeface="Times New Roman"/>
                <a:sym typeface="Times New Roman"/>
              </a:rPr>
              <a:t>Architecture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FB1A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7684539"/>
            <a:chOff x="0" y="0"/>
            <a:chExt cx="21640800" cy="10246053"/>
          </a:xfrm>
        </p:grpSpPr>
        <p:sp>
          <p:nvSpPr>
            <p:cNvPr name="TextBox 3" id="3"/>
            <p:cNvSpPr txBox="true"/>
            <p:nvPr/>
          </p:nvSpPr>
          <p:spPr>
            <a:xfrm rot="0">
              <a:off x="0" y="-123825"/>
              <a:ext cx="21640800" cy="1393825"/>
            </a:xfrm>
            <a:prstGeom prst="rect">
              <a:avLst/>
            </a:prstGeom>
          </p:spPr>
          <p:txBody>
            <a:bodyPr anchor="t" rtlCol="false" tIns="0" lIns="0" bIns="0" rIns="0">
              <a:spAutoFit/>
            </a:bodyPr>
            <a:lstStyle/>
            <a:p>
              <a:pPr algn="l" marL="0" indent="0" lvl="0">
                <a:lnSpc>
                  <a:spcPts val="7521"/>
                </a:lnSpc>
              </a:pPr>
              <a:r>
                <a:rPr lang="en-US" b="true" sz="6267">
                  <a:solidFill>
                    <a:srgbClr val="F6F8F4"/>
                  </a:solidFill>
                  <a:latin typeface="Times New Roman Bold"/>
                  <a:ea typeface="Times New Roman Bold"/>
                  <a:cs typeface="Times New Roman Bold"/>
                  <a:sym typeface="Times New Roman Bold"/>
                </a:rPr>
                <a:t>Data Validation and Transformation</a:t>
              </a:r>
            </a:p>
          </p:txBody>
        </p:sp>
        <p:sp>
          <p:nvSpPr>
            <p:cNvPr name="TextBox 4" id="4"/>
            <p:cNvSpPr txBox="true"/>
            <p:nvPr/>
          </p:nvSpPr>
          <p:spPr>
            <a:xfrm rot="0">
              <a:off x="0" y="1688992"/>
              <a:ext cx="21640800" cy="8557061"/>
            </a:xfrm>
            <a:prstGeom prst="rect">
              <a:avLst/>
            </a:prstGeom>
          </p:spPr>
          <p:txBody>
            <a:bodyPr anchor="t" rtlCol="false" tIns="0" lIns="0" bIns="0" rIns="0">
              <a:spAutoFit/>
            </a:bodyPr>
            <a:lstStyle/>
            <a:p>
              <a:pPr algn="l" marL="763586" indent="-381793" lvl="1">
                <a:lnSpc>
                  <a:spcPts val="4597"/>
                </a:lnSpc>
                <a:buAutoNum type="arabicPeriod" startAt="1"/>
              </a:pPr>
              <a:r>
                <a:rPr lang="en-US" sz="3536">
                  <a:solidFill>
                    <a:srgbClr val="F6F8F4"/>
                  </a:solidFill>
                  <a:latin typeface="Times New Roman"/>
                  <a:ea typeface="Times New Roman"/>
                  <a:cs typeface="Times New Roman"/>
                  <a:sym typeface="Times New Roman"/>
                </a:rPr>
                <a:t>Missing values in numerical columns were filled using median, and in categorical columns using most frequent value.</a:t>
              </a:r>
            </a:p>
            <a:p>
              <a:pPr algn="l" marL="763586" indent="-381793" lvl="1">
                <a:lnSpc>
                  <a:spcPts val="4597"/>
                </a:lnSpc>
                <a:buAutoNum type="arabicPeriod" startAt="1"/>
              </a:pPr>
              <a:r>
                <a:rPr lang="en-US" sz="3536">
                  <a:solidFill>
                    <a:srgbClr val="F6F8F4"/>
                  </a:solidFill>
                  <a:latin typeface="Times New Roman"/>
                  <a:ea typeface="Times New Roman"/>
                  <a:cs typeface="Times New Roman"/>
                  <a:sym typeface="Times New Roman"/>
                </a:rPr>
                <a:t>Categorical variables were ordinal encoded with predefined category order.</a:t>
              </a:r>
            </a:p>
            <a:p>
              <a:pPr algn="l" marL="763586" indent="-381793" lvl="1">
                <a:lnSpc>
                  <a:spcPts val="4597"/>
                </a:lnSpc>
                <a:buAutoNum type="arabicPeriod" startAt="1"/>
              </a:pPr>
              <a:r>
                <a:rPr lang="en-US" sz="3536">
                  <a:solidFill>
                    <a:srgbClr val="F6F8F4"/>
                  </a:solidFill>
                  <a:latin typeface="Times New Roman"/>
                  <a:ea typeface="Times New Roman"/>
                  <a:cs typeface="Times New Roman"/>
                  <a:sym typeface="Times New Roman"/>
                </a:rPr>
                <a:t>StandardScaler was used to normalize both numerical and encoded categorical features.</a:t>
              </a:r>
            </a:p>
            <a:p>
              <a:pPr algn="l" marL="763586" indent="-381793" lvl="1">
                <a:lnSpc>
                  <a:spcPts val="4597"/>
                </a:lnSpc>
                <a:buAutoNum type="arabicPeriod" startAt="1"/>
              </a:pPr>
              <a:r>
                <a:rPr lang="en-US" sz="3536">
                  <a:solidFill>
                    <a:srgbClr val="F6F8F4"/>
                  </a:solidFill>
                  <a:latin typeface="Times New Roman"/>
                  <a:ea typeface="Times New Roman"/>
                  <a:cs typeface="Times New Roman"/>
                  <a:sym typeface="Times New Roman"/>
                </a:rPr>
                <a:t>Pipelines were created separately for numerical and categorical data using Pipeline and combined via ColumnTransformer.</a:t>
              </a:r>
            </a:p>
            <a:p>
              <a:pPr algn="l" marL="763586" indent="-381793" lvl="1">
                <a:lnSpc>
                  <a:spcPts val="4597"/>
                </a:lnSpc>
                <a:buAutoNum type="arabicPeriod" startAt="1"/>
              </a:pPr>
              <a:r>
                <a:rPr lang="en-US" sz="3536">
                  <a:solidFill>
                    <a:srgbClr val="F6F8F4"/>
                  </a:solidFill>
                  <a:latin typeface="Times New Roman"/>
                  <a:ea typeface="Times New Roman"/>
                  <a:cs typeface="Times New Roman"/>
                  <a:sym typeface="Times New Roman"/>
                </a:rPr>
                <a:t>The transformation was applied on training and test data separately to avoid data leakage.</a:t>
              </a:r>
            </a:p>
            <a:p>
              <a:pPr algn="l" marL="763586" indent="-381793" lvl="1">
                <a:lnSpc>
                  <a:spcPts val="4597"/>
                </a:lnSpc>
                <a:buAutoNum type="arabicPeriod" startAt="1"/>
              </a:pPr>
              <a:r>
                <a:rPr lang="en-US" sz="3536">
                  <a:solidFill>
                    <a:srgbClr val="F6F8F4"/>
                  </a:solidFill>
                  <a:latin typeface="Times New Roman"/>
                  <a:ea typeface="Times New Roman"/>
                  <a:cs typeface="Times New Roman"/>
                  <a:sym typeface="Times New Roman"/>
                </a:rPr>
                <a:t>The final preprocessing object was saved as a .pkl file for reuse during prediction.</a:t>
              </a:r>
            </a:p>
            <a:p>
              <a:pPr algn="l" marL="0" indent="0" lvl="0">
                <a:lnSpc>
                  <a:spcPts val="4597"/>
                </a:lnSpc>
              </a:pPr>
            </a:p>
          </p:txBody>
        </p:sp>
      </p:grpSp>
      <p:sp>
        <p:nvSpPr>
          <p:cNvPr name="Freeform 5" id="5"/>
          <p:cNvSpPr/>
          <p:nvPr/>
        </p:nvSpPr>
        <p:spPr>
          <a:xfrm flipH="false" flipV="false" rot="0">
            <a:off x="-23149" y="8093335"/>
            <a:ext cx="2103698" cy="2329930"/>
          </a:xfrm>
          <a:custGeom>
            <a:avLst/>
            <a:gdLst/>
            <a:ahLst/>
            <a:cxnLst/>
            <a:rect r="r" b="b" t="t" l="l"/>
            <a:pathLst>
              <a:path h="2329930" w="2103698">
                <a:moveTo>
                  <a:pt x="0" y="0"/>
                </a:moveTo>
                <a:lnTo>
                  <a:pt x="2103698" y="0"/>
                </a:lnTo>
                <a:lnTo>
                  <a:pt x="2103698" y="2329930"/>
                </a:lnTo>
                <a:lnTo>
                  <a:pt x="0" y="2329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100333" y="0"/>
            <a:ext cx="2317934" cy="2488441"/>
          </a:xfrm>
          <a:custGeom>
            <a:avLst/>
            <a:gdLst/>
            <a:ahLst/>
            <a:cxnLst/>
            <a:rect r="r" b="b" t="t" l="l"/>
            <a:pathLst>
              <a:path h="2488441" w="2317934">
                <a:moveTo>
                  <a:pt x="0" y="0"/>
                </a:moveTo>
                <a:lnTo>
                  <a:pt x="2317934" y="0"/>
                </a:lnTo>
                <a:lnTo>
                  <a:pt x="2317934" y="2488441"/>
                </a:lnTo>
                <a:lnTo>
                  <a:pt x="0" y="24884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043564" y="8234555"/>
            <a:ext cx="3374703" cy="2047490"/>
          </a:xfrm>
          <a:custGeom>
            <a:avLst/>
            <a:gdLst/>
            <a:ahLst/>
            <a:cxnLst/>
            <a:rect r="r" b="b" t="t" l="l"/>
            <a:pathLst>
              <a:path h="2047490" w="3374703">
                <a:moveTo>
                  <a:pt x="0" y="0"/>
                </a:moveTo>
                <a:lnTo>
                  <a:pt x="3374703" y="0"/>
                </a:lnTo>
                <a:lnTo>
                  <a:pt x="3374703" y="2047490"/>
                </a:lnTo>
                <a:lnTo>
                  <a:pt x="0" y="20474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FB1A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920884"/>
            <a:chOff x="0" y="0"/>
            <a:chExt cx="21640800" cy="11894512"/>
          </a:xfrm>
        </p:grpSpPr>
        <p:sp>
          <p:nvSpPr>
            <p:cNvPr name="TextBox 3" id="3"/>
            <p:cNvSpPr txBox="true"/>
            <p:nvPr/>
          </p:nvSpPr>
          <p:spPr>
            <a:xfrm rot="0">
              <a:off x="0" y="-123825"/>
              <a:ext cx="21640800" cy="1393825"/>
            </a:xfrm>
            <a:prstGeom prst="rect">
              <a:avLst/>
            </a:prstGeom>
          </p:spPr>
          <p:txBody>
            <a:bodyPr anchor="t" rtlCol="false" tIns="0" lIns="0" bIns="0" rIns="0">
              <a:spAutoFit/>
            </a:bodyPr>
            <a:lstStyle/>
            <a:p>
              <a:pPr algn="l" marL="0" indent="0" lvl="0">
                <a:lnSpc>
                  <a:spcPts val="7521"/>
                </a:lnSpc>
              </a:pPr>
              <a:r>
                <a:rPr lang="en-US" b="true" sz="6267">
                  <a:solidFill>
                    <a:srgbClr val="F6F8F4"/>
                  </a:solidFill>
                  <a:latin typeface="Times New Roman Bold"/>
                  <a:ea typeface="Times New Roman Bold"/>
                  <a:cs typeface="Times New Roman Bold"/>
                  <a:sym typeface="Times New Roman Bold"/>
                </a:rPr>
                <a:t>Model Training</a:t>
              </a:r>
            </a:p>
          </p:txBody>
        </p:sp>
        <p:sp>
          <p:nvSpPr>
            <p:cNvPr name="TextBox 4" id="4"/>
            <p:cNvSpPr txBox="true"/>
            <p:nvPr/>
          </p:nvSpPr>
          <p:spPr>
            <a:xfrm rot="0">
              <a:off x="0" y="1688992"/>
              <a:ext cx="21640800" cy="10205521"/>
            </a:xfrm>
            <a:prstGeom prst="rect">
              <a:avLst/>
            </a:prstGeom>
          </p:spPr>
          <p:txBody>
            <a:bodyPr anchor="t" rtlCol="false" tIns="0" lIns="0" bIns="0" rIns="0">
              <a:spAutoFit/>
            </a:bodyPr>
            <a:lstStyle/>
            <a:p>
              <a:pPr algn="l">
                <a:lnSpc>
                  <a:spcPts val="3817"/>
                </a:lnSpc>
              </a:pPr>
              <a:r>
                <a:rPr lang="en-US" sz="2936">
                  <a:solidFill>
                    <a:srgbClr val="F6F8F4"/>
                  </a:solidFill>
                  <a:latin typeface="Times New Roman"/>
                  <a:ea typeface="Times New Roman"/>
                  <a:cs typeface="Times New Roman"/>
                  <a:sym typeface="Times New Roman"/>
                </a:rPr>
                <a:t>To identify the most accurate model for traffic volume prediction, a structured model training pipeline was developed. The following steps were performed:</a:t>
              </a:r>
            </a:p>
            <a:p>
              <a:pPr algn="l" marL="634050" indent="-317025" lvl="1">
                <a:lnSpc>
                  <a:spcPts val="3817"/>
                </a:lnSpc>
                <a:buFont typeface="Arial"/>
                <a:buChar char="•"/>
              </a:pPr>
              <a:r>
                <a:rPr lang="en-US" sz="2936">
                  <a:solidFill>
                    <a:srgbClr val="F6F8F4"/>
                  </a:solidFill>
                  <a:latin typeface="Times New Roman"/>
                  <a:ea typeface="Times New Roman"/>
                  <a:cs typeface="Times New Roman"/>
                  <a:sym typeface="Times New Roman"/>
                </a:rPr>
                <a:t>Data Splitting:</a:t>
              </a:r>
            </a:p>
            <a:p>
              <a:pPr algn="l">
                <a:lnSpc>
                  <a:spcPts val="3817"/>
                </a:lnSpc>
              </a:pPr>
              <a:r>
                <a:rPr lang="en-US" sz="2936">
                  <a:solidFill>
                    <a:srgbClr val="F6F8F4"/>
                  </a:solidFill>
                  <a:latin typeface="Times New Roman"/>
                  <a:ea typeface="Times New Roman"/>
                  <a:cs typeface="Times New Roman"/>
                  <a:sym typeface="Times New Roman"/>
                </a:rPr>
                <a:t> The preprocessed train_array and test_array (generated from the data transformation pipeline) were split into independent features (X) and the target variable (y). This separation ensured that model training and evaluation could be conducted properly using supervised learning techniques.</a:t>
              </a:r>
            </a:p>
            <a:p>
              <a:pPr algn="l" marL="634050" indent="-317025" lvl="1">
                <a:lnSpc>
                  <a:spcPts val="3817"/>
                </a:lnSpc>
                <a:buFont typeface="Arial"/>
                <a:buChar char="•"/>
              </a:pPr>
              <a:r>
                <a:rPr lang="en-US" sz="2936">
                  <a:solidFill>
                    <a:srgbClr val="F6F8F4"/>
                  </a:solidFill>
                  <a:latin typeface="Times New Roman"/>
                  <a:ea typeface="Times New Roman"/>
                  <a:cs typeface="Times New Roman"/>
                  <a:sym typeface="Times New Roman"/>
                </a:rPr>
                <a:t>Model Selection:</a:t>
              </a:r>
            </a:p>
            <a:p>
              <a:pPr algn="l">
                <a:lnSpc>
                  <a:spcPts val="3817"/>
                </a:lnSpc>
              </a:pPr>
              <a:r>
                <a:rPr lang="en-US" sz="2936">
                  <a:solidFill>
                    <a:srgbClr val="F6F8F4"/>
                  </a:solidFill>
                  <a:latin typeface="Times New Roman"/>
                  <a:ea typeface="Times New Roman"/>
                  <a:cs typeface="Times New Roman"/>
                  <a:sym typeface="Times New Roman"/>
                </a:rPr>
                <a:t>A range of popular regression models was considered to ensure performance comparison across different algorithmic approaches. The models used include:</a:t>
              </a:r>
            </a:p>
            <a:p>
              <a:pPr algn="l" marL="634050" indent="-317025" lvl="1">
                <a:lnSpc>
                  <a:spcPts val="3817"/>
                </a:lnSpc>
                <a:buAutoNum type="arabicPeriod" startAt="1"/>
              </a:pPr>
              <a:r>
                <a:rPr lang="en-US" sz="2936">
                  <a:solidFill>
                    <a:srgbClr val="F6F8F4"/>
                  </a:solidFill>
                  <a:latin typeface="Times New Roman"/>
                  <a:ea typeface="Times New Roman"/>
                  <a:cs typeface="Times New Roman"/>
                  <a:sym typeface="Times New Roman"/>
                </a:rPr>
                <a:t>Decision Tree Regressor</a:t>
              </a:r>
            </a:p>
            <a:p>
              <a:pPr algn="l" marL="634050" indent="-317025" lvl="1">
                <a:lnSpc>
                  <a:spcPts val="3817"/>
                </a:lnSpc>
                <a:buAutoNum type="arabicPeriod" startAt="1"/>
              </a:pPr>
              <a:r>
                <a:rPr lang="en-US" sz="2936">
                  <a:solidFill>
                    <a:srgbClr val="F6F8F4"/>
                  </a:solidFill>
                  <a:latin typeface="Times New Roman"/>
                  <a:ea typeface="Times New Roman"/>
                  <a:cs typeface="Times New Roman"/>
                  <a:sym typeface="Times New Roman"/>
                </a:rPr>
                <a:t>AdaBoost Regressor</a:t>
              </a:r>
            </a:p>
            <a:p>
              <a:pPr algn="l" marL="634050" indent="-317025" lvl="1">
                <a:lnSpc>
                  <a:spcPts val="3817"/>
                </a:lnSpc>
                <a:buAutoNum type="arabicPeriod" startAt="1"/>
              </a:pPr>
              <a:r>
                <a:rPr lang="en-US" sz="2936">
                  <a:solidFill>
                    <a:srgbClr val="F6F8F4"/>
                  </a:solidFill>
                  <a:latin typeface="Times New Roman"/>
                  <a:ea typeface="Times New Roman"/>
                  <a:cs typeface="Times New Roman"/>
                  <a:sym typeface="Times New Roman"/>
                </a:rPr>
                <a:t>Gradient Boosting Regressor</a:t>
              </a:r>
            </a:p>
            <a:p>
              <a:pPr algn="l" marL="634050" indent="-317025" lvl="1">
                <a:lnSpc>
                  <a:spcPts val="3817"/>
                </a:lnSpc>
                <a:buAutoNum type="arabicPeriod" startAt="1"/>
              </a:pPr>
              <a:r>
                <a:rPr lang="en-US" sz="2936">
                  <a:solidFill>
                    <a:srgbClr val="F6F8F4"/>
                  </a:solidFill>
                  <a:latin typeface="Times New Roman"/>
                  <a:ea typeface="Times New Roman"/>
                  <a:cs typeface="Times New Roman"/>
                  <a:sym typeface="Times New Roman"/>
                </a:rPr>
                <a:t>R</a:t>
              </a:r>
              <a:r>
                <a:rPr lang="en-US" sz="2936">
                  <a:solidFill>
                    <a:srgbClr val="F6F8F4"/>
                  </a:solidFill>
                  <a:latin typeface="Times New Roman"/>
                  <a:ea typeface="Times New Roman"/>
                  <a:cs typeface="Times New Roman"/>
                  <a:sym typeface="Times New Roman"/>
                </a:rPr>
                <a:t>andom Forest Regressor</a:t>
              </a:r>
            </a:p>
            <a:p>
              <a:pPr algn="l" marL="634050" indent="-317025" lvl="1">
                <a:lnSpc>
                  <a:spcPts val="3817"/>
                </a:lnSpc>
                <a:buAutoNum type="arabicPeriod" startAt="1"/>
              </a:pPr>
              <a:r>
                <a:rPr lang="en-US" sz="2936">
                  <a:solidFill>
                    <a:srgbClr val="F6F8F4"/>
                  </a:solidFill>
                  <a:latin typeface="Times New Roman"/>
                  <a:ea typeface="Times New Roman"/>
                  <a:cs typeface="Times New Roman"/>
                  <a:sym typeface="Times New Roman"/>
                </a:rPr>
                <a:t>XGBoost Regressor</a:t>
              </a:r>
            </a:p>
            <a:p>
              <a:pPr algn="l" marL="634050" indent="-317025" lvl="1">
                <a:lnSpc>
                  <a:spcPts val="3817"/>
                </a:lnSpc>
                <a:buAutoNum type="arabicPeriod" startAt="1"/>
              </a:pPr>
              <a:r>
                <a:rPr lang="en-US" sz="2936">
                  <a:solidFill>
                    <a:srgbClr val="F6F8F4"/>
                  </a:solidFill>
                  <a:latin typeface="Times New Roman"/>
                  <a:ea typeface="Times New Roman"/>
                  <a:cs typeface="Times New Roman"/>
                  <a:sym typeface="Times New Roman"/>
                </a:rPr>
                <a:t>CatBoost Regressor</a:t>
              </a:r>
            </a:p>
            <a:p>
              <a:pPr algn="l" marL="0" indent="0" lvl="0">
                <a:lnSpc>
                  <a:spcPts val="3817"/>
                </a:lnSpc>
              </a:pPr>
            </a:p>
          </p:txBody>
        </p:sp>
      </p:grpSp>
      <p:sp>
        <p:nvSpPr>
          <p:cNvPr name="Freeform 5" id="5"/>
          <p:cNvSpPr/>
          <p:nvPr/>
        </p:nvSpPr>
        <p:spPr>
          <a:xfrm flipH="false" flipV="false" rot="0">
            <a:off x="14267905" y="6172200"/>
            <a:ext cx="4517246" cy="4114800"/>
          </a:xfrm>
          <a:custGeom>
            <a:avLst/>
            <a:gdLst/>
            <a:ahLst/>
            <a:cxnLst/>
            <a:rect r="r" b="b" t="t" l="l"/>
            <a:pathLst>
              <a:path h="4114800" w="4517246">
                <a:moveTo>
                  <a:pt x="0" y="0"/>
                </a:moveTo>
                <a:lnTo>
                  <a:pt x="4517246" y="0"/>
                </a:lnTo>
                <a:lnTo>
                  <a:pt x="451724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FB1A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769754"/>
            <a:chOff x="0" y="0"/>
            <a:chExt cx="21640800" cy="11693006"/>
          </a:xfrm>
        </p:grpSpPr>
        <p:sp>
          <p:nvSpPr>
            <p:cNvPr name="TextBox 3" id="3"/>
            <p:cNvSpPr txBox="true"/>
            <p:nvPr/>
          </p:nvSpPr>
          <p:spPr>
            <a:xfrm rot="0">
              <a:off x="0" y="-123825"/>
              <a:ext cx="21640800" cy="1393825"/>
            </a:xfrm>
            <a:prstGeom prst="rect">
              <a:avLst/>
            </a:prstGeom>
          </p:spPr>
          <p:txBody>
            <a:bodyPr anchor="t" rtlCol="false" tIns="0" lIns="0" bIns="0" rIns="0">
              <a:spAutoFit/>
            </a:bodyPr>
            <a:lstStyle/>
            <a:p>
              <a:pPr algn="l" marL="0" indent="0" lvl="0">
                <a:lnSpc>
                  <a:spcPts val="7521"/>
                </a:lnSpc>
              </a:pPr>
              <a:r>
                <a:rPr lang="en-US" b="true" sz="6267">
                  <a:solidFill>
                    <a:srgbClr val="F6F8F4"/>
                  </a:solidFill>
                  <a:latin typeface="Times New Roman Bold"/>
                  <a:ea typeface="Times New Roman Bold"/>
                  <a:cs typeface="Times New Roman Bold"/>
                  <a:sym typeface="Times New Roman Bold"/>
                </a:rPr>
                <a:t>Model Training</a:t>
              </a:r>
            </a:p>
          </p:txBody>
        </p:sp>
        <p:sp>
          <p:nvSpPr>
            <p:cNvPr name="TextBox 4" id="4"/>
            <p:cNvSpPr txBox="true"/>
            <p:nvPr/>
          </p:nvSpPr>
          <p:spPr>
            <a:xfrm rot="0">
              <a:off x="0" y="1708042"/>
              <a:ext cx="21640800" cy="9984964"/>
            </a:xfrm>
            <a:prstGeom prst="rect">
              <a:avLst/>
            </a:prstGeom>
          </p:spPr>
          <p:txBody>
            <a:bodyPr anchor="t" rtlCol="false" tIns="0" lIns="0" bIns="0" rIns="0">
              <a:spAutoFit/>
            </a:bodyPr>
            <a:lstStyle/>
            <a:p>
              <a:pPr algn="l" marL="612460" indent="-306230" lvl="1">
                <a:lnSpc>
                  <a:spcPts val="3687"/>
                </a:lnSpc>
                <a:buFont typeface="Arial"/>
                <a:buChar char="•"/>
              </a:pPr>
              <a:r>
                <a:rPr lang="en-US" sz="2836">
                  <a:solidFill>
                    <a:srgbClr val="F6F8F4"/>
                  </a:solidFill>
                  <a:latin typeface="Times New Roman"/>
                  <a:ea typeface="Times New Roman"/>
                  <a:cs typeface="Times New Roman"/>
                  <a:sym typeface="Times New Roman"/>
                </a:rPr>
                <a:t>Model Evaluation Framework:</a:t>
              </a:r>
            </a:p>
            <a:p>
              <a:pPr algn="l">
                <a:lnSpc>
                  <a:spcPts val="3687"/>
                </a:lnSpc>
              </a:pPr>
              <a:r>
                <a:rPr lang="en-US" sz="2836">
                  <a:solidFill>
                    <a:srgbClr val="F6F8F4"/>
                  </a:solidFill>
                  <a:latin typeface="Times New Roman"/>
                  <a:ea typeface="Times New Roman"/>
                  <a:cs typeface="Times New Roman"/>
                  <a:sym typeface="Times New Roman"/>
                </a:rPr>
                <a:t>All models were passed to a custom evaluation function (evaluate_model), which internally trained each model on the training data and predicted on the test data. The R² score was used as the primary performance me</a:t>
              </a:r>
              <a:r>
                <a:rPr lang="en-US" sz="2836">
                  <a:solidFill>
                    <a:srgbClr val="F6F8F4"/>
                  </a:solidFill>
                  <a:latin typeface="Times New Roman"/>
                  <a:ea typeface="Times New Roman"/>
                  <a:cs typeface="Times New Roman"/>
                  <a:sym typeface="Times New Roman"/>
                </a:rPr>
                <a:t>tric, as it effectively quantifies</a:t>
              </a:r>
              <a:r>
                <a:rPr lang="en-US" sz="2836">
                  <a:solidFill>
                    <a:srgbClr val="F6F8F4"/>
                  </a:solidFill>
                  <a:latin typeface="Times New Roman"/>
                  <a:ea typeface="Times New Roman"/>
                  <a:cs typeface="Times New Roman"/>
                  <a:sym typeface="Times New Roman"/>
                </a:rPr>
                <a:t> the proportion of variance explained by the model.</a:t>
              </a:r>
            </a:p>
            <a:p>
              <a:pPr algn="l" marL="612460" indent="-306230" lvl="1">
                <a:lnSpc>
                  <a:spcPts val="3687"/>
                </a:lnSpc>
                <a:buFont typeface="Arial"/>
                <a:buChar char="•"/>
              </a:pPr>
              <a:r>
                <a:rPr lang="en-US" sz="2836">
                  <a:solidFill>
                    <a:srgbClr val="F6F8F4"/>
                  </a:solidFill>
                  <a:latin typeface="Times New Roman"/>
                  <a:ea typeface="Times New Roman"/>
                  <a:cs typeface="Times New Roman"/>
                  <a:sym typeface="Times New Roman"/>
                </a:rPr>
                <a:t>Best Model Identification:</a:t>
              </a:r>
            </a:p>
            <a:p>
              <a:pPr algn="l">
                <a:lnSpc>
                  <a:spcPts val="3687"/>
                </a:lnSpc>
              </a:pPr>
              <a:r>
                <a:rPr lang="en-US" sz="2836">
                  <a:solidFill>
                    <a:srgbClr val="F6F8F4"/>
                  </a:solidFill>
                  <a:latin typeface="Times New Roman"/>
                  <a:ea typeface="Times New Roman"/>
                  <a:cs typeface="Times New Roman"/>
                  <a:sym typeface="Times New Roman"/>
                </a:rPr>
                <a:t>After evaluating all models, the one with the highest R² score on test data was selected as the best-performing model. The R² scores were printed and logged for transparency and comparison.</a:t>
              </a:r>
            </a:p>
            <a:p>
              <a:pPr algn="l" marL="612460" indent="-306230" lvl="1">
                <a:lnSpc>
                  <a:spcPts val="3687"/>
                </a:lnSpc>
                <a:buFont typeface="Arial"/>
                <a:buChar char="•"/>
              </a:pPr>
              <a:r>
                <a:rPr lang="en-US" sz="2836">
                  <a:solidFill>
                    <a:srgbClr val="F6F8F4"/>
                  </a:solidFill>
                  <a:latin typeface="Times New Roman"/>
                  <a:ea typeface="Times New Roman"/>
                  <a:cs typeface="Times New Roman"/>
                  <a:sym typeface="Times New Roman"/>
                </a:rPr>
                <a:t>Model Saving:</a:t>
              </a:r>
            </a:p>
            <a:p>
              <a:pPr algn="l">
                <a:lnSpc>
                  <a:spcPts val="3687"/>
                </a:lnSpc>
              </a:pPr>
              <a:r>
                <a:rPr lang="en-US" sz="2836">
                  <a:solidFill>
                    <a:srgbClr val="F6F8F4"/>
                  </a:solidFill>
                  <a:latin typeface="Times New Roman"/>
                  <a:ea typeface="Times New Roman"/>
                  <a:cs typeface="Times New Roman"/>
                  <a:sym typeface="Times New Roman"/>
                </a:rPr>
                <a:t>The best model was then serialized using Python's pickle module and saved at the specified path (artifacts/m</a:t>
              </a:r>
              <a:r>
                <a:rPr lang="en-US" sz="2836">
                  <a:solidFill>
                    <a:srgbClr val="F6F8F4"/>
                  </a:solidFill>
                  <a:latin typeface="Times New Roman"/>
                  <a:ea typeface="Times New Roman"/>
                  <a:cs typeface="Times New Roman"/>
                  <a:sym typeface="Times New Roman"/>
                </a:rPr>
                <a:t>odel.pkl). This enables</a:t>
              </a:r>
              <a:r>
                <a:rPr lang="en-US" sz="2836">
                  <a:solidFill>
                    <a:srgbClr val="F6F8F4"/>
                  </a:solidFill>
                  <a:latin typeface="Times New Roman"/>
                  <a:ea typeface="Times New Roman"/>
                  <a:cs typeface="Times New Roman"/>
                  <a:sym typeface="Times New Roman"/>
                </a:rPr>
                <a:t> seamless model reuse during the prediction phase, without the need to retrain.</a:t>
              </a:r>
            </a:p>
            <a:p>
              <a:pPr algn="l" marL="612460" indent="-306230" lvl="1">
                <a:lnSpc>
                  <a:spcPts val="3687"/>
                </a:lnSpc>
                <a:buFont typeface="Arial"/>
                <a:buChar char="•"/>
              </a:pPr>
              <a:r>
                <a:rPr lang="en-US" sz="2836">
                  <a:solidFill>
                    <a:srgbClr val="F6F8F4"/>
                  </a:solidFill>
                  <a:latin typeface="Times New Roman"/>
                  <a:ea typeface="Times New Roman"/>
                  <a:cs typeface="Times New Roman"/>
                  <a:sym typeface="Times New Roman"/>
                </a:rPr>
                <a:t>Logging and Exception Handling:</a:t>
              </a:r>
            </a:p>
            <a:p>
              <a:pPr algn="l">
                <a:lnSpc>
                  <a:spcPts val="3687"/>
                </a:lnSpc>
              </a:pPr>
              <a:r>
                <a:rPr lang="en-US" sz="2836">
                  <a:solidFill>
                    <a:srgbClr val="F6F8F4"/>
                  </a:solidFill>
                  <a:latin typeface="Times New Roman"/>
                  <a:ea typeface="Times New Roman"/>
                  <a:cs typeface="Times New Roman"/>
                  <a:sym typeface="Times New Roman"/>
                </a:rPr>
                <a:t>Throughout the training process, detailed logs were maintained using a custom logger. Any unexpected errors were caught using a custom exception class (CustomException) to ensure debugging and error tracking are efficient.</a:t>
              </a:r>
            </a:p>
            <a:p>
              <a:pPr algn="l" marL="0" indent="0" lvl="0">
                <a:lnSpc>
                  <a:spcPts val="3687"/>
                </a:lnSpc>
              </a:pPr>
            </a:p>
          </p:txBody>
        </p:sp>
      </p:grpSp>
      <p:sp>
        <p:nvSpPr>
          <p:cNvPr name="Freeform 5" id="5"/>
          <p:cNvSpPr/>
          <p:nvPr/>
        </p:nvSpPr>
        <p:spPr>
          <a:xfrm flipH="false" flipV="false" rot="0">
            <a:off x="14861096" y="80656"/>
            <a:ext cx="3426904" cy="2324064"/>
          </a:xfrm>
          <a:custGeom>
            <a:avLst/>
            <a:gdLst/>
            <a:ahLst/>
            <a:cxnLst/>
            <a:rect r="r" b="b" t="t" l="l"/>
            <a:pathLst>
              <a:path h="2324064" w="3426904">
                <a:moveTo>
                  <a:pt x="0" y="0"/>
                </a:moveTo>
                <a:lnTo>
                  <a:pt x="3426904" y="0"/>
                </a:lnTo>
                <a:lnTo>
                  <a:pt x="3426904" y="2324064"/>
                </a:lnTo>
                <a:lnTo>
                  <a:pt x="0" y="23240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FB1A0"/>
        </a:solidFill>
      </p:bgPr>
    </p:bg>
    <p:spTree>
      <p:nvGrpSpPr>
        <p:cNvPr id="1" name=""/>
        <p:cNvGrpSpPr/>
        <p:nvPr/>
      </p:nvGrpSpPr>
      <p:grpSpPr>
        <a:xfrm>
          <a:off x="0" y="0"/>
          <a:ext cx="0" cy="0"/>
          <a:chOff x="0" y="0"/>
          <a:chExt cx="0" cy="0"/>
        </a:xfrm>
      </p:grpSpPr>
      <p:grpSp>
        <p:nvGrpSpPr>
          <p:cNvPr name="Group 2" id="2"/>
          <p:cNvGrpSpPr/>
          <p:nvPr/>
        </p:nvGrpSpPr>
        <p:grpSpPr>
          <a:xfrm rot="0">
            <a:off x="1028700" y="1800034"/>
            <a:ext cx="16230600" cy="6725054"/>
            <a:chOff x="0" y="0"/>
            <a:chExt cx="21640800" cy="8966739"/>
          </a:xfrm>
        </p:grpSpPr>
        <p:sp>
          <p:nvSpPr>
            <p:cNvPr name="TextBox 3" id="3"/>
            <p:cNvSpPr txBox="true"/>
            <p:nvPr/>
          </p:nvSpPr>
          <p:spPr>
            <a:xfrm rot="0">
              <a:off x="0" y="-123825"/>
              <a:ext cx="21640800" cy="1393825"/>
            </a:xfrm>
            <a:prstGeom prst="rect">
              <a:avLst/>
            </a:prstGeom>
          </p:spPr>
          <p:txBody>
            <a:bodyPr anchor="t" rtlCol="false" tIns="0" lIns="0" bIns="0" rIns="0">
              <a:spAutoFit/>
            </a:bodyPr>
            <a:lstStyle/>
            <a:p>
              <a:pPr algn="l" marL="0" indent="0" lvl="0">
                <a:lnSpc>
                  <a:spcPts val="7521"/>
                </a:lnSpc>
              </a:pPr>
              <a:r>
                <a:rPr lang="en-US" b="true" sz="6267">
                  <a:solidFill>
                    <a:srgbClr val="F6F8F4"/>
                  </a:solidFill>
                  <a:latin typeface="Times New Roman Bold"/>
                  <a:ea typeface="Times New Roman Bold"/>
                  <a:cs typeface="Times New Roman Bold"/>
                  <a:sym typeface="Times New Roman Bold"/>
                </a:rPr>
                <a:t>Prediction</a:t>
              </a:r>
            </a:p>
          </p:txBody>
        </p:sp>
        <p:sp>
          <p:nvSpPr>
            <p:cNvPr name="TextBox 4" id="4"/>
            <p:cNvSpPr txBox="true"/>
            <p:nvPr/>
          </p:nvSpPr>
          <p:spPr>
            <a:xfrm rot="0">
              <a:off x="0" y="1679467"/>
              <a:ext cx="21640800" cy="7287272"/>
            </a:xfrm>
            <a:prstGeom prst="rect">
              <a:avLst/>
            </a:prstGeom>
          </p:spPr>
          <p:txBody>
            <a:bodyPr anchor="t" rtlCol="false" tIns="0" lIns="0" bIns="0" rIns="0">
              <a:spAutoFit/>
            </a:bodyPr>
            <a:lstStyle/>
            <a:p>
              <a:pPr algn="l" marL="720408" indent="-360204" lvl="1">
                <a:lnSpc>
                  <a:spcPts val="4337"/>
                </a:lnSpc>
                <a:buAutoNum type="arabicPeriod" startAt="1"/>
              </a:pPr>
              <a:r>
                <a:rPr lang="en-US" sz="3336">
                  <a:solidFill>
                    <a:srgbClr val="F6F8F4"/>
                  </a:solidFill>
                  <a:latin typeface="Times New Roman"/>
                  <a:ea typeface="Times New Roman"/>
                  <a:cs typeface="Times New Roman"/>
                  <a:sym typeface="Times New Roman"/>
                </a:rPr>
                <a:t>The saved model was loaded from the .pkl file using a utility function.</a:t>
              </a:r>
            </a:p>
            <a:p>
              <a:pPr algn="l" marL="720408" indent="-360204" lvl="1">
                <a:lnSpc>
                  <a:spcPts val="4337"/>
                </a:lnSpc>
                <a:buAutoNum type="arabicPeriod" startAt="1"/>
              </a:pPr>
              <a:r>
                <a:rPr lang="en-US" sz="3336">
                  <a:solidFill>
                    <a:srgbClr val="F6F8F4"/>
                  </a:solidFill>
                  <a:latin typeface="Times New Roman"/>
                  <a:ea typeface="Times New Roman"/>
                  <a:cs typeface="Times New Roman"/>
                  <a:sym typeface="Times New Roman"/>
                </a:rPr>
                <a:t>The sam</a:t>
              </a:r>
              <a:r>
                <a:rPr lang="en-US" sz="3336">
                  <a:solidFill>
                    <a:srgbClr val="F6F8F4"/>
                  </a:solidFill>
                  <a:latin typeface="Times New Roman"/>
                  <a:ea typeface="Times New Roman"/>
                  <a:cs typeface="Times New Roman"/>
                  <a:sym typeface="Times New Roman"/>
                </a:rPr>
                <a:t>e preprocessing pipeline used during training was applied to incoming data to maintain consistency.</a:t>
              </a:r>
            </a:p>
            <a:p>
              <a:pPr algn="l" marL="720408" indent="-360204" lvl="1">
                <a:lnSpc>
                  <a:spcPts val="4337"/>
                </a:lnSpc>
                <a:buAutoNum type="arabicPeriod" startAt="1"/>
              </a:pPr>
              <a:r>
                <a:rPr lang="en-US" sz="3336">
                  <a:solidFill>
                    <a:srgbClr val="F6F8F4"/>
                  </a:solidFill>
                  <a:latin typeface="Times New Roman"/>
                  <a:ea typeface="Times New Roman"/>
                  <a:cs typeface="Times New Roman"/>
                  <a:sym typeface="Times New Roman"/>
                </a:rPr>
                <a:t>Once the input data was transformed, it was passed to the trained model for prediction.</a:t>
              </a:r>
            </a:p>
            <a:p>
              <a:pPr algn="l" marL="720408" indent="-360204" lvl="1">
                <a:lnSpc>
                  <a:spcPts val="4337"/>
                </a:lnSpc>
                <a:buAutoNum type="arabicPeriod" startAt="1"/>
              </a:pPr>
              <a:r>
                <a:rPr lang="en-US" sz="3336">
                  <a:solidFill>
                    <a:srgbClr val="F6F8F4"/>
                  </a:solidFill>
                  <a:latin typeface="Times New Roman"/>
                  <a:ea typeface="Times New Roman"/>
                  <a:cs typeface="Times New Roman"/>
                  <a:sym typeface="Times New Roman"/>
                </a:rPr>
                <a:t>The predicted traffic volume was returned in real-time, ready for use in downstream applications or display.</a:t>
              </a:r>
            </a:p>
            <a:p>
              <a:pPr algn="l" marL="720408" indent="-360204" lvl="1">
                <a:lnSpc>
                  <a:spcPts val="4337"/>
                </a:lnSpc>
                <a:buAutoNum type="arabicPeriod" startAt="1"/>
              </a:pPr>
              <a:r>
                <a:rPr lang="en-US" sz="3336">
                  <a:solidFill>
                    <a:srgbClr val="F6F8F4"/>
                  </a:solidFill>
                  <a:latin typeface="Times New Roman"/>
                  <a:ea typeface="Times New Roman"/>
                  <a:cs typeface="Times New Roman"/>
                  <a:sym typeface="Times New Roman"/>
                </a:rPr>
                <a:t>This ensured an end-to-end workflow from raw input to predicted output using the trained machine learning pipeline.</a:t>
              </a:r>
            </a:p>
            <a:p>
              <a:pPr algn="l" marL="0" indent="0" lvl="0">
                <a:lnSpc>
                  <a:spcPts val="4337"/>
                </a:lnSpc>
              </a:pPr>
            </a:p>
          </p:txBody>
        </p:sp>
      </p:grpSp>
      <p:sp>
        <p:nvSpPr>
          <p:cNvPr name="Freeform 5" id="5"/>
          <p:cNvSpPr/>
          <p:nvPr/>
        </p:nvSpPr>
        <p:spPr>
          <a:xfrm flipH="false" flipV="false" rot="0">
            <a:off x="16187077" y="0"/>
            <a:ext cx="2144446" cy="3327072"/>
          </a:xfrm>
          <a:custGeom>
            <a:avLst/>
            <a:gdLst/>
            <a:ahLst/>
            <a:cxnLst/>
            <a:rect r="r" b="b" t="t" l="l"/>
            <a:pathLst>
              <a:path h="3327072" w="2144446">
                <a:moveTo>
                  <a:pt x="0" y="0"/>
                </a:moveTo>
                <a:lnTo>
                  <a:pt x="2144446" y="0"/>
                </a:lnTo>
                <a:lnTo>
                  <a:pt x="2144446" y="3327072"/>
                </a:lnTo>
                <a:lnTo>
                  <a:pt x="0" y="33270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FB1A0"/>
        </a:solidFill>
      </p:bgPr>
    </p:bg>
    <p:spTree>
      <p:nvGrpSpPr>
        <p:cNvPr id="1" name=""/>
        <p:cNvGrpSpPr/>
        <p:nvPr/>
      </p:nvGrpSpPr>
      <p:grpSpPr>
        <a:xfrm>
          <a:off x="0" y="0"/>
          <a:ext cx="0" cy="0"/>
          <a:chOff x="0" y="0"/>
          <a:chExt cx="0" cy="0"/>
        </a:xfrm>
      </p:grpSpPr>
      <p:grpSp>
        <p:nvGrpSpPr>
          <p:cNvPr name="Group 2" id="2"/>
          <p:cNvGrpSpPr/>
          <p:nvPr/>
        </p:nvGrpSpPr>
        <p:grpSpPr>
          <a:xfrm rot="0">
            <a:off x="1028700" y="1800034"/>
            <a:ext cx="16230600" cy="7984894"/>
            <a:chOff x="0" y="0"/>
            <a:chExt cx="21640800" cy="10646526"/>
          </a:xfrm>
        </p:grpSpPr>
        <p:sp>
          <p:nvSpPr>
            <p:cNvPr name="TextBox 3" id="3"/>
            <p:cNvSpPr txBox="true"/>
            <p:nvPr/>
          </p:nvSpPr>
          <p:spPr>
            <a:xfrm rot="0">
              <a:off x="0" y="-123825"/>
              <a:ext cx="21640800" cy="1393825"/>
            </a:xfrm>
            <a:prstGeom prst="rect">
              <a:avLst/>
            </a:prstGeom>
          </p:spPr>
          <p:txBody>
            <a:bodyPr anchor="t" rtlCol="false" tIns="0" lIns="0" bIns="0" rIns="0">
              <a:spAutoFit/>
            </a:bodyPr>
            <a:lstStyle/>
            <a:p>
              <a:pPr algn="l" marL="0" indent="0" lvl="0">
                <a:lnSpc>
                  <a:spcPts val="7521"/>
                </a:lnSpc>
              </a:pPr>
              <a:r>
                <a:rPr lang="en-US" sz="6267">
                  <a:solidFill>
                    <a:srgbClr val="F6F8F4"/>
                  </a:solidFill>
                  <a:latin typeface="Times New Roman"/>
                  <a:ea typeface="Times New Roman"/>
                  <a:cs typeface="Times New Roman"/>
                  <a:sym typeface="Times New Roman"/>
                </a:rPr>
                <a:t>Q &amp; A</a:t>
              </a:r>
            </a:p>
          </p:txBody>
        </p:sp>
        <p:sp>
          <p:nvSpPr>
            <p:cNvPr name="TextBox 4" id="4"/>
            <p:cNvSpPr txBox="true"/>
            <p:nvPr/>
          </p:nvSpPr>
          <p:spPr>
            <a:xfrm rot="0">
              <a:off x="0" y="1698517"/>
              <a:ext cx="21640800" cy="8948009"/>
            </a:xfrm>
            <a:prstGeom prst="rect">
              <a:avLst/>
            </a:prstGeom>
          </p:spPr>
          <p:txBody>
            <a:bodyPr anchor="t" rtlCol="false" tIns="0" lIns="0" bIns="0" rIns="0">
              <a:spAutoFit/>
            </a:bodyPr>
            <a:lstStyle/>
            <a:p>
              <a:pPr algn="l" marL="0" indent="0" lvl="0">
                <a:lnSpc>
                  <a:spcPts val="4077"/>
                </a:lnSpc>
              </a:pPr>
              <a:r>
                <a:rPr lang="en-US" sz="3136">
                  <a:solidFill>
                    <a:srgbClr val="F6F8F4"/>
                  </a:solidFill>
                  <a:latin typeface="Times New Roman"/>
                  <a:ea typeface="Times New Roman"/>
                  <a:cs typeface="Times New Roman"/>
                  <a:sym typeface="Times New Roman"/>
                </a:rPr>
                <a:t>Q1) What’s the source of data?</a:t>
              </a:r>
            </a:p>
            <a:p>
              <a:pPr algn="l" marL="0" indent="0" lvl="0">
                <a:lnSpc>
                  <a:spcPts val="4077"/>
                </a:lnSpc>
              </a:pPr>
              <a:r>
                <a:rPr lang="en-US" sz="3136">
                  <a:solidFill>
                    <a:srgbClr val="F6F8F4"/>
                  </a:solidFill>
                  <a:latin typeface="Times New Roman"/>
                  <a:ea typeface="Times New Roman"/>
                  <a:cs typeface="Times New Roman"/>
                  <a:sym typeface="Times New Roman"/>
                </a:rPr>
                <a:t>The main source is Kaggle and for the prediction the data for training is provided by the client in the form answers to certain questions asked which the user has to input.</a:t>
              </a:r>
            </a:p>
            <a:p>
              <a:pPr algn="l" marL="0" indent="0" lvl="0">
                <a:lnSpc>
                  <a:spcPts val="4077"/>
                </a:lnSpc>
              </a:pPr>
            </a:p>
            <a:p>
              <a:pPr algn="l" marL="0" indent="0" lvl="0">
                <a:lnSpc>
                  <a:spcPts val="4077"/>
                </a:lnSpc>
              </a:pPr>
              <a:r>
                <a:rPr lang="en-US" sz="3136">
                  <a:solidFill>
                    <a:srgbClr val="F6F8F4"/>
                  </a:solidFill>
                  <a:latin typeface="Times New Roman"/>
                  <a:ea typeface="Times New Roman"/>
                  <a:cs typeface="Times New Roman"/>
                  <a:sym typeface="Times New Roman"/>
                </a:rPr>
                <a:t>Q 2) What was the type of data?</a:t>
              </a:r>
            </a:p>
            <a:p>
              <a:pPr algn="l" marL="0" indent="0" lvl="0">
                <a:lnSpc>
                  <a:spcPts val="4077"/>
                </a:lnSpc>
              </a:pPr>
              <a:r>
                <a:rPr lang="en-US" sz="3136">
                  <a:solidFill>
                    <a:srgbClr val="F6F8F4"/>
                  </a:solidFill>
                  <a:latin typeface="Times New Roman"/>
                  <a:ea typeface="Times New Roman"/>
                  <a:cs typeface="Times New Roman"/>
                  <a:sym typeface="Times New Roman"/>
                </a:rPr>
                <a:t>The data was the combination of numerical and Categorical values.</a:t>
              </a:r>
            </a:p>
            <a:p>
              <a:pPr algn="l" marL="0" indent="0" lvl="0">
                <a:lnSpc>
                  <a:spcPts val="4077"/>
                </a:lnSpc>
              </a:pPr>
            </a:p>
            <a:p>
              <a:pPr algn="l" marL="0" indent="0" lvl="0">
                <a:lnSpc>
                  <a:spcPts val="4077"/>
                </a:lnSpc>
              </a:pPr>
              <a:r>
                <a:rPr lang="en-US" sz="3136">
                  <a:solidFill>
                    <a:srgbClr val="F6F8F4"/>
                  </a:solidFill>
                  <a:latin typeface="Times New Roman"/>
                  <a:ea typeface="Times New Roman"/>
                  <a:cs typeface="Times New Roman"/>
                  <a:sym typeface="Times New Roman"/>
                </a:rPr>
                <a:t>Q 3) What’s the complete flow you followed in this Project?</a:t>
              </a:r>
            </a:p>
            <a:p>
              <a:pPr algn="l" marL="0" indent="0" lvl="0">
                <a:lnSpc>
                  <a:spcPts val="4077"/>
                </a:lnSpc>
              </a:pPr>
              <a:r>
                <a:rPr lang="en-US" sz="3136">
                  <a:solidFill>
                    <a:srgbClr val="F6F8F4"/>
                  </a:solidFill>
                  <a:latin typeface="Times New Roman"/>
                  <a:ea typeface="Times New Roman"/>
                  <a:cs typeface="Times New Roman"/>
                  <a:sym typeface="Times New Roman"/>
                </a:rPr>
                <a:t>Refer slide number 4 for better understanding .</a:t>
              </a:r>
            </a:p>
            <a:p>
              <a:pPr algn="l" marL="0" indent="0" lvl="0">
                <a:lnSpc>
                  <a:spcPts val="4077"/>
                </a:lnSpc>
              </a:pPr>
            </a:p>
            <a:p>
              <a:pPr algn="l" marL="0" indent="0" lvl="0">
                <a:lnSpc>
                  <a:spcPts val="4077"/>
                </a:lnSpc>
              </a:pPr>
              <a:r>
                <a:rPr lang="en-US" sz="3136">
                  <a:solidFill>
                    <a:srgbClr val="F6F8F4"/>
                  </a:solidFill>
                  <a:latin typeface="Times New Roman"/>
                  <a:ea typeface="Times New Roman"/>
                  <a:cs typeface="Times New Roman"/>
                  <a:sym typeface="Times New Roman"/>
                </a:rPr>
                <a:t>Q 4) How logs are managed?</a:t>
              </a:r>
            </a:p>
            <a:p>
              <a:pPr algn="l" marL="0" indent="0" lvl="0">
                <a:lnSpc>
                  <a:spcPts val="4077"/>
                </a:lnSpc>
              </a:pPr>
              <a:r>
                <a:rPr lang="en-US" sz="3136">
                  <a:solidFill>
                    <a:srgbClr val="F6F8F4"/>
                  </a:solidFill>
                  <a:latin typeface="Times New Roman"/>
                  <a:ea typeface="Times New Roman"/>
                  <a:cs typeface="Times New Roman"/>
                  <a:sym typeface="Times New Roman"/>
                </a:rPr>
                <a:t>Following s are the logs that we are using : </a:t>
              </a:r>
            </a:p>
            <a:p>
              <a:pPr algn="l" marL="0" indent="0" lvl="0">
                <a:lnSpc>
                  <a:spcPts val="4077"/>
                </a:lnSpc>
              </a:pPr>
              <a:r>
                <a:rPr lang="en-US" sz="3136">
                  <a:solidFill>
                    <a:srgbClr val="F6F8F4"/>
                  </a:solidFill>
                  <a:latin typeface="Times New Roman"/>
                  <a:ea typeface="Times New Roman"/>
                  <a:cs typeface="Times New Roman"/>
                  <a:sym typeface="Times New Roman"/>
                </a:rPr>
                <a:t>Data Insertion log, Model Fitting log, prediction log, etc.</a:t>
              </a:r>
            </a:p>
          </p:txBody>
        </p:sp>
      </p:grpSp>
      <p:sp>
        <p:nvSpPr>
          <p:cNvPr name="Freeform 5" id="5"/>
          <p:cNvSpPr/>
          <p:nvPr/>
        </p:nvSpPr>
        <p:spPr>
          <a:xfrm flipH="false" flipV="false" rot="0">
            <a:off x="15070212" y="374151"/>
            <a:ext cx="3217788" cy="2357761"/>
          </a:xfrm>
          <a:custGeom>
            <a:avLst/>
            <a:gdLst/>
            <a:ahLst/>
            <a:cxnLst/>
            <a:rect r="r" b="b" t="t" l="l"/>
            <a:pathLst>
              <a:path h="2357761" w="3217788">
                <a:moveTo>
                  <a:pt x="0" y="0"/>
                </a:moveTo>
                <a:lnTo>
                  <a:pt x="3217788" y="0"/>
                </a:lnTo>
                <a:lnTo>
                  <a:pt x="3217788" y="2357761"/>
                </a:lnTo>
                <a:lnTo>
                  <a:pt x="0" y="23577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DAGmlUzDjrw</dc:identifier>
  <dcterms:modified xsi:type="dcterms:W3CDTF">2011-08-01T06:04:30Z</dcterms:modified>
  <cp:revision>1</cp:revision>
  <dc:title>Beige Brown Elegant Simple Corporate Serifs Presentation</dc:title>
</cp:coreProperties>
</file>