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58" r:id="rId4"/>
    <p:sldId id="264" r:id="rId5"/>
    <p:sldId id="257" r:id="rId6"/>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69"/>
    <p:restoredTop sz="94707"/>
  </p:normalViewPr>
  <p:slideViewPr>
    <p:cSldViewPr snapToGrid="0">
      <p:cViewPr varScale="1">
        <p:scale>
          <a:sx n="148" d="100"/>
          <a:sy n="148" d="100"/>
        </p:scale>
        <p:origin x="3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FF5E-C2AD-27A9-219A-946E34581DF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KE"/>
          </a:p>
        </p:txBody>
      </p:sp>
      <p:sp>
        <p:nvSpPr>
          <p:cNvPr id="3" name="Subtitle 2">
            <a:extLst>
              <a:ext uri="{FF2B5EF4-FFF2-40B4-BE49-F238E27FC236}">
                <a16:creationId xmlns:a16="http://schemas.microsoft.com/office/drawing/2014/main" id="{237E07B4-7AC0-71C0-F699-2C131D6D73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KE"/>
          </a:p>
        </p:txBody>
      </p:sp>
      <p:sp>
        <p:nvSpPr>
          <p:cNvPr id="4" name="Date Placeholder 3">
            <a:extLst>
              <a:ext uri="{FF2B5EF4-FFF2-40B4-BE49-F238E27FC236}">
                <a16:creationId xmlns:a16="http://schemas.microsoft.com/office/drawing/2014/main" id="{4B3F5DFE-EF95-6C9D-7185-7D367ACDAFE3}"/>
              </a:ext>
            </a:extLst>
          </p:cNvPr>
          <p:cNvSpPr>
            <a:spLocks noGrp="1"/>
          </p:cNvSpPr>
          <p:nvPr>
            <p:ph type="dt" sz="half" idx="10"/>
          </p:nvPr>
        </p:nvSpPr>
        <p:spPr/>
        <p:txBody>
          <a:bodyPr/>
          <a:lstStyle/>
          <a:p>
            <a:fld id="{5B0DD358-5199-A842-BD5B-53D37B3E7A89}" type="datetimeFigureOut">
              <a:rPr lang="en-KE" smtClean="0"/>
              <a:t>22/05/2024</a:t>
            </a:fld>
            <a:endParaRPr lang="en-KE"/>
          </a:p>
        </p:txBody>
      </p:sp>
      <p:sp>
        <p:nvSpPr>
          <p:cNvPr id="5" name="Footer Placeholder 4">
            <a:extLst>
              <a:ext uri="{FF2B5EF4-FFF2-40B4-BE49-F238E27FC236}">
                <a16:creationId xmlns:a16="http://schemas.microsoft.com/office/drawing/2014/main" id="{5A99D06F-B42E-2888-0C0A-BCDC2DF5927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841CBF3-5C63-F409-004A-1238B2994577}"/>
              </a:ext>
            </a:extLst>
          </p:cNvPr>
          <p:cNvSpPr>
            <a:spLocks noGrp="1"/>
          </p:cNvSpPr>
          <p:nvPr>
            <p:ph type="sldNum" sz="quarter" idx="12"/>
          </p:nvPr>
        </p:nvSpPr>
        <p:spPr/>
        <p:txBody>
          <a:bodyPr/>
          <a:lstStyle/>
          <a:p>
            <a:fld id="{7FCB0BBA-01ED-B540-8B38-11465B1C3855}" type="slidenum">
              <a:rPr lang="en-KE" smtClean="0"/>
              <a:t>‹#›</a:t>
            </a:fld>
            <a:endParaRPr lang="en-KE"/>
          </a:p>
        </p:txBody>
      </p:sp>
    </p:spTree>
    <p:extLst>
      <p:ext uri="{BB962C8B-B14F-4D97-AF65-F5344CB8AC3E}">
        <p14:creationId xmlns:p14="http://schemas.microsoft.com/office/powerpoint/2010/main" val="158917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2B52-4106-287B-FE99-240B5BB9AA0A}"/>
              </a:ext>
            </a:extLst>
          </p:cNvPr>
          <p:cNvSpPr>
            <a:spLocks noGrp="1"/>
          </p:cNvSpPr>
          <p:nvPr>
            <p:ph type="title"/>
          </p:nvPr>
        </p:nvSpPr>
        <p:spPr/>
        <p:txBody>
          <a:bodyPr/>
          <a:lstStyle/>
          <a:p>
            <a:r>
              <a:rPr lang="en-GB"/>
              <a:t>Click to edit Master title style</a:t>
            </a:r>
            <a:endParaRPr lang="en-KE"/>
          </a:p>
        </p:txBody>
      </p:sp>
      <p:sp>
        <p:nvSpPr>
          <p:cNvPr id="3" name="Vertical Text Placeholder 2">
            <a:extLst>
              <a:ext uri="{FF2B5EF4-FFF2-40B4-BE49-F238E27FC236}">
                <a16:creationId xmlns:a16="http://schemas.microsoft.com/office/drawing/2014/main" id="{20BD6A3F-31CC-5636-0BFD-A6F82445BE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B414D93B-CA4A-52AA-55BF-F8CF38D38CC5}"/>
              </a:ext>
            </a:extLst>
          </p:cNvPr>
          <p:cNvSpPr>
            <a:spLocks noGrp="1"/>
          </p:cNvSpPr>
          <p:nvPr>
            <p:ph type="dt" sz="half" idx="10"/>
          </p:nvPr>
        </p:nvSpPr>
        <p:spPr/>
        <p:txBody>
          <a:bodyPr/>
          <a:lstStyle/>
          <a:p>
            <a:fld id="{5B0DD358-5199-A842-BD5B-53D37B3E7A89}" type="datetimeFigureOut">
              <a:rPr lang="en-KE" smtClean="0"/>
              <a:t>22/05/2024</a:t>
            </a:fld>
            <a:endParaRPr lang="en-KE"/>
          </a:p>
        </p:txBody>
      </p:sp>
      <p:sp>
        <p:nvSpPr>
          <p:cNvPr id="5" name="Footer Placeholder 4">
            <a:extLst>
              <a:ext uri="{FF2B5EF4-FFF2-40B4-BE49-F238E27FC236}">
                <a16:creationId xmlns:a16="http://schemas.microsoft.com/office/drawing/2014/main" id="{BA161D43-8F4A-3A3A-9C22-601D41069A4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14CFEDE-C40C-0F31-97B3-7BE34BDC2C01}"/>
              </a:ext>
            </a:extLst>
          </p:cNvPr>
          <p:cNvSpPr>
            <a:spLocks noGrp="1"/>
          </p:cNvSpPr>
          <p:nvPr>
            <p:ph type="sldNum" sz="quarter" idx="12"/>
          </p:nvPr>
        </p:nvSpPr>
        <p:spPr/>
        <p:txBody>
          <a:bodyPr/>
          <a:lstStyle/>
          <a:p>
            <a:fld id="{7FCB0BBA-01ED-B540-8B38-11465B1C3855}" type="slidenum">
              <a:rPr lang="en-KE" smtClean="0"/>
              <a:t>‹#›</a:t>
            </a:fld>
            <a:endParaRPr lang="en-KE"/>
          </a:p>
        </p:txBody>
      </p:sp>
    </p:spTree>
    <p:extLst>
      <p:ext uri="{BB962C8B-B14F-4D97-AF65-F5344CB8AC3E}">
        <p14:creationId xmlns:p14="http://schemas.microsoft.com/office/powerpoint/2010/main" val="279829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9FA342-F6E9-D2A2-385C-6B96E026C61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KE"/>
          </a:p>
        </p:txBody>
      </p:sp>
      <p:sp>
        <p:nvSpPr>
          <p:cNvPr id="3" name="Vertical Text Placeholder 2">
            <a:extLst>
              <a:ext uri="{FF2B5EF4-FFF2-40B4-BE49-F238E27FC236}">
                <a16:creationId xmlns:a16="http://schemas.microsoft.com/office/drawing/2014/main" id="{15FFF4C8-4151-16B1-6CE2-405C393BAC8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FB9B6EA5-81B3-956D-9663-50F3DB12F42C}"/>
              </a:ext>
            </a:extLst>
          </p:cNvPr>
          <p:cNvSpPr>
            <a:spLocks noGrp="1"/>
          </p:cNvSpPr>
          <p:nvPr>
            <p:ph type="dt" sz="half" idx="10"/>
          </p:nvPr>
        </p:nvSpPr>
        <p:spPr/>
        <p:txBody>
          <a:bodyPr/>
          <a:lstStyle/>
          <a:p>
            <a:fld id="{5B0DD358-5199-A842-BD5B-53D37B3E7A89}" type="datetimeFigureOut">
              <a:rPr lang="en-KE" smtClean="0"/>
              <a:t>22/05/2024</a:t>
            </a:fld>
            <a:endParaRPr lang="en-KE"/>
          </a:p>
        </p:txBody>
      </p:sp>
      <p:sp>
        <p:nvSpPr>
          <p:cNvPr id="5" name="Footer Placeholder 4">
            <a:extLst>
              <a:ext uri="{FF2B5EF4-FFF2-40B4-BE49-F238E27FC236}">
                <a16:creationId xmlns:a16="http://schemas.microsoft.com/office/drawing/2014/main" id="{74CFB825-055F-8E8C-F480-F5B2187DAC4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69ECAEF-3003-2FAE-F6F3-562F09DFDC40}"/>
              </a:ext>
            </a:extLst>
          </p:cNvPr>
          <p:cNvSpPr>
            <a:spLocks noGrp="1"/>
          </p:cNvSpPr>
          <p:nvPr>
            <p:ph type="sldNum" sz="quarter" idx="12"/>
          </p:nvPr>
        </p:nvSpPr>
        <p:spPr/>
        <p:txBody>
          <a:bodyPr/>
          <a:lstStyle/>
          <a:p>
            <a:fld id="{7FCB0BBA-01ED-B540-8B38-11465B1C3855}" type="slidenum">
              <a:rPr lang="en-KE" smtClean="0"/>
              <a:t>‹#›</a:t>
            </a:fld>
            <a:endParaRPr lang="en-KE"/>
          </a:p>
        </p:txBody>
      </p:sp>
    </p:spTree>
    <p:extLst>
      <p:ext uri="{BB962C8B-B14F-4D97-AF65-F5344CB8AC3E}">
        <p14:creationId xmlns:p14="http://schemas.microsoft.com/office/powerpoint/2010/main" val="406899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32F2-C098-D552-3179-D0BAD9E62F5F}"/>
              </a:ext>
            </a:extLst>
          </p:cNvPr>
          <p:cNvSpPr>
            <a:spLocks noGrp="1"/>
          </p:cNvSpPr>
          <p:nvPr>
            <p:ph type="title"/>
          </p:nvPr>
        </p:nvSpPr>
        <p:spPr/>
        <p:txBody>
          <a:bodyPr/>
          <a:lstStyle/>
          <a:p>
            <a:r>
              <a:rPr lang="en-GB"/>
              <a:t>Click to edit Master title style</a:t>
            </a:r>
            <a:endParaRPr lang="en-KE"/>
          </a:p>
        </p:txBody>
      </p:sp>
      <p:sp>
        <p:nvSpPr>
          <p:cNvPr id="3" name="Content Placeholder 2">
            <a:extLst>
              <a:ext uri="{FF2B5EF4-FFF2-40B4-BE49-F238E27FC236}">
                <a16:creationId xmlns:a16="http://schemas.microsoft.com/office/drawing/2014/main" id="{5E6A914A-BACB-D368-F0D3-631A82FA736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CEC9141E-2408-A72A-5BAD-1DEDFCF7D12C}"/>
              </a:ext>
            </a:extLst>
          </p:cNvPr>
          <p:cNvSpPr>
            <a:spLocks noGrp="1"/>
          </p:cNvSpPr>
          <p:nvPr>
            <p:ph type="dt" sz="half" idx="10"/>
          </p:nvPr>
        </p:nvSpPr>
        <p:spPr/>
        <p:txBody>
          <a:bodyPr/>
          <a:lstStyle/>
          <a:p>
            <a:fld id="{5B0DD358-5199-A842-BD5B-53D37B3E7A89}" type="datetimeFigureOut">
              <a:rPr lang="en-KE" smtClean="0"/>
              <a:t>22/05/2024</a:t>
            </a:fld>
            <a:endParaRPr lang="en-KE"/>
          </a:p>
        </p:txBody>
      </p:sp>
      <p:sp>
        <p:nvSpPr>
          <p:cNvPr id="5" name="Footer Placeholder 4">
            <a:extLst>
              <a:ext uri="{FF2B5EF4-FFF2-40B4-BE49-F238E27FC236}">
                <a16:creationId xmlns:a16="http://schemas.microsoft.com/office/drawing/2014/main" id="{391DED3F-ACDD-ADA5-66A1-31F793FFFBF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FCCAEA2-49B8-4AE1-8AAA-22E22647A8F0}"/>
              </a:ext>
            </a:extLst>
          </p:cNvPr>
          <p:cNvSpPr>
            <a:spLocks noGrp="1"/>
          </p:cNvSpPr>
          <p:nvPr>
            <p:ph type="sldNum" sz="quarter" idx="12"/>
          </p:nvPr>
        </p:nvSpPr>
        <p:spPr/>
        <p:txBody>
          <a:bodyPr/>
          <a:lstStyle/>
          <a:p>
            <a:fld id="{7FCB0BBA-01ED-B540-8B38-11465B1C3855}" type="slidenum">
              <a:rPr lang="en-KE" smtClean="0"/>
              <a:t>‹#›</a:t>
            </a:fld>
            <a:endParaRPr lang="en-KE"/>
          </a:p>
        </p:txBody>
      </p:sp>
    </p:spTree>
    <p:extLst>
      <p:ext uri="{BB962C8B-B14F-4D97-AF65-F5344CB8AC3E}">
        <p14:creationId xmlns:p14="http://schemas.microsoft.com/office/powerpoint/2010/main" val="39710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23F8-ED73-2F80-A447-F05408D0978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KE"/>
          </a:p>
        </p:txBody>
      </p:sp>
      <p:sp>
        <p:nvSpPr>
          <p:cNvPr id="3" name="Text Placeholder 2">
            <a:extLst>
              <a:ext uri="{FF2B5EF4-FFF2-40B4-BE49-F238E27FC236}">
                <a16:creationId xmlns:a16="http://schemas.microsoft.com/office/drawing/2014/main" id="{95789129-77E2-64EF-DEB2-CC496E79D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6F76BD-D8C4-8791-3196-F78EC6221C78}"/>
              </a:ext>
            </a:extLst>
          </p:cNvPr>
          <p:cNvSpPr>
            <a:spLocks noGrp="1"/>
          </p:cNvSpPr>
          <p:nvPr>
            <p:ph type="dt" sz="half" idx="10"/>
          </p:nvPr>
        </p:nvSpPr>
        <p:spPr/>
        <p:txBody>
          <a:bodyPr/>
          <a:lstStyle/>
          <a:p>
            <a:fld id="{5B0DD358-5199-A842-BD5B-53D37B3E7A89}" type="datetimeFigureOut">
              <a:rPr lang="en-KE" smtClean="0"/>
              <a:t>22/05/2024</a:t>
            </a:fld>
            <a:endParaRPr lang="en-KE"/>
          </a:p>
        </p:txBody>
      </p:sp>
      <p:sp>
        <p:nvSpPr>
          <p:cNvPr id="5" name="Footer Placeholder 4">
            <a:extLst>
              <a:ext uri="{FF2B5EF4-FFF2-40B4-BE49-F238E27FC236}">
                <a16:creationId xmlns:a16="http://schemas.microsoft.com/office/drawing/2014/main" id="{A1987EFE-6A05-8A4F-5522-A52ED54E217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9EE2681-1BAD-F279-C27C-5C990FA4E853}"/>
              </a:ext>
            </a:extLst>
          </p:cNvPr>
          <p:cNvSpPr>
            <a:spLocks noGrp="1"/>
          </p:cNvSpPr>
          <p:nvPr>
            <p:ph type="sldNum" sz="quarter" idx="12"/>
          </p:nvPr>
        </p:nvSpPr>
        <p:spPr/>
        <p:txBody>
          <a:bodyPr/>
          <a:lstStyle/>
          <a:p>
            <a:fld id="{7FCB0BBA-01ED-B540-8B38-11465B1C3855}" type="slidenum">
              <a:rPr lang="en-KE" smtClean="0"/>
              <a:t>‹#›</a:t>
            </a:fld>
            <a:endParaRPr lang="en-KE"/>
          </a:p>
        </p:txBody>
      </p:sp>
    </p:spTree>
    <p:extLst>
      <p:ext uri="{BB962C8B-B14F-4D97-AF65-F5344CB8AC3E}">
        <p14:creationId xmlns:p14="http://schemas.microsoft.com/office/powerpoint/2010/main" val="16015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AEF2-6E4B-8A33-8092-676364BF6278}"/>
              </a:ext>
            </a:extLst>
          </p:cNvPr>
          <p:cNvSpPr>
            <a:spLocks noGrp="1"/>
          </p:cNvSpPr>
          <p:nvPr>
            <p:ph type="title"/>
          </p:nvPr>
        </p:nvSpPr>
        <p:spPr/>
        <p:txBody>
          <a:bodyPr/>
          <a:lstStyle/>
          <a:p>
            <a:r>
              <a:rPr lang="en-GB"/>
              <a:t>Click to edit Master title style</a:t>
            </a:r>
            <a:endParaRPr lang="en-KE"/>
          </a:p>
        </p:txBody>
      </p:sp>
      <p:sp>
        <p:nvSpPr>
          <p:cNvPr id="3" name="Content Placeholder 2">
            <a:extLst>
              <a:ext uri="{FF2B5EF4-FFF2-40B4-BE49-F238E27FC236}">
                <a16:creationId xmlns:a16="http://schemas.microsoft.com/office/drawing/2014/main" id="{BB306EFD-28E4-D615-BFDF-4E62833DA0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Content Placeholder 3">
            <a:extLst>
              <a:ext uri="{FF2B5EF4-FFF2-40B4-BE49-F238E27FC236}">
                <a16:creationId xmlns:a16="http://schemas.microsoft.com/office/drawing/2014/main" id="{63B2E970-2EDE-9C55-DD16-E3FC6170585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5" name="Date Placeholder 4">
            <a:extLst>
              <a:ext uri="{FF2B5EF4-FFF2-40B4-BE49-F238E27FC236}">
                <a16:creationId xmlns:a16="http://schemas.microsoft.com/office/drawing/2014/main" id="{3B643672-08A7-BC12-31EA-C0F3E1E775E8}"/>
              </a:ext>
            </a:extLst>
          </p:cNvPr>
          <p:cNvSpPr>
            <a:spLocks noGrp="1"/>
          </p:cNvSpPr>
          <p:nvPr>
            <p:ph type="dt" sz="half" idx="10"/>
          </p:nvPr>
        </p:nvSpPr>
        <p:spPr/>
        <p:txBody>
          <a:bodyPr/>
          <a:lstStyle/>
          <a:p>
            <a:fld id="{5B0DD358-5199-A842-BD5B-53D37B3E7A89}" type="datetimeFigureOut">
              <a:rPr lang="en-KE" smtClean="0"/>
              <a:t>22/05/2024</a:t>
            </a:fld>
            <a:endParaRPr lang="en-KE"/>
          </a:p>
        </p:txBody>
      </p:sp>
      <p:sp>
        <p:nvSpPr>
          <p:cNvPr id="6" name="Footer Placeholder 5">
            <a:extLst>
              <a:ext uri="{FF2B5EF4-FFF2-40B4-BE49-F238E27FC236}">
                <a16:creationId xmlns:a16="http://schemas.microsoft.com/office/drawing/2014/main" id="{FF3B2228-8FE0-486E-D87D-62A7D858BC6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E7531C96-BA67-EA24-06BF-C10E686CA14E}"/>
              </a:ext>
            </a:extLst>
          </p:cNvPr>
          <p:cNvSpPr>
            <a:spLocks noGrp="1"/>
          </p:cNvSpPr>
          <p:nvPr>
            <p:ph type="sldNum" sz="quarter" idx="12"/>
          </p:nvPr>
        </p:nvSpPr>
        <p:spPr/>
        <p:txBody>
          <a:bodyPr/>
          <a:lstStyle/>
          <a:p>
            <a:fld id="{7FCB0BBA-01ED-B540-8B38-11465B1C3855}" type="slidenum">
              <a:rPr lang="en-KE" smtClean="0"/>
              <a:t>‹#›</a:t>
            </a:fld>
            <a:endParaRPr lang="en-KE"/>
          </a:p>
        </p:txBody>
      </p:sp>
    </p:spTree>
    <p:extLst>
      <p:ext uri="{BB962C8B-B14F-4D97-AF65-F5344CB8AC3E}">
        <p14:creationId xmlns:p14="http://schemas.microsoft.com/office/powerpoint/2010/main" val="425224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780C-613C-55D2-60C5-1FCCD6758F0B}"/>
              </a:ext>
            </a:extLst>
          </p:cNvPr>
          <p:cNvSpPr>
            <a:spLocks noGrp="1"/>
          </p:cNvSpPr>
          <p:nvPr>
            <p:ph type="title"/>
          </p:nvPr>
        </p:nvSpPr>
        <p:spPr>
          <a:xfrm>
            <a:off x="839788" y="365125"/>
            <a:ext cx="10515600" cy="1325563"/>
          </a:xfrm>
        </p:spPr>
        <p:txBody>
          <a:bodyPr/>
          <a:lstStyle/>
          <a:p>
            <a:r>
              <a:rPr lang="en-GB"/>
              <a:t>Click to edit Master title style</a:t>
            </a:r>
            <a:endParaRPr lang="en-KE"/>
          </a:p>
        </p:txBody>
      </p:sp>
      <p:sp>
        <p:nvSpPr>
          <p:cNvPr id="3" name="Text Placeholder 2">
            <a:extLst>
              <a:ext uri="{FF2B5EF4-FFF2-40B4-BE49-F238E27FC236}">
                <a16:creationId xmlns:a16="http://schemas.microsoft.com/office/drawing/2014/main" id="{214D4352-75DC-F535-BF3D-7EC04A083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B17DBCF-CF1E-42DF-D254-3286F45EE2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5" name="Text Placeholder 4">
            <a:extLst>
              <a:ext uri="{FF2B5EF4-FFF2-40B4-BE49-F238E27FC236}">
                <a16:creationId xmlns:a16="http://schemas.microsoft.com/office/drawing/2014/main" id="{72ABBA05-0C12-9FFE-D26B-1A4865E12D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CC76283-2757-57CA-2DCA-E74497140A2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7" name="Date Placeholder 6">
            <a:extLst>
              <a:ext uri="{FF2B5EF4-FFF2-40B4-BE49-F238E27FC236}">
                <a16:creationId xmlns:a16="http://schemas.microsoft.com/office/drawing/2014/main" id="{C646E7CF-FBE5-A7AC-3BE3-ACD7CB0C6A29}"/>
              </a:ext>
            </a:extLst>
          </p:cNvPr>
          <p:cNvSpPr>
            <a:spLocks noGrp="1"/>
          </p:cNvSpPr>
          <p:nvPr>
            <p:ph type="dt" sz="half" idx="10"/>
          </p:nvPr>
        </p:nvSpPr>
        <p:spPr/>
        <p:txBody>
          <a:bodyPr/>
          <a:lstStyle/>
          <a:p>
            <a:fld id="{5B0DD358-5199-A842-BD5B-53D37B3E7A89}" type="datetimeFigureOut">
              <a:rPr lang="en-KE" smtClean="0"/>
              <a:t>22/05/2024</a:t>
            </a:fld>
            <a:endParaRPr lang="en-KE"/>
          </a:p>
        </p:txBody>
      </p:sp>
      <p:sp>
        <p:nvSpPr>
          <p:cNvPr id="8" name="Footer Placeholder 7">
            <a:extLst>
              <a:ext uri="{FF2B5EF4-FFF2-40B4-BE49-F238E27FC236}">
                <a16:creationId xmlns:a16="http://schemas.microsoft.com/office/drawing/2014/main" id="{4D989A76-1A45-A145-45CB-4BFD15893204}"/>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CE4A01A0-FF2B-E550-9B52-8E48467BC456}"/>
              </a:ext>
            </a:extLst>
          </p:cNvPr>
          <p:cNvSpPr>
            <a:spLocks noGrp="1"/>
          </p:cNvSpPr>
          <p:nvPr>
            <p:ph type="sldNum" sz="quarter" idx="12"/>
          </p:nvPr>
        </p:nvSpPr>
        <p:spPr/>
        <p:txBody>
          <a:bodyPr/>
          <a:lstStyle/>
          <a:p>
            <a:fld id="{7FCB0BBA-01ED-B540-8B38-11465B1C3855}" type="slidenum">
              <a:rPr lang="en-KE" smtClean="0"/>
              <a:t>‹#›</a:t>
            </a:fld>
            <a:endParaRPr lang="en-KE"/>
          </a:p>
        </p:txBody>
      </p:sp>
    </p:spTree>
    <p:extLst>
      <p:ext uri="{BB962C8B-B14F-4D97-AF65-F5344CB8AC3E}">
        <p14:creationId xmlns:p14="http://schemas.microsoft.com/office/powerpoint/2010/main" val="375236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5A4F-1855-CD9D-F356-D9E2219C2B36}"/>
              </a:ext>
            </a:extLst>
          </p:cNvPr>
          <p:cNvSpPr>
            <a:spLocks noGrp="1"/>
          </p:cNvSpPr>
          <p:nvPr>
            <p:ph type="title"/>
          </p:nvPr>
        </p:nvSpPr>
        <p:spPr/>
        <p:txBody>
          <a:bodyPr/>
          <a:lstStyle/>
          <a:p>
            <a:r>
              <a:rPr lang="en-GB"/>
              <a:t>Click to edit Master title style</a:t>
            </a:r>
            <a:endParaRPr lang="en-KE"/>
          </a:p>
        </p:txBody>
      </p:sp>
      <p:sp>
        <p:nvSpPr>
          <p:cNvPr id="3" name="Date Placeholder 2">
            <a:extLst>
              <a:ext uri="{FF2B5EF4-FFF2-40B4-BE49-F238E27FC236}">
                <a16:creationId xmlns:a16="http://schemas.microsoft.com/office/drawing/2014/main" id="{6E9FC15B-B166-E45E-0CFA-4E7DA9DFC545}"/>
              </a:ext>
            </a:extLst>
          </p:cNvPr>
          <p:cNvSpPr>
            <a:spLocks noGrp="1"/>
          </p:cNvSpPr>
          <p:nvPr>
            <p:ph type="dt" sz="half" idx="10"/>
          </p:nvPr>
        </p:nvSpPr>
        <p:spPr/>
        <p:txBody>
          <a:bodyPr/>
          <a:lstStyle/>
          <a:p>
            <a:fld id="{5B0DD358-5199-A842-BD5B-53D37B3E7A89}" type="datetimeFigureOut">
              <a:rPr lang="en-KE" smtClean="0"/>
              <a:t>22/05/2024</a:t>
            </a:fld>
            <a:endParaRPr lang="en-KE"/>
          </a:p>
        </p:txBody>
      </p:sp>
      <p:sp>
        <p:nvSpPr>
          <p:cNvPr id="4" name="Footer Placeholder 3">
            <a:extLst>
              <a:ext uri="{FF2B5EF4-FFF2-40B4-BE49-F238E27FC236}">
                <a16:creationId xmlns:a16="http://schemas.microsoft.com/office/drawing/2014/main" id="{8B348510-CB04-9262-9077-35192DA5F623}"/>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C1AFC9EB-6B6B-6A72-EC40-7762054B8744}"/>
              </a:ext>
            </a:extLst>
          </p:cNvPr>
          <p:cNvSpPr>
            <a:spLocks noGrp="1"/>
          </p:cNvSpPr>
          <p:nvPr>
            <p:ph type="sldNum" sz="quarter" idx="12"/>
          </p:nvPr>
        </p:nvSpPr>
        <p:spPr/>
        <p:txBody>
          <a:bodyPr/>
          <a:lstStyle/>
          <a:p>
            <a:fld id="{7FCB0BBA-01ED-B540-8B38-11465B1C3855}" type="slidenum">
              <a:rPr lang="en-KE" smtClean="0"/>
              <a:t>‹#›</a:t>
            </a:fld>
            <a:endParaRPr lang="en-KE"/>
          </a:p>
        </p:txBody>
      </p:sp>
    </p:spTree>
    <p:extLst>
      <p:ext uri="{BB962C8B-B14F-4D97-AF65-F5344CB8AC3E}">
        <p14:creationId xmlns:p14="http://schemas.microsoft.com/office/powerpoint/2010/main" val="104917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CC2D82-3F0C-69D6-EDAD-5BF51BDE68EF}"/>
              </a:ext>
            </a:extLst>
          </p:cNvPr>
          <p:cNvSpPr>
            <a:spLocks noGrp="1"/>
          </p:cNvSpPr>
          <p:nvPr>
            <p:ph type="dt" sz="half" idx="10"/>
          </p:nvPr>
        </p:nvSpPr>
        <p:spPr/>
        <p:txBody>
          <a:bodyPr/>
          <a:lstStyle/>
          <a:p>
            <a:fld id="{5B0DD358-5199-A842-BD5B-53D37B3E7A89}" type="datetimeFigureOut">
              <a:rPr lang="en-KE" smtClean="0"/>
              <a:t>22/05/2024</a:t>
            </a:fld>
            <a:endParaRPr lang="en-KE"/>
          </a:p>
        </p:txBody>
      </p:sp>
      <p:sp>
        <p:nvSpPr>
          <p:cNvPr id="3" name="Footer Placeholder 2">
            <a:extLst>
              <a:ext uri="{FF2B5EF4-FFF2-40B4-BE49-F238E27FC236}">
                <a16:creationId xmlns:a16="http://schemas.microsoft.com/office/drawing/2014/main" id="{3EC2BFF4-BE09-497C-7C4C-D81EEBA2FCCF}"/>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C49E1E1F-E876-4F4F-0D5A-1D7E931CFB59}"/>
              </a:ext>
            </a:extLst>
          </p:cNvPr>
          <p:cNvSpPr>
            <a:spLocks noGrp="1"/>
          </p:cNvSpPr>
          <p:nvPr>
            <p:ph type="sldNum" sz="quarter" idx="12"/>
          </p:nvPr>
        </p:nvSpPr>
        <p:spPr/>
        <p:txBody>
          <a:bodyPr/>
          <a:lstStyle/>
          <a:p>
            <a:fld id="{7FCB0BBA-01ED-B540-8B38-11465B1C3855}" type="slidenum">
              <a:rPr lang="en-KE" smtClean="0"/>
              <a:t>‹#›</a:t>
            </a:fld>
            <a:endParaRPr lang="en-KE"/>
          </a:p>
        </p:txBody>
      </p:sp>
    </p:spTree>
    <p:extLst>
      <p:ext uri="{BB962C8B-B14F-4D97-AF65-F5344CB8AC3E}">
        <p14:creationId xmlns:p14="http://schemas.microsoft.com/office/powerpoint/2010/main" val="210584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629C-2656-2B63-D36C-2156212933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E"/>
          </a:p>
        </p:txBody>
      </p:sp>
      <p:sp>
        <p:nvSpPr>
          <p:cNvPr id="3" name="Content Placeholder 2">
            <a:extLst>
              <a:ext uri="{FF2B5EF4-FFF2-40B4-BE49-F238E27FC236}">
                <a16:creationId xmlns:a16="http://schemas.microsoft.com/office/drawing/2014/main" id="{46015376-7390-54C1-1235-61D4E7E82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Text Placeholder 3">
            <a:extLst>
              <a:ext uri="{FF2B5EF4-FFF2-40B4-BE49-F238E27FC236}">
                <a16:creationId xmlns:a16="http://schemas.microsoft.com/office/drawing/2014/main" id="{2CA2A13E-6A42-A212-EAA3-A90273383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812479-4432-AC69-097C-33376A30B647}"/>
              </a:ext>
            </a:extLst>
          </p:cNvPr>
          <p:cNvSpPr>
            <a:spLocks noGrp="1"/>
          </p:cNvSpPr>
          <p:nvPr>
            <p:ph type="dt" sz="half" idx="10"/>
          </p:nvPr>
        </p:nvSpPr>
        <p:spPr/>
        <p:txBody>
          <a:bodyPr/>
          <a:lstStyle/>
          <a:p>
            <a:fld id="{5B0DD358-5199-A842-BD5B-53D37B3E7A89}" type="datetimeFigureOut">
              <a:rPr lang="en-KE" smtClean="0"/>
              <a:t>22/05/2024</a:t>
            </a:fld>
            <a:endParaRPr lang="en-KE"/>
          </a:p>
        </p:txBody>
      </p:sp>
      <p:sp>
        <p:nvSpPr>
          <p:cNvPr id="6" name="Footer Placeholder 5">
            <a:extLst>
              <a:ext uri="{FF2B5EF4-FFF2-40B4-BE49-F238E27FC236}">
                <a16:creationId xmlns:a16="http://schemas.microsoft.com/office/drawing/2014/main" id="{51527401-194B-48A7-525E-77CC4F9112B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9E51B61-FB93-3647-0547-535E101F25B7}"/>
              </a:ext>
            </a:extLst>
          </p:cNvPr>
          <p:cNvSpPr>
            <a:spLocks noGrp="1"/>
          </p:cNvSpPr>
          <p:nvPr>
            <p:ph type="sldNum" sz="quarter" idx="12"/>
          </p:nvPr>
        </p:nvSpPr>
        <p:spPr/>
        <p:txBody>
          <a:bodyPr/>
          <a:lstStyle/>
          <a:p>
            <a:fld id="{7FCB0BBA-01ED-B540-8B38-11465B1C3855}" type="slidenum">
              <a:rPr lang="en-KE" smtClean="0"/>
              <a:t>‹#›</a:t>
            </a:fld>
            <a:endParaRPr lang="en-KE"/>
          </a:p>
        </p:txBody>
      </p:sp>
    </p:spTree>
    <p:extLst>
      <p:ext uri="{BB962C8B-B14F-4D97-AF65-F5344CB8AC3E}">
        <p14:creationId xmlns:p14="http://schemas.microsoft.com/office/powerpoint/2010/main" val="398483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5A67-21EC-E7E7-B67F-D963955824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E"/>
          </a:p>
        </p:txBody>
      </p:sp>
      <p:sp>
        <p:nvSpPr>
          <p:cNvPr id="3" name="Picture Placeholder 2">
            <a:extLst>
              <a:ext uri="{FF2B5EF4-FFF2-40B4-BE49-F238E27FC236}">
                <a16:creationId xmlns:a16="http://schemas.microsoft.com/office/drawing/2014/main" id="{A10BE7A1-CE3B-9620-1C55-6852C9EDE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48C531F4-8F7D-3659-61FF-43F3EC9CD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393D4C-8AE1-EC1C-05E1-19C9D31108A9}"/>
              </a:ext>
            </a:extLst>
          </p:cNvPr>
          <p:cNvSpPr>
            <a:spLocks noGrp="1"/>
          </p:cNvSpPr>
          <p:nvPr>
            <p:ph type="dt" sz="half" idx="10"/>
          </p:nvPr>
        </p:nvSpPr>
        <p:spPr/>
        <p:txBody>
          <a:bodyPr/>
          <a:lstStyle/>
          <a:p>
            <a:fld id="{5B0DD358-5199-A842-BD5B-53D37B3E7A89}" type="datetimeFigureOut">
              <a:rPr lang="en-KE" smtClean="0"/>
              <a:t>22/05/2024</a:t>
            </a:fld>
            <a:endParaRPr lang="en-KE"/>
          </a:p>
        </p:txBody>
      </p:sp>
      <p:sp>
        <p:nvSpPr>
          <p:cNvPr id="6" name="Footer Placeholder 5">
            <a:extLst>
              <a:ext uri="{FF2B5EF4-FFF2-40B4-BE49-F238E27FC236}">
                <a16:creationId xmlns:a16="http://schemas.microsoft.com/office/drawing/2014/main" id="{AEF9BFC1-D5B2-FB2E-AEA5-59D9F18E74B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E3387A9B-0833-D2AC-3973-4156B9A6E0F3}"/>
              </a:ext>
            </a:extLst>
          </p:cNvPr>
          <p:cNvSpPr>
            <a:spLocks noGrp="1"/>
          </p:cNvSpPr>
          <p:nvPr>
            <p:ph type="sldNum" sz="quarter" idx="12"/>
          </p:nvPr>
        </p:nvSpPr>
        <p:spPr/>
        <p:txBody>
          <a:bodyPr/>
          <a:lstStyle/>
          <a:p>
            <a:fld id="{7FCB0BBA-01ED-B540-8B38-11465B1C3855}" type="slidenum">
              <a:rPr lang="en-KE" smtClean="0"/>
              <a:t>‹#›</a:t>
            </a:fld>
            <a:endParaRPr lang="en-KE"/>
          </a:p>
        </p:txBody>
      </p:sp>
    </p:spTree>
    <p:extLst>
      <p:ext uri="{BB962C8B-B14F-4D97-AF65-F5344CB8AC3E}">
        <p14:creationId xmlns:p14="http://schemas.microsoft.com/office/powerpoint/2010/main" val="177161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05FA98-833A-5341-4950-DFB6670AF8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KE"/>
          </a:p>
        </p:txBody>
      </p:sp>
      <p:sp>
        <p:nvSpPr>
          <p:cNvPr id="3" name="Text Placeholder 2">
            <a:extLst>
              <a:ext uri="{FF2B5EF4-FFF2-40B4-BE49-F238E27FC236}">
                <a16:creationId xmlns:a16="http://schemas.microsoft.com/office/drawing/2014/main" id="{9D708318-3852-6827-9DB8-033FD4530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B1A7D24E-FF7E-BEE4-0DBE-E9898DEF33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DD358-5199-A842-BD5B-53D37B3E7A89}" type="datetimeFigureOut">
              <a:rPr lang="en-KE" smtClean="0"/>
              <a:t>22/05/2024</a:t>
            </a:fld>
            <a:endParaRPr lang="en-KE"/>
          </a:p>
        </p:txBody>
      </p:sp>
      <p:sp>
        <p:nvSpPr>
          <p:cNvPr id="5" name="Footer Placeholder 4">
            <a:extLst>
              <a:ext uri="{FF2B5EF4-FFF2-40B4-BE49-F238E27FC236}">
                <a16:creationId xmlns:a16="http://schemas.microsoft.com/office/drawing/2014/main" id="{CD34C107-A934-9544-F439-B8CCF862E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AD695173-B414-0ABD-6907-7EF80EF42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B0BBA-01ED-B540-8B38-11465B1C3855}" type="slidenum">
              <a:rPr lang="en-KE" smtClean="0"/>
              <a:t>‹#›</a:t>
            </a:fld>
            <a:endParaRPr lang="en-KE"/>
          </a:p>
        </p:txBody>
      </p:sp>
    </p:spTree>
    <p:extLst>
      <p:ext uri="{BB962C8B-B14F-4D97-AF65-F5344CB8AC3E}">
        <p14:creationId xmlns:p14="http://schemas.microsoft.com/office/powerpoint/2010/main" val="26004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F540-C6B6-10F7-43A0-7FBE74CBFA47}"/>
              </a:ext>
            </a:extLst>
          </p:cNvPr>
          <p:cNvSpPr>
            <a:spLocks noGrp="1"/>
          </p:cNvSpPr>
          <p:nvPr>
            <p:ph type="ctrTitle"/>
          </p:nvPr>
        </p:nvSpPr>
        <p:spPr>
          <a:xfrm>
            <a:off x="1524000" y="2950713"/>
            <a:ext cx="9144000" cy="956574"/>
          </a:xfrm>
        </p:spPr>
        <p:txBody>
          <a:bodyPr/>
          <a:lstStyle/>
          <a:p>
            <a:r>
              <a:rPr lang="en-KE" b="1" dirty="0"/>
              <a:t>Dash</a:t>
            </a:r>
          </a:p>
        </p:txBody>
      </p:sp>
    </p:spTree>
    <p:extLst>
      <p:ext uri="{BB962C8B-B14F-4D97-AF65-F5344CB8AC3E}">
        <p14:creationId xmlns:p14="http://schemas.microsoft.com/office/powerpoint/2010/main" val="75101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39E9-79EF-3275-D808-36DB15283641}"/>
              </a:ext>
            </a:extLst>
          </p:cNvPr>
          <p:cNvSpPr>
            <a:spLocks noGrp="1"/>
          </p:cNvSpPr>
          <p:nvPr>
            <p:ph type="title"/>
          </p:nvPr>
        </p:nvSpPr>
        <p:spPr>
          <a:xfrm>
            <a:off x="838200" y="304743"/>
            <a:ext cx="10515600" cy="1325563"/>
          </a:xfrm>
        </p:spPr>
        <p:txBody>
          <a:bodyPr/>
          <a:lstStyle/>
          <a:p>
            <a:r>
              <a:rPr lang="en-KE" b="1" dirty="0"/>
              <a:t>What is Dash</a:t>
            </a:r>
          </a:p>
        </p:txBody>
      </p:sp>
      <p:sp>
        <p:nvSpPr>
          <p:cNvPr id="3" name="Content Placeholder 2">
            <a:extLst>
              <a:ext uri="{FF2B5EF4-FFF2-40B4-BE49-F238E27FC236}">
                <a16:creationId xmlns:a16="http://schemas.microsoft.com/office/drawing/2014/main" id="{31EDC4DF-81DD-4822-A614-0161ED7E7A1A}"/>
              </a:ext>
            </a:extLst>
          </p:cNvPr>
          <p:cNvSpPr>
            <a:spLocks noGrp="1"/>
          </p:cNvSpPr>
          <p:nvPr>
            <p:ph idx="1"/>
          </p:nvPr>
        </p:nvSpPr>
        <p:spPr>
          <a:xfrm>
            <a:off x="838200" y="1268083"/>
            <a:ext cx="10515600" cy="4908880"/>
          </a:xfrm>
        </p:spPr>
        <p:txBody>
          <a:bodyPr>
            <a:noAutofit/>
          </a:bodyPr>
          <a:lstStyle/>
          <a:p>
            <a:pPr algn="just">
              <a:lnSpc>
                <a:spcPct val="120000"/>
              </a:lnSpc>
            </a:pPr>
            <a:r>
              <a:rPr lang="en-GB" sz="2200" b="0" i="0" u="none" strike="noStrike" dirty="0">
                <a:solidFill>
                  <a:srgbClr val="000000"/>
                </a:solidFill>
                <a:effectLst/>
              </a:rPr>
              <a:t>Dash is an open-source Python framework used for building analytical web applications. </a:t>
            </a:r>
          </a:p>
          <a:p>
            <a:pPr algn="just">
              <a:lnSpc>
                <a:spcPct val="120000"/>
              </a:lnSpc>
            </a:pPr>
            <a:r>
              <a:rPr lang="en-GB" sz="2200" b="0" i="0" u="none" strike="noStrike" dirty="0">
                <a:solidFill>
                  <a:srgbClr val="000000"/>
                </a:solidFill>
                <a:effectLst/>
              </a:rPr>
              <a:t>It is a powerful library that simplifies the development of data-driven applications. </a:t>
            </a:r>
          </a:p>
          <a:p>
            <a:pPr algn="just">
              <a:lnSpc>
                <a:spcPct val="120000"/>
              </a:lnSpc>
            </a:pPr>
            <a:r>
              <a:rPr lang="en-GB" sz="2200" b="0" i="0" u="none" strike="noStrike" dirty="0">
                <a:solidFill>
                  <a:srgbClr val="000000"/>
                </a:solidFill>
                <a:effectLst/>
              </a:rPr>
              <a:t>It’s especially useful for Python data scientists who aren’t very familiar with web development. </a:t>
            </a:r>
          </a:p>
          <a:p>
            <a:pPr algn="just">
              <a:lnSpc>
                <a:spcPct val="120000"/>
              </a:lnSpc>
            </a:pPr>
            <a:r>
              <a:rPr lang="en-GB" sz="2200" b="0" i="0" u="none" strike="noStrike" dirty="0">
                <a:solidFill>
                  <a:srgbClr val="000000"/>
                </a:solidFill>
                <a:effectLst/>
              </a:rPr>
              <a:t>Users can create amazing dashboards in their browser using dash.</a:t>
            </a:r>
          </a:p>
          <a:p>
            <a:pPr algn="just">
              <a:lnSpc>
                <a:spcPct val="120000"/>
              </a:lnSpc>
            </a:pPr>
            <a:r>
              <a:rPr lang="en-GB" sz="2200" b="0" i="0" u="none" strike="noStrike" dirty="0">
                <a:solidFill>
                  <a:srgbClr val="242424"/>
                </a:solidFill>
                <a:effectLst/>
              </a:rPr>
              <a:t>Created by </a:t>
            </a:r>
            <a:r>
              <a:rPr lang="en-GB" sz="2200" b="0" i="0" u="none" strike="noStrike" dirty="0" err="1">
                <a:solidFill>
                  <a:srgbClr val="242424"/>
                </a:solidFill>
                <a:effectLst/>
              </a:rPr>
              <a:t>plotly</a:t>
            </a:r>
            <a:r>
              <a:rPr lang="en-GB" sz="2200" b="0" i="0" u="none" strike="noStrike" dirty="0">
                <a:solidFill>
                  <a:srgbClr val="242424"/>
                </a:solidFill>
                <a:effectLst/>
              </a:rPr>
              <a:t> for creating interactive web applications. Dash is written on the top of Flask, </a:t>
            </a:r>
            <a:r>
              <a:rPr lang="en-GB" sz="2200" b="0" i="0" u="none" strike="noStrike" dirty="0" err="1">
                <a:solidFill>
                  <a:srgbClr val="242424"/>
                </a:solidFill>
                <a:effectLst/>
              </a:rPr>
              <a:t>Plotly.js</a:t>
            </a:r>
            <a:r>
              <a:rPr lang="en-GB" sz="2200" b="0" i="0" u="none" strike="noStrike" dirty="0">
                <a:solidFill>
                  <a:srgbClr val="242424"/>
                </a:solidFill>
                <a:effectLst/>
              </a:rPr>
              <a:t> and </a:t>
            </a:r>
            <a:r>
              <a:rPr lang="en-GB" sz="2200" b="0" i="0" u="none" strike="noStrike" dirty="0" err="1">
                <a:solidFill>
                  <a:srgbClr val="242424"/>
                </a:solidFill>
                <a:effectLst/>
              </a:rPr>
              <a:t>React.js</a:t>
            </a:r>
            <a:r>
              <a:rPr lang="en-GB" sz="2200" b="0" i="0" u="none" strike="noStrike" dirty="0">
                <a:solidFill>
                  <a:srgbClr val="242424"/>
                </a:solidFill>
                <a:effectLst/>
              </a:rPr>
              <a:t>. </a:t>
            </a:r>
          </a:p>
          <a:p>
            <a:pPr algn="just">
              <a:lnSpc>
                <a:spcPct val="120000"/>
              </a:lnSpc>
            </a:pPr>
            <a:r>
              <a:rPr lang="en-GB" sz="2200" b="0" i="0" u="none" strike="noStrike" dirty="0">
                <a:solidFill>
                  <a:srgbClr val="242424"/>
                </a:solidFill>
                <a:effectLst/>
              </a:rPr>
              <a:t>With Dash, you don’t have to learn HTML, CSS and </a:t>
            </a:r>
            <a:r>
              <a:rPr lang="en-GB" sz="2200" b="0" i="0" u="none" strike="noStrike" dirty="0" err="1">
                <a:solidFill>
                  <a:srgbClr val="242424"/>
                </a:solidFill>
                <a:effectLst/>
              </a:rPr>
              <a:t>Javascript</a:t>
            </a:r>
            <a:r>
              <a:rPr lang="en-GB" sz="2200" b="0" i="0" u="none" strike="noStrike" dirty="0">
                <a:solidFill>
                  <a:srgbClr val="242424"/>
                </a:solidFill>
                <a:effectLst/>
              </a:rPr>
              <a:t> in order to create interactive dashboards, you only need python. </a:t>
            </a:r>
          </a:p>
          <a:p>
            <a:pPr algn="just">
              <a:lnSpc>
                <a:spcPct val="120000"/>
              </a:lnSpc>
            </a:pPr>
            <a:r>
              <a:rPr lang="en-GB" sz="2200" b="0" i="0" u="none" strike="noStrike" dirty="0">
                <a:solidFill>
                  <a:srgbClr val="242424"/>
                </a:solidFill>
                <a:effectLst/>
              </a:rPr>
              <a:t>Dash is open source and the application build using this framework are viewed on the web browser.</a:t>
            </a:r>
            <a:endParaRPr lang="en-KE" sz="2200" dirty="0"/>
          </a:p>
        </p:txBody>
      </p:sp>
    </p:spTree>
    <p:extLst>
      <p:ext uri="{BB962C8B-B14F-4D97-AF65-F5344CB8AC3E}">
        <p14:creationId xmlns:p14="http://schemas.microsoft.com/office/powerpoint/2010/main" val="168028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48B89-2D7E-F072-61D1-DF0A82BED4A8}"/>
              </a:ext>
            </a:extLst>
          </p:cNvPr>
          <p:cNvSpPr>
            <a:spLocks noGrp="1"/>
          </p:cNvSpPr>
          <p:nvPr>
            <p:ph idx="1"/>
          </p:nvPr>
        </p:nvSpPr>
        <p:spPr/>
        <p:txBody>
          <a:bodyPr>
            <a:normAutofit/>
          </a:bodyPr>
          <a:lstStyle/>
          <a:p>
            <a:pPr algn="just">
              <a:lnSpc>
                <a:spcPct val="150000"/>
              </a:lnSpc>
            </a:pPr>
            <a:r>
              <a:rPr lang="en-GB" sz="2200" b="0" i="0" u="none" strike="noStrike" dirty="0">
                <a:solidFill>
                  <a:srgbClr val="000000"/>
                </a:solidFill>
                <a:effectLst/>
              </a:rPr>
              <a:t>Built on top of </a:t>
            </a:r>
            <a:r>
              <a:rPr lang="en-GB" sz="2200" b="0" i="0" u="none" strike="noStrike" dirty="0" err="1">
                <a:solidFill>
                  <a:srgbClr val="000000"/>
                </a:solidFill>
                <a:effectLst/>
              </a:rPr>
              <a:t>Plotly.js</a:t>
            </a:r>
            <a:r>
              <a:rPr lang="en-GB" sz="2200" b="0" i="0" u="none" strike="noStrike" dirty="0">
                <a:solidFill>
                  <a:srgbClr val="000000"/>
                </a:solidFill>
                <a:effectLst/>
              </a:rPr>
              <a:t>, React, and Flask, Dash ties modern UI elements like dropdowns, sliders and graphs directly to your analytical python code.</a:t>
            </a:r>
          </a:p>
          <a:p>
            <a:pPr algn="just">
              <a:lnSpc>
                <a:spcPct val="150000"/>
              </a:lnSpc>
            </a:pPr>
            <a:r>
              <a:rPr lang="en-GB" sz="2200" b="0" i="0" u="none" strike="noStrike" dirty="0">
                <a:solidFill>
                  <a:srgbClr val="000000"/>
                </a:solidFill>
                <a:effectLst/>
              </a:rPr>
              <a:t>Dash apps consist of a Flask server that communicates with front-end React components using JSON packets over HTTP requests.</a:t>
            </a:r>
          </a:p>
        </p:txBody>
      </p:sp>
    </p:spTree>
    <p:extLst>
      <p:ext uri="{BB962C8B-B14F-4D97-AF65-F5344CB8AC3E}">
        <p14:creationId xmlns:p14="http://schemas.microsoft.com/office/powerpoint/2010/main" val="212315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3220-EBB4-0964-DE5B-0F1DBF958575}"/>
              </a:ext>
            </a:extLst>
          </p:cNvPr>
          <p:cNvSpPr>
            <a:spLocks noGrp="1"/>
          </p:cNvSpPr>
          <p:nvPr>
            <p:ph type="title"/>
          </p:nvPr>
        </p:nvSpPr>
        <p:spPr/>
        <p:txBody>
          <a:bodyPr/>
          <a:lstStyle/>
          <a:p>
            <a:r>
              <a:rPr lang="en-KE" b="1" dirty="0"/>
              <a:t>Advantages of Dash over other frameworks</a:t>
            </a:r>
          </a:p>
        </p:txBody>
      </p:sp>
      <p:sp>
        <p:nvSpPr>
          <p:cNvPr id="3" name="Content Placeholder 2">
            <a:extLst>
              <a:ext uri="{FF2B5EF4-FFF2-40B4-BE49-F238E27FC236}">
                <a16:creationId xmlns:a16="http://schemas.microsoft.com/office/drawing/2014/main" id="{AB62AAD7-2218-722E-30FF-23D53F3C7BAC}"/>
              </a:ext>
            </a:extLst>
          </p:cNvPr>
          <p:cNvSpPr>
            <a:spLocks noGrp="1"/>
          </p:cNvSpPr>
          <p:nvPr>
            <p:ph idx="1"/>
          </p:nvPr>
        </p:nvSpPr>
        <p:spPr>
          <a:xfrm>
            <a:off x="838200" y="1552755"/>
            <a:ext cx="10515600" cy="4572450"/>
          </a:xfrm>
        </p:spPr>
        <p:txBody>
          <a:bodyPr>
            <a:noAutofit/>
          </a:bodyPr>
          <a:lstStyle/>
          <a:p>
            <a:pPr algn="just">
              <a:lnSpc>
                <a:spcPct val="100000"/>
              </a:lnSpc>
              <a:buFont typeface="Arial" panose="020B0604020202020204" pitchFamily="34" charset="0"/>
              <a:buChar char="•"/>
            </a:pPr>
            <a:r>
              <a:rPr lang="en-GB" sz="2200" b="0" i="0" u="none" strike="noStrike" dirty="0">
                <a:solidFill>
                  <a:srgbClr val="000000"/>
                </a:solidFill>
                <a:effectLst/>
              </a:rPr>
              <a:t>With just 50 lines of code, you can write a simple “hello world” Dash app, as Dash requires very little </a:t>
            </a:r>
            <a:r>
              <a:rPr lang="en-GB" sz="2200" b="0" i="0" u="none" strike="noStrike" dirty="0" err="1">
                <a:solidFill>
                  <a:srgbClr val="000000"/>
                </a:solidFill>
                <a:effectLst/>
              </a:rPr>
              <a:t>boilerplater</a:t>
            </a:r>
            <a:r>
              <a:rPr lang="en-GB" sz="2200" b="0" i="0" u="none" strike="noStrike" dirty="0">
                <a:solidFill>
                  <a:srgbClr val="000000"/>
                </a:solidFill>
                <a:effectLst/>
              </a:rPr>
              <a:t>.</a:t>
            </a:r>
          </a:p>
          <a:p>
            <a:pPr algn="just">
              <a:lnSpc>
                <a:spcPct val="100000"/>
              </a:lnSpc>
              <a:buFont typeface="Arial" panose="020B0604020202020204" pitchFamily="34" charset="0"/>
              <a:buChar char="•"/>
            </a:pPr>
            <a:r>
              <a:rPr lang="en-GB" sz="2200" b="0" i="0" u="none" strike="noStrike" dirty="0">
                <a:solidFill>
                  <a:srgbClr val="000000"/>
                </a:solidFill>
                <a:effectLst/>
              </a:rPr>
              <a:t>Entire Dash apps are written in python language, the most preferred language globally.</a:t>
            </a:r>
          </a:p>
          <a:p>
            <a:pPr algn="just">
              <a:lnSpc>
                <a:spcPct val="100000"/>
              </a:lnSpc>
              <a:buFont typeface="Arial" panose="020B0604020202020204" pitchFamily="34" charset="0"/>
              <a:buChar char="•"/>
            </a:pPr>
            <a:r>
              <a:rPr lang="en-GB" sz="2200" b="0" i="0" u="none" strike="noStrike" dirty="0">
                <a:solidFill>
                  <a:srgbClr val="000000"/>
                </a:solidFill>
                <a:effectLst/>
              </a:rPr>
              <a:t>In your own python code, you can bind dash interactive components like dropdown, text inputs, sliders, and graphs with reactive Dash “</a:t>
            </a:r>
            <a:r>
              <a:rPr lang="en-GB" sz="2200" b="0" i="0" u="none" strike="noStrike" dirty="0" err="1">
                <a:solidFill>
                  <a:srgbClr val="000000"/>
                </a:solidFill>
                <a:effectLst/>
              </a:rPr>
              <a:t>callbacks</a:t>
            </a:r>
            <a:r>
              <a:rPr lang="en-GB" sz="2200" b="0" i="0" u="none" strike="noStrike" dirty="0">
                <a:solidFill>
                  <a:srgbClr val="000000"/>
                </a:solidFill>
                <a:effectLst/>
              </a:rPr>
              <a:t>”.</a:t>
            </a:r>
          </a:p>
          <a:p>
            <a:pPr algn="just">
              <a:lnSpc>
                <a:spcPct val="100000"/>
              </a:lnSpc>
              <a:buFont typeface="Arial" panose="020B0604020202020204" pitchFamily="34" charset="0"/>
              <a:buChar char="•"/>
            </a:pPr>
            <a:r>
              <a:rPr lang="en-GB" sz="2200" b="0" i="0" u="none" strike="noStrike" dirty="0">
                <a:solidFill>
                  <a:srgbClr val="000000"/>
                </a:solidFill>
                <a:effectLst/>
              </a:rPr>
              <a:t>Complicated UIs in Dash apps can have multiple inputs, multiple outputs and inputs that depends on other inputs.</a:t>
            </a:r>
          </a:p>
          <a:p>
            <a:pPr algn="just">
              <a:lnSpc>
                <a:spcPct val="100000"/>
              </a:lnSpc>
              <a:buFont typeface="Arial" panose="020B0604020202020204" pitchFamily="34" charset="0"/>
              <a:buChar char="•"/>
            </a:pPr>
            <a:r>
              <a:rPr lang="en-GB" sz="2200" b="0" i="0" u="none" strike="noStrike" dirty="0">
                <a:solidFill>
                  <a:srgbClr val="000000"/>
                </a:solidFill>
                <a:effectLst/>
              </a:rPr>
              <a:t>Simultaneously, multiple users can work on Dash apps.</a:t>
            </a:r>
          </a:p>
          <a:p>
            <a:pPr algn="just">
              <a:lnSpc>
                <a:spcPct val="100000"/>
              </a:lnSpc>
              <a:buFont typeface="Arial" panose="020B0604020202020204" pitchFamily="34" charset="0"/>
              <a:buChar char="•"/>
            </a:pPr>
            <a:r>
              <a:rPr lang="en-GB" sz="2200" b="0" i="0" u="none" strike="noStrike" dirty="0">
                <a:solidFill>
                  <a:srgbClr val="000000"/>
                </a:solidFill>
                <a:effectLst/>
              </a:rPr>
              <a:t>For creating your own Dash components with React, dash uses </a:t>
            </a:r>
            <a:r>
              <a:rPr lang="en-GB" sz="2200" b="0" i="0" u="none" strike="noStrike" dirty="0" err="1">
                <a:solidFill>
                  <a:srgbClr val="000000"/>
                </a:solidFill>
                <a:effectLst/>
              </a:rPr>
              <a:t>React.js</a:t>
            </a:r>
            <a:r>
              <a:rPr lang="en-GB" sz="2200" b="0" i="0" u="none" strike="noStrike" dirty="0">
                <a:solidFill>
                  <a:srgbClr val="000000"/>
                </a:solidFill>
                <a:effectLst/>
              </a:rPr>
              <a:t> to render components and includes a plugin system.</a:t>
            </a:r>
          </a:p>
          <a:p>
            <a:pPr algn="just">
              <a:lnSpc>
                <a:spcPct val="100000"/>
              </a:lnSpc>
              <a:buFont typeface="Arial" panose="020B0604020202020204" pitchFamily="34" charset="0"/>
              <a:buChar char="•"/>
            </a:pPr>
            <a:r>
              <a:rPr lang="en-GB" sz="2200" b="0" i="0" u="none" strike="noStrike" dirty="0">
                <a:solidFill>
                  <a:srgbClr val="000000"/>
                </a:solidFill>
                <a:effectLst/>
              </a:rPr>
              <a:t>Developers or writers can write dash apps that respond to clicking, hovering or selecting points on the graph as Dash’s Graph components are interactive.</a:t>
            </a:r>
          </a:p>
        </p:txBody>
      </p:sp>
    </p:spTree>
    <p:extLst>
      <p:ext uri="{BB962C8B-B14F-4D97-AF65-F5344CB8AC3E}">
        <p14:creationId xmlns:p14="http://schemas.microsoft.com/office/powerpoint/2010/main" val="300992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5994-639C-8B26-EC93-23B77C7E8DAE}"/>
              </a:ext>
            </a:extLst>
          </p:cNvPr>
          <p:cNvSpPr>
            <a:spLocks noGrp="1"/>
          </p:cNvSpPr>
          <p:nvPr>
            <p:ph type="title"/>
          </p:nvPr>
        </p:nvSpPr>
        <p:spPr/>
        <p:txBody>
          <a:bodyPr/>
          <a:lstStyle/>
          <a:p>
            <a:pPr algn="just"/>
            <a:r>
              <a:rPr lang="en-GB" b="1" i="0" u="none" strike="noStrike" dirty="0">
                <a:solidFill>
                  <a:srgbClr val="000000"/>
                </a:solidFill>
                <a:effectLst/>
              </a:rPr>
              <a:t>Dash Parts</a:t>
            </a:r>
            <a:endParaRPr lang="en-KE" b="1" dirty="0"/>
          </a:p>
        </p:txBody>
      </p:sp>
      <p:sp>
        <p:nvSpPr>
          <p:cNvPr id="3" name="Content Placeholder 2">
            <a:extLst>
              <a:ext uri="{FF2B5EF4-FFF2-40B4-BE49-F238E27FC236}">
                <a16:creationId xmlns:a16="http://schemas.microsoft.com/office/drawing/2014/main" id="{97652867-E1DD-C0DD-9397-8FD496A08060}"/>
              </a:ext>
            </a:extLst>
          </p:cNvPr>
          <p:cNvSpPr>
            <a:spLocks noGrp="1"/>
          </p:cNvSpPr>
          <p:nvPr>
            <p:ph idx="1"/>
          </p:nvPr>
        </p:nvSpPr>
        <p:spPr/>
        <p:txBody>
          <a:bodyPr>
            <a:normAutofit lnSpcReduction="10000"/>
          </a:bodyPr>
          <a:lstStyle/>
          <a:p>
            <a:pPr algn="just">
              <a:lnSpc>
                <a:spcPct val="100000"/>
              </a:lnSpc>
            </a:pPr>
            <a:r>
              <a:rPr lang="en-GB" sz="2200" i="0" u="none" strike="noStrike" dirty="0">
                <a:solidFill>
                  <a:srgbClr val="000000"/>
                </a:solidFill>
                <a:effectLst/>
              </a:rPr>
              <a:t>Dash apps are composed of two parts. </a:t>
            </a:r>
          </a:p>
          <a:p>
            <a:pPr algn="just">
              <a:lnSpc>
                <a:spcPct val="100000"/>
              </a:lnSpc>
            </a:pPr>
            <a:r>
              <a:rPr lang="en-GB" sz="2200" i="0" u="none" strike="noStrike" dirty="0">
                <a:solidFill>
                  <a:srgbClr val="000000"/>
                </a:solidFill>
                <a:effectLst/>
              </a:rPr>
              <a:t>The first part is the “</a:t>
            </a:r>
            <a:r>
              <a:rPr lang="en-GB" sz="2200" b="1" dirty="0">
                <a:solidFill>
                  <a:srgbClr val="000000"/>
                </a:solidFill>
              </a:rPr>
              <a:t>L</a:t>
            </a:r>
            <a:r>
              <a:rPr lang="en-GB" sz="2200" b="1" i="0" u="none" strike="noStrike" dirty="0">
                <a:solidFill>
                  <a:srgbClr val="000000"/>
                </a:solidFill>
                <a:effectLst/>
              </a:rPr>
              <a:t>ayout</a:t>
            </a:r>
            <a:r>
              <a:rPr lang="en-GB" sz="2200" i="0" u="none" strike="noStrike" dirty="0">
                <a:solidFill>
                  <a:srgbClr val="000000"/>
                </a:solidFill>
                <a:effectLst/>
              </a:rPr>
              <a:t>” of the app which basically describes how the application looks like. </a:t>
            </a:r>
          </a:p>
          <a:p>
            <a:pPr algn="just">
              <a:lnSpc>
                <a:spcPct val="100000"/>
              </a:lnSpc>
            </a:pPr>
            <a:r>
              <a:rPr lang="en-GB" sz="2400" dirty="0">
                <a:solidFill>
                  <a:srgbClr val="242424"/>
                </a:solidFill>
                <a:latin typeface="source-serif-pro"/>
              </a:rPr>
              <a:t>I</a:t>
            </a:r>
            <a:r>
              <a:rPr lang="en-GB" sz="2400" i="0" u="none" strike="noStrike" dirty="0">
                <a:solidFill>
                  <a:srgbClr val="242424"/>
                </a:solidFill>
                <a:effectLst/>
                <a:latin typeface="source-serif-pro"/>
              </a:rPr>
              <a:t>t defines the elements such as graphs, dropdowns etc and the placement, size, colour etc of these elements. Dash contains Dash HTML components using which we can create and style HTML content such as headings, paragraph, images etc using python. Elements such as graphs, dropdowns, sliders are created using Dash Core components.</a:t>
            </a:r>
            <a:endParaRPr lang="en-GB" sz="2200" i="0" u="none" strike="noStrike" dirty="0">
              <a:solidFill>
                <a:srgbClr val="000000"/>
              </a:solidFill>
              <a:effectLst/>
            </a:endParaRPr>
          </a:p>
          <a:p>
            <a:pPr algn="just">
              <a:lnSpc>
                <a:spcPct val="100000"/>
              </a:lnSpc>
            </a:pPr>
            <a:r>
              <a:rPr lang="en-GB" sz="2200" i="0" u="none" strike="noStrike" dirty="0">
                <a:solidFill>
                  <a:srgbClr val="000000"/>
                </a:solidFill>
                <a:effectLst/>
              </a:rPr>
              <a:t>The second part, “</a:t>
            </a:r>
            <a:r>
              <a:rPr lang="en-GB" sz="2200" b="1" i="0" u="none" strike="noStrike" dirty="0" err="1">
                <a:solidFill>
                  <a:srgbClr val="000000"/>
                </a:solidFill>
                <a:effectLst/>
              </a:rPr>
              <a:t>Callbacks</a:t>
            </a:r>
            <a:r>
              <a:rPr lang="en-GB" sz="2200" i="0" u="none" strike="noStrike" dirty="0">
                <a:solidFill>
                  <a:srgbClr val="000000"/>
                </a:solidFill>
                <a:effectLst/>
              </a:rPr>
              <a:t>” describes the interactivity of the application. </a:t>
            </a:r>
            <a:r>
              <a:rPr lang="en-GB" sz="2400" i="0" u="none" strike="noStrike" dirty="0">
                <a:solidFill>
                  <a:srgbClr val="242424"/>
                </a:solidFill>
                <a:effectLst/>
                <a:latin typeface="source-serif-pro"/>
              </a:rPr>
              <a:t>These are the functions using which, for example, we can define the activity that would happen on clicking a button or a dropdown.</a:t>
            </a:r>
          </a:p>
          <a:p>
            <a:pPr marL="0" indent="0" algn="just">
              <a:lnSpc>
                <a:spcPct val="100000"/>
              </a:lnSpc>
              <a:buNone/>
            </a:pPr>
            <a:endParaRPr lang="en-GB" sz="2200" i="0" u="none" strike="noStrike" dirty="0">
              <a:solidFill>
                <a:srgbClr val="000000"/>
              </a:solidFill>
              <a:effectLst/>
            </a:endParaRPr>
          </a:p>
          <a:p>
            <a:pPr algn="just">
              <a:lnSpc>
                <a:spcPct val="100000"/>
              </a:lnSpc>
            </a:pPr>
            <a:endParaRPr lang="en-KE" sz="2200" dirty="0"/>
          </a:p>
        </p:txBody>
      </p:sp>
    </p:spTree>
    <p:extLst>
      <p:ext uri="{BB962C8B-B14F-4D97-AF65-F5344CB8AC3E}">
        <p14:creationId xmlns:p14="http://schemas.microsoft.com/office/powerpoint/2010/main" val="1453993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462</Words>
  <Application>Microsoft Macintosh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source-serif-pro</vt:lpstr>
      <vt:lpstr>Office Theme</vt:lpstr>
      <vt:lpstr>Dash</vt:lpstr>
      <vt:lpstr>What is Dash</vt:lpstr>
      <vt:lpstr>PowerPoint Presentation</vt:lpstr>
      <vt:lpstr>Advantages of Dash over other frameworks</vt:lpstr>
      <vt:lpstr>Dash Parts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dc:title>
  <dc:creator>William Nyang'or</dc:creator>
  <cp:lastModifiedBy>William Nyang'or</cp:lastModifiedBy>
  <cp:revision>2</cp:revision>
  <dcterms:created xsi:type="dcterms:W3CDTF">2024-05-05T07:12:50Z</dcterms:created>
  <dcterms:modified xsi:type="dcterms:W3CDTF">2024-05-22T19:26:36Z</dcterms:modified>
</cp:coreProperties>
</file>