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0"/>
  </p:notesMasterIdLst>
  <p:sldIdLst>
    <p:sldId id="283" r:id="rId2"/>
    <p:sldId id="284" r:id="rId3"/>
    <p:sldId id="270" r:id="rId4"/>
    <p:sldId id="286" r:id="rId5"/>
    <p:sldId id="271" r:id="rId6"/>
    <p:sldId id="287" r:id="rId7"/>
    <p:sldId id="274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Nyang'or" initials="WN" lastIdx="14" clrIdx="0">
    <p:extLst>
      <p:ext uri="{19B8F6BF-5375-455C-9EA6-DF929625EA0E}">
        <p15:presenceInfo xmlns:p15="http://schemas.microsoft.com/office/powerpoint/2012/main" userId="48c70243b6a555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052"/>
    <a:srgbClr val="002E4E"/>
    <a:srgbClr val="00253E"/>
    <a:srgbClr val="00406C"/>
    <a:srgbClr val="003356"/>
    <a:srgbClr val="222223"/>
    <a:srgbClr val="003A61"/>
    <a:srgbClr val="002945"/>
    <a:srgbClr val="2C74B3"/>
    <a:srgbClr val="205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/>
    <p:restoredTop sz="97059"/>
  </p:normalViewPr>
  <p:slideViewPr>
    <p:cSldViewPr snapToGrid="0">
      <p:cViewPr>
        <p:scale>
          <a:sx n="140" d="100"/>
          <a:sy n="140" d="100"/>
        </p:scale>
        <p:origin x="1024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19T19:34:54.902" idx="3">
    <p:pos x="10" y="10"/>
    <p:text>Figure – the foundation of your plot, holding data and layout elements.
Using go objects, you can construct complex visualizations by defining the data, layout properties, and interactions specific to your needs.</p:text>
    <p:extLst>
      <p:ext uri="{C676402C-5697-4E1C-873F-D02D1690AC5C}">
        <p15:threadingInfo xmlns:p15="http://schemas.microsoft.com/office/powerpoint/2012/main" timeZoneBias="-180"/>
      </p:ext>
    </p:extLst>
  </p:cm>
  <p:cm authorId="1" dt="2024-05-19T19:38:04.070" idx="9">
    <p:pos x="1280" y="9"/>
    <p:text>Plotly Express provides functions for various plot types like scatter, line, bar, histogram, pie, etc., automatically handling data formatting and visualisation tasks.</p:text>
    <p:extLst>
      <p:ext uri="{C676402C-5697-4E1C-873F-D02D1690AC5C}">
        <p15:threadingInfo xmlns:p15="http://schemas.microsoft.com/office/powerpoint/2012/main" timeZoneBias="-180"/>
      </p:ext>
    </p:extLst>
  </p:cm>
  <p:cm authorId="1" dt="2024-05-19T19:46:26.585" idx="10">
    <p:pos x="2571" y="3"/>
    <p:text>It offers functionalities for arranging multiple plots in a grid-like fashion, sharing axes across subplots.
Use plotly.subplots when you need to display several related plots simultaneously within the same figure.</p:text>
    <p:extLst>
      <p:ext uri="{C676402C-5697-4E1C-873F-D02D1690AC5C}">
        <p15:threadingInfo xmlns:p15="http://schemas.microsoft.com/office/powerpoint/2012/main" timeZoneBias="-180"/>
      </p:ext>
    </p:extLst>
  </p:cm>
  <p:cm authorId="1" dt="2024-05-19T19:52:47.691" idx="13">
    <p:pos x="5148" y="3"/>
    <p:text>One can create templates for specific plot types e.g., choropleths, heatmaps, etc.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4A7C3-E00F-0D43-AADD-74B559E9F08B}" type="datetimeFigureOut">
              <a:rPr lang="en-KE" smtClean="0"/>
              <a:t>21/05/2024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489EC-708D-DF42-9ED1-5F9D01EB7D5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79928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/>
              <a:t>Plotly</a:t>
            </a:r>
            <a:r>
              <a:rPr lang="en-GB" sz="1200" dirty="0"/>
              <a:t> Graph Objects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- Figure – the foundation of your plot, holding data and layout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- Using go objects, you can construct complex visualizations by defining the data, layout properties, and interactions specific to your needs.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/>
              <a:t>Plotly</a:t>
            </a:r>
            <a:r>
              <a:rPr lang="en-GB" sz="1200" dirty="0"/>
              <a:t> Express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- P</a:t>
            </a:r>
            <a:r>
              <a:rPr lang="en-KE" sz="1200" dirty="0"/>
              <a:t>lotly Express provides functions for various plot types like scatter, line, bar, histogram, pie, etc., automatically handling data formatting and visualization tasks.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K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KE" sz="1200" dirty="0"/>
              <a:t>Plotly Subplots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KE" sz="1200" dirty="0"/>
          </a:p>
          <a:p>
            <a:pPr algn="just">
              <a:lnSpc>
                <a:spcPct val="100000"/>
              </a:lnSpc>
            </a:pPr>
            <a:r>
              <a:rPr lang="en-KE" sz="1200" dirty="0"/>
              <a:t>- It offers functionalities for arranging multiple plots in a grid-like fashion, sharing axes across subplots.</a:t>
            </a:r>
          </a:p>
          <a:p>
            <a:pPr algn="just">
              <a:lnSpc>
                <a:spcPct val="100000"/>
              </a:lnSpc>
            </a:pPr>
            <a:r>
              <a:rPr lang="en-KE" sz="1200" dirty="0"/>
              <a:t>- Use plotly.subplots when you need to display several related plots simultaneously within the same figure.</a:t>
            </a:r>
          </a:p>
          <a:p>
            <a:pPr algn="just">
              <a:lnSpc>
                <a:spcPct val="100000"/>
              </a:lnSpc>
            </a:pPr>
            <a:endParaRPr lang="en-KE" sz="1200" dirty="0"/>
          </a:p>
          <a:p>
            <a:pPr algn="just">
              <a:lnSpc>
                <a:spcPct val="100000"/>
              </a:lnSpc>
            </a:pPr>
            <a:r>
              <a:rPr lang="en-KE" sz="1200" dirty="0"/>
              <a:t>Plotly Figure Factory</a:t>
            </a:r>
          </a:p>
          <a:p>
            <a:pPr algn="just">
              <a:lnSpc>
                <a:spcPct val="100000"/>
              </a:lnSpc>
            </a:pPr>
            <a:endParaRPr lang="en-KE" sz="1200" dirty="0"/>
          </a:p>
          <a:p>
            <a:pPr algn="just">
              <a:lnSpc>
                <a:spcPct val="100000"/>
              </a:lnSpc>
            </a:pPr>
            <a:r>
              <a:rPr lang="en-KE" sz="1200" dirty="0"/>
              <a:t>- </a:t>
            </a:r>
            <a:r>
              <a:rPr lang="en-GB" sz="1200" dirty="0"/>
              <a:t>One can create templates for specific plot types e.g., choropleths, heatmaps, etc.</a:t>
            </a:r>
            <a:endParaRPr lang="en-K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489EC-708D-DF42-9ED1-5F9D01EB7D52}" type="slidenum">
              <a:rPr lang="en-KE" smtClean="0"/>
              <a:t>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792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K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489EC-708D-DF42-9ED1-5F9D01EB7D52}" type="slidenum">
              <a:rPr lang="en-KE" smtClean="0"/>
              <a:t>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4205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914F-9B19-0345-9C9E-FAC6ACAEA101}" type="datetimeFigureOut">
              <a:rPr lang="en-KE" smtClean="0"/>
              <a:t>21/05/2024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BDC7-638F-674B-8246-BF501464B7E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0268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914F-9B19-0345-9C9E-FAC6ACAEA101}" type="datetimeFigureOut">
              <a:rPr lang="en-KE" smtClean="0"/>
              <a:t>21/05/2024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BDC7-638F-674B-8246-BF501464B7E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810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914F-9B19-0345-9C9E-FAC6ACAEA101}" type="datetimeFigureOut">
              <a:rPr lang="en-KE" smtClean="0"/>
              <a:t>21/05/2024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BDC7-638F-674B-8246-BF501464B7E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1669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914F-9B19-0345-9C9E-FAC6ACAEA101}" type="datetimeFigureOut">
              <a:rPr lang="en-KE" smtClean="0"/>
              <a:t>21/05/2024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BDC7-638F-674B-8246-BF501464B7E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9148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914F-9B19-0345-9C9E-FAC6ACAEA101}" type="datetimeFigureOut">
              <a:rPr lang="en-KE" smtClean="0"/>
              <a:t>21/05/2024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BDC7-638F-674B-8246-BF501464B7E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2570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914F-9B19-0345-9C9E-FAC6ACAEA101}" type="datetimeFigureOut">
              <a:rPr lang="en-KE" smtClean="0"/>
              <a:t>21/05/2024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BDC7-638F-674B-8246-BF501464B7E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1335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914F-9B19-0345-9C9E-FAC6ACAEA101}" type="datetimeFigureOut">
              <a:rPr lang="en-KE" smtClean="0"/>
              <a:t>21/05/2024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BDC7-638F-674B-8246-BF501464B7E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7095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914F-9B19-0345-9C9E-FAC6ACAEA101}" type="datetimeFigureOut">
              <a:rPr lang="en-KE" smtClean="0"/>
              <a:t>21/05/2024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BDC7-638F-674B-8246-BF501464B7E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1071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914F-9B19-0345-9C9E-FAC6ACAEA101}" type="datetimeFigureOut">
              <a:rPr lang="en-KE" smtClean="0"/>
              <a:t>21/05/2024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BDC7-638F-674B-8246-BF501464B7E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667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914F-9B19-0345-9C9E-FAC6ACAEA101}" type="datetimeFigureOut">
              <a:rPr lang="en-KE" smtClean="0"/>
              <a:t>21/05/2024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BDC7-638F-674B-8246-BF501464B7E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9791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914F-9B19-0345-9C9E-FAC6ACAEA101}" type="datetimeFigureOut">
              <a:rPr lang="en-KE" smtClean="0"/>
              <a:t>21/05/2024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BDC7-638F-674B-8246-BF501464B7E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8326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B914F-9B19-0345-9C9E-FAC6ACAEA101}" type="datetimeFigureOut">
              <a:rPr lang="en-KE" smtClean="0"/>
              <a:t>21/05/2024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BBDC7-638F-674B-8246-BF501464B7E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3881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https://plotly.com/python/graph-objects/" TargetMode="External"/><Relationship Id="rId7" Type="http://schemas.openxmlformats.org/officeDocument/2006/relationships/hyperlink" Target="https://plotly.com/python-api-reference/generated/plotly.io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otly.com/python/figure-factories/" TargetMode="External"/><Relationship Id="rId5" Type="http://schemas.openxmlformats.org/officeDocument/2006/relationships/hyperlink" Target="https://plotly.com/python/subplots/" TargetMode="External"/><Relationship Id="rId4" Type="http://schemas.openxmlformats.org/officeDocument/2006/relationships/hyperlink" Target="https://plotly.com/python/plotly-expres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lotly.com/python/styling-plotly-express/" TargetMode="External"/><Relationship Id="rId3" Type="http://schemas.openxmlformats.org/officeDocument/2006/relationships/hyperlink" Target="https://plotly.com/python/3d-mesh/" TargetMode="External"/><Relationship Id="rId7" Type="http://schemas.openxmlformats.org/officeDocument/2006/relationships/hyperlink" Target="https://plotly.com/python/facet-plot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otly.com/python/multiple-axes/" TargetMode="External"/><Relationship Id="rId5" Type="http://schemas.openxmlformats.org/officeDocument/2006/relationships/hyperlink" Target="https://plotly.com/python/mixed-subplots/" TargetMode="External"/><Relationship Id="rId4" Type="http://schemas.openxmlformats.org/officeDocument/2006/relationships/hyperlink" Target="https://plotly.com/python/3d-isosurface-plots/" TargetMode="External"/><Relationship Id="rId9" Type="http://schemas.openxmlformats.org/officeDocument/2006/relationships/hyperlink" Target="https://plotly.com/python/creating-and-updating-figur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8AF3E50-04D0-28B4-E980-73CA7F0C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8984" y="0"/>
            <a:ext cx="12310080" cy="7020833"/>
          </a:xfrm>
          <a:prstGeom prst="rect">
            <a:avLst/>
          </a:prstGeom>
          <a:ln>
            <a:noFill/>
          </a:ln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591E06BC-9761-D8FA-6223-497A7EDD6D16}"/>
              </a:ext>
            </a:extLst>
          </p:cNvPr>
          <p:cNvSpPr/>
          <p:nvPr/>
        </p:nvSpPr>
        <p:spPr>
          <a:xfrm>
            <a:off x="-15498" y="-15499"/>
            <a:ext cx="12321152" cy="7036333"/>
          </a:xfrm>
          <a:custGeom>
            <a:avLst/>
            <a:gdLst>
              <a:gd name="connsiteX0" fmla="*/ 15498 w 12321152"/>
              <a:gd name="connsiteY0" fmla="*/ 15499 h 7036333"/>
              <a:gd name="connsiteX1" fmla="*/ 15498 w 12321152"/>
              <a:gd name="connsiteY1" fmla="*/ 7036230 h 7036333"/>
              <a:gd name="connsiteX2" fmla="*/ 6354305 w 12321152"/>
              <a:gd name="connsiteY2" fmla="*/ 7036230 h 7036333"/>
              <a:gd name="connsiteX3" fmla="*/ 6354305 w 12321152"/>
              <a:gd name="connsiteY3" fmla="*/ 15499 h 7036333"/>
              <a:gd name="connsiteX4" fmla="*/ 0 w 12321152"/>
              <a:gd name="connsiteY4" fmla="*/ 0 h 7036333"/>
              <a:gd name="connsiteX5" fmla="*/ 12321152 w 12321152"/>
              <a:gd name="connsiteY5" fmla="*/ 0 h 7036333"/>
              <a:gd name="connsiteX6" fmla="*/ 12321152 w 12321152"/>
              <a:gd name="connsiteY6" fmla="*/ 7036333 h 7036333"/>
              <a:gd name="connsiteX7" fmla="*/ 0 w 12321152"/>
              <a:gd name="connsiteY7" fmla="*/ 7036333 h 703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21152" h="7036333">
                <a:moveTo>
                  <a:pt x="15498" y="15499"/>
                </a:moveTo>
                <a:lnTo>
                  <a:pt x="15498" y="7036230"/>
                </a:lnTo>
                <a:lnTo>
                  <a:pt x="6354305" y="7036230"/>
                </a:lnTo>
                <a:lnTo>
                  <a:pt x="6354305" y="15499"/>
                </a:lnTo>
                <a:close/>
                <a:moveTo>
                  <a:pt x="0" y="0"/>
                </a:moveTo>
                <a:lnTo>
                  <a:pt x="12321152" y="0"/>
                </a:lnTo>
                <a:lnTo>
                  <a:pt x="12321152" y="7036333"/>
                </a:lnTo>
                <a:lnTo>
                  <a:pt x="0" y="7036333"/>
                </a:lnTo>
                <a:close/>
              </a:path>
            </a:pathLst>
          </a:custGeom>
          <a:solidFill>
            <a:srgbClr val="0025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2FC0B-1BEB-97A5-98D8-ABF8CB8E3D01}"/>
              </a:ext>
            </a:extLst>
          </p:cNvPr>
          <p:cNvSpPr txBox="1"/>
          <p:nvPr/>
        </p:nvSpPr>
        <p:spPr>
          <a:xfrm>
            <a:off x="6903385" y="1117453"/>
            <a:ext cx="466499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500" b="1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What is </a:t>
            </a:r>
            <a:r>
              <a:rPr lang="en-AU" sz="7500" b="1" i="1" dirty="0" err="1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Plotly</a:t>
            </a:r>
            <a:r>
              <a:rPr lang="en-AU" sz="7500" b="1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?</a:t>
            </a:r>
            <a:endParaRPr lang="en-KE" sz="7500" b="1" i="1" dirty="0">
              <a:solidFill>
                <a:srgbClr val="CBA0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algn="ctr"/>
            <a:endParaRPr lang="en-GB" sz="3500" i="1" dirty="0">
              <a:solidFill>
                <a:srgbClr val="CBA0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algn="ctr"/>
            <a:r>
              <a:rPr lang="en-GB" sz="2000" i="1" dirty="0" err="1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Plotly</a:t>
            </a:r>
            <a:r>
              <a:rPr lang="en-GB" sz="2000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is an open-source data visualization library that allows users to create interactive and visually appealing charts, graphs, and dashboards. It supports a wide range of chart types and provides a user-friendly interface for creating interactive plots.</a:t>
            </a:r>
            <a:endParaRPr lang="en-KE" sz="2000" i="1" dirty="0">
              <a:solidFill>
                <a:srgbClr val="CBA0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B56F7-A761-A6FC-688A-935D31F3DEA5}"/>
              </a:ext>
            </a:extLst>
          </p:cNvPr>
          <p:cNvSpPr txBox="1"/>
          <p:nvPr/>
        </p:nvSpPr>
        <p:spPr>
          <a:xfrm>
            <a:off x="15033356" y="-4649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1610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25 4.44444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8AF3E50-04D0-28B4-E980-73CA7F0C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8984" y="0"/>
            <a:ext cx="12310080" cy="7020833"/>
          </a:xfrm>
          <a:prstGeom prst="rect">
            <a:avLst/>
          </a:prstGeom>
          <a:ln>
            <a:noFill/>
          </a:ln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591E06BC-9761-D8FA-6223-497A7EDD6D16}"/>
              </a:ext>
            </a:extLst>
          </p:cNvPr>
          <p:cNvSpPr/>
          <p:nvPr/>
        </p:nvSpPr>
        <p:spPr>
          <a:xfrm>
            <a:off x="-15498" y="-15499"/>
            <a:ext cx="12321152" cy="7036333"/>
          </a:xfrm>
          <a:custGeom>
            <a:avLst/>
            <a:gdLst>
              <a:gd name="connsiteX0" fmla="*/ 15498 w 12321152"/>
              <a:gd name="connsiteY0" fmla="*/ 15499 h 7036333"/>
              <a:gd name="connsiteX1" fmla="*/ 15498 w 12321152"/>
              <a:gd name="connsiteY1" fmla="*/ 7036230 h 7036333"/>
              <a:gd name="connsiteX2" fmla="*/ 6354305 w 12321152"/>
              <a:gd name="connsiteY2" fmla="*/ 7036230 h 7036333"/>
              <a:gd name="connsiteX3" fmla="*/ 6354305 w 12321152"/>
              <a:gd name="connsiteY3" fmla="*/ 15499 h 7036333"/>
              <a:gd name="connsiteX4" fmla="*/ 0 w 12321152"/>
              <a:gd name="connsiteY4" fmla="*/ 0 h 7036333"/>
              <a:gd name="connsiteX5" fmla="*/ 12321152 w 12321152"/>
              <a:gd name="connsiteY5" fmla="*/ 0 h 7036333"/>
              <a:gd name="connsiteX6" fmla="*/ 12321152 w 12321152"/>
              <a:gd name="connsiteY6" fmla="*/ 7036333 h 7036333"/>
              <a:gd name="connsiteX7" fmla="*/ 0 w 12321152"/>
              <a:gd name="connsiteY7" fmla="*/ 7036333 h 703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21152" h="7036333">
                <a:moveTo>
                  <a:pt x="15498" y="15499"/>
                </a:moveTo>
                <a:lnTo>
                  <a:pt x="15498" y="7036230"/>
                </a:lnTo>
                <a:lnTo>
                  <a:pt x="6354305" y="7036230"/>
                </a:lnTo>
                <a:lnTo>
                  <a:pt x="6354305" y="15499"/>
                </a:lnTo>
                <a:close/>
                <a:moveTo>
                  <a:pt x="0" y="0"/>
                </a:moveTo>
                <a:lnTo>
                  <a:pt x="12321152" y="0"/>
                </a:lnTo>
                <a:lnTo>
                  <a:pt x="12321152" y="7036333"/>
                </a:lnTo>
                <a:lnTo>
                  <a:pt x="0" y="7036333"/>
                </a:lnTo>
                <a:close/>
              </a:path>
            </a:pathLst>
          </a:custGeom>
          <a:solidFill>
            <a:srgbClr val="0025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2FC0B-1BEB-97A5-98D8-ABF8CB8E3D01}"/>
              </a:ext>
            </a:extLst>
          </p:cNvPr>
          <p:cNvSpPr txBox="1"/>
          <p:nvPr/>
        </p:nvSpPr>
        <p:spPr>
          <a:xfrm>
            <a:off x="6535120" y="1733006"/>
            <a:ext cx="537791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0" b="1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Benefits of using </a:t>
            </a:r>
            <a:r>
              <a:rPr lang="en-GB" sz="7500" b="1" i="1" dirty="0" err="1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Plotly</a:t>
            </a:r>
            <a:endParaRPr lang="en-KE" sz="7500" b="1" i="1" dirty="0">
              <a:solidFill>
                <a:srgbClr val="CBA0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724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25 4.44444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F0A98B0-7F95-3972-3714-0E5CEFB7EBAA}"/>
              </a:ext>
            </a:extLst>
          </p:cNvPr>
          <p:cNvGrpSpPr/>
          <p:nvPr/>
        </p:nvGrpSpPr>
        <p:grpSpPr>
          <a:xfrm>
            <a:off x="-16675" y="-37323"/>
            <a:ext cx="2036881" cy="6932645"/>
            <a:chOff x="-18631" y="0"/>
            <a:chExt cx="2466000" cy="6858000"/>
          </a:xfrm>
          <a:solidFill>
            <a:srgbClr val="00253E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D8A44A-5089-D052-3061-9AC84B9E01E4}"/>
                </a:ext>
              </a:extLst>
            </p:cNvPr>
            <p:cNvSpPr/>
            <p:nvPr/>
          </p:nvSpPr>
          <p:spPr>
            <a:xfrm>
              <a:off x="-18631" y="0"/>
              <a:ext cx="246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CF0D01-2904-E399-A53B-502572B22608}"/>
                </a:ext>
              </a:extLst>
            </p:cNvPr>
            <p:cNvSpPr txBox="1"/>
            <p:nvPr/>
          </p:nvSpPr>
          <p:spPr>
            <a:xfrm>
              <a:off x="376938" y="4656220"/>
              <a:ext cx="1648326" cy="120262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73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01.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AC00BB-03EE-6A57-3A73-3D24C64A3F8C}"/>
                </a:ext>
              </a:extLst>
            </p:cNvPr>
            <p:cNvSpPr txBox="1"/>
            <p:nvPr/>
          </p:nvSpPr>
          <p:spPr>
            <a:xfrm>
              <a:off x="136305" y="801395"/>
              <a:ext cx="2129589" cy="270971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Exporting</a:t>
              </a:r>
              <a:r>
                <a:rPr lang="en-GB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 and Sharing</a:t>
              </a:r>
            </a:p>
            <a:p>
              <a:pPr algn="ctr"/>
              <a:endParaRPr lang="en-GB" sz="1400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  <a:p>
              <a:pPr algn="ctr"/>
              <a:r>
                <a:rPr lang="en-GB" sz="1400" i="1" dirty="0" err="1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Plotly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allows its users to download charts from visualizations in different formats e.g., PNG’s, HTML, PDF and SVG. A user can also share </a:t>
              </a:r>
              <a:r>
                <a:rPr lang="en-GB" sz="1400" i="1" dirty="0" err="1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Plotly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visuals online or embed them in web applications.</a:t>
              </a:r>
              <a:endParaRPr lang="en-KE" sz="1400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250250-4FFB-159B-7219-B8AE91B073D3}"/>
              </a:ext>
            </a:extLst>
          </p:cNvPr>
          <p:cNvGrpSpPr/>
          <p:nvPr/>
        </p:nvGrpSpPr>
        <p:grpSpPr>
          <a:xfrm>
            <a:off x="2014987" y="-37323"/>
            <a:ext cx="2037600" cy="6932644"/>
            <a:chOff x="2387684" y="0"/>
            <a:chExt cx="2466000" cy="6858000"/>
          </a:xfrm>
          <a:solidFill>
            <a:srgbClr val="002945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138394-CA54-BAE9-D284-9E5E8FEAF3BE}"/>
                </a:ext>
              </a:extLst>
            </p:cNvPr>
            <p:cNvSpPr/>
            <p:nvPr/>
          </p:nvSpPr>
          <p:spPr>
            <a:xfrm>
              <a:off x="2387684" y="0"/>
              <a:ext cx="246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BB629F-9B28-AA94-D7AF-076C8D0629FE}"/>
                </a:ext>
              </a:extLst>
            </p:cNvPr>
            <p:cNvSpPr txBox="1"/>
            <p:nvPr/>
          </p:nvSpPr>
          <p:spPr>
            <a:xfrm>
              <a:off x="2811507" y="4656220"/>
              <a:ext cx="1648325" cy="120262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73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02.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4D7ED0-3708-9A0C-6953-673EA95325B0}"/>
                </a:ext>
              </a:extLst>
            </p:cNvPr>
            <p:cNvSpPr txBox="1"/>
            <p:nvPr/>
          </p:nvSpPr>
          <p:spPr>
            <a:xfrm>
              <a:off x="2570874" y="801395"/>
              <a:ext cx="2129589" cy="25270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Customization</a:t>
              </a:r>
              <a:r>
                <a:rPr lang="en-GB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 Options</a:t>
              </a:r>
            </a:p>
            <a:p>
              <a:pPr algn="ctr"/>
              <a:endParaRPr lang="en-GB" sz="1600" b="1" dirty="0">
                <a:solidFill>
                  <a:srgbClr val="CBA05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  <a:p>
              <a:pPr algn="ctr"/>
              <a:r>
                <a:rPr lang="en-GB" sz="1400" i="1" dirty="0" err="1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Plotly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has high-level customization abilities that allow for preferential design e.g., modify colours, markers, labels, annotations, layouts and more. </a:t>
              </a:r>
              <a:endParaRPr lang="en-KE" sz="1400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C6D635-9143-AD60-B2F7-ECB806926B35}"/>
              </a:ext>
            </a:extLst>
          </p:cNvPr>
          <p:cNvGrpSpPr/>
          <p:nvPr/>
        </p:nvGrpSpPr>
        <p:grpSpPr>
          <a:xfrm>
            <a:off x="4049069" y="-37323"/>
            <a:ext cx="2037600" cy="6932644"/>
            <a:chOff x="4842391" y="0"/>
            <a:chExt cx="2466000" cy="6858000"/>
          </a:xfrm>
          <a:solidFill>
            <a:srgbClr val="002E4E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63F4C8-EFDD-E57E-6F3C-2D5F6CD80E2E}"/>
                </a:ext>
              </a:extLst>
            </p:cNvPr>
            <p:cNvSpPr/>
            <p:nvPr/>
          </p:nvSpPr>
          <p:spPr>
            <a:xfrm>
              <a:off x="4842391" y="0"/>
              <a:ext cx="246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3E6CF4-313F-FF92-5860-8FCFA6D2B9A6}"/>
                </a:ext>
              </a:extLst>
            </p:cNvPr>
            <p:cNvSpPr txBox="1"/>
            <p:nvPr/>
          </p:nvSpPr>
          <p:spPr>
            <a:xfrm>
              <a:off x="5253477" y="4656220"/>
              <a:ext cx="1648325" cy="120262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73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03.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222125-5C6F-ABAE-D72B-B88863292C4B}"/>
                </a:ext>
              </a:extLst>
            </p:cNvPr>
            <p:cNvSpPr txBox="1"/>
            <p:nvPr/>
          </p:nvSpPr>
          <p:spPr>
            <a:xfrm>
              <a:off x="5012845" y="801395"/>
              <a:ext cx="2129589" cy="231391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Dashboards</a:t>
              </a:r>
              <a:r>
                <a:rPr lang="en-GB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 and Applications</a:t>
              </a:r>
            </a:p>
            <a:p>
              <a:pPr algn="ctr"/>
              <a:endParaRPr lang="en-GB" sz="1600" b="1" dirty="0">
                <a:solidFill>
                  <a:srgbClr val="CBA05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  <a:p>
              <a:pPr algn="ctr"/>
              <a:r>
                <a:rPr lang="en-GB" sz="1400" i="1" dirty="0" err="1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Plotly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allows its users to have interactive charts e.g., cross-filtering. Through the Dash framework, </a:t>
              </a:r>
              <a:r>
                <a:rPr lang="en-GB" sz="1400" i="1" dirty="0" err="1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Plotly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can be used in web applications.</a:t>
              </a:r>
              <a:endParaRPr lang="en-KE" sz="1400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B9FBAE-8F9E-75A5-AF5C-DDABCC776ED1}"/>
              </a:ext>
            </a:extLst>
          </p:cNvPr>
          <p:cNvGrpSpPr/>
          <p:nvPr/>
        </p:nvGrpSpPr>
        <p:grpSpPr>
          <a:xfrm>
            <a:off x="6084101" y="-37323"/>
            <a:ext cx="2037600" cy="6932644"/>
            <a:chOff x="7281201" y="36919"/>
            <a:chExt cx="2466000" cy="6858000"/>
          </a:xfrm>
          <a:solidFill>
            <a:srgbClr val="003356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F998A4-F00C-549A-AD4C-58B9947BE4B0}"/>
                </a:ext>
              </a:extLst>
            </p:cNvPr>
            <p:cNvSpPr/>
            <p:nvPr/>
          </p:nvSpPr>
          <p:spPr>
            <a:xfrm>
              <a:off x="7281201" y="36919"/>
              <a:ext cx="246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BEC849-E05B-33A4-5CAC-FD22525F9979}"/>
                </a:ext>
              </a:extLst>
            </p:cNvPr>
            <p:cNvSpPr txBox="1"/>
            <p:nvPr/>
          </p:nvSpPr>
          <p:spPr>
            <a:xfrm>
              <a:off x="7644522" y="4656220"/>
              <a:ext cx="1648325" cy="120262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73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04.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0E120D-7679-0E48-F25A-30A3BA4366EA}"/>
                </a:ext>
              </a:extLst>
            </p:cNvPr>
            <p:cNvSpPr txBox="1"/>
            <p:nvPr/>
          </p:nvSpPr>
          <p:spPr>
            <a:xfrm>
              <a:off x="7403890" y="838313"/>
              <a:ext cx="2129589" cy="188766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Extensive</a:t>
              </a:r>
              <a:r>
                <a:rPr lang="en-GB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 Chart Types</a:t>
              </a:r>
            </a:p>
            <a:p>
              <a:pPr algn="ctr"/>
              <a:endParaRPr lang="en-GB" sz="1600" b="1" dirty="0">
                <a:solidFill>
                  <a:srgbClr val="CBA05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  <a:p>
              <a:pPr algn="ctr"/>
              <a:r>
                <a:rPr lang="en-GB" sz="1400" i="1" dirty="0" err="1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Plotly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has a wide range of charts e.g., line charts, histograms, choropleths, bar charts, maps etc.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CC20BA-A887-2CD0-91E4-F4C4EDCE3F75}"/>
              </a:ext>
            </a:extLst>
          </p:cNvPr>
          <p:cNvGrpSpPr/>
          <p:nvPr/>
        </p:nvGrpSpPr>
        <p:grpSpPr>
          <a:xfrm>
            <a:off x="8119133" y="-37323"/>
            <a:ext cx="2037600" cy="6932644"/>
            <a:chOff x="9714707" y="0"/>
            <a:chExt cx="2466000" cy="6858000"/>
          </a:xfrm>
          <a:solidFill>
            <a:srgbClr val="003A6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55082C-EBE8-3B33-474F-78AEEFD90FB0}"/>
                </a:ext>
              </a:extLst>
            </p:cNvPr>
            <p:cNvSpPr/>
            <p:nvPr/>
          </p:nvSpPr>
          <p:spPr>
            <a:xfrm>
              <a:off x="9714707" y="0"/>
              <a:ext cx="246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A0C58E-58B4-02BE-3975-5A2900E448A0}"/>
                </a:ext>
              </a:extLst>
            </p:cNvPr>
            <p:cNvSpPr txBox="1"/>
            <p:nvPr/>
          </p:nvSpPr>
          <p:spPr>
            <a:xfrm>
              <a:off x="10119853" y="4656220"/>
              <a:ext cx="1648325" cy="120262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73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05.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512CF7-E9B3-0F8C-64A3-A49E866C56B9}"/>
                </a:ext>
              </a:extLst>
            </p:cNvPr>
            <p:cNvSpPr txBox="1"/>
            <p:nvPr/>
          </p:nvSpPr>
          <p:spPr>
            <a:xfrm>
              <a:off x="9879221" y="801394"/>
              <a:ext cx="2129589" cy="188766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I</a:t>
              </a:r>
              <a:r>
                <a:rPr lang="en-GB" sz="1600" b="1" i="1" dirty="0" err="1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nteractive</a:t>
              </a:r>
              <a:r>
                <a:rPr lang="en-GB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 Visualizations</a:t>
              </a:r>
            </a:p>
            <a:p>
              <a:pPr algn="ctr"/>
              <a:endParaRPr lang="en-GB" sz="1600" b="1" dirty="0">
                <a:solidFill>
                  <a:srgbClr val="CBA05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  <a:p>
              <a:pPr algn="ctr"/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Users create interactive plots with zooming, panning, hovering, and other interactive features.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581DAA2-D08B-2F9D-92A2-009E90E13918}"/>
              </a:ext>
            </a:extLst>
          </p:cNvPr>
          <p:cNvGrpSpPr/>
          <p:nvPr/>
        </p:nvGrpSpPr>
        <p:grpSpPr>
          <a:xfrm>
            <a:off x="10156732" y="-37323"/>
            <a:ext cx="2103692" cy="6932644"/>
            <a:chOff x="10184725" y="-37323"/>
            <a:chExt cx="2037600" cy="6932644"/>
          </a:xfrm>
          <a:solidFill>
            <a:srgbClr val="00406C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7C847C-EA2A-541C-9FD1-ECF04D97AF23}"/>
                </a:ext>
              </a:extLst>
            </p:cNvPr>
            <p:cNvSpPr/>
            <p:nvPr/>
          </p:nvSpPr>
          <p:spPr>
            <a:xfrm>
              <a:off x="10184725" y="-37323"/>
              <a:ext cx="2037600" cy="6932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A563B7-03BF-0D2E-286F-1F250E9F9F31}"/>
                </a:ext>
              </a:extLst>
            </p:cNvPr>
            <p:cNvSpPr txBox="1"/>
            <p:nvPr/>
          </p:nvSpPr>
          <p:spPr>
            <a:xfrm>
              <a:off x="10510158" y="4669576"/>
              <a:ext cx="1361974" cy="121571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73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06.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CFC5B6-4DCA-425B-7C91-7838681B13D6}"/>
                </a:ext>
              </a:extLst>
            </p:cNvPr>
            <p:cNvSpPr txBox="1"/>
            <p:nvPr/>
          </p:nvSpPr>
          <p:spPr>
            <a:xfrm>
              <a:off x="10323710" y="772794"/>
              <a:ext cx="1759631" cy="166199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Easy</a:t>
              </a:r>
              <a:r>
                <a:rPr lang="en-GB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 Integration</a:t>
              </a:r>
            </a:p>
            <a:p>
              <a:pPr algn="ctr"/>
              <a:endParaRPr lang="en-GB" sz="1600" b="1" dirty="0">
                <a:solidFill>
                  <a:srgbClr val="CBA05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  <a:p>
              <a:pPr algn="ctr"/>
              <a:endParaRPr lang="en-GB" sz="1400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  <a:p>
              <a:pPr algn="ctr"/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It’s easy to use </a:t>
              </a:r>
              <a:r>
                <a:rPr lang="en-GB" sz="1400" i="1" dirty="0" err="1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Plotly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with other Python libraries e.g., NumPy, Pandas and SciPy.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04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8AF3E50-04D0-28B4-E980-73CA7F0C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8984" y="0"/>
            <a:ext cx="12310080" cy="7020833"/>
          </a:xfrm>
          <a:prstGeom prst="rect">
            <a:avLst/>
          </a:prstGeom>
          <a:ln>
            <a:noFill/>
          </a:ln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591E06BC-9761-D8FA-6223-497A7EDD6D16}"/>
              </a:ext>
            </a:extLst>
          </p:cNvPr>
          <p:cNvSpPr/>
          <p:nvPr/>
        </p:nvSpPr>
        <p:spPr>
          <a:xfrm>
            <a:off x="-15498" y="-15499"/>
            <a:ext cx="12321152" cy="7036333"/>
          </a:xfrm>
          <a:custGeom>
            <a:avLst/>
            <a:gdLst>
              <a:gd name="connsiteX0" fmla="*/ 15498 w 12321152"/>
              <a:gd name="connsiteY0" fmla="*/ 15499 h 7036333"/>
              <a:gd name="connsiteX1" fmla="*/ 15498 w 12321152"/>
              <a:gd name="connsiteY1" fmla="*/ 7036230 h 7036333"/>
              <a:gd name="connsiteX2" fmla="*/ 6354305 w 12321152"/>
              <a:gd name="connsiteY2" fmla="*/ 7036230 h 7036333"/>
              <a:gd name="connsiteX3" fmla="*/ 6354305 w 12321152"/>
              <a:gd name="connsiteY3" fmla="*/ 15499 h 7036333"/>
              <a:gd name="connsiteX4" fmla="*/ 0 w 12321152"/>
              <a:gd name="connsiteY4" fmla="*/ 0 h 7036333"/>
              <a:gd name="connsiteX5" fmla="*/ 12321152 w 12321152"/>
              <a:gd name="connsiteY5" fmla="*/ 0 h 7036333"/>
              <a:gd name="connsiteX6" fmla="*/ 12321152 w 12321152"/>
              <a:gd name="connsiteY6" fmla="*/ 7036333 h 7036333"/>
              <a:gd name="connsiteX7" fmla="*/ 0 w 12321152"/>
              <a:gd name="connsiteY7" fmla="*/ 7036333 h 703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21152" h="7036333">
                <a:moveTo>
                  <a:pt x="15498" y="15499"/>
                </a:moveTo>
                <a:lnTo>
                  <a:pt x="15498" y="7036230"/>
                </a:lnTo>
                <a:lnTo>
                  <a:pt x="6354305" y="7036230"/>
                </a:lnTo>
                <a:lnTo>
                  <a:pt x="6354305" y="15499"/>
                </a:lnTo>
                <a:close/>
                <a:moveTo>
                  <a:pt x="0" y="0"/>
                </a:moveTo>
                <a:lnTo>
                  <a:pt x="12321152" y="0"/>
                </a:lnTo>
                <a:lnTo>
                  <a:pt x="12321152" y="7036333"/>
                </a:lnTo>
                <a:lnTo>
                  <a:pt x="0" y="7036333"/>
                </a:lnTo>
                <a:close/>
              </a:path>
            </a:pathLst>
          </a:custGeom>
          <a:solidFill>
            <a:srgbClr val="0025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2FC0B-1BEB-97A5-98D8-ABF8CB8E3D01}"/>
              </a:ext>
            </a:extLst>
          </p:cNvPr>
          <p:cNvSpPr txBox="1"/>
          <p:nvPr/>
        </p:nvSpPr>
        <p:spPr>
          <a:xfrm>
            <a:off x="6578886" y="1632979"/>
            <a:ext cx="53779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0" b="1" i="1" dirty="0" err="1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Plotly</a:t>
            </a:r>
            <a:r>
              <a:rPr lang="en-GB" sz="7500" b="1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Modules</a:t>
            </a:r>
          </a:p>
          <a:p>
            <a:pPr algn="ctr"/>
            <a:endParaRPr lang="en-KE" sz="1400" i="1" dirty="0">
              <a:solidFill>
                <a:srgbClr val="CBA0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algn="ctr"/>
            <a:endParaRPr lang="en-KE" sz="1400" i="1" dirty="0">
              <a:solidFill>
                <a:srgbClr val="CBA0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algn="ctr"/>
            <a:r>
              <a:rPr lang="en-KE" sz="2000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Plotly offers several modules that cater to different functionalities and user preferences when creating visualizations.</a:t>
            </a:r>
            <a:endParaRPr lang="en-GB" sz="2000" i="1" dirty="0">
              <a:solidFill>
                <a:srgbClr val="CBA0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19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0.25 4.44444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F0A98B0-7F95-3972-3714-0E5CEFB7EBAA}"/>
              </a:ext>
            </a:extLst>
          </p:cNvPr>
          <p:cNvGrpSpPr/>
          <p:nvPr/>
        </p:nvGrpSpPr>
        <p:grpSpPr>
          <a:xfrm>
            <a:off x="-16675" y="-37323"/>
            <a:ext cx="2036881" cy="6932645"/>
            <a:chOff x="-18631" y="0"/>
            <a:chExt cx="2466000" cy="6858000"/>
          </a:xfrm>
          <a:solidFill>
            <a:srgbClr val="00253E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D8A44A-5089-D052-3061-9AC84B9E01E4}"/>
                </a:ext>
              </a:extLst>
            </p:cNvPr>
            <p:cNvSpPr/>
            <p:nvPr/>
          </p:nvSpPr>
          <p:spPr>
            <a:xfrm>
              <a:off x="-18631" y="0"/>
              <a:ext cx="246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CF0D01-2904-E399-A53B-502572B22608}"/>
                </a:ext>
              </a:extLst>
            </p:cNvPr>
            <p:cNvSpPr txBox="1"/>
            <p:nvPr/>
          </p:nvSpPr>
          <p:spPr>
            <a:xfrm>
              <a:off x="376938" y="4656220"/>
              <a:ext cx="1648326" cy="120262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73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01.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AC00BB-03EE-6A57-3A73-3D24C64A3F8C}"/>
                </a:ext>
              </a:extLst>
            </p:cNvPr>
            <p:cNvSpPr txBox="1"/>
            <p:nvPr/>
          </p:nvSpPr>
          <p:spPr>
            <a:xfrm>
              <a:off x="136305" y="801395"/>
              <a:ext cx="2129590" cy="25270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i="1" dirty="0" err="1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Plotly</a:t>
              </a:r>
              <a:r>
                <a:rPr lang="en-AU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 Graph Objects (go)</a:t>
              </a:r>
            </a:p>
            <a:p>
              <a:pPr algn="ctr"/>
              <a:endParaRPr lang="en-GB" sz="1600" b="1" dirty="0">
                <a:solidFill>
                  <a:srgbClr val="CBA05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  <a:p>
              <a:pPr algn="ctr"/>
              <a:r>
                <a:rPr lang="en-GB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Provides core building blocks for creating visuals including essential features like figure.</a:t>
              </a:r>
            </a:p>
            <a:p>
              <a:pPr algn="ctr"/>
              <a:endParaRPr lang="en-GB" sz="1400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  <a:p>
              <a:pPr algn="ctr"/>
              <a:r>
                <a:rPr lang="en-GB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https://plotly.com/python/graph-objects/</a:t>
              </a:r>
              <a:r>
                <a:rPr lang="en-GB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250250-4FFB-159B-7219-B8AE91B073D3}"/>
              </a:ext>
            </a:extLst>
          </p:cNvPr>
          <p:cNvGrpSpPr/>
          <p:nvPr/>
        </p:nvGrpSpPr>
        <p:grpSpPr>
          <a:xfrm>
            <a:off x="2014987" y="-37323"/>
            <a:ext cx="2037600" cy="6932644"/>
            <a:chOff x="2387684" y="0"/>
            <a:chExt cx="2466000" cy="6858000"/>
          </a:xfrm>
          <a:solidFill>
            <a:srgbClr val="002945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138394-CA54-BAE9-D284-9E5E8FEAF3BE}"/>
                </a:ext>
              </a:extLst>
            </p:cNvPr>
            <p:cNvSpPr/>
            <p:nvPr/>
          </p:nvSpPr>
          <p:spPr>
            <a:xfrm>
              <a:off x="2387684" y="0"/>
              <a:ext cx="246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BB629F-9B28-AA94-D7AF-076C8D0629FE}"/>
                </a:ext>
              </a:extLst>
            </p:cNvPr>
            <p:cNvSpPr txBox="1"/>
            <p:nvPr/>
          </p:nvSpPr>
          <p:spPr>
            <a:xfrm>
              <a:off x="2811507" y="4656220"/>
              <a:ext cx="1648325" cy="120262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73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02.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4D7ED0-3708-9A0C-6953-673EA95325B0}"/>
                </a:ext>
              </a:extLst>
            </p:cNvPr>
            <p:cNvSpPr txBox="1"/>
            <p:nvPr/>
          </p:nvSpPr>
          <p:spPr>
            <a:xfrm>
              <a:off x="2570874" y="801395"/>
              <a:ext cx="2129589" cy="24965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Plotly</a:t>
              </a:r>
              <a:r>
                <a:rPr lang="en-GB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 Express (</a:t>
              </a:r>
              <a:r>
                <a:rPr lang="en-GB" sz="1600" b="1" i="1" dirty="0" err="1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px</a:t>
              </a:r>
              <a:r>
                <a:rPr lang="en-GB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)</a:t>
              </a:r>
            </a:p>
            <a:p>
              <a:pPr algn="ctr"/>
              <a:endParaRPr lang="en-GB" sz="1600" b="1" dirty="0">
                <a:solidFill>
                  <a:srgbClr val="CBA05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  <a:p>
              <a:pPr algn="ctr"/>
              <a:endParaRPr lang="en-AU" sz="1400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  <a:p>
              <a:pPr algn="ctr"/>
              <a:r>
                <a:rPr lang="en-AU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High-level API that allows its developers to create common plot types easily through </a:t>
              </a:r>
              <a:r>
                <a:rPr lang="en-AU" sz="1400" dirty="0" err="1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dataframes</a:t>
              </a:r>
              <a:r>
                <a:rPr lang="en-AU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.</a:t>
              </a:r>
            </a:p>
            <a:p>
              <a:pPr algn="ctr"/>
              <a:endParaRPr lang="en-AU" sz="1400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  <a:p>
              <a:pPr algn="ctr"/>
              <a:r>
                <a:rPr lang="en-GB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https://plotly.com/python/plotly-express/</a:t>
              </a:r>
              <a:r>
                <a:rPr lang="en-GB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C6D635-9143-AD60-B2F7-ECB806926B35}"/>
              </a:ext>
            </a:extLst>
          </p:cNvPr>
          <p:cNvGrpSpPr/>
          <p:nvPr/>
        </p:nvGrpSpPr>
        <p:grpSpPr>
          <a:xfrm>
            <a:off x="4049069" y="-37323"/>
            <a:ext cx="2037600" cy="6932644"/>
            <a:chOff x="4842391" y="0"/>
            <a:chExt cx="2466000" cy="6858000"/>
          </a:xfrm>
          <a:solidFill>
            <a:srgbClr val="002E4E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63F4C8-EFDD-E57E-6F3C-2D5F6CD80E2E}"/>
                </a:ext>
              </a:extLst>
            </p:cNvPr>
            <p:cNvSpPr/>
            <p:nvPr/>
          </p:nvSpPr>
          <p:spPr>
            <a:xfrm>
              <a:off x="4842391" y="0"/>
              <a:ext cx="246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3E6CF4-313F-FF92-5860-8FCFA6D2B9A6}"/>
                </a:ext>
              </a:extLst>
            </p:cNvPr>
            <p:cNvSpPr txBox="1"/>
            <p:nvPr/>
          </p:nvSpPr>
          <p:spPr>
            <a:xfrm>
              <a:off x="5253477" y="4656220"/>
              <a:ext cx="1648325" cy="120262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73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03.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222125-5C6F-ABAE-D72B-B88863292C4B}"/>
                </a:ext>
              </a:extLst>
            </p:cNvPr>
            <p:cNvSpPr txBox="1"/>
            <p:nvPr/>
          </p:nvSpPr>
          <p:spPr>
            <a:xfrm>
              <a:off x="5012845" y="801395"/>
              <a:ext cx="2129589" cy="25270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i="1" dirty="0" err="1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Plotly</a:t>
              </a:r>
              <a:r>
                <a:rPr lang="en-AU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 </a:t>
              </a:r>
              <a:r>
                <a:rPr lang="en-AU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Subplots</a:t>
              </a:r>
            </a:p>
            <a:p>
              <a:pPr algn="ctr"/>
              <a:endParaRPr lang="en-AU" sz="1600" b="1" dirty="0">
                <a:solidFill>
                  <a:srgbClr val="CBA05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  <a:p>
              <a:pPr algn="ctr"/>
              <a:endParaRPr lang="en-GB" sz="1600" b="1" dirty="0">
                <a:solidFill>
                  <a:srgbClr val="CBA05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  <a:p>
              <a:pPr algn="ctr"/>
              <a:r>
                <a:rPr lang="en-GB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Allows its users to create layouts with multiple subplots (multiple plots within a single figure).</a:t>
              </a:r>
            </a:p>
            <a:p>
              <a:pPr algn="ctr"/>
              <a:endParaRPr lang="en-GB" sz="1400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  <a:p>
              <a:pPr algn="ctr"/>
              <a:r>
                <a:rPr lang="en-GB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https://plotly.com/python/subplots/</a:t>
              </a:r>
              <a:r>
                <a:rPr lang="en-GB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B9FBAE-8F9E-75A5-AF5C-DDABCC776ED1}"/>
              </a:ext>
            </a:extLst>
          </p:cNvPr>
          <p:cNvGrpSpPr/>
          <p:nvPr/>
        </p:nvGrpSpPr>
        <p:grpSpPr>
          <a:xfrm>
            <a:off x="6084101" y="-37323"/>
            <a:ext cx="2037600" cy="6932644"/>
            <a:chOff x="7281201" y="36919"/>
            <a:chExt cx="2466000" cy="6858000"/>
          </a:xfrm>
          <a:solidFill>
            <a:srgbClr val="003356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F998A4-F00C-549A-AD4C-58B9947BE4B0}"/>
                </a:ext>
              </a:extLst>
            </p:cNvPr>
            <p:cNvSpPr/>
            <p:nvPr/>
          </p:nvSpPr>
          <p:spPr>
            <a:xfrm>
              <a:off x="7281201" y="36919"/>
              <a:ext cx="246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BEC849-E05B-33A4-5CAC-FD22525F9979}"/>
                </a:ext>
              </a:extLst>
            </p:cNvPr>
            <p:cNvSpPr txBox="1"/>
            <p:nvPr/>
          </p:nvSpPr>
          <p:spPr>
            <a:xfrm>
              <a:off x="7644522" y="4656220"/>
              <a:ext cx="1648325" cy="120262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73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04.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0E120D-7679-0E48-F25A-30A3BA4366EA}"/>
                </a:ext>
              </a:extLst>
            </p:cNvPr>
            <p:cNvSpPr txBox="1"/>
            <p:nvPr/>
          </p:nvSpPr>
          <p:spPr>
            <a:xfrm>
              <a:off x="7403890" y="838313"/>
              <a:ext cx="2129589" cy="27401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i="1" dirty="0" err="1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Plotly</a:t>
              </a:r>
              <a:r>
                <a:rPr lang="en-AU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 Offline</a:t>
              </a:r>
            </a:p>
            <a:p>
              <a:pPr algn="ctr"/>
              <a:endParaRPr lang="en-AU" sz="1600" b="1" dirty="0">
                <a:solidFill>
                  <a:srgbClr val="CBA05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  <a:p>
              <a:pPr algn="ctr"/>
              <a:endParaRPr lang="en-GB" sz="1600" b="1" dirty="0">
                <a:solidFill>
                  <a:srgbClr val="CBA05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  <a:p>
              <a:pPr algn="ctr"/>
              <a:r>
                <a:rPr lang="en-GB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Enables offline use of </a:t>
              </a:r>
              <a:r>
                <a:rPr lang="en-GB" sz="1400" dirty="0" err="1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Plotly</a:t>
              </a:r>
              <a:r>
                <a:rPr lang="en-GB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, allowing one to render and display plots within </a:t>
              </a:r>
              <a:r>
                <a:rPr lang="en-GB" sz="1400" dirty="0" err="1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Jupyter</a:t>
              </a:r>
              <a:r>
                <a:rPr lang="en-GB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notebooks or standalone HTML without requiring a webserver or internet connection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CC20BA-A887-2CD0-91E4-F4C4EDCE3F75}"/>
              </a:ext>
            </a:extLst>
          </p:cNvPr>
          <p:cNvGrpSpPr/>
          <p:nvPr/>
        </p:nvGrpSpPr>
        <p:grpSpPr>
          <a:xfrm>
            <a:off x="8119133" y="-37323"/>
            <a:ext cx="2037600" cy="6932644"/>
            <a:chOff x="9714707" y="0"/>
            <a:chExt cx="2466000" cy="6858000"/>
          </a:xfrm>
          <a:solidFill>
            <a:srgbClr val="003A6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55082C-EBE8-3B33-474F-78AEEFD90FB0}"/>
                </a:ext>
              </a:extLst>
            </p:cNvPr>
            <p:cNvSpPr/>
            <p:nvPr/>
          </p:nvSpPr>
          <p:spPr>
            <a:xfrm>
              <a:off x="9714707" y="0"/>
              <a:ext cx="246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A0C58E-58B4-02BE-3975-5A2900E448A0}"/>
                </a:ext>
              </a:extLst>
            </p:cNvPr>
            <p:cNvSpPr txBox="1"/>
            <p:nvPr/>
          </p:nvSpPr>
          <p:spPr>
            <a:xfrm>
              <a:off x="10119853" y="4656220"/>
              <a:ext cx="1648325" cy="120262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73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05.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512CF7-E9B3-0F8C-64A3-A49E866C56B9}"/>
                </a:ext>
              </a:extLst>
            </p:cNvPr>
            <p:cNvSpPr txBox="1"/>
            <p:nvPr/>
          </p:nvSpPr>
          <p:spPr>
            <a:xfrm>
              <a:off x="9879220" y="801394"/>
              <a:ext cx="2129588" cy="25270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i="1" dirty="0" err="1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Plotly</a:t>
              </a:r>
              <a:r>
                <a:rPr lang="en-AU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 Figure Factory</a:t>
              </a:r>
            </a:p>
            <a:p>
              <a:pPr algn="ctr"/>
              <a:endParaRPr lang="en-GB" sz="1600" b="1" dirty="0">
                <a:solidFill>
                  <a:srgbClr val="CBA05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  <a:p>
              <a:pPr algn="ctr">
                <a:lnSpc>
                  <a:spcPct val="100000"/>
                </a:lnSpc>
              </a:pPr>
              <a:r>
                <a:rPr lang="en-KE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Offers pre-built templates for quicker creation of specialized visualizations.</a:t>
              </a:r>
            </a:p>
            <a:p>
              <a:pPr algn="ctr"/>
              <a:endParaRPr lang="en-KE" sz="1400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r>
                <a:rPr lang="en-GB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https://plotly.com/python/figure-factories/</a:t>
              </a:r>
              <a:endParaRPr lang="en-GB" sz="1400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581DAA2-D08B-2F9D-92A2-009E90E13918}"/>
              </a:ext>
            </a:extLst>
          </p:cNvPr>
          <p:cNvGrpSpPr/>
          <p:nvPr/>
        </p:nvGrpSpPr>
        <p:grpSpPr>
          <a:xfrm>
            <a:off x="10156732" y="-37323"/>
            <a:ext cx="2103692" cy="6932644"/>
            <a:chOff x="10184725" y="-37323"/>
            <a:chExt cx="2037600" cy="6932644"/>
          </a:xfrm>
          <a:solidFill>
            <a:srgbClr val="00406C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7C847C-EA2A-541C-9FD1-ECF04D97AF23}"/>
                </a:ext>
              </a:extLst>
            </p:cNvPr>
            <p:cNvSpPr/>
            <p:nvPr/>
          </p:nvSpPr>
          <p:spPr>
            <a:xfrm>
              <a:off x="10184725" y="-37323"/>
              <a:ext cx="2037600" cy="6932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A563B7-03BF-0D2E-286F-1F250E9F9F31}"/>
                </a:ext>
              </a:extLst>
            </p:cNvPr>
            <p:cNvSpPr txBox="1"/>
            <p:nvPr/>
          </p:nvSpPr>
          <p:spPr>
            <a:xfrm>
              <a:off x="10510158" y="4669576"/>
              <a:ext cx="1361974" cy="121571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73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06.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CFC5B6-4DCA-425B-7C91-7838681B13D6}"/>
                </a:ext>
              </a:extLst>
            </p:cNvPr>
            <p:cNvSpPr txBox="1"/>
            <p:nvPr/>
          </p:nvSpPr>
          <p:spPr>
            <a:xfrm>
              <a:off x="10323710" y="776962"/>
              <a:ext cx="1759631" cy="34163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Plotly </a:t>
              </a:r>
              <a:r>
                <a:rPr lang="en-KE" sz="1600" b="1" i="1" dirty="0">
                  <a:solidFill>
                    <a:srgbClr val="CBA052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io</a:t>
              </a:r>
            </a:p>
            <a:p>
              <a:pPr algn="ctr"/>
              <a:endParaRPr lang="en-KE" sz="1600" b="1" dirty="0">
                <a:solidFill>
                  <a:srgbClr val="CBA05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  <a:p>
              <a:pPr algn="ctr"/>
              <a:endParaRPr lang="en-GB" sz="1600" b="1" dirty="0">
                <a:solidFill>
                  <a:srgbClr val="CBA05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  <a:p>
              <a:pPr algn="ctr">
                <a:lnSpc>
                  <a:spcPct val="100000"/>
                </a:lnSpc>
              </a:pPr>
              <a:r>
                <a:rPr lang="en-KE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Provides functions for exporting your plots to various image formats (e.g., PNG, JPEG) and interacting with plotly figures programmatically.</a:t>
              </a:r>
            </a:p>
            <a:p>
              <a:pPr algn="ctr">
                <a:lnSpc>
                  <a:spcPct val="100000"/>
                </a:lnSpc>
              </a:pPr>
              <a:endParaRPr lang="en-GB" sz="1400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https://plotly.com/python-api-reference/generated/plotly.io.html</a:t>
              </a:r>
              <a:r>
                <a:rPr lang="en-GB" sz="14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</a:t>
              </a:r>
              <a:endParaRPr lang="en-KE" sz="1400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21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8AF3E50-04D0-28B4-E980-73CA7F0C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8984" y="0"/>
            <a:ext cx="12310080" cy="7020833"/>
          </a:xfrm>
          <a:prstGeom prst="rect">
            <a:avLst/>
          </a:prstGeom>
          <a:ln>
            <a:noFill/>
          </a:ln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591E06BC-9761-D8FA-6223-497A7EDD6D16}"/>
              </a:ext>
            </a:extLst>
          </p:cNvPr>
          <p:cNvSpPr/>
          <p:nvPr/>
        </p:nvSpPr>
        <p:spPr>
          <a:xfrm>
            <a:off x="-15498" y="-15499"/>
            <a:ext cx="12321152" cy="7036333"/>
          </a:xfrm>
          <a:custGeom>
            <a:avLst/>
            <a:gdLst>
              <a:gd name="connsiteX0" fmla="*/ 15498 w 12321152"/>
              <a:gd name="connsiteY0" fmla="*/ 15499 h 7036333"/>
              <a:gd name="connsiteX1" fmla="*/ 15498 w 12321152"/>
              <a:gd name="connsiteY1" fmla="*/ 7036230 h 7036333"/>
              <a:gd name="connsiteX2" fmla="*/ 6354305 w 12321152"/>
              <a:gd name="connsiteY2" fmla="*/ 7036230 h 7036333"/>
              <a:gd name="connsiteX3" fmla="*/ 6354305 w 12321152"/>
              <a:gd name="connsiteY3" fmla="*/ 15499 h 7036333"/>
              <a:gd name="connsiteX4" fmla="*/ 0 w 12321152"/>
              <a:gd name="connsiteY4" fmla="*/ 0 h 7036333"/>
              <a:gd name="connsiteX5" fmla="*/ 12321152 w 12321152"/>
              <a:gd name="connsiteY5" fmla="*/ 0 h 7036333"/>
              <a:gd name="connsiteX6" fmla="*/ 12321152 w 12321152"/>
              <a:gd name="connsiteY6" fmla="*/ 7036333 h 7036333"/>
              <a:gd name="connsiteX7" fmla="*/ 0 w 12321152"/>
              <a:gd name="connsiteY7" fmla="*/ 7036333 h 703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21152" h="7036333">
                <a:moveTo>
                  <a:pt x="15498" y="15499"/>
                </a:moveTo>
                <a:lnTo>
                  <a:pt x="15498" y="7036230"/>
                </a:lnTo>
                <a:lnTo>
                  <a:pt x="6354305" y="7036230"/>
                </a:lnTo>
                <a:lnTo>
                  <a:pt x="6354305" y="15499"/>
                </a:lnTo>
                <a:close/>
                <a:moveTo>
                  <a:pt x="0" y="0"/>
                </a:moveTo>
                <a:lnTo>
                  <a:pt x="12321152" y="0"/>
                </a:lnTo>
                <a:lnTo>
                  <a:pt x="12321152" y="7036333"/>
                </a:lnTo>
                <a:lnTo>
                  <a:pt x="0" y="7036333"/>
                </a:lnTo>
                <a:close/>
              </a:path>
            </a:pathLst>
          </a:custGeom>
          <a:solidFill>
            <a:srgbClr val="0025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2FC0B-1BEB-97A5-98D8-ABF8CB8E3D01}"/>
              </a:ext>
            </a:extLst>
          </p:cNvPr>
          <p:cNvSpPr txBox="1"/>
          <p:nvPr/>
        </p:nvSpPr>
        <p:spPr>
          <a:xfrm>
            <a:off x="6414967" y="1055898"/>
            <a:ext cx="5879615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0" b="1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When to use Graph Objects</a:t>
            </a:r>
          </a:p>
          <a:p>
            <a:pPr algn="ctr"/>
            <a:endParaRPr lang="en-KE" sz="1400" i="1" dirty="0">
              <a:solidFill>
                <a:srgbClr val="CBA0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algn="ctr"/>
            <a:endParaRPr lang="en-KE" sz="1400" i="1" dirty="0">
              <a:solidFill>
                <a:srgbClr val="CBA0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algn="ctr"/>
            <a:r>
              <a:rPr lang="en-KE" sz="2000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Plotly offers several modules that cater to different functionalities and user preferences when creating visualizations.</a:t>
            </a:r>
            <a:endParaRPr lang="en-GB" sz="2000" i="1" dirty="0">
              <a:solidFill>
                <a:srgbClr val="CBA0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753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0.25 4.44444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F0A98B0-7F95-3972-3714-0E5CEFB7EBAA}"/>
              </a:ext>
            </a:extLst>
          </p:cNvPr>
          <p:cNvGrpSpPr/>
          <p:nvPr/>
        </p:nvGrpSpPr>
        <p:grpSpPr>
          <a:xfrm>
            <a:off x="-7952" y="-7952"/>
            <a:ext cx="4122000" cy="6940800"/>
            <a:chOff x="-18631" y="0"/>
            <a:chExt cx="2466000" cy="6858000"/>
          </a:xfrm>
          <a:solidFill>
            <a:srgbClr val="00253E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D8A44A-5089-D052-3061-9AC84B9E01E4}"/>
                </a:ext>
              </a:extLst>
            </p:cNvPr>
            <p:cNvSpPr/>
            <p:nvPr/>
          </p:nvSpPr>
          <p:spPr>
            <a:xfrm>
              <a:off x="-18631" y="0"/>
              <a:ext cx="246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CF0D01-2904-E399-A53B-502572B22608}"/>
                </a:ext>
              </a:extLst>
            </p:cNvPr>
            <p:cNvSpPr txBox="1"/>
            <p:nvPr/>
          </p:nvSpPr>
          <p:spPr>
            <a:xfrm>
              <a:off x="376938" y="4656220"/>
              <a:ext cx="1648326" cy="120262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73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01.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AC00BB-03EE-6A57-3A73-3D24C64A3F8C}"/>
                </a:ext>
              </a:extLst>
            </p:cNvPr>
            <p:cNvSpPr txBox="1"/>
            <p:nvPr/>
          </p:nvSpPr>
          <p:spPr>
            <a:xfrm>
              <a:off x="136305" y="801395"/>
              <a:ext cx="2129590" cy="72985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When a figure has not yet been created for </a:t>
              </a:r>
              <a:r>
                <a:rPr lang="en-GB" sz="1400" i="1" dirty="0" err="1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plotly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express e.g., 3D trace-types like 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  <a:hlinkClick r:id="rId3"/>
                </a:rPr>
                <a:t>mesh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or 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  <a:hlinkClick r:id="rId4"/>
                </a:rPr>
                <a:t>isosurface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250250-4FFB-159B-7219-B8AE91B073D3}"/>
              </a:ext>
            </a:extLst>
          </p:cNvPr>
          <p:cNvGrpSpPr/>
          <p:nvPr/>
        </p:nvGrpSpPr>
        <p:grpSpPr>
          <a:xfrm>
            <a:off x="4117273" y="-17234"/>
            <a:ext cx="4014000" cy="6940800"/>
            <a:chOff x="2387684" y="0"/>
            <a:chExt cx="2466000" cy="6858000"/>
          </a:xfrm>
          <a:solidFill>
            <a:srgbClr val="002945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138394-CA54-BAE9-D284-9E5E8FEAF3BE}"/>
                </a:ext>
              </a:extLst>
            </p:cNvPr>
            <p:cNvSpPr/>
            <p:nvPr/>
          </p:nvSpPr>
          <p:spPr>
            <a:xfrm>
              <a:off x="2387684" y="0"/>
              <a:ext cx="246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BB629F-9B28-AA94-D7AF-076C8D0629FE}"/>
                </a:ext>
              </a:extLst>
            </p:cNvPr>
            <p:cNvSpPr txBox="1"/>
            <p:nvPr/>
          </p:nvSpPr>
          <p:spPr>
            <a:xfrm>
              <a:off x="2811507" y="4656220"/>
              <a:ext cx="1648325" cy="120262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73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02.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4D7ED0-3708-9A0C-6953-673EA95325B0}"/>
                </a:ext>
              </a:extLst>
            </p:cNvPr>
            <p:cNvSpPr txBox="1"/>
            <p:nvPr/>
          </p:nvSpPr>
          <p:spPr>
            <a:xfrm>
              <a:off x="2570874" y="801396"/>
              <a:ext cx="2129589" cy="200709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When creating a </a:t>
              </a:r>
              <a:r>
                <a:rPr lang="en-GB" sz="1400" i="1" dirty="0" err="1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plotly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express chart and the figures are cumbersome e.g., 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  <a:hlinkClick r:id="rId5"/>
                </a:rPr>
                <a:t>subplots of different types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, 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  <a:hlinkClick r:id="rId6"/>
                </a:rPr>
                <a:t>dual-axis plot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or 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  <a:hlinkClick r:id="rId7"/>
                </a:rPr>
                <a:t>faceted plots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with multiple different types of traces.</a:t>
              </a:r>
            </a:p>
            <a:p>
              <a:pPr algn="ctr"/>
              <a:endParaRPr lang="en-GB" sz="1400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  <a:p>
              <a:pPr algn="ctr"/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In this case, it’s easier to create such figures from an empty </a:t>
              </a:r>
              <a:r>
                <a:rPr lang="en-GB" sz="1400" i="1" dirty="0" err="1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plotly.graph_objects.Figure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 object, and progressively add traces and update attributes above.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CDCEC2-D652-F5A6-2928-A495378FF729}"/>
              </a:ext>
            </a:extLst>
          </p:cNvPr>
          <p:cNvGrpSpPr/>
          <p:nvPr/>
        </p:nvGrpSpPr>
        <p:grpSpPr>
          <a:xfrm>
            <a:off x="8126472" y="-17096"/>
            <a:ext cx="4122000" cy="6913230"/>
            <a:chOff x="2387684" y="0"/>
            <a:chExt cx="2466000" cy="6858000"/>
          </a:xfrm>
          <a:solidFill>
            <a:srgbClr val="002E4E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EA5C01-05F1-949D-DA17-A013BF5164FD}"/>
                </a:ext>
              </a:extLst>
            </p:cNvPr>
            <p:cNvSpPr/>
            <p:nvPr/>
          </p:nvSpPr>
          <p:spPr>
            <a:xfrm>
              <a:off x="2387684" y="0"/>
              <a:ext cx="246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E9AE53-42BF-EA5D-B376-04F55116CB65}"/>
                </a:ext>
              </a:extLst>
            </p:cNvPr>
            <p:cNvSpPr txBox="1"/>
            <p:nvPr/>
          </p:nvSpPr>
          <p:spPr>
            <a:xfrm>
              <a:off x="2676206" y="4686746"/>
              <a:ext cx="1888956" cy="120600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KE" sz="7300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NOTE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E46F18-3610-BBC7-81EC-928E21A344D9}"/>
                </a:ext>
              </a:extLst>
            </p:cNvPr>
            <p:cNvSpPr txBox="1"/>
            <p:nvPr/>
          </p:nvSpPr>
          <p:spPr>
            <a:xfrm>
              <a:off x="2570874" y="801396"/>
              <a:ext cx="2129589" cy="9464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F</a:t>
              </a:r>
              <a:r>
                <a:rPr lang="en-GB" sz="1400" i="1" strike="noStrike" dirty="0">
                  <a:solidFill>
                    <a:srgbClr val="CBA052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igures produced by </a:t>
              </a:r>
              <a:r>
                <a:rPr lang="en-GB" sz="1400" i="1" dirty="0" err="1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p</a:t>
              </a:r>
              <a:r>
                <a:rPr lang="en-GB" sz="1400" i="1" strike="noStrike" dirty="0" err="1">
                  <a:solidFill>
                    <a:srgbClr val="CBA052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lotly</a:t>
              </a:r>
              <a:r>
                <a:rPr lang="en-GB" sz="1400" i="1" strike="noStrike" dirty="0">
                  <a:solidFill>
                    <a:srgbClr val="CBA052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 Express in a single function-call are </a:t>
              </a:r>
              <a:r>
                <a:rPr lang="en-GB" sz="1400" i="1" strike="noStrike" dirty="0">
                  <a:solidFill>
                    <a:srgbClr val="CBA052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  <a:hlinkClick r:id="rId8"/>
                </a:rPr>
                <a:t>easy to customise at creation-time</a:t>
              </a:r>
              <a:r>
                <a:rPr lang="en-GB" sz="1400" i="1" strike="noStrike" dirty="0">
                  <a:solidFill>
                    <a:srgbClr val="CBA052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 and to </a:t>
              </a:r>
              <a:r>
                <a:rPr lang="en-GB" sz="1400" i="1" strike="noStrike" dirty="0">
                  <a:solidFill>
                    <a:srgbClr val="CBA052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  <a:hlinkClick r:id="rId9"/>
                </a:rPr>
                <a:t>manipulate after creation</a:t>
              </a:r>
              <a:r>
                <a:rPr lang="en-GB" sz="1400" i="1" strike="noStrike" dirty="0">
                  <a:solidFill>
                    <a:srgbClr val="CBA052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 using the 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update_*</a:t>
              </a:r>
              <a:r>
                <a:rPr lang="en-GB" sz="1400" i="1" strike="noStrike" dirty="0">
                  <a:solidFill>
                    <a:srgbClr val="CBA052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 and </a:t>
              </a:r>
              <a:r>
                <a:rPr lang="en-GB" sz="1400" i="1" dirty="0">
                  <a:solidFill>
                    <a:srgbClr val="CBA052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add_*</a:t>
              </a:r>
              <a:r>
                <a:rPr lang="en-GB" sz="1400" i="1" strike="noStrike" dirty="0">
                  <a:solidFill>
                    <a:srgbClr val="CBA052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 methods.</a:t>
              </a:r>
              <a:endParaRPr lang="en-GB" sz="1400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74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8AF3E50-04D0-28B4-E980-73CA7F0C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8984" y="0"/>
            <a:ext cx="12310080" cy="7020833"/>
          </a:xfrm>
          <a:prstGeom prst="rect">
            <a:avLst/>
          </a:prstGeom>
          <a:ln>
            <a:noFill/>
          </a:ln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591E06BC-9761-D8FA-6223-497A7EDD6D16}"/>
              </a:ext>
            </a:extLst>
          </p:cNvPr>
          <p:cNvSpPr/>
          <p:nvPr/>
        </p:nvSpPr>
        <p:spPr>
          <a:xfrm>
            <a:off x="-15498" y="-15499"/>
            <a:ext cx="12321152" cy="7036333"/>
          </a:xfrm>
          <a:custGeom>
            <a:avLst/>
            <a:gdLst>
              <a:gd name="connsiteX0" fmla="*/ 15498 w 12321152"/>
              <a:gd name="connsiteY0" fmla="*/ 15499 h 7036333"/>
              <a:gd name="connsiteX1" fmla="*/ 15498 w 12321152"/>
              <a:gd name="connsiteY1" fmla="*/ 7036230 h 7036333"/>
              <a:gd name="connsiteX2" fmla="*/ 6354305 w 12321152"/>
              <a:gd name="connsiteY2" fmla="*/ 7036230 h 7036333"/>
              <a:gd name="connsiteX3" fmla="*/ 6354305 w 12321152"/>
              <a:gd name="connsiteY3" fmla="*/ 15499 h 7036333"/>
              <a:gd name="connsiteX4" fmla="*/ 0 w 12321152"/>
              <a:gd name="connsiteY4" fmla="*/ 0 h 7036333"/>
              <a:gd name="connsiteX5" fmla="*/ 12321152 w 12321152"/>
              <a:gd name="connsiteY5" fmla="*/ 0 h 7036333"/>
              <a:gd name="connsiteX6" fmla="*/ 12321152 w 12321152"/>
              <a:gd name="connsiteY6" fmla="*/ 7036333 h 7036333"/>
              <a:gd name="connsiteX7" fmla="*/ 0 w 12321152"/>
              <a:gd name="connsiteY7" fmla="*/ 7036333 h 703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21152" h="7036333">
                <a:moveTo>
                  <a:pt x="15498" y="15499"/>
                </a:moveTo>
                <a:lnTo>
                  <a:pt x="15498" y="7036230"/>
                </a:lnTo>
                <a:lnTo>
                  <a:pt x="6354305" y="7036230"/>
                </a:lnTo>
                <a:lnTo>
                  <a:pt x="6354305" y="15499"/>
                </a:lnTo>
                <a:close/>
                <a:moveTo>
                  <a:pt x="0" y="0"/>
                </a:moveTo>
                <a:lnTo>
                  <a:pt x="12321152" y="0"/>
                </a:lnTo>
                <a:lnTo>
                  <a:pt x="12321152" y="7036333"/>
                </a:lnTo>
                <a:lnTo>
                  <a:pt x="0" y="7036333"/>
                </a:lnTo>
                <a:close/>
              </a:path>
            </a:pathLst>
          </a:custGeom>
          <a:solidFill>
            <a:srgbClr val="0025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2FC0B-1BEB-97A5-98D8-ABF8CB8E3D01}"/>
              </a:ext>
            </a:extLst>
          </p:cNvPr>
          <p:cNvSpPr txBox="1"/>
          <p:nvPr/>
        </p:nvSpPr>
        <p:spPr>
          <a:xfrm>
            <a:off x="6312385" y="1786812"/>
            <a:ext cx="587961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0" b="1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RESOURCES</a:t>
            </a:r>
          </a:p>
          <a:p>
            <a:pPr algn="ctr"/>
            <a:endParaRPr lang="en-KE" sz="1400" i="1" dirty="0">
              <a:solidFill>
                <a:srgbClr val="CBA0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algn="ctr"/>
            <a:endParaRPr lang="en-KE" sz="1400" i="1" dirty="0">
              <a:solidFill>
                <a:srgbClr val="CBA0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algn="ctr">
              <a:lnSpc>
                <a:spcPct val="100000"/>
              </a:lnSpc>
            </a:pPr>
            <a:r>
              <a:rPr lang="en-KE" sz="2000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Language – Python</a:t>
            </a:r>
          </a:p>
          <a:p>
            <a:pPr algn="ctr">
              <a:lnSpc>
                <a:spcPct val="100000"/>
              </a:lnSpc>
            </a:pPr>
            <a:r>
              <a:rPr lang="en-KE" sz="2000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Package manager – pip / conda</a:t>
            </a:r>
          </a:p>
          <a:p>
            <a:pPr algn="ctr">
              <a:lnSpc>
                <a:spcPct val="100000"/>
              </a:lnSpc>
            </a:pPr>
            <a:r>
              <a:rPr lang="en-KE" sz="2000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Interactive Development Environment (IDE) – VS Code.</a:t>
            </a:r>
          </a:p>
          <a:p>
            <a:pPr algn="ctr">
              <a:lnSpc>
                <a:spcPct val="100000"/>
              </a:lnSpc>
            </a:pPr>
            <a:r>
              <a:rPr lang="en-KE" sz="2000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VS code extensions.</a:t>
            </a:r>
          </a:p>
          <a:p>
            <a:pPr algn="ctr">
              <a:lnSpc>
                <a:spcPct val="100000"/>
              </a:lnSpc>
            </a:pPr>
            <a:r>
              <a:rPr lang="en-KE" sz="2000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Documentation - </a:t>
            </a:r>
            <a:r>
              <a:rPr lang="en-GB" sz="2000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https://plotly.com</a:t>
            </a:r>
            <a:r>
              <a:rPr lang="en-GB" sz="2000" i="1" dirty="0">
                <a:solidFill>
                  <a:srgbClr val="CBA05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</a:p>
          <a:p>
            <a:pPr algn="ctr"/>
            <a:endParaRPr lang="en-GB" sz="1400" b="1" i="1" dirty="0">
              <a:solidFill>
                <a:srgbClr val="CBA0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450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25 1.85185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1576</TotalTime>
  <Words>751</Words>
  <Application>Microsoft Macintosh PowerPoint</Application>
  <PresentationFormat>Widescreen</PresentationFormat>
  <Paragraphs>110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Gill Sans SemiBold</vt:lpstr>
      <vt:lpstr>Gill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Plotly</dc:title>
  <dc:creator>William Nyang'or</dc:creator>
  <cp:lastModifiedBy>William Nyang'or</cp:lastModifiedBy>
  <cp:revision>21</cp:revision>
  <dcterms:created xsi:type="dcterms:W3CDTF">2024-04-27T15:03:04Z</dcterms:created>
  <dcterms:modified xsi:type="dcterms:W3CDTF">2024-05-21T12:55:18Z</dcterms:modified>
</cp:coreProperties>
</file>