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92" r:id="rId2"/>
    <p:sldId id="275" r:id="rId3"/>
    <p:sldId id="276" r:id="rId4"/>
    <p:sldId id="278" r:id="rId5"/>
    <p:sldId id="287" r:id="rId6"/>
    <p:sldId id="279" r:id="rId7"/>
    <p:sldId id="280" r:id="rId8"/>
    <p:sldId id="282" r:id="rId9"/>
    <p:sldId id="283" r:id="rId10"/>
    <p:sldId id="284" r:id="rId11"/>
    <p:sldId id="293" r:id="rId12"/>
    <p:sldId id="289" r:id="rId13"/>
    <p:sldId id="288" r:id="rId14"/>
    <p:sldId id="291" r:id="rId15"/>
    <p:sldId id="28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1" autoAdjust="0"/>
    <p:restoredTop sz="87356" autoAdjust="0"/>
  </p:normalViewPr>
  <p:slideViewPr>
    <p:cSldViewPr snapToGrid="0">
      <p:cViewPr varScale="1">
        <p:scale>
          <a:sx n="73" d="100"/>
          <a:sy n="73" d="100"/>
        </p:scale>
        <p:origin x="89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1CBBD-FCCC-4341-9A07-9341F6C54581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56D82-A927-4CCE-B899-0E7A7065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7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4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C81F0-0529-442A-BBA4-FF8482FC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3BEE5-16B9-49FB-9796-1C1CEB98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1E8C6-357B-4AB9-A339-CA29792E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#NDCSydney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</a:t>
            </a:r>
            <a:r>
              <a:rPr lang="en-US" dirty="0" err="1"/>
              <a:t>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iff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gi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23960" y="402803"/>
            <a:ext cx="11868040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Observability Made Easy with .NET 7 and </a:t>
            </a:r>
            <a:r>
              <a:rPr lang="en-US" sz="6600" dirty="0" err="1">
                <a:solidFill>
                  <a:prstClr val="black"/>
                </a:solidFill>
              </a:rPr>
              <a:t>OpenTelemetry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791005" y="30787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033" y="5022954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252" y="5195373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4125" y="5805946"/>
            <a:ext cx="1052054" cy="10520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83820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OpenTelemetry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947170" y="1690688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4481" y="1690688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9246653" y="1690688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624360" y="2282916"/>
            <a:ext cx="2490121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791671" y="2282916"/>
            <a:ext cx="24549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513544" y="2623447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2EDC05-C990-4020-A5A4-7E066C023AD5}"/>
              </a:ext>
            </a:extLst>
          </p:cNvPr>
          <p:cNvCxnSpPr>
            <a:cxnSpLocks/>
            <a:stCxn id="3" idx="2"/>
            <a:endCxn id="3074" idx="1"/>
          </p:cNvCxnSpPr>
          <p:nvPr/>
        </p:nvCxnSpPr>
        <p:spPr>
          <a:xfrm>
            <a:off x="1785765" y="2875144"/>
            <a:ext cx="3579821" cy="133497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FBCA20-86F8-4373-908F-63D42B2C0489}"/>
              </a:ext>
            </a:extLst>
          </p:cNvPr>
          <p:cNvCxnSpPr>
            <a:cxnSpLocks/>
            <a:stCxn id="4" idx="2"/>
            <a:endCxn id="3074" idx="0"/>
          </p:cNvCxnSpPr>
          <p:nvPr/>
        </p:nvCxnSpPr>
        <p:spPr>
          <a:xfrm>
            <a:off x="5953076" y="2875144"/>
            <a:ext cx="4738" cy="74274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673CC6-57B6-430E-9FC1-6F497C2D39FB}"/>
              </a:ext>
            </a:extLst>
          </p:cNvPr>
          <p:cNvCxnSpPr>
            <a:cxnSpLocks/>
            <a:stCxn id="5" idx="2"/>
            <a:endCxn id="3074" idx="3"/>
          </p:cNvCxnSpPr>
          <p:nvPr/>
        </p:nvCxnSpPr>
        <p:spPr>
          <a:xfrm flipH="1">
            <a:off x="6550042" y="2875144"/>
            <a:ext cx="3535206" cy="133497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0" name="Picture 2" descr="Jaeger: open source, end-to-end distributed tracing">
            <a:extLst>
              <a:ext uri="{FF2B5EF4-FFF2-40B4-BE49-F238E27FC236}">
                <a16:creationId xmlns:a16="http://schemas.microsoft.com/office/drawing/2014/main" id="{F7117AFC-7950-46B8-81F9-A1EF3DBC2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617" y="5216344"/>
            <a:ext cx="1388746" cy="138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NCF Branding | OpenTelemetry">
            <a:extLst>
              <a:ext uri="{FF2B5EF4-FFF2-40B4-BE49-F238E27FC236}">
                <a16:creationId xmlns:a16="http://schemas.microsoft.com/office/drawing/2014/main" id="{6B1F997D-1A69-466B-8798-DDA1F2D4D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586" y="3617891"/>
            <a:ext cx="1184456" cy="118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OpenZipkin · A distributed tracing system">
            <a:extLst>
              <a:ext uri="{FF2B5EF4-FFF2-40B4-BE49-F238E27FC236}">
                <a16:creationId xmlns:a16="http://schemas.microsoft.com/office/drawing/2014/main" id="{C15ABA3A-B1E4-4539-9833-7196B1F5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350" y="5177103"/>
            <a:ext cx="1234577" cy="146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A18B19-FE82-4992-A2A1-CB778074C785}"/>
              </a:ext>
            </a:extLst>
          </p:cNvPr>
          <p:cNvCxnSpPr>
            <a:cxnSpLocks/>
            <a:stCxn id="3074" idx="2"/>
            <a:endCxn id="27" idx="3"/>
          </p:cNvCxnSpPr>
          <p:nvPr/>
        </p:nvCxnSpPr>
        <p:spPr>
          <a:xfrm flipH="1">
            <a:off x="4440927" y="4802347"/>
            <a:ext cx="1516887" cy="110837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F647819-9A50-4E44-9EB9-E7532BAB6B7E}"/>
              </a:ext>
            </a:extLst>
          </p:cNvPr>
          <p:cNvCxnSpPr>
            <a:cxnSpLocks/>
            <a:stCxn id="3074" idx="2"/>
            <a:endCxn id="2050" idx="1"/>
          </p:cNvCxnSpPr>
          <p:nvPr/>
        </p:nvCxnSpPr>
        <p:spPr>
          <a:xfrm>
            <a:off x="5957814" y="4802347"/>
            <a:ext cx="1388803" cy="110837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624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7D2D-40ED-DC5D-B445-3F8F5783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OpenTelemetry</a:t>
            </a:r>
            <a:r>
              <a:rPr lang="en-US" dirty="0"/>
              <a:t> in .NET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1AD25-3F92-3E8F-3F96-9B2041B33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– </a:t>
            </a:r>
            <a:r>
              <a:rPr lang="en-US" dirty="0" err="1"/>
              <a:t>Microsoft.Extensions.Logging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Tracing – </a:t>
            </a:r>
            <a:r>
              <a:rPr lang="en-US" dirty="0" err="1"/>
              <a:t>System.Diagnostics.DiagnosticSource</a:t>
            </a:r>
            <a:endParaRPr lang="en-US" dirty="0"/>
          </a:p>
          <a:p>
            <a:endParaRPr lang="en-US" dirty="0"/>
          </a:p>
          <a:p>
            <a:r>
              <a:rPr lang="en-US" dirty="0"/>
              <a:t>Metrics – </a:t>
            </a:r>
            <a:r>
              <a:rPr lang="en-US" dirty="0" err="1"/>
              <a:t>System.Diagnostics.DiagnosticSource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3C074-8509-A441-E26A-2A0ADDA8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024893-8088-7A61-318E-51C325B38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164" y="4420055"/>
            <a:ext cx="1897544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95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A427-836B-4693-9E2E-8BD5679C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C1F72-1D54-4177-AB75-6D01B88E0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7213A-32D4-4B0B-8A06-E553F7D2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65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6FB7-4D94-4593-B628-197E4798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- GET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1D433-0D40-4822-B15A-E4E98B68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F5322-B54B-4298-A1FE-DCDF761166C3}"/>
              </a:ext>
            </a:extLst>
          </p:cNvPr>
          <p:cNvSpPr/>
          <p:nvPr/>
        </p:nvSpPr>
        <p:spPr>
          <a:xfrm>
            <a:off x="1056535" y="3468088"/>
            <a:ext cx="1482939" cy="97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UI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74E162-4F79-48AD-84DB-8A0D87FE4044}"/>
              </a:ext>
            </a:extLst>
          </p:cNvPr>
          <p:cNvSpPr/>
          <p:nvPr/>
        </p:nvSpPr>
        <p:spPr>
          <a:xfrm>
            <a:off x="3987668" y="3468087"/>
            <a:ext cx="1482939" cy="9712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Composition Gateway (BFF)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5FF1A2-DD31-45F7-8289-0823C0C8B2AC}"/>
              </a:ext>
            </a:extLst>
          </p:cNvPr>
          <p:cNvSpPr/>
          <p:nvPr/>
        </p:nvSpPr>
        <p:spPr>
          <a:xfrm>
            <a:off x="6918802" y="1777474"/>
            <a:ext cx="1482939" cy="9712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API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8CFDBF-E879-46AB-B2D3-34194F362D4B}"/>
              </a:ext>
            </a:extLst>
          </p:cNvPr>
          <p:cNvSpPr/>
          <p:nvPr/>
        </p:nvSpPr>
        <p:spPr>
          <a:xfrm>
            <a:off x="6918801" y="3468087"/>
            <a:ext cx="1482939" cy="971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Finance API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5F84C4-2B9C-41D5-8A5A-A3F2EC5E028C}"/>
              </a:ext>
            </a:extLst>
          </p:cNvPr>
          <p:cNvSpPr/>
          <p:nvPr/>
        </p:nvSpPr>
        <p:spPr>
          <a:xfrm>
            <a:off x="6918801" y="5158700"/>
            <a:ext cx="1482939" cy="9712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API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B9650624-9686-4222-99F3-D085A365883B}"/>
              </a:ext>
            </a:extLst>
          </p:cNvPr>
          <p:cNvSpPr/>
          <p:nvPr/>
        </p:nvSpPr>
        <p:spPr>
          <a:xfrm>
            <a:off x="9797820" y="1777474"/>
            <a:ext cx="753314" cy="971253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2C46A68B-8CFA-471F-8AE7-186F390E1027}"/>
              </a:ext>
            </a:extLst>
          </p:cNvPr>
          <p:cNvSpPr/>
          <p:nvPr/>
        </p:nvSpPr>
        <p:spPr>
          <a:xfrm>
            <a:off x="9797820" y="3468087"/>
            <a:ext cx="753314" cy="97125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4213A5FE-58E7-4FCE-92B8-B7B4671912F0}"/>
              </a:ext>
            </a:extLst>
          </p:cNvPr>
          <p:cNvSpPr/>
          <p:nvPr/>
        </p:nvSpPr>
        <p:spPr>
          <a:xfrm>
            <a:off x="9797820" y="5158700"/>
            <a:ext cx="753314" cy="97125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109ED0-B6BA-43E1-BF16-1B9F0DEE85C5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539474" y="3953714"/>
            <a:ext cx="144819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84B5C6-727D-47AC-A4C9-1CC1E32D55C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5470607" y="2263101"/>
            <a:ext cx="1448195" cy="1690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B32820-C71B-4143-9B2E-53AA3BF34CEA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470607" y="3953714"/>
            <a:ext cx="14481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41F182-90D5-4AD3-8B19-57E16ED84DE0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5470607" y="3953714"/>
            <a:ext cx="1448194" cy="1690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E15FC7-7789-4E6C-A860-D4459F5E902C}"/>
              </a:ext>
            </a:extLst>
          </p:cNvPr>
          <p:cNvCxnSpPr>
            <a:cxnSpLocks/>
            <a:stCxn id="9" idx="3"/>
            <a:endCxn id="14" idx="2"/>
          </p:cNvCxnSpPr>
          <p:nvPr/>
        </p:nvCxnSpPr>
        <p:spPr>
          <a:xfrm>
            <a:off x="8401741" y="2263101"/>
            <a:ext cx="13960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E2AACC6-FCB3-425A-94B9-4DEDD6511702}"/>
              </a:ext>
            </a:extLst>
          </p:cNvPr>
          <p:cNvCxnSpPr>
            <a:cxnSpLocks/>
            <a:stCxn id="11" idx="3"/>
            <a:endCxn id="16" idx="2"/>
          </p:cNvCxnSpPr>
          <p:nvPr/>
        </p:nvCxnSpPr>
        <p:spPr>
          <a:xfrm>
            <a:off x="8401740" y="3953714"/>
            <a:ext cx="1396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30DED8-0834-4908-9CF6-F7E54E7DEC9B}"/>
              </a:ext>
            </a:extLst>
          </p:cNvPr>
          <p:cNvCxnSpPr>
            <a:cxnSpLocks/>
            <a:stCxn id="13" idx="3"/>
            <a:endCxn id="18" idx="2"/>
          </p:cNvCxnSpPr>
          <p:nvPr/>
        </p:nvCxnSpPr>
        <p:spPr>
          <a:xfrm>
            <a:off x="8401740" y="5644327"/>
            <a:ext cx="1396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888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6FB7-4D94-4593-B628-197E4798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- POST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1D433-0D40-4822-B15A-E4E98B68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F5322-B54B-4298-A1FE-DCDF761166C3}"/>
              </a:ext>
            </a:extLst>
          </p:cNvPr>
          <p:cNvSpPr/>
          <p:nvPr/>
        </p:nvSpPr>
        <p:spPr>
          <a:xfrm>
            <a:off x="2212560" y="1690688"/>
            <a:ext cx="1482939" cy="97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UI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5FF1A2-DD31-45F7-8289-0823C0C8B2AC}"/>
              </a:ext>
            </a:extLst>
          </p:cNvPr>
          <p:cNvSpPr/>
          <p:nvPr/>
        </p:nvSpPr>
        <p:spPr>
          <a:xfrm>
            <a:off x="4217884" y="1690687"/>
            <a:ext cx="1482939" cy="9712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API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8CFDBF-E879-46AB-B2D3-34194F362D4B}"/>
              </a:ext>
            </a:extLst>
          </p:cNvPr>
          <p:cNvSpPr/>
          <p:nvPr/>
        </p:nvSpPr>
        <p:spPr>
          <a:xfrm>
            <a:off x="2990452" y="3987503"/>
            <a:ext cx="1482939" cy="971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5F84C4-2B9C-41D5-8A5A-A3F2EC5E028C}"/>
              </a:ext>
            </a:extLst>
          </p:cNvPr>
          <p:cNvSpPr/>
          <p:nvPr/>
        </p:nvSpPr>
        <p:spPr>
          <a:xfrm>
            <a:off x="9921797" y="3987503"/>
            <a:ext cx="1482939" cy="9712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109ED0-B6BA-43E1-BF16-1B9F0DEE85C5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3695499" y="2176314"/>
            <a:ext cx="52238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BD532C7-822B-497F-B140-681FA1C0FB1B}"/>
              </a:ext>
            </a:extLst>
          </p:cNvPr>
          <p:cNvSpPr/>
          <p:nvPr/>
        </p:nvSpPr>
        <p:spPr>
          <a:xfrm>
            <a:off x="6280772" y="1690686"/>
            <a:ext cx="1482939" cy="9712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Endpoint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D7DA69-8749-40DA-85F3-D7E299C053C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14526" y="3693312"/>
            <a:ext cx="377738" cy="228600"/>
            <a:chOff x="838200" y="3886200"/>
            <a:chExt cx="914400" cy="6096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2DE3252-ACF0-4603-8CE4-3CC0831B7E80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857079A7-8787-4B35-8F79-072447EC3D56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C67AB140-ACD7-4936-A117-A4415294A5E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2E7115D-85AB-499F-8ED4-B153043DACA2}"/>
              </a:ext>
            </a:extLst>
          </p:cNvPr>
          <p:cNvCxnSpPr>
            <a:cxnSpLocks/>
            <a:stCxn id="11" idx="1"/>
            <a:endCxn id="11" idx="2"/>
          </p:cNvCxnSpPr>
          <p:nvPr/>
        </p:nvCxnSpPr>
        <p:spPr>
          <a:xfrm rot="10800000" flipH="1" flipV="1">
            <a:off x="2990452" y="4473130"/>
            <a:ext cx="741470" cy="485626"/>
          </a:xfrm>
          <a:prstGeom prst="bentConnector4">
            <a:avLst>
              <a:gd name="adj1" fmla="val -30831"/>
              <a:gd name="adj2" fmla="val 14707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6537E26-33E1-413C-8B28-BD16430206A6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5700823" y="2176313"/>
            <a:ext cx="57994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CA7654-6CCE-4F57-836E-9766D1E78781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017741" y="2276061"/>
            <a:ext cx="377738" cy="228600"/>
            <a:chOff x="838200" y="3886200"/>
            <a:chExt cx="914400" cy="6096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1238563-5B61-4460-BCFB-7E5FE613973C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6EEF03FE-E695-4ED6-BCD0-45BA364933CE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767BE19A-9D96-4895-BE21-443471E26DE6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Cylinder 43">
            <a:extLst>
              <a:ext uri="{FF2B5EF4-FFF2-40B4-BE49-F238E27FC236}">
                <a16:creationId xmlns:a16="http://schemas.microsoft.com/office/drawing/2014/main" id="{3ABFAEE6-60A7-49E7-AE7D-49F790763D15}"/>
              </a:ext>
            </a:extLst>
          </p:cNvPr>
          <p:cNvSpPr/>
          <p:nvPr/>
        </p:nvSpPr>
        <p:spPr>
          <a:xfrm>
            <a:off x="8524143" y="1690685"/>
            <a:ext cx="736337" cy="971253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A6DF0ED-E4BE-446A-B621-1C7289B86AB8}"/>
              </a:ext>
            </a:extLst>
          </p:cNvPr>
          <p:cNvCxnSpPr>
            <a:cxnSpLocks/>
            <a:stCxn id="19" idx="3"/>
            <a:endCxn id="44" idx="2"/>
          </p:cNvCxnSpPr>
          <p:nvPr/>
        </p:nvCxnSpPr>
        <p:spPr>
          <a:xfrm flipV="1">
            <a:off x="7763711" y="2176312"/>
            <a:ext cx="76043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A6E7EA4-49FE-4AB3-9162-CD9D75E9A17D}"/>
              </a:ext>
            </a:extLst>
          </p:cNvPr>
          <p:cNvCxnSpPr>
            <a:cxnSpLocks/>
            <a:stCxn id="19" idx="2"/>
            <a:endCxn id="11" idx="0"/>
          </p:cNvCxnSpPr>
          <p:nvPr/>
        </p:nvCxnSpPr>
        <p:spPr>
          <a:xfrm flipH="1">
            <a:off x="3731922" y="2661939"/>
            <a:ext cx="3290320" cy="1325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C1CCAAD-195C-4706-B2D6-3104973AA6FA}"/>
              </a:ext>
            </a:extLst>
          </p:cNvPr>
          <p:cNvCxnSpPr>
            <a:cxnSpLocks/>
            <a:stCxn id="19" idx="2"/>
            <a:endCxn id="13" idx="0"/>
          </p:cNvCxnSpPr>
          <p:nvPr/>
        </p:nvCxnSpPr>
        <p:spPr>
          <a:xfrm>
            <a:off x="7022242" y="2661939"/>
            <a:ext cx="3641025" cy="1325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EA498A-0C7F-4B08-9221-853DFA48EE7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543052" y="3601624"/>
            <a:ext cx="377738" cy="228600"/>
            <a:chOff x="838200" y="3886200"/>
            <a:chExt cx="914400" cy="6096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B87D8F6-E07E-44DB-9877-110C4D0BA3C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49D6EDA7-0D80-40A5-8628-D85EB9339ADA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A59B5C93-4AED-45F0-8AD2-7412E8283E5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21470EC-6134-408E-962D-7C755159FC6D}"/>
              </a:ext>
            </a:extLst>
          </p:cNvPr>
          <p:cNvSpPr txBox="1"/>
          <p:nvPr/>
        </p:nvSpPr>
        <p:spPr>
          <a:xfrm>
            <a:off x="5105874" y="2662815"/>
            <a:ext cx="1577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SubmitOrder</a:t>
            </a:r>
            <a:endParaRPr 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ED063D-A77E-45B9-8C04-79534E53A477}"/>
              </a:ext>
            </a:extLst>
          </p:cNvPr>
          <p:cNvSpPr txBox="1"/>
          <p:nvPr/>
        </p:nvSpPr>
        <p:spPr>
          <a:xfrm>
            <a:off x="9474951" y="3080046"/>
            <a:ext cx="174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OrderSubmitted</a:t>
            </a:r>
            <a:endParaRPr lang="en-US" sz="14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4A3CE03-D30B-4CFC-9527-EFB23E96C0F7}"/>
              </a:ext>
            </a:extLst>
          </p:cNvPr>
          <p:cNvSpPr/>
          <p:nvPr/>
        </p:nvSpPr>
        <p:spPr>
          <a:xfrm>
            <a:off x="6280772" y="3987500"/>
            <a:ext cx="1482939" cy="97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DA37CE-1103-4BB9-8D88-47ED632D6C6F}"/>
              </a:ext>
            </a:extLst>
          </p:cNvPr>
          <p:cNvCxnSpPr>
            <a:cxnSpLocks/>
            <a:stCxn id="19" idx="2"/>
            <a:endCxn id="62" idx="0"/>
          </p:cNvCxnSpPr>
          <p:nvPr/>
        </p:nvCxnSpPr>
        <p:spPr>
          <a:xfrm>
            <a:off x="7022242" y="2661939"/>
            <a:ext cx="0" cy="1325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223646B-5045-4C2F-A700-BA113F45411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174785" y="3630200"/>
            <a:ext cx="377738" cy="228600"/>
            <a:chOff x="838200" y="3886200"/>
            <a:chExt cx="914400" cy="6096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BCC093E-50D4-4773-9788-A1B1A69F6BD4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F4048969-DDDE-4350-BDD5-147A1E7CC10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A0D262F9-3B44-4D88-AA8B-6E85C046BC70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F5C8D3A-C400-4FA2-B556-C1324A7E1DF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414454" y="4201552"/>
            <a:ext cx="377738" cy="228600"/>
            <a:chOff x="838200" y="3886200"/>
            <a:chExt cx="914400" cy="6096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5459590-FF33-4432-A6B9-4FBF6EA2D0ED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E80F7E6D-C804-4930-9086-8C122395B75A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41316736-5571-4529-ACFC-DE96AE3985C8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53BF16B0-634F-4855-A8BB-97E74905FB4C}"/>
              </a:ext>
            </a:extLst>
          </p:cNvPr>
          <p:cNvSpPr txBox="1"/>
          <p:nvPr/>
        </p:nvSpPr>
        <p:spPr>
          <a:xfrm>
            <a:off x="878171" y="5227818"/>
            <a:ext cx="269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InitiatePaymentProcess</a:t>
            </a:r>
            <a:endParaRPr lang="en-US" sz="14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8BD7245-B793-48DD-93D6-3BA10B61EDD0}"/>
              </a:ext>
            </a:extLst>
          </p:cNvPr>
          <p:cNvSpPr/>
          <p:nvPr/>
        </p:nvSpPr>
        <p:spPr>
          <a:xfrm>
            <a:off x="4507858" y="5641412"/>
            <a:ext cx="1482939" cy="9712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Gateway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1334626-BD39-4942-84EF-9BBEC87BEB4A}"/>
              </a:ext>
            </a:extLst>
          </p:cNvPr>
          <p:cNvCxnSpPr>
            <a:cxnSpLocks/>
            <a:stCxn id="11" idx="2"/>
            <a:endCxn id="92" idx="0"/>
          </p:cNvCxnSpPr>
          <p:nvPr/>
        </p:nvCxnSpPr>
        <p:spPr>
          <a:xfrm>
            <a:off x="3731922" y="4958756"/>
            <a:ext cx="1517406" cy="682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B3467922-8ECD-47DD-BAC8-F15E0BB5724C}"/>
              </a:ext>
            </a:extLst>
          </p:cNvPr>
          <p:cNvCxnSpPr>
            <a:cxnSpLocks/>
            <a:stCxn id="11" idx="3"/>
            <a:endCxn id="62" idx="2"/>
          </p:cNvCxnSpPr>
          <p:nvPr/>
        </p:nvCxnSpPr>
        <p:spPr>
          <a:xfrm>
            <a:off x="4473391" y="4473130"/>
            <a:ext cx="2548851" cy="485623"/>
          </a:xfrm>
          <a:prstGeom prst="bentConnector4">
            <a:avLst>
              <a:gd name="adj1" fmla="val 35455"/>
              <a:gd name="adj2" fmla="val 14707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EBBEF81-1D69-4033-A1A7-81D10A6F1AE0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314405" y="5267406"/>
            <a:ext cx="377738" cy="228600"/>
            <a:chOff x="838200" y="3886200"/>
            <a:chExt cx="914400" cy="60960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7205710-28F2-4E39-A121-9CA476CD62CF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660CB25E-B01B-4CBF-8D87-69DE41BBE3D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5C7155D0-80EC-4069-BAD0-EC164C3FBE5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DCA0E8FC-3CE7-4BA0-9F1D-888532E8CD3B}"/>
              </a:ext>
            </a:extLst>
          </p:cNvPr>
          <p:cNvSpPr txBox="1"/>
          <p:nvPr/>
        </p:nvSpPr>
        <p:spPr>
          <a:xfrm>
            <a:off x="6145667" y="5535595"/>
            <a:ext cx="269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PaymentSucceeded</a:t>
            </a:r>
            <a:endParaRPr lang="en-US" sz="14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4C6BD4F-D52E-4B8D-B348-FACDC036339D}"/>
              </a:ext>
            </a:extLst>
          </p:cNvPr>
          <p:cNvSpPr/>
          <p:nvPr/>
        </p:nvSpPr>
        <p:spPr>
          <a:xfrm>
            <a:off x="8464730" y="5641411"/>
            <a:ext cx="1482939" cy="9712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IT/Ops</a:t>
            </a: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8C0A560C-B48D-499B-B971-9299E6A84ED2}"/>
              </a:ext>
            </a:extLst>
          </p:cNvPr>
          <p:cNvCxnSpPr>
            <a:cxnSpLocks/>
            <a:stCxn id="62" idx="3"/>
            <a:endCxn id="107" idx="1"/>
          </p:cNvCxnSpPr>
          <p:nvPr/>
        </p:nvCxnSpPr>
        <p:spPr>
          <a:xfrm>
            <a:off x="7763711" y="4473127"/>
            <a:ext cx="701019" cy="16539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284D565-EF5F-4C4A-882F-F7130154D06B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8175082" y="5079968"/>
            <a:ext cx="377738" cy="228600"/>
            <a:chOff x="838200" y="3886200"/>
            <a:chExt cx="914400" cy="609600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1D3B53E-97DA-4A74-BD4C-C1A190F89115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32B0488D-48AD-4264-8E2A-4A5EA9E45FC8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A6D047CA-66CA-4478-AE2C-FFB27ACD26E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0A113022-8CE2-4A03-AD54-76DE6A168396}"/>
              </a:ext>
            </a:extLst>
          </p:cNvPr>
          <p:cNvSpPr txBox="1"/>
          <p:nvPr/>
        </p:nvSpPr>
        <p:spPr>
          <a:xfrm>
            <a:off x="8145774" y="5319050"/>
            <a:ext cx="269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ShipViaFedEx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394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9" grpId="0" animBg="1"/>
      <p:bldP spid="44" grpId="0" animBg="1"/>
      <p:bldP spid="58" grpId="0"/>
      <p:bldP spid="60" grpId="0"/>
      <p:bldP spid="62" grpId="0" animBg="1"/>
      <p:bldP spid="90" grpId="0"/>
      <p:bldP spid="92" grpId="0" animBg="1"/>
      <p:bldP spid="105" grpId="0"/>
      <p:bldP spid="107" grpId="0" animBg="1"/>
      <p:bldP spid="1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02957" y="450347"/>
            <a:ext cx="9786086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Observability Made Easy with .NET 6 and </a:t>
            </a:r>
            <a:r>
              <a:rPr lang="en-US" sz="6600" dirty="0" err="1">
                <a:solidFill>
                  <a:prstClr val="black"/>
                </a:solidFill>
              </a:rPr>
              <a:t>OpenTelemetry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82753" y="3296510"/>
            <a:ext cx="10901732" cy="3674238"/>
          </a:xfrm>
        </p:spPr>
        <p:txBody>
          <a:bodyPr>
            <a:normAutofit/>
          </a:bodyPr>
          <a:lstStyle/>
          <a:p>
            <a:r>
              <a:rPr lang="en-US" sz="3200" dirty="0"/>
              <a:t>Jimmy </a:t>
            </a:r>
            <a:r>
              <a:rPr lang="en-US" sz="3200" dirty="0" err="1"/>
              <a:t>Bogard</a:t>
            </a:r>
            <a:endParaRPr lang="en-US" sz="3200" dirty="0"/>
          </a:p>
          <a:p>
            <a:r>
              <a:rPr lang="en-US" sz="3200" dirty="0"/>
              <a:t>@</a:t>
            </a:r>
            <a:r>
              <a:rPr lang="en-US" sz="3200" dirty="0" err="1"/>
              <a:t>jbogard</a:t>
            </a:r>
            <a:endParaRPr lang="en-US" sz="3200" dirty="0"/>
          </a:p>
          <a:p>
            <a:r>
              <a:rPr lang="en-US" sz="3200" dirty="0"/>
              <a:t>github.com/</a:t>
            </a:r>
            <a:r>
              <a:rPr lang="en-US" sz="3200" dirty="0" err="1"/>
              <a:t>jbogard</a:t>
            </a:r>
            <a:endParaRPr lang="en-US" sz="3200" dirty="0"/>
          </a:p>
          <a:p>
            <a:r>
              <a:rPr lang="en-US" sz="3200" dirty="0"/>
              <a:t>jimmybogard.com</a:t>
            </a:r>
          </a:p>
          <a:p>
            <a:endParaRPr lang="en-US" sz="3200" dirty="0"/>
          </a:p>
          <a:p>
            <a:r>
              <a:rPr lang="en-US" sz="3200" dirty="0"/>
              <a:t>github.com/jbogard/presentations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496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66EE6-7129-4A9A-89CA-822A224A3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E787AC-9EEB-407C-8935-6380D7EF043C}"/>
              </a:ext>
            </a:extLst>
          </p:cNvPr>
          <p:cNvSpPr/>
          <p:nvPr/>
        </p:nvSpPr>
        <p:spPr>
          <a:xfrm>
            <a:off x="999680" y="1454513"/>
            <a:ext cx="4306682" cy="368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The App</a:t>
            </a:r>
          </a:p>
          <a:p>
            <a:pPr algn="ctr"/>
            <a:r>
              <a:rPr lang="en-US" sz="3600" dirty="0"/>
              <a:t>dot exe</a:t>
            </a:r>
          </a:p>
        </p:txBody>
      </p:sp>
      <p:sp>
        <p:nvSpPr>
          <p:cNvPr id="11" name="Explosion: 14 Points 10">
            <a:extLst>
              <a:ext uri="{FF2B5EF4-FFF2-40B4-BE49-F238E27FC236}">
                <a16:creationId xmlns:a16="http://schemas.microsoft.com/office/drawing/2014/main" id="{825EE2C2-80CC-4168-B748-C0166ADF192A}"/>
              </a:ext>
            </a:extLst>
          </p:cNvPr>
          <p:cNvSpPr/>
          <p:nvPr/>
        </p:nvSpPr>
        <p:spPr>
          <a:xfrm>
            <a:off x="1989886" y="2529998"/>
            <a:ext cx="2454193" cy="154453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7581B9-1BB6-4A27-A8FB-404BE0413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742" y="2212563"/>
            <a:ext cx="5873549" cy="253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9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1582432" y="2454192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856739" y="957830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6890374" y="5066313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259622" y="1550058"/>
            <a:ext cx="2597117" cy="149636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695334" y="2142286"/>
            <a:ext cx="1033635" cy="292402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785716" y="4589780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Explosion: 14 Points 14">
            <a:extLst>
              <a:ext uri="{FF2B5EF4-FFF2-40B4-BE49-F238E27FC236}">
                <a16:creationId xmlns:a16="http://schemas.microsoft.com/office/drawing/2014/main" id="{3C709FC9-8745-4EF4-99DC-FEB09C34C26C}"/>
              </a:ext>
            </a:extLst>
          </p:cNvPr>
          <p:cNvSpPr/>
          <p:nvPr/>
        </p:nvSpPr>
        <p:spPr>
          <a:xfrm>
            <a:off x="7008819" y="5176372"/>
            <a:ext cx="1440299" cy="857546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7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Tracing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838200" y="4427660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7474707" y="5287589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515390" y="3024870"/>
            <a:ext cx="2603829" cy="199501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957814" y="3617098"/>
            <a:ext cx="2355488" cy="167049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423526" y="4829388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EF36CB-7E0D-48E5-8B48-1869D80DE9EC}"/>
              </a:ext>
            </a:extLst>
          </p:cNvPr>
          <p:cNvSpPr txBox="1"/>
          <p:nvPr/>
        </p:nvSpPr>
        <p:spPr>
          <a:xfrm>
            <a:off x="2430504" y="3617098"/>
            <a:ext cx="78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EBAB57-13B1-41FF-A05C-74F429FCFDF4}"/>
              </a:ext>
            </a:extLst>
          </p:cNvPr>
          <p:cNvSpPr txBox="1"/>
          <p:nvPr/>
        </p:nvSpPr>
        <p:spPr>
          <a:xfrm>
            <a:off x="6903800" y="2576426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Id:2</a:t>
            </a:r>
          </a:p>
          <a:p>
            <a:r>
              <a:rPr lang="en-US" dirty="0" err="1"/>
              <a:t>ParentId</a:t>
            </a:r>
            <a:r>
              <a:rPr lang="en-US" dirty="0"/>
              <a:t>: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72858B-4903-4BA6-8568-EAB591A968C1}"/>
              </a:ext>
            </a:extLst>
          </p:cNvPr>
          <p:cNvSpPr txBox="1"/>
          <p:nvPr/>
        </p:nvSpPr>
        <p:spPr>
          <a:xfrm>
            <a:off x="9325618" y="5224441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Id:3</a:t>
            </a:r>
          </a:p>
          <a:p>
            <a:r>
              <a:rPr lang="en-US" dirty="0" err="1"/>
              <a:t>ParentId</a:t>
            </a:r>
            <a:r>
              <a:rPr lang="en-US" dirty="0"/>
              <a:t>: 2</a:t>
            </a:r>
          </a:p>
        </p:txBody>
      </p:sp>
    </p:spTree>
    <p:extLst>
      <p:ext uri="{BB962C8B-B14F-4D97-AF65-F5344CB8AC3E}">
        <p14:creationId xmlns:p14="http://schemas.microsoft.com/office/powerpoint/2010/main" val="21922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Tracing (</a:t>
            </a:r>
            <a:r>
              <a:rPr lang="en-US" dirty="0" err="1"/>
              <a:t>Zipkin</a:t>
            </a:r>
            <a:r>
              <a:rPr lang="en-US" dirty="0"/>
              <a:t>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838200" y="4427660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7474707" y="5287589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515390" y="3024870"/>
            <a:ext cx="2603829" cy="199501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957814" y="3617098"/>
            <a:ext cx="2355488" cy="167049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423526" y="4829388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EF36CB-7E0D-48E5-8B48-1869D80DE9EC}"/>
              </a:ext>
            </a:extLst>
          </p:cNvPr>
          <p:cNvSpPr txBox="1"/>
          <p:nvPr/>
        </p:nvSpPr>
        <p:spPr>
          <a:xfrm>
            <a:off x="1914082" y="3293932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dirty="0"/>
              <a:t>X-B3-SpanId:1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EBAB57-13B1-41FF-A05C-74F429FCFDF4}"/>
              </a:ext>
            </a:extLst>
          </p:cNvPr>
          <p:cNvSpPr txBox="1"/>
          <p:nvPr/>
        </p:nvSpPr>
        <p:spPr>
          <a:xfrm>
            <a:off x="6903800" y="2576426"/>
            <a:ext cx="4718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X-B3-SpanId:2</a:t>
            </a:r>
          </a:p>
          <a:p>
            <a:r>
              <a:rPr lang="en-US" dirty="0"/>
              <a:t>X-B3-ParentSpanId:1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72858B-4903-4BA6-8568-EAB591A968C1}"/>
              </a:ext>
            </a:extLst>
          </p:cNvPr>
          <p:cNvSpPr txBox="1"/>
          <p:nvPr/>
        </p:nvSpPr>
        <p:spPr>
          <a:xfrm>
            <a:off x="9325618" y="5224441"/>
            <a:ext cx="3101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X-B3-SpanId:3</a:t>
            </a:r>
          </a:p>
          <a:p>
            <a:r>
              <a:rPr lang="en-US" dirty="0"/>
              <a:t>X-B3-ParentSpanId:2</a:t>
            </a:r>
          </a:p>
        </p:txBody>
      </p:sp>
    </p:spTree>
    <p:extLst>
      <p:ext uri="{BB962C8B-B14F-4D97-AF65-F5344CB8AC3E}">
        <p14:creationId xmlns:p14="http://schemas.microsoft.com/office/powerpoint/2010/main" val="700479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</a:t>
            </a:r>
            <a:r>
              <a:rPr lang="en-US" dirty="0" err="1"/>
              <a:t>TraceContext</a:t>
            </a:r>
            <a:r>
              <a:rPr lang="en-US" dirty="0"/>
              <a:t> + Activity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838200" y="4427660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7474707" y="5287589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515390" y="3024870"/>
            <a:ext cx="2603829" cy="199501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957814" y="3617098"/>
            <a:ext cx="2355488" cy="167049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423526" y="4829388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EF36CB-7E0D-48E5-8B48-1869D80DE9EC}"/>
              </a:ext>
            </a:extLst>
          </p:cNvPr>
          <p:cNvSpPr txBox="1"/>
          <p:nvPr/>
        </p:nvSpPr>
        <p:spPr>
          <a:xfrm>
            <a:off x="1771946" y="3645710"/>
            <a:ext cx="218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Activity.Id:1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EBAB57-13B1-41FF-A05C-74F429FCFDF4}"/>
              </a:ext>
            </a:extLst>
          </p:cNvPr>
          <p:cNvSpPr txBox="1"/>
          <p:nvPr/>
        </p:nvSpPr>
        <p:spPr>
          <a:xfrm>
            <a:off x="6903800" y="2576426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Activity.Id:2</a:t>
            </a:r>
          </a:p>
          <a:p>
            <a:r>
              <a:rPr lang="en-US" dirty="0"/>
              <a:t>traceparent:1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72858B-4903-4BA6-8568-EAB591A968C1}"/>
              </a:ext>
            </a:extLst>
          </p:cNvPr>
          <p:cNvSpPr txBox="1"/>
          <p:nvPr/>
        </p:nvSpPr>
        <p:spPr>
          <a:xfrm>
            <a:off x="9325618" y="5224441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Activity.Id:3</a:t>
            </a:r>
          </a:p>
          <a:p>
            <a:r>
              <a:rPr lang="en-US" dirty="0"/>
              <a:t>traceparent:2</a:t>
            </a:r>
          </a:p>
        </p:txBody>
      </p:sp>
    </p:spTree>
    <p:extLst>
      <p:ext uri="{BB962C8B-B14F-4D97-AF65-F5344CB8AC3E}">
        <p14:creationId xmlns:p14="http://schemas.microsoft.com/office/powerpoint/2010/main" val="2705872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Non-HTTP?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838200" y="4427660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7474707" y="5287589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515390" y="3024870"/>
            <a:ext cx="2603829" cy="199501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957814" y="3617098"/>
            <a:ext cx="2355488" cy="167049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423526" y="4829388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EF36CB-7E0D-48E5-8B48-1869D80DE9EC}"/>
              </a:ext>
            </a:extLst>
          </p:cNvPr>
          <p:cNvSpPr txBox="1"/>
          <p:nvPr/>
        </p:nvSpPr>
        <p:spPr>
          <a:xfrm>
            <a:off x="2430504" y="3617098"/>
            <a:ext cx="78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EBAB57-13B1-41FF-A05C-74F429FCFDF4}"/>
              </a:ext>
            </a:extLst>
          </p:cNvPr>
          <p:cNvSpPr txBox="1"/>
          <p:nvPr/>
        </p:nvSpPr>
        <p:spPr>
          <a:xfrm>
            <a:off x="6903800" y="2576426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Id:2</a:t>
            </a:r>
          </a:p>
          <a:p>
            <a:r>
              <a:rPr lang="en-US" dirty="0" err="1"/>
              <a:t>ParentId</a:t>
            </a:r>
            <a:r>
              <a:rPr lang="en-US" dirty="0"/>
              <a:t>: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72858B-4903-4BA6-8568-EAB591A968C1}"/>
              </a:ext>
            </a:extLst>
          </p:cNvPr>
          <p:cNvSpPr txBox="1"/>
          <p:nvPr/>
        </p:nvSpPr>
        <p:spPr>
          <a:xfrm>
            <a:off x="9325618" y="5224441"/>
            <a:ext cx="213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230040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Traces - </a:t>
            </a:r>
            <a:r>
              <a:rPr lang="en-US" dirty="0" err="1"/>
              <a:t>Zipkin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951908" y="2432642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9251391" y="2432642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629098" y="3024870"/>
            <a:ext cx="2490121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796409" y="3024870"/>
            <a:ext cx="24549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518282" y="3365401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2EDC05-C990-4020-A5A4-7E066C023AD5}"/>
              </a:ext>
            </a:extLst>
          </p:cNvPr>
          <p:cNvCxnSpPr>
            <a:cxnSpLocks/>
            <a:stCxn id="3" idx="2"/>
            <a:endCxn id="1026" idx="1"/>
          </p:cNvCxnSpPr>
          <p:nvPr/>
        </p:nvCxnSpPr>
        <p:spPr>
          <a:xfrm>
            <a:off x="1790503" y="3617098"/>
            <a:ext cx="3344142" cy="212608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6" name="Picture 2" descr="OpenZipkin · A distributed tracing system">
            <a:extLst>
              <a:ext uri="{FF2B5EF4-FFF2-40B4-BE49-F238E27FC236}">
                <a16:creationId xmlns:a16="http://schemas.microsoft.com/office/drawing/2014/main" id="{D89BEC98-F26B-4CBC-8519-106AC735C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645" y="4764893"/>
            <a:ext cx="1646337" cy="195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FBCA20-86F8-4373-908F-63D42B2C0489}"/>
              </a:ext>
            </a:extLst>
          </p:cNvPr>
          <p:cNvCxnSpPr>
            <a:cxnSpLocks/>
            <a:stCxn id="4" idx="2"/>
            <a:endCxn id="1026" idx="0"/>
          </p:cNvCxnSpPr>
          <p:nvPr/>
        </p:nvCxnSpPr>
        <p:spPr>
          <a:xfrm>
            <a:off x="5957814" y="3617098"/>
            <a:ext cx="0" cy="114779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673CC6-57B6-430E-9FC1-6F497C2D39FB}"/>
              </a:ext>
            </a:extLst>
          </p:cNvPr>
          <p:cNvCxnSpPr>
            <a:cxnSpLocks/>
            <a:stCxn id="5" idx="2"/>
            <a:endCxn id="1026" idx="3"/>
          </p:cNvCxnSpPr>
          <p:nvPr/>
        </p:nvCxnSpPr>
        <p:spPr>
          <a:xfrm flipH="1">
            <a:off x="6780982" y="3617098"/>
            <a:ext cx="3309004" cy="212608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4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Traces - Jaeger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951908" y="2432642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9251391" y="2432642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629098" y="3024870"/>
            <a:ext cx="2490121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796409" y="3024870"/>
            <a:ext cx="24549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518282" y="3365401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2EDC05-C990-4020-A5A4-7E066C023AD5}"/>
              </a:ext>
            </a:extLst>
          </p:cNvPr>
          <p:cNvCxnSpPr>
            <a:cxnSpLocks/>
            <a:stCxn id="3" idx="2"/>
            <a:endCxn id="2050" idx="1"/>
          </p:cNvCxnSpPr>
          <p:nvPr/>
        </p:nvCxnSpPr>
        <p:spPr>
          <a:xfrm>
            <a:off x="1790503" y="3617098"/>
            <a:ext cx="3318056" cy="203450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FBCA20-86F8-4373-908F-63D42B2C0489}"/>
              </a:ext>
            </a:extLst>
          </p:cNvPr>
          <p:cNvCxnSpPr>
            <a:cxnSpLocks/>
            <a:stCxn id="4" idx="2"/>
            <a:endCxn id="2050" idx="0"/>
          </p:cNvCxnSpPr>
          <p:nvPr/>
        </p:nvCxnSpPr>
        <p:spPr>
          <a:xfrm>
            <a:off x="5957814" y="3617098"/>
            <a:ext cx="0" cy="118525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673CC6-57B6-430E-9FC1-6F497C2D39FB}"/>
              </a:ext>
            </a:extLst>
          </p:cNvPr>
          <p:cNvCxnSpPr>
            <a:cxnSpLocks/>
            <a:stCxn id="5" idx="2"/>
            <a:endCxn id="2050" idx="3"/>
          </p:cNvCxnSpPr>
          <p:nvPr/>
        </p:nvCxnSpPr>
        <p:spPr>
          <a:xfrm flipH="1">
            <a:off x="6807069" y="3617098"/>
            <a:ext cx="3282917" cy="203450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0" name="Picture 2" descr="Jaeger: open source, end-to-end distributed tracing">
            <a:extLst>
              <a:ext uri="{FF2B5EF4-FFF2-40B4-BE49-F238E27FC236}">
                <a16:creationId xmlns:a16="http://schemas.microsoft.com/office/drawing/2014/main" id="{F7117AFC-7950-46B8-81F9-A1EF3DBC2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59" y="4802348"/>
            <a:ext cx="1698510" cy="169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3967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53741</TotalTime>
  <Words>281</Words>
  <Application>Microsoft Office PowerPoint</Application>
  <PresentationFormat>Widescreen</PresentationFormat>
  <Paragraphs>110</Paragraphs>
  <Slides>15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Lucida Console</vt:lpstr>
      <vt:lpstr>Office Theme</vt:lpstr>
      <vt:lpstr>Observability Made Easy with .NET 7 and OpenTelemetry</vt:lpstr>
      <vt:lpstr>PowerPoint Presentation</vt:lpstr>
      <vt:lpstr>PowerPoint Presentation</vt:lpstr>
      <vt:lpstr>Distributed Tracing</vt:lpstr>
      <vt:lpstr>Distributed Tracing (Zipkin)</vt:lpstr>
      <vt:lpstr>W3C TraceContext + Activity</vt:lpstr>
      <vt:lpstr>Non-HTTP?</vt:lpstr>
      <vt:lpstr>Reporting Traces - Zipkin</vt:lpstr>
      <vt:lpstr>Reporting Traces - Jaeger</vt:lpstr>
      <vt:lpstr>OpenTelemetry</vt:lpstr>
      <vt:lpstr>OpenTelemetry in .NET</vt:lpstr>
      <vt:lpstr>Demo</vt:lpstr>
      <vt:lpstr>Microservices - GET</vt:lpstr>
      <vt:lpstr>Microservices - POST</vt:lpstr>
      <vt:lpstr>Observability Made Easy with .NET 6 and OpenTelemetry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Conventionally Speaking</dc:title>
  <dc:creator>James Bogard</dc:creator>
  <cp:lastModifiedBy>Jimmy Bogard</cp:lastModifiedBy>
  <cp:revision>234</cp:revision>
  <dcterms:created xsi:type="dcterms:W3CDTF">2014-12-03T11:14:03Z</dcterms:created>
  <dcterms:modified xsi:type="dcterms:W3CDTF">2023-01-12T13:50:03Z</dcterms:modified>
</cp:coreProperties>
</file>