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356" autoAdjust="0"/>
  </p:normalViewPr>
  <p:slideViewPr>
    <p:cSldViewPr snapToGrid="0">
      <p:cViewPr varScale="1">
        <p:scale>
          <a:sx n="73" d="100"/>
          <a:sy n="73" d="100"/>
        </p:scale>
        <p:origin x="9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0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F727919-C765-8773-822A-47A011476A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36" y="3509962"/>
            <a:ext cx="2474964" cy="3652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370171-E795-6A4C-378E-DB8E405E9C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550" y="-60960"/>
            <a:ext cx="8258939" cy="698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52C3D-5442-9339-50B5-57D94AF5E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0892" y="853123"/>
            <a:ext cx="7152028" cy="2387600"/>
          </a:xfrm>
        </p:spPr>
        <p:txBody>
          <a:bodyPr anchor="b"/>
          <a:lstStyle>
            <a:lvl1pPr algn="ctr">
              <a:defRPr sz="6000">
                <a:solidFill>
                  <a:srgbClr val="65B34B"/>
                </a:solidFill>
                <a:latin typeface="Possum Saltare NF" panose="020A06030303010201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3D813-C9E7-0253-B9AB-175804948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0892" y="3332798"/>
            <a:ext cx="715202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9638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DC51-BC50-5AB0-03DB-FC1F2EBE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8194-22DB-2E7F-77D6-D8DC91DD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450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8504-353E-9C83-BAAD-30CEFCD7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C4FD1-2806-FC59-5E3A-61E031ECA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97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1080-2F46-5778-74C3-6FA33373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4F94-DD48-8D66-9123-44DE0A49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8BA22-C276-416D-8477-E61FB0B9E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647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695F-B0D5-D7E2-A5E1-EE8CA1C0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61E04-B955-045C-CD6C-2FD1CCCA0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A4B8F-FB3A-7EEA-2462-CFE690CA0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25000-80C5-53C8-0AB4-0721A3A82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C5F8B-BF3B-4FCB-E245-A856B2936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1329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C6BC-9E2B-DDC0-16AA-DEFB00ED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7527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8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AF36B0-8614-C949-A0DA-EC52B9128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274"/>
          <a:stretch/>
        </p:blipFill>
        <p:spPr>
          <a:xfrm>
            <a:off x="-64008" y="-54864"/>
            <a:ext cx="12323064" cy="69738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9C7FD-1C53-13F4-D0EF-52D46E65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29009-BF90-2012-83AD-40C7DEDD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634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sv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B3B-2377-23B5-78F9-0DF9438B0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Demystifying Web API Security in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388A0-B349-9026-CA13-06346D88D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@jbogard</a:t>
            </a:r>
          </a:p>
          <a:p>
            <a:r>
              <a:rPr lang="en-US" dirty="0"/>
              <a:t>github.com/jbogard</a:t>
            </a:r>
          </a:p>
          <a:p>
            <a:r>
              <a:rPr lang="en-US" dirty="0"/>
              <a:t>jimmybogard.com</a:t>
            </a:r>
          </a:p>
        </p:txBody>
      </p:sp>
    </p:spTree>
    <p:extLst>
      <p:ext uri="{BB962C8B-B14F-4D97-AF65-F5344CB8AC3E}">
        <p14:creationId xmlns:p14="http://schemas.microsoft.com/office/powerpoint/2010/main" val="402047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E1CCE4-DA6E-F02A-FA00-7E3B89D6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Unanswered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609001-C34E-F017-7D67-9FDBEACB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should we approach securing internal Azure service communication?</a:t>
            </a:r>
          </a:p>
          <a:p>
            <a:pPr lvl="1"/>
            <a:r>
              <a:rPr lang="en-US" dirty="0"/>
              <a:t>Probably not nothing</a:t>
            </a:r>
          </a:p>
          <a:p>
            <a:pPr lvl="1"/>
            <a:endParaRPr lang="en-US" dirty="0"/>
          </a:p>
          <a:p>
            <a:r>
              <a:rPr lang="en-US" dirty="0"/>
              <a:t>How should we approach securing on-prem to internal Azure service communication</a:t>
            </a:r>
          </a:p>
          <a:p>
            <a:pPr lvl="1"/>
            <a:r>
              <a:rPr lang="en-US" dirty="0"/>
              <a:t>Still probably not nothing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907E0-BAAD-A09D-02C5-50433CDB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2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464D-9912-B6F1-D2B1-A470048B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“Zero Trust”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18EE-1037-F9FD-CA0F-06D267EAB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trust, always verify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F397-029F-963F-57BA-9E06FB4C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31759A-6292-1819-00C1-3E64A4917377}"/>
              </a:ext>
            </a:extLst>
          </p:cNvPr>
          <p:cNvSpPr/>
          <p:nvPr/>
        </p:nvSpPr>
        <p:spPr>
          <a:xfrm>
            <a:off x="4995618" y="5225201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DB1C83-FC3E-F9F4-16CC-1D00D97A5A8E}"/>
              </a:ext>
            </a:extLst>
          </p:cNvPr>
          <p:cNvSpPr/>
          <p:nvPr/>
        </p:nvSpPr>
        <p:spPr>
          <a:xfrm>
            <a:off x="4995618" y="3429000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BC4F2A-6076-6FBC-C172-8408F3BF929F}"/>
              </a:ext>
            </a:extLst>
          </p:cNvPr>
          <p:cNvSpPr/>
          <p:nvPr/>
        </p:nvSpPr>
        <p:spPr>
          <a:xfrm>
            <a:off x="4995618" y="1879955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user token?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3004" y="3260744"/>
            <a:ext cx="615812" cy="61581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1977397"/>
            <a:ext cx="615813" cy="6158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196964" y="4695636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2945564" y="3903741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BFF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055062-2E48-A639-5A72-0E0892A5E7EC}"/>
              </a:ext>
            </a:extLst>
          </p:cNvPr>
          <p:cNvCxnSpPr>
            <a:cxnSpLocks/>
          </p:cNvCxnSpPr>
          <p:nvPr/>
        </p:nvCxnSpPr>
        <p:spPr>
          <a:xfrm>
            <a:off x="2549870" y="2250094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6F7AEA-39E0-AD99-F2DF-8B375EF26BFB}"/>
              </a:ext>
            </a:extLst>
          </p:cNvPr>
          <p:cNvSpPr txBox="1"/>
          <p:nvPr/>
        </p:nvSpPr>
        <p:spPr>
          <a:xfrm>
            <a:off x="433780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438F5-B0E6-BC7A-3CE7-DE7BAA72887B}"/>
              </a:ext>
            </a:extLst>
          </p:cNvPr>
          <p:cNvSpPr txBox="1"/>
          <p:nvPr/>
        </p:nvSpPr>
        <p:spPr>
          <a:xfrm>
            <a:off x="3002092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5BF9BE2-EDA3-0D05-52B0-ADFB55A4D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1977397"/>
            <a:ext cx="615812" cy="61581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6ABFB0-5F93-3166-0B7D-CF70051C8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3626541"/>
            <a:ext cx="615812" cy="61581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6648519-C659-1488-C617-E8564ED02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3626540"/>
            <a:ext cx="615813" cy="6158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9D5EAAF-D0E7-50DF-99FA-08E6D418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5344261"/>
            <a:ext cx="615812" cy="61581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98D1C4-243E-7778-AAC7-600ED4845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5344260"/>
            <a:ext cx="615813" cy="61581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234C30-66F1-4FE2-5451-5360FDE12C55}"/>
              </a:ext>
            </a:extLst>
          </p:cNvPr>
          <p:cNvCxnSpPr>
            <a:cxnSpLocks/>
          </p:cNvCxnSpPr>
          <p:nvPr/>
        </p:nvCxnSpPr>
        <p:spPr>
          <a:xfrm>
            <a:off x="8496953" y="2285303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C73CF71D-8E9B-B926-511C-8F9257903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2137623"/>
            <a:ext cx="615812" cy="61581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A3B6478-F876-9365-1C1B-C331D3AB7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3493516"/>
            <a:ext cx="615812" cy="615812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F580091-B6C7-A9EC-1EBC-7682672D3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4849409"/>
            <a:ext cx="615812" cy="6158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314013-6D24-CF46-C749-A57012574F32}"/>
              </a:ext>
            </a:extLst>
          </p:cNvPr>
          <p:cNvSpPr txBox="1"/>
          <p:nvPr/>
        </p:nvSpPr>
        <p:spPr>
          <a:xfrm>
            <a:off x="8530440" y="5733619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On-Prem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88C595-0D33-4F35-9961-5FA5AC71CBC5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937015" y="2285303"/>
            <a:ext cx="48190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103EC-27F4-7020-9AC6-D9486177834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937015" y="393444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AAE785-8B0E-E470-5CAB-AE415F4B1CB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7015" y="565216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3BEBF32-B351-69C0-27D8-6DA2206E83B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938816" y="2285303"/>
            <a:ext cx="1382387" cy="1283347"/>
          </a:xfrm>
          <a:prstGeom prst="bentConnector3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907A049-22FE-5B5D-F5FD-CC23B84175B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938816" y="3568650"/>
            <a:ext cx="1382387" cy="365797"/>
          </a:xfrm>
          <a:prstGeom prst="bentConnector3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61E86A2-B155-68F0-DAE1-22CB712260A2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3938816" y="3568650"/>
            <a:ext cx="1382387" cy="2083517"/>
          </a:xfrm>
          <a:prstGeom prst="bentConnector3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B3006C4-ED89-9253-9641-1D750D8236F9}"/>
              </a:ext>
            </a:extLst>
          </p:cNvPr>
          <p:cNvCxnSpPr>
            <a:cxnSpLocks/>
            <a:stCxn id="27" idx="1"/>
            <a:endCxn id="14" idx="0"/>
          </p:cNvCxnSpPr>
          <p:nvPr/>
        </p:nvCxnSpPr>
        <p:spPr>
          <a:xfrm rot="10800000">
            <a:off x="5629110" y="1977397"/>
            <a:ext cx="4365637" cy="468132"/>
          </a:xfrm>
          <a:prstGeom prst="bentConnector4">
            <a:avLst>
              <a:gd name="adj1" fmla="val 46474"/>
              <a:gd name="adj2" fmla="val 148832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6C40DC7-ED8E-287C-76F7-91705B324435}"/>
              </a:ext>
            </a:extLst>
          </p:cNvPr>
          <p:cNvCxnSpPr>
            <a:cxnSpLocks/>
            <a:stCxn id="28" idx="1"/>
            <a:endCxn id="18" idx="0"/>
          </p:cNvCxnSpPr>
          <p:nvPr/>
        </p:nvCxnSpPr>
        <p:spPr>
          <a:xfrm rot="10800000">
            <a:off x="5629110" y="3626542"/>
            <a:ext cx="4365637" cy="174881"/>
          </a:xfrm>
          <a:prstGeom prst="bentConnector4">
            <a:avLst>
              <a:gd name="adj1" fmla="val 46474"/>
              <a:gd name="adj2" fmla="val 326328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9E9000A-EAFD-CDBD-E63C-35F1808077FC}"/>
              </a:ext>
            </a:extLst>
          </p:cNvPr>
          <p:cNvCxnSpPr>
            <a:cxnSpLocks/>
            <a:stCxn id="29" idx="1"/>
            <a:endCxn id="20" idx="0"/>
          </p:cNvCxnSpPr>
          <p:nvPr/>
        </p:nvCxnSpPr>
        <p:spPr>
          <a:xfrm rot="10800000" flipV="1">
            <a:off x="5629110" y="5157315"/>
            <a:ext cx="4365637" cy="186946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57CEA321-5E5F-4443-B42F-5A85ABCC97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068" y="2690867"/>
            <a:ext cx="657225" cy="6572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618F83C-67BB-8880-F40D-408320CBE11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522" y="4030772"/>
            <a:ext cx="513353" cy="57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8FC50-4AB1-5EED-0EDC-9587EEAB1AA5}"/>
              </a:ext>
            </a:extLst>
          </p:cNvPr>
          <p:cNvSpPr txBox="1"/>
          <p:nvPr/>
        </p:nvSpPr>
        <p:spPr>
          <a:xfrm>
            <a:off x="1180444" y="235555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0AF0213-2FE0-CEA6-D0D0-52BD26CACF26}"/>
              </a:ext>
            </a:extLst>
          </p:cNvPr>
          <p:cNvCxnSpPr>
            <a:cxnSpLocks/>
            <a:stCxn id="6" idx="0"/>
            <a:endCxn id="2" idx="1"/>
          </p:cNvCxnSpPr>
          <p:nvPr/>
        </p:nvCxnSpPr>
        <p:spPr>
          <a:xfrm rot="5400000" flipH="1" flipV="1">
            <a:off x="659987" y="3197692"/>
            <a:ext cx="1011292" cy="654869"/>
          </a:xfrm>
          <a:prstGeom prst="bentConnector2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8B9ED79-5924-B2F5-A9D7-EC031ECCBFDE}"/>
              </a:ext>
            </a:extLst>
          </p:cNvPr>
          <p:cNvCxnSpPr>
            <a:cxnSpLocks/>
            <a:stCxn id="7" idx="1"/>
            <a:endCxn id="2" idx="2"/>
          </p:cNvCxnSpPr>
          <p:nvPr/>
        </p:nvCxnSpPr>
        <p:spPr>
          <a:xfrm rot="10800000">
            <a:off x="1821682" y="3348092"/>
            <a:ext cx="1501323" cy="220558"/>
          </a:xfrm>
          <a:prstGeom prst="bentConnector2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4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31759A-6292-1819-00C1-3E64A4917377}"/>
              </a:ext>
            </a:extLst>
          </p:cNvPr>
          <p:cNvSpPr/>
          <p:nvPr/>
        </p:nvSpPr>
        <p:spPr>
          <a:xfrm>
            <a:off x="4995618" y="5225201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DB1C83-FC3E-F9F4-16CC-1D00D97A5A8E}"/>
              </a:ext>
            </a:extLst>
          </p:cNvPr>
          <p:cNvSpPr/>
          <p:nvPr/>
        </p:nvSpPr>
        <p:spPr>
          <a:xfrm>
            <a:off x="4995618" y="3429000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BC4F2A-6076-6FBC-C172-8408F3BF929F}"/>
              </a:ext>
            </a:extLst>
          </p:cNvPr>
          <p:cNvSpPr/>
          <p:nvPr/>
        </p:nvSpPr>
        <p:spPr>
          <a:xfrm>
            <a:off x="4995618" y="1879955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Azure 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3004" y="3260744"/>
            <a:ext cx="615812" cy="61581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1977397"/>
            <a:ext cx="615813" cy="6158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196964" y="4695636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2945564" y="3903741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BFF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055062-2E48-A639-5A72-0E0892A5E7EC}"/>
              </a:ext>
            </a:extLst>
          </p:cNvPr>
          <p:cNvCxnSpPr>
            <a:cxnSpLocks/>
          </p:cNvCxnSpPr>
          <p:nvPr/>
        </p:nvCxnSpPr>
        <p:spPr>
          <a:xfrm>
            <a:off x="2549870" y="2250094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6F7AEA-39E0-AD99-F2DF-8B375EF26BFB}"/>
              </a:ext>
            </a:extLst>
          </p:cNvPr>
          <p:cNvSpPr txBox="1"/>
          <p:nvPr/>
        </p:nvSpPr>
        <p:spPr>
          <a:xfrm>
            <a:off x="433780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438F5-B0E6-BC7A-3CE7-DE7BAA72887B}"/>
              </a:ext>
            </a:extLst>
          </p:cNvPr>
          <p:cNvSpPr txBox="1"/>
          <p:nvPr/>
        </p:nvSpPr>
        <p:spPr>
          <a:xfrm>
            <a:off x="3002092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5BF9BE2-EDA3-0D05-52B0-ADFB55A4D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1977397"/>
            <a:ext cx="615812" cy="61581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6ABFB0-5F93-3166-0B7D-CF70051C8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3626541"/>
            <a:ext cx="615812" cy="61581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6648519-C659-1488-C617-E8564ED02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3626540"/>
            <a:ext cx="615813" cy="6158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9D5EAAF-D0E7-50DF-99FA-08E6D418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5344261"/>
            <a:ext cx="615812" cy="61581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98D1C4-243E-7778-AAC7-600ED4845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5344260"/>
            <a:ext cx="615813" cy="61581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234C30-66F1-4FE2-5451-5360FDE12C55}"/>
              </a:ext>
            </a:extLst>
          </p:cNvPr>
          <p:cNvCxnSpPr>
            <a:cxnSpLocks/>
          </p:cNvCxnSpPr>
          <p:nvPr/>
        </p:nvCxnSpPr>
        <p:spPr>
          <a:xfrm>
            <a:off x="8496953" y="2285303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C73CF71D-8E9B-B926-511C-8F9257903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2137623"/>
            <a:ext cx="615812" cy="61581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A3B6478-F876-9365-1C1B-C331D3AB7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3493516"/>
            <a:ext cx="615812" cy="615812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F580091-B6C7-A9EC-1EBC-7682672D3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4849409"/>
            <a:ext cx="615812" cy="6158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314013-6D24-CF46-C749-A57012574F32}"/>
              </a:ext>
            </a:extLst>
          </p:cNvPr>
          <p:cNvSpPr txBox="1"/>
          <p:nvPr/>
        </p:nvSpPr>
        <p:spPr>
          <a:xfrm>
            <a:off x="8530440" y="5733619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On-Prem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88C595-0D33-4F35-9961-5FA5AC71CBC5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937015" y="2285303"/>
            <a:ext cx="48190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103EC-27F4-7020-9AC6-D9486177834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937015" y="393444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AAE785-8B0E-E470-5CAB-AE415F4B1CB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7015" y="565216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3BEBF32-B351-69C0-27D8-6DA2206E83B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938816" y="2285303"/>
            <a:ext cx="1382387" cy="1283347"/>
          </a:xfrm>
          <a:prstGeom prst="bentConnector3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907A049-22FE-5B5D-F5FD-CC23B84175B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938816" y="3568650"/>
            <a:ext cx="1382387" cy="365797"/>
          </a:xfrm>
          <a:prstGeom prst="bentConnector3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61E86A2-B155-68F0-DAE1-22CB712260A2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3938816" y="3568650"/>
            <a:ext cx="1382387" cy="2083517"/>
          </a:xfrm>
          <a:prstGeom prst="bentConnector3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B3006C4-ED89-9253-9641-1D750D8236F9}"/>
              </a:ext>
            </a:extLst>
          </p:cNvPr>
          <p:cNvCxnSpPr>
            <a:cxnSpLocks/>
            <a:stCxn id="27" idx="1"/>
            <a:endCxn id="14" idx="0"/>
          </p:cNvCxnSpPr>
          <p:nvPr/>
        </p:nvCxnSpPr>
        <p:spPr>
          <a:xfrm rot="10800000">
            <a:off x="5629110" y="1977397"/>
            <a:ext cx="4365637" cy="468132"/>
          </a:xfrm>
          <a:prstGeom prst="bentConnector4">
            <a:avLst>
              <a:gd name="adj1" fmla="val 46474"/>
              <a:gd name="adj2" fmla="val 148832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6C40DC7-ED8E-287C-76F7-91705B324435}"/>
              </a:ext>
            </a:extLst>
          </p:cNvPr>
          <p:cNvCxnSpPr>
            <a:cxnSpLocks/>
            <a:stCxn id="28" idx="1"/>
            <a:endCxn id="18" idx="0"/>
          </p:cNvCxnSpPr>
          <p:nvPr/>
        </p:nvCxnSpPr>
        <p:spPr>
          <a:xfrm rot="10800000">
            <a:off x="5629110" y="3626542"/>
            <a:ext cx="4365637" cy="174881"/>
          </a:xfrm>
          <a:prstGeom prst="bentConnector4">
            <a:avLst>
              <a:gd name="adj1" fmla="val 46474"/>
              <a:gd name="adj2" fmla="val 326328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9E9000A-EAFD-CDBD-E63C-35F1808077FC}"/>
              </a:ext>
            </a:extLst>
          </p:cNvPr>
          <p:cNvCxnSpPr>
            <a:cxnSpLocks/>
            <a:stCxn id="29" idx="1"/>
            <a:endCxn id="20" idx="0"/>
          </p:cNvCxnSpPr>
          <p:nvPr/>
        </p:nvCxnSpPr>
        <p:spPr>
          <a:xfrm rot="10800000" flipV="1">
            <a:off x="5629110" y="5157315"/>
            <a:ext cx="4365637" cy="186946"/>
          </a:xfrm>
          <a:prstGeom prst="bentConnector2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57CEA321-5E5F-4443-B42F-5A85ABCC97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068" y="2690867"/>
            <a:ext cx="657225" cy="6572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618F83C-67BB-8880-F40D-408320CBE11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522" y="4030772"/>
            <a:ext cx="513353" cy="57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8FC50-4AB1-5EED-0EDC-9587EEAB1AA5}"/>
              </a:ext>
            </a:extLst>
          </p:cNvPr>
          <p:cNvSpPr txBox="1"/>
          <p:nvPr/>
        </p:nvSpPr>
        <p:spPr>
          <a:xfrm>
            <a:off x="1180444" y="235555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0AF0213-2FE0-CEA6-D0D0-52BD26CACF26}"/>
              </a:ext>
            </a:extLst>
          </p:cNvPr>
          <p:cNvCxnSpPr>
            <a:cxnSpLocks/>
            <a:stCxn id="6" idx="0"/>
            <a:endCxn id="2" idx="1"/>
          </p:cNvCxnSpPr>
          <p:nvPr/>
        </p:nvCxnSpPr>
        <p:spPr>
          <a:xfrm rot="5400000" flipH="1" flipV="1">
            <a:off x="659987" y="3197692"/>
            <a:ext cx="1011292" cy="654869"/>
          </a:xfrm>
          <a:prstGeom prst="bentConnector2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8B9ED79-5924-B2F5-A9D7-EC031ECCBFDE}"/>
              </a:ext>
            </a:extLst>
          </p:cNvPr>
          <p:cNvCxnSpPr>
            <a:cxnSpLocks/>
            <a:stCxn id="7" idx="1"/>
            <a:endCxn id="2" idx="2"/>
          </p:cNvCxnSpPr>
          <p:nvPr/>
        </p:nvCxnSpPr>
        <p:spPr>
          <a:xfrm rot="10800000">
            <a:off x="1821682" y="3348092"/>
            <a:ext cx="1501323" cy="220558"/>
          </a:xfrm>
          <a:prstGeom prst="bentConnector2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56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464D-9912-B6F1-D2B1-A470048B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authenticate?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18EE-1037-F9FD-CA0F-06D267EAB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F397-029F-963F-57BA-9E06FB4C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5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F58C-E589-DA4C-F47B-E205FA3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OAuth 2.0 flows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2AF0C-6749-D1DD-0637-7B290BDF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263BF-24D6-6609-FA19-F745F7BEC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40127"/>
              </p:ext>
            </p:extLst>
          </p:nvPr>
        </p:nvGraphicFramePr>
        <p:xfrm>
          <a:off x="1049674" y="1525823"/>
          <a:ext cx="9672318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106">
                  <a:extLst>
                    <a:ext uri="{9D8B030D-6E8A-4147-A177-3AD203B41FA5}">
                      <a16:colId xmlns:a16="http://schemas.microsoft.com/office/drawing/2014/main" val="2717438185"/>
                    </a:ext>
                  </a:extLst>
                </a:gridCol>
                <a:gridCol w="3224106">
                  <a:extLst>
                    <a:ext uri="{9D8B030D-6E8A-4147-A177-3AD203B41FA5}">
                      <a16:colId xmlns:a16="http://schemas.microsoft.com/office/drawing/2014/main" val="3178896046"/>
                    </a:ext>
                  </a:extLst>
                </a:gridCol>
                <a:gridCol w="3224106">
                  <a:extLst>
                    <a:ext uri="{9D8B030D-6E8A-4147-A177-3AD203B41FA5}">
                      <a16:colId xmlns:a16="http://schemas.microsoft.com/office/drawing/2014/main" val="370163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OAuth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Audience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9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Single-paged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or school accounts, personal, B2C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8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Desktop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Mobile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7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API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On-behalf-of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or school accounts, personal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9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Daemon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Client credentials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App-only permissions that have no user, only inside Azure 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4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1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F58C-E589-DA4C-F47B-E205FA3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OAuth 2.0 flows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2AF0C-6749-D1DD-0637-7B290BDF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263BF-24D6-6609-FA19-F745F7BEC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39160"/>
              </p:ext>
            </p:extLst>
          </p:nvPr>
        </p:nvGraphicFramePr>
        <p:xfrm>
          <a:off x="1049674" y="1525823"/>
          <a:ext cx="9672318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106">
                  <a:extLst>
                    <a:ext uri="{9D8B030D-6E8A-4147-A177-3AD203B41FA5}">
                      <a16:colId xmlns:a16="http://schemas.microsoft.com/office/drawing/2014/main" val="2717438185"/>
                    </a:ext>
                  </a:extLst>
                </a:gridCol>
                <a:gridCol w="3224106">
                  <a:extLst>
                    <a:ext uri="{9D8B030D-6E8A-4147-A177-3AD203B41FA5}">
                      <a16:colId xmlns:a16="http://schemas.microsoft.com/office/drawing/2014/main" val="3178896046"/>
                    </a:ext>
                  </a:extLst>
                </a:gridCol>
                <a:gridCol w="3224106">
                  <a:extLst>
                    <a:ext uri="{9D8B030D-6E8A-4147-A177-3AD203B41FA5}">
                      <a16:colId xmlns:a16="http://schemas.microsoft.com/office/drawing/2014/main" val="370163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OAuth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Audience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9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Single-paged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or school accounts, personal, B2C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8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Desktop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Mobile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7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API that calls web APIs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On-behalf-of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or school accounts, personal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69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Daemon app that calls web APIs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Client credentials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App-only permissions that have no user, only inside Azure AD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94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27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F58C-E589-DA4C-F47B-E205FA3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OAuth 2.0 flows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2AF0C-6749-D1DD-0637-7B290BDF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263BF-24D6-6609-FA19-F745F7BEC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69921"/>
              </p:ext>
            </p:extLst>
          </p:nvPr>
        </p:nvGraphicFramePr>
        <p:xfrm>
          <a:off x="1049674" y="1525823"/>
          <a:ext cx="9672318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106">
                  <a:extLst>
                    <a:ext uri="{9D8B030D-6E8A-4147-A177-3AD203B41FA5}">
                      <a16:colId xmlns:a16="http://schemas.microsoft.com/office/drawing/2014/main" val="2717438185"/>
                    </a:ext>
                  </a:extLst>
                </a:gridCol>
                <a:gridCol w="3224106">
                  <a:extLst>
                    <a:ext uri="{9D8B030D-6E8A-4147-A177-3AD203B41FA5}">
                      <a16:colId xmlns:a16="http://schemas.microsoft.com/office/drawing/2014/main" val="3178896046"/>
                    </a:ext>
                  </a:extLst>
                </a:gridCol>
                <a:gridCol w="3224106">
                  <a:extLst>
                    <a:ext uri="{9D8B030D-6E8A-4147-A177-3AD203B41FA5}">
                      <a16:colId xmlns:a16="http://schemas.microsoft.com/office/drawing/2014/main" val="370163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OAuth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Audience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9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Single-paged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or school accounts, personal, B2C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8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Desktop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Mobile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7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API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On-behalf-of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or school accounts, personal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9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Daemon app that calls web APIs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Client credentials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App-only permissions that have no user, only inside Azure AD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94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66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464D-9912-B6F1-D2B1-A470048B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authorize?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18EE-1037-F9FD-CA0F-06D267EAB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F397-029F-963F-57BA-9E06FB4C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4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F3EE37-B819-498B-20CC-F141EAB0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Options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DDC39D-2418-7B47-936D-907C7CB0D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Control Lists (ACLs)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D40252-FAD1-6186-FD7B-70A9C2C7F1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Server application checks claims</a:t>
            </a:r>
          </a:p>
          <a:p>
            <a:pPr lvl="1"/>
            <a:r>
              <a:rPr lang="en-US" dirty="0"/>
              <a:t>Issuer</a:t>
            </a:r>
          </a:p>
          <a:p>
            <a:pPr lvl="1"/>
            <a:r>
              <a:rPr lang="en-US" dirty="0"/>
              <a:t>Caller application ID</a:t>
            </a:r>
          </a:p>
          <a:p>
            <a:r>
              <a:rPr lang="en-US" dirty="0"/>
              <a:t>Performs custom logic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CDAA12-4B01-498C-50E8-F6C60F308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Application Permissions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7870D74-3086-3DD5-008B-D011B14015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Define custom roles</a:t>
            </a:r>
          </a:p>
          <a:p>
            <a:r>
              <a:rPr lang="en-US" dirty="0"/>
              <a:t>Assign roles to server principals</a:t>
            </a:r>
          </a:p>
          <a:p>
            <a:r>
              <a:rPr lang="en-US" dirty="0"/>
              <a:t>Token contains roles in a claim</a:t>
            </a:r>
          </a:p>
          <a:p>
            <a:r>
              <a:rPr lang="en-US" dirty="0"/>
              <a:t>Server authorizes roles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39015-0290-BFB5-C091-BDE142B9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4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9D4F04-A566-A7CB-BBE1-D4C9A8CB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time…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0C3A2-97BB-44B2-F51E-D609EDC70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AF48-A56F-836E-E5CA-0E1CA521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00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BF3B612-643B-FE43-075E-82363541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App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98AE5-65CE-7F64-344E-1DD3C3DA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24972A5-6D70-0B10-9138-50B656F6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7284" y="4925553"/>
            <a:ext cx="542925" cy="5429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2498A39-6DC5-157E-78F0-647A8BE394D1}"/>
              </a:ext>
            </a:extLst>
          </p:cNvPr>
          <p:cNvSpPr/>
          <p:nvPr/>
        </p:nvSpPr>
        <p:spPr>
          <a:xfrm>
            <a:off x="1170431" y="1607086"/>
            <a:ext cx="5019185" cy="45481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Azure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AA67B03-8969-D493-2555-5921F3AF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4663" y="2615233"/>
            <a:ext cx="542925" cy="542925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D73012B-6D81-4C38-8679-15633B843F41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rot="16200000" flipV="1">
            <a:off x="2743740" y="2810545"/>
            <a:ext cx="1767395" cy="24626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676886E-01DE-D8F9-07FD-4D92271A1BF0}"/>
              </a:ext>
            </a:extLst>
          </p:cNvPr>
          <p:cNvSpPr/>
          <p:nvPr/>
        </p:nvSpPr>
        <p:spPr>
          <a:xfrm>
            <a:off x="7037370" y="1607086"/>
            <a:ext cx="2589624" cy="454813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Laptop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58ACFFA-842F-38A6-80C1-077A1CC07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2284" y="2284784"/>
            <a:ext cx="559756" cy="559756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8E98453-0D38-5218-1D15-69D8F4727AF8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rot="10800000" flipV="1">
            <a:off x="2667588" y="2564662"/>
            <a:ext cx="5374696" cy="3220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96E335-B295-7DB9-2D53-84625ABFDA8E}"/>
              </a:ext>
            </a:extLst>
          </p:cNvPr>
          <p:cNvSpPr txBox="1"/>
          <p:nvPr/>
        </p:nvSpPr>
        <p:spPr>
          <a:xfrm>
            <a:off x="1900826" y="2242646"/>
            <a:ext cx="1077506" cy="37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DDC1BC-B6E1-8D52-A34E-426A520BE430}"/>
              </a:ext>
            </a:extLst>
          </p:cNvPr>
          <p:cNvSpPr txBox="1"/>
          <p:nvPr/>
        </p:nvSpPr>
        <p:spPr>
          <a:xfrm>
            <a:off x="4286193" y="5500085"/>
            <a:ext cx="114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0FB15A-D330-E483-93D0-FF56142221FF}"/>
              </a:ext>
            </a:extLst>
          </p:cNvPr>
          <p:cNvSpPr txBox="1"/>
          <p:nvPr/>
        </p:nvSpPr>
        <p:spPr>
          <a:xfrm>
            <a:off x="7570189" y="2886695"/>
            <a:ext cx="150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External Client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FAA3901E-BDD6-7187-CDD2-9D9035C6B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662" y="42893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BD76AAF-F10D-B7AE-3186-7318A2D1CB11}"/>
              </a:ext>
            </a:extLst>
          </p:cNvPr>
          <p:cNvCxnSpPr>
            <a:cxnSpLocks/>
            <a:stCxn id="34" idx="1"/>
            <a:endCxn id="24" idx="3"/>
          </p:cNvCxnSpPr>
          <p:nvPr/>
        </p:nvCxnSpPr>
        <p:spPr>
          <a:xfrm rot="10800000" flipV="1">
            <a:off x="5130210" y="4556084"/>
            <a:ext cx="2883453" cy="6409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8E1742-3408-1D9A-8CB8-2F49CBFBE2B5}"/>
              </a:ext>
            </a:extLst>
          </p:cNvPr>
          <p:cNvSpPr txBox="1"/>
          <p:nvPr/>
        </p:nvSpPr>
        <p:spPr>
          <a:xfrm>
            <a:off x="7689789" y="4930122"/>
            <a:ext cx="1171623" cy="37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276220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464D-9912-B6F1-D2B1-A470048B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18EE-1037-F9FD-CA0F-06D267EAB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F397-029F-963F-57BA-9E06FB4C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43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FA22-2ECA-0409-6F86-3C0600FB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Endpoints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BBB490-FB3C-1846-EEE6-E1A697632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717281"/>
              </p:ext>
            </p:extLst>
          </p:nvPr>
        </p:nvGraphicFramePr>
        <p:xfrm>
          <a:off x="838200" y="2510118"/>
          <a:ext cx="1078251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4410">
                  <a:extLst>
                    <a:ext uri="{9D8B030D-6E8A-4147-A177-3AD203B41FA5}">
                      <a16:colId xmlns:a16="http://schemas.microsoft.com/office/drawing/2014/main" val="2204452137"/>
                    </a:ext>
                  </a:extLst>
                </a:gridCol>
                <a:gridCol w="5758108">
                  <a:extLst>
                    <a:ext uri="{9D8B030D-6E8A-4147-A177-3AD203B41FA5}">
                      <a16:colId xmlns:a16="http://schemas.microsoft.com/office/drawing/2014/main" val="2613219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retrieves all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retrieves a single Todo item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1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updates a single Todo item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 single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4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deletes a single Todo item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5346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0686-C307-1CBC-F172-FAA0AD8F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56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FA22-2ECA-0409-6F86-3C0600FB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Roles (Permissions)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BBB490-FB3C-1846-EEE6-E1A697632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91209"/>
              </p:ext>
            </p:extLst>
          </p:nvPr>
        </p:nvGraphicFramePr>
        <p:xfrm>
          <a:off x="838200" y="2510118"/>
          <a:ext cx="1078251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4410">
                  <a:extLst>
                    <a:ext uri="{9D8B030D-6E8A-4147-A177-3AD203B41FA5}">
                      <a16:colId xmlns:a16="http://schemas.microsoft.com/office/drawing/2014/main" val="2204452137"/>
                    </a:ext>
                  </a:extLst>
                </a:gridCol>
                <a:gridCol w="5758108">
                  <a:extLst>
                    <a:ext uri="{9D8B030D-6E8A-4147-A177-3AD203B41FA5}">
                      <a16:colId xmlns:a16="http://schemas.microsoft.com/office/drawing/2014/main" val="2613219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Todo.Read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Todo.Read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1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Todo.Update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Todo.Create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4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Todo.Delete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5346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0686-C307-1CBC-F172-FAA0AD8F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31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FA22-2ECA-0409-6F86-3C0600FB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Roles (Permissions)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BBB490-FB3C-1846-EEE6-E1A697632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325850"/>
              </p:ext>
            </p:extLst>
          </p:nvPr>
        </p:nvGraphicFramePr>
        <p:xfrm>
          <a:off x="838200" y="2510118"/>
          <a:ext cx="1078251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4410">
                  <a:extLst>
                    <a:ext uri="{9D8B030D-6E8A-4147-A177-3AD203B41FA5}">
                      <a16:colId xmlns:a16="http://schemas.microsoft.com/office/drawing/2014/main" val="2204452137"/>
                    </a:ext>
                  </a:extLst>
                </a:gridCol>
                <a:gridCol w="5758108">
                  <a:extLst>
                    <a:ext uri="{9D8B030D-6E8A-4147-A177-3AD203B41FA5}">
                      <a16:colId xmlns:a16="http://schemas.microsoft.com/office/drawing/2014/main" val="2613219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Todo.Read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Todo.Read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1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Todo.Write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Todo.Write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4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Todo.Write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5346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0686-C307-1CBC-F172-FAA0AD8F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1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BF3B612-643B-FE43-075E-82363541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98AE5-65CE-7F64-344E-1DD3C3DA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24972A5-6D70-0B10-9138-50B656F6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7284" y="4925553"/>
            <a:ext cx="542925" cy="5429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2498A39-6DC5-157E-78F0-647A8BE394D1}"/>
              </a:ext>
            </a:extLst>
          </p:cNvPr>
          <p:cNvSpPr/>
          <p:nvPr/>
        </p:nvSpPr>
        <p:spPr>
          <a:xfrm>
            <a:off x="1170431" y="1607086"/>
            <a:ext cx="5019185" cy="45481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Azure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AA67B03-8969-D493-2555-5921F3AF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4663" y="2615233"/>
            <a:ext cx="542925" cy="542925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D73012B-6D81-4C38-8679-15633B843F41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rot="16200000" flipV="1">
            <a:off x="2743740" y="2810545"/>
            <a:ext cx="1767395" cy="24626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676886E-01DE-D8F9-07FD-4D92271A1BF0}"/>
              </a:ext>
            </a:extLst>
          </p:cNvPr>
          <p:cNvSpPr/>
          <p:nvPr/>
        </p:nvSpPr>
        <p:spPr>
          <a:xfrm>
            <a:off x="7037370" y="1607086"/>
            <a:ext cx="2589624" cy="454813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Laptop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58ACFFA-842F-38A6-80C1-077A1CC07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2284" y="2284784"/>
            <a:ext cx="559756" cy="559756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8E98453-0D38-5218-1D15-69D8F4727AF8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rot="10800000" flipV="1">
            <a:off x="2667588" y="2564662"/>
            <a:ext cx="5374696" cy="3220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96E335-B295-7DB9-2D53-84625ABFDA8E}"/>
              </a:ext>
            </a:extLst>
          </p:cNvPr>
          <p:cNvSpPr txBox="1"/>
          <p:nvPr/>
        </p:nvSpPr>
        <p:spPr>
          <a:xfrm>
            <a:off x="1900826" y="2242646"/>
            <a:ext cx="1077506" cy="37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DDC1BC-B6E1-8D52-A34E-426A520BE430}"/>
              </a:ext>
            </a:extLst>
          </p:cNvPr>
          <p:cNvSpPr txBox="1"/>
          <p:nvPr/>
        </p:nvSpPr>
        <p:spPr>
          <a:xfrm>
            <a:off x="4286193" y="5500085"/>
            <a:ext cx="114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0FB15A-D330-E483-93D0-FF56142221FF}"/>
              </a:ext>
            </a:extLst>
          </p:cNvPr>
          <p:cNvSpPr txBox="1"/>
          <p:nvPr/>
        </p:nvSpPr>
        <p:spPr>
          <a:xfrm>
            <a:off x="7570189" y="2886695"/>
            <a:ext cx="150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External Client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FAA3901E-BDD6-7187-CDD2-9D9035C6B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662" y="42893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BD76AAF-F10D-B7AE-3186-7318A2D1CB11}"/>
              </a:ext>
            </a:extLst>
          </p:cNvPr>
          <p:cNvCxnSpPr>
            <a:cxnSpLocks/>
            <a:stCxn id="34" idx="1"/>
            <a:endCxn id="24" idx="3"/>
          </p:cNvCxnSpPr>
          <p:nvPr/>
        </p:nvCxnSpPr>
        <p:spPr>
          <a:xfrm rot="10800000" flipV="1">
            <a:off x="5130210" y="4556084"/>
            <a:ext cx="2883453" cy="6409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8E1742-3408-1D9A-8CB8-2F49CBFBE2B5}"/>
              </a:ext>
            </a:extLst>
          </p:cNvPr>
          <p:cNvSpPr txBox="1"/>
          <p:nvPr/>
        </p:nvSpPr>
        <p:spPr>
          <a:xfrm>
            <a:off x="7689789" y="4930122"/>
            <a:ext cx="1171623" cy="37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3867168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B3B-2377-23B5-78F9-0DF9438B0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Demystifying Web API Security in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388A0-B349-9026-CA13-06346D88D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jimmybogard.com</a:t>
            </a:r>
          </a:p>
          <a:p>
            <a:r>
              <a:rPr lang="en-US" dirty="0"/>
              <a:t>github.com/jbogard/</a:t>
            </a:r>
            <a:r>
              <a:rPr lang="en-US" dirty="0" err="1"/>
              <a:t>AzureAdExample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4064" y="2807017"/>
            <a:ext cx="1243965" cy="12439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9292" y="2807017"/>
            <a:ext cx="1243965" cy="12439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DFF708-0C22-FCBF-4AC6-1DC98585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35" y="2807017"/>
            <a:ext cx="1243965" cy="124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D94C6D-7DC1-2765-1510-FAF415B401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328029" y="3429000"/>
            <a:ext cx="182126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721F14-566F-E0B5-CF8F-E8563F562ACF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3262800" y="3429000"/>
            <a:ext cx="182126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1980329" y="405098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5064810" y="405098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06A36-2038-2874-44C8-C156D1D29D19}"/>
              </a:ext>
            </a:extLst>
          </p:cNvPr>
          <p:cNvSpPr txBox="1"/>
          <p:nvPr/>
        </p:nvSpPr>
        <p:spPr>
          <a:xfrm>
            <a:off x="8110786" y="3992640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39076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4064" y="2807017"/>
            <a:ext cx="1243965" cy="12439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9292" y="2807017"/>
            <a:ext cx="1243965" cy="12439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DFF708-0C22-FCBF-4AC6-1DC98585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35" y="2807017"/>
            <a:ext cx="1243965" cy="124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D94C6D-7DC1-2765-1510-FAF415B401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328029" y="3429000"/>
            <a:ext cx="182126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721F14-566F-E0B5-CF8F-E8563F562ACF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3262800" y="3429000"/>
            <a:ext cx="182126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1980329" y="405098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5064810" y="405098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06A36-2038-2874-44C8-C156D1D29D19}"/>
              </a:ext>
            </a:extLst>
          </p:cNvPr>
          <p:cNvSpPr txBox="1"/>
          <p:nvPr/>
        </p:nvSpPr>
        <p:spPr>
          <a:xfrm>
            <a:off x="8110786" y="3992640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055062-2E48-A639-5A72-0E0892A5E7EC}"/>
              </a:ext>
            </a:extLst>
          </p:cNvPr>
          <p:cNvCxnSpPr>
            <a:cxnSpLocks/>
          </p:cNvCxnSpPr>
          <p:nvPr/>
        </p:nvCxnSpPr>
        <p:spPr>
          <a:xfrm>
            <a:off x="4174889" y="2184110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6F7AEA-39E0-AD99-F2DF-8B375EF26BFB}"/>
              </a:ext>
            </a:extLst>
          </p:cNvPr>
          <p:cNvSpPr txBox="1"/>
          <p:nvPr/>
        </p:nvSpPr>
        <p:spPr>
          <a:xfrm>
            <a:off x="1667691" y="580235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438F5-B0E6-BC7A-3CE7-DE7BAA72887B}"/>
              </a:ext>
            </a:extLst>
          </p:cNvPr>
          <p:cNvSpPr txBox="1"/>
          <p:nvPr/>
        </p:nvSpPr>
        <p:spPr>
          <a:xfrm>
            <a:off x="6523250" y="580235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85661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4064" y="2807017"/>
            <a:ext cx="1243965" cy="12439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9292" y="2807017"/>
            <a:ext cx="1243965" cy="12439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DFF708-0C22-FCBF-4AC6-1DC98585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35" y="2807017"/>
            <a:ext cx="1243965" cy="124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D94C6D-7DC1-2765-1510-FAF415B401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328029" y="3429000"/>
            <a:ext cx="182126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721F14-566F-E0B5-CF8F-E8563F562ACF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3262800" y="3429000"/>
            <a:ext cx="182126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1980329" y="405098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5064810" y="405098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06A36-2038-2874-44C8-C156D1D29D19}"/>
              </a:ext>
            </a:extLst>
          </p:cNvPr>
          <p:cNvSpPr txBox="1"/>
          <p:nvPr/>
        </p:nvSpPr>
        <p:spPr>
          <a:xfrm>
            <a:off x="8110786" y="3992640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055062-2E48-A639-5A72-0E0892A5E7EC}"/>
              </a:ext>
            </a:extLst>
          </p:cNvPr>
          <p:cNvCxnSpPr>
            <a:cxnSpLocks/>
          </p:cNvCxnSpPr>
          <p:nvPr/>
        </p:nvCxnSpPr>
        <p:spPr>
          <a:xfrm>
            <a:off x="4174889" y="2184110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6F7AEA-39E0-AD99-F2DF-8B375EF26BFB}"/>
              </a:ext>
            </a:extLst>
          </p:cNvPr>
          <p:cNvSpPr txBox="1"/>
          <p:nvPr/>
        </p:nvSpPr>
        <p:spPr>
          <a:xfrm>
            <a:off x="1667691" y="580235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438F5-B0E6-BC7A-3CE7-DE7BAA72887B}"/>
              </a:ext>
            </a:extLst>
          </p:cNvPr>
          <p:cNvSpPr txBox="1"/>
          <p:nvPr/>
        </p:nvSpPr>
        <p:spPr>
          <a:xfrm>
            <a:off x="6523250" y="580235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EC6E5-C5C2-39AC-9179-A3D082FEEB2E}"/>
              </a:ext>
            </a:extLst>
          </p:cNvPr>
          <p:cNvSpPr txBox="1"/>
          <p:nvPr/>
        </p:nvSpPr>
        <p:spPr>
          <a:xfrm>
            <a:off x="2640817" y="2437223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.COREAUTH</a:t>
            </a:r>
          </a:p>
        </p:txBody>
      </p:sp>
    </p:spTree>
    <p:extLst>
      <p:ext uri="{BB962C8B-B14F-4D97-AF65-F5344CB8AC3E}">
        <p14:creationId xmlns:p14="http://schemas.microsoft.com/office/powerpoint/2010/main" val="152846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9D4F04-A566-A7CB-BBE1-D4C9A8CB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via Microservices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0C3A2-97BB-44B2-F51E-D609EDC70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AF48-A56F-836E-E5CA-0E1CA521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0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31759A-6292-1819-00C1-3E64A4917377}"/>
              </a:ext>
            </a:extLst>
          </p:cNvPr>
          <p:cNvSpPr/>
          <p:nvPr/>
        </p:nvSpPr>
        <p:spPr>
          <a:xfrm>
            <a:off x="4995618" y="5225201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DB1C83-FC3E-F9F4-16CC-1D00D97A5A8E}"/>
              </a:ext>
            </a:extLst>
          </p:cNvPr>
          <p:cNvSpPr/>
          <p:nvPr/>
        </p:nvSpPr>
        <p:spPr>
          <a:xfrm>
            <a:off x="4995618" y="3429000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BC4F2A-6076-6FBC-C172-8408F3BF929F}"/>
              </a:ext>
            </a:extLst>
          </p:cNvPr>
          <p:cNvSpPr/>
          <p:nvPr/>
        </p:nvSpPr>
        <p:spPr>
          <a:xfrm>
            <a:off x="4995618" y="1879955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Complexity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3004" y="3260744"/>
            <a:ext cx="615812" cy="61581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1977397"/>
            <a:ext cx="615813" cy="6158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DFF708-0C22-FCBF-4AC6-1DC98585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57659"/>
            <a:ext cx="621982" cy="6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507955" y="3911299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2945564" y="3903741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BFF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055062-2E48-A639-5A72-0E0892A5E7EC}"/>
              </a:ext>
            </a:extLst>
          </p:cNvPr>
          <p:cNvCxnSpPr>
            <a:cxnSpLocks/>
          </p:cNvCxnSpPr>
          <p:nvPr/>
        </p:nvCxnSpPr>
        <p:spPr>
          <a:xfrm>
            <a:off x="2549870" y="2250094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6F7AEA-39E0-AD99-F2DF-8B375EF26BFB}"/>
              </a:ext>
            </a:extLst>
          </p:cNvPr>
          <p:cNvSpPr txBox="1"/>
          <p:nvPr/>
        </p:nvSpPr>
        <p:spPr>
          <a:xfrm>
            <a:off x="433780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438F5-B0E6-BC7A-3CE7-DE7BAA72887B}"/>
              </a:ext>
            </a:extLst>
          </p:cNvPr>
          <p:cNvSpPr txBox="1"/>
          <p:nvPr/>
        </p:nvSpPr>
        <p:spPr>
          <a:xfrm>
            <a:off x="3002092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5BF9BE2-EDA3-0D05-52B0-ADFB55A4D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1977397"/>
            <a:ext cx="615812" cy="61581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6ABFB0-5F93-3166-0B7D-CF70051C8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3626541"/>
            <a:ext cx="615812" cy="61581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6648519-C659-1488-C617-E8564ED02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3626540"/>
            <a:ext cx="615813" cy="6158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9D5EAAF-D0E7-50DF-99FA-08E6D418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5344261"/>
            <a:ext cx="615812" cy="61581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98D1C4-243E-7778-AAC7-600ED4845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5344260"/>
            <a:ext cx="615813" cy="61581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234C30-66F1-4FE2-5451-5360FDE12C55}"/>
              </a:ext>
            </a:extLst>
          </p:cNvPr>
          <p:cNvCxnSpPr>
            <a:cxnSpLocks/>
          </p:cNvCxnSpPr>
          <p:nvPr/>
        </p:nvCxnSpPr>
        <p:spPr>
          <a:xfrm>
            <a:off x="8496953" y="2285303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C73CF71D-8E9B-B926-511C-8F9257903B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94746" y="2137623"/>
            <a:ext cx="615812" cy="61581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A3B6478-F876-9365-1C1B-C331D3AB7A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94746" y="3493516"/>
            <a:ext cx="615812" cy="615812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F580091-B6C7-A9EC-1EBC-7682672D3B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94746" y="4849409"/>
            <a:ext cx="615812" cy="6158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314013-6D24-CF46-C749-A57012574F32}"/>
              </a:ext>
            </a:extLst>
          </p:cNvPr>
          <p:cNvSpPr txBox="1"/>
          <p:nvPr/>
        </p:nvSpPr>
        <p:spPr>
          <a:xfrm>
            <a:off x="8530440" y="5733619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On-Prem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022FCF-345B-B516-2113-8E9B78994BF5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1460182" y="3568650"/>
            <a:ext cx="186282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88C595-0D33-4F35-9961-5FA5AC71CBC5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937015" y="2285303"/>
            <a:ext cx="48190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103EC-27F4-7020-9AC6-D9486177834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937015" y="393444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AAE785-8B0E-E470-5CAB-AE415F4B1CB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7015" y="565216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3BEBF32-B351-69C0-27D8-6DA2206E83B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938816" y="2285303"/>
            <a:ext cx="1382387" cy="128334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907A049-22FE-5B5D-F5FD-CC23B84175B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938816" y="3568650"/>
            <a:ext cx="1382387" cy="36579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61E86A2-B155-68F0-DAE1-22CB712260A2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3938816" y="3568650"/>
            <a:ext cx="1382387" cy="208351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B3006C4-ED89-9253-9641-1D750D8236F9}"/>
              </a:ext>
            </a:extLst>
          </p:cNvPr>
          <p:cNvCxnSpPr>
            <a:cxnSpLocks/>
            <a:stCxn id="27" idx="1"/>
            <a:endCxn id="14" idx="0"/>
          </p:cNvCxnSpPr>
          <p:nvPr/>
        </p:nvCxnSpPr>
        <p:spPr>
          <a:xfrm rot="10800000">
            <a:off x="5629110" y="1977397"/>
            <a:ext cx="4365637" cy="468132"/>
          </a:xfrm>
          <a:prstGeom prst="bentConnector4">
            <a:avLst>
              <a:gd name="adj1" fmla="val 46474"/>
              <a:gd name="adj2" fmla="val 148832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6C40DC7-ED8E-287C-76F7-91705B324435}"/>
              </a:ext>
            </a:extLst>
          </p:cNvPr>
          <p:cNvCxnSpPr>
            <a:cxnSpLocks/>
            <a:stCxn id="28" idx="1"/>
            <a:endCxn id="18" idx="0"/>
          </p:cNvCxnSpPr>
          <p:nvPr/>
        </p:nvCxnSpPr>
        <p:spPr>
          <a:xfrm rot="10800000">
            <a:off x="5629110" y="3626542"/>
            <a:ext cx="4365637" cy="174881"/>
          </a:xfrm>
          <a:prstGeom prst="bentConnector4">
            <a:avLst>
              <a:gd name="adj1" fmla="val 46474"/>
              <a:gd name="adj2" fmla="val 326328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9E9000A-EAFD-CDBD-E63C-35F1808077FC}"/>
              </a:ext>
            </a:extLst>
          </p:cNvPr>
          <p:cNvCxnSpPr>
            <a:cxnSpLocks/>
            <a:stCxn id="29" idx="1"/>
            <a:endCxn id="20" idx="0"/>
          </p:cNvCxnSpPr>
          <p:nvPr/>
        </p:nvCxnSpPr>
        <p:spPr>
          <a:xfrm rot="10800000" flipV="1">
            <a:off x="5629110" y="5157315"/>
            <a:ext cx="4365637" cy="186946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19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9D4F04-A566-A7CB-BBE1-D4C9A8CB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Authenticate and Authorize external users?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0C3A2-97BB-44B2-F51E-D609EDC70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AF48-A56F-836E-E5CA-0E1CA521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31759A-6292-1819-00C1-3E64A4917377}"/>
              </a:ext>
            </a:extLst>
          </p:cNvPr>
          <p:cNvSpPr/>
          <p:nvPr/>
        </p:nvSpPr>
        <p:spPr>
          <a:xfrm>
            <a:off x="4995618" y="5225201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DB1C83-FC3E-F9F4-16CC-1D00D97A5A8E}"/>
              </a:ext>
            </a:extLst>
          </p:cNvPr>
          <p:cNvSpPr/>
          <p:nvPr/>
        </p:nvSpPr>
        <p:spPr>
          <a:xfrm>
            <a:off x="4995618" y="3429000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BC4F2A-6076-6FBC-C172-8408F3BF929F}"/>
              </a:ext>
            </a:extLst>
          </p:cNvPr>
          <p:cNvSpPr/>
          <p:nvPr/>
        </p:nvSpPr>
        <p:spPr>
          <a:xfrm>
            <a:off x="4995618" y="1879955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Identity Provider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3004" y="3260744"/>
            <a:ext cx="615812" cy="61581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1977397"/>
            <a:ext cx="615813" cy="6158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196964" y="4695636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2945564" y="3903741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BFF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055062-2E48-A639-5A72-0E0892A5E7EC}"/>
              </a:ext>
            </a:extLst>
          </p:cNvPr>
          <p:cNvCxnSpPr>
            <a:cxnSpLocks/>
          </p:cNvCxnSpPr>
          <p:nvPr/>
        </p:nvCxnSpPr>
        <p:spPr>
          <a:xfrm>
            <a:off x="2549870" y="2250094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6F7AEA-39E0-AD99-F2DF-8B375EF26BFB}"/>
              </a:ext>
            </a:extLst>
          </p:cNvPr>
          <p:cNvSpPr txBox="1"/>
          <p:nvPr/>
        </p:nvSpPr>
        <p:spPr>
          <a:xfrm>
            <a:off x="433780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438F5-B0E6-BC7A-3CE7-DE7BAA72887B}"/>
              </a:ext>
            </a:extLst>
          </p:cNvPr>
          <p:cNvSpPr txBox="1"/>
          <p:nvPr/>
        </p:nvSpPr>
        <p:spPr>
          <a:xfrm>
            <a:off x="3002092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5BF9BE2-EDA3-0D05-52B0-ADFB55A4D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1977397"/>
            <a:ext cx="615812" cy="61581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6ABFB0-5F93-3166-0B7D-CF70051C8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3626541"/>
            <a:ext cx="615812" cy="61581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6648519-C659-1488-C617-E8564ED02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3626540"/>
            <a:ext cx="615813" cy="6158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9D5EAAF-D0E7-50DF-99FA-08E6D418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5344261"/>
            <a:ext cx="615812" cy="61581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98D1C4-243E-7778-AAC7-600ED4845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5344260"/>
            <a:ext cx="615813" cy="61581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234C30-66F1-4FE2-5451-5360FDE12C55}"/>
              </a:ext>
            </a:extLst>
          </p:cNvPr>
          <p:cNvCxnSpPr>
            <a:cxnSpLocks/>
          </p:cNvCxnSpPr>
          <p:nvPr/>
        </p:nvCxnSpPr>
        <p:spPr>
          <a:xfrm>
            <a:off x="8496953" y="2285303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C73CF71D-8E9B-B926-511C-8F9257903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2137623"/>
            <a:ext cx="615812" cy="61581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A3B6478-F876-9365-1C1B-C331D3AB7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3493516"/>
            <a:ext cx="615812" cy="615812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F580091-B6C7-A9EC-1EBC-7682672D3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4849409"/>
            <a:ext cx="615812" cy="6158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314013-6D24-CF46-C749-A57012574F32}"/>
              </a:ext>
            </a:extLst>
          </p:cNvPr>
          <p:cNvSpPr txBox="1"/>
          <p:nvPr/>
        </p:nvSpPr>
        <p:spPr>
          <a:xfrm>
            <a:off x="8530440" y="5733619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On-Prem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88C595-0D33-4F35-9961-5FA5AC71CBC5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937015" y="2285303"/>
            <a:ext cx="48190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103EC-27F4-7020-9AC6-D9486177834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937015" y="393444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AAE785-8B0E-E470-5CAB-AE415F4B1CB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7015" y="565216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3BEBF32-B351-69C0-27D8-6DA2206E83B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938816" y="2285303"/>
            <a:ext cx="1382387" cy="128334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907A049-22FE-5B5D-F5FD-CC23B84175B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938816" y="3568650"/>
            <a:ext cx="1382387" cy="36579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61E86A2-B155-68F0-DAE1-22CB712260A2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3938816" y="3568650"/>
            <a:ext cx="1382387" cy="208351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B3006C4-ED89-9253-9641-1D750D8236F9}"/>
              </a:ext>
            </a:extLst>
          </p:cNvPr>
          <p:cNvCxnSpPr>
            <a:cxnSpLocks/>
            <a:stCxn id="27" idx="1"/>
            <a:endCxn id="14" idx="0"/>
          </p:cNvCxnSpPr>
          <p:nvPr/>
        </p:nvCxnSpPr>
        <p:spPr>
          <a:xfrm rot="10800000">
            <a:off x="5629110" y="1977397"/>
            <a:ext cx="4365637" cy="468132"/>
          </a:xfrm>
          <a:prstGeom prst="bentConnector4">
            <a:avLst>
              <a:gd name="adj1" fmla="val 46474"/>
              <a:gd name="adj2" fmla="val 148832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6C40DC7-ED8E-287C-76F7-91705B324435}"/>
              </a:ext>
            </a:extLst>
          </p:cNvPr>
          <p:cNvCxnSpPr>
            <a:cxnSpLocks/>
            <a:stCxn id="28" idx="1"/>
            <a:endCxn id="18" idx="0"/>
          </p:cNvCxnSpPr>
          <p:nvPr/>
        </p:nvCxnSpPr>
        <p:spPr>
          <a:xfrm rot="10800000">
            <a:off x="5629110" y="3626542"/>
            <a:ext cx="4365637" cy="174881"/>
          </a:xfrm>
          <a:prstGeom prst="bentConnector4">
            <a:avLst>
              <a:gd name="adj1" fmla="val 46474"/>
              <a:gd name="adj2" fmla="val 326328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9E9000A-EAFD-CDBD-E63C-35F1808077FC}"/>
              </a:ext>
            </a:extLst>
          </p:cNvPr>
          <p:cNvCxnSpPr>
            <a:cxnSpLocks/>
            <a:stCxn id="29" idx="1"/>
            <a:endCxn id="20" idx="0"/>
          </p:cNvCxnSpPr>
          <p:nvPr/>
        </p:nvCxnSpPr>
        <p:spPr>
          <a:xfrm rot="10800000" flipV="1">
            <a:off x="5629110" y="5157315"/>
            <a:ext cx="4365637" cy="186946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57CEA321-5E5F-4443-B42F-5A85ABCC97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068" y="2690867"/>
            <a:ext cx="657225" cy="6572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618F83C-67BB-8880-F40D-408320CBE11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522" y="4030772"/>
            <a:ext cx="513353" cy="57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8FC50-4AB1-5EED-0EDC-9587EEAB1AA5}"/>
              </a:ext>
            </a:extLst>
          </p:cNvPr>
          <p:cNvSpPr txBox="1"/>
          <p:nvPr/>
        </p:nvSpPr>
        <p:spPr>
          <a:xfrm>
            <a:off x="1180444" y="235555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0AF0213-2FE0-CEA6-D0D0-52BD26CACF26}"/>
              </a:ext>
            </a:extLst>
          </p:cNvPr>
          <p:cNvCxnSpPr>
            <a:cxnSpLocks/>
            <a:stCxn id="6" idx="0"/>
            <a:endCxn id="2" idx="1"/>
          </p:cNvCxnSpPr>
          <p:nvPr/>
        </p:nvCxnSpPr>
        <p:spPr>
          <a:xfrm rot="5400000" flipH="1" flipV="1">
            <a:off x="659987" y="3197692"/>
            <a:ext cx="1011292" cy="654869"/>
          </a:xfrm>
          <a:prstGeom prst="bentConnector2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8B9ED79-5924-B2F5-A9D7-EC031ECCBFDE}"/>
              </a:ext>
            </a:extLst>
          </p:cNvPr>
          <p:cNvCxnSpPr>
            <a:cxnSpLocks/>
            <a:stCxn id="7" idx="1"/>
            <a:endCxn id="2" idx="2"/>
          </p:cNvCxnSpPr>
          <p:nvPr/>
        </p:nvCxnSpPr>
        <p:spPr>
          <a:xfrm rot="10800000">
            <a:off x="1821682" y="3348092"/>
            <a:ext cx="1501323" cy="220558"/>
          </a:xfrm>
          <a:prstGeom prst="bentConnector2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48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orama 2023.potx" id="{696B3632-8CD4-4C38-A82A-1E22D574E3AF}" vid="{168EE160-010E-468C-91F4-0DD5C0EB71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22812</TotalTime>
  <Words>718</Words>
  <Application>Microsoft Office PowerPoint</Application>
  <PresentationFormat>Widescreen</PresentationFormat>
  <Paragraphs>242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Lucida Console</vt:lpstr>
      <vt:lpstr>Possum Saltare NF</vt:lpstr>
      <vt:lpstr>Office Theme</vt:lpstr>
      <vt:lpstr>1_Office Theme</vt:lpstr>
      <vt:lpstr>Demystifying Web API Security in Azure</vt:lpstr>
      <vt:lpstr>A simpler time…</vt:lpstr>
      <vt:lpstr>Client-Server</vt:lpstr>
      <vt:lpstr>Client-Server</vt:lpstr>
      <vt:lpstr>Client-Server</vt:lpstr>
      <vt:lpstr>Simplifying via Microservices</vt:lpstr>
      <vt:lpstr>Distributed Complexity</vt:lpstr>
      <vt:lpstr>How to Authenticate and Authorize external users?</vt:lpstr>
      <vt:lpstr>External Identity Provider</vt:lpstr>
      <vt:lpstr>Unanswered questions</vt:lpstr>
      <vt:lpstr>“Zero Trust” model</vt:lpstr>
      <vt:lpstr>Flow user token?</vt:lpstr>
      <vt:lpstr>Solution: Azure AD</vt:lpstr>
      <vt:lpstr>How to authenticate?</vt:lpstr>
      <vt:lpstr>Azure AD OAuth 2.0 flows</vt:lpstr>
      <vt:lpstr>Azure AD OAuth 2.0 flows</vt:lpstr>
      <vt:lpstr>Azure AD OAuth 2.0 flows</vt:lpstr>
      <vt:lpstr>How to authorize?</vt:lpstr>
      <vt:lpstr>Authorization Options</vt:lpstr>
      <vt:lpstr>Simplified App</vt:lpstr>
      <vt:lpstr>Defining Roles</vt:lpstr>
      <vt:lpstr>API Endpoints</vt:lpstr>
      <vt:lpstr>Mapping Roles (Permissions)</vt:lpstr>
      <vt:lpstr>Mapping Roles (Permissions)</vt:lpstr>
      <vt:lpstr>Demo</vt:lpstr>
      <vt:lpstr>Demystifying Web API Security in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222</cp:revision>
  <dcterms:created xsi:type="dcterms:W3CDTF">2014-12-03T11:14:03Z</dcterms:created>
  <dcterms:modified xsi:type="dcterms:W3CDTF">2023-05-16T10:31:38Z</dcterms:modified>
</cp:coreProperties>
</file>