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T Sans Narrow" panose="020B0506020203020204" pitchFamily="34" charset="0"/>
      <p:regular r:id="rId33"/>
      <p:bold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64FA0A-6940-41B8-AA7B-45B835994445}">
  <a:tblStyle styleId="{6564FA0A-6940-41B8-AA7B-45B835994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726ce0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726ce0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26ce0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726ce0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77b5eb2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77b5eb2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7b5eb2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7b5eb2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6ce0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726ce0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726ce0b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726ce0b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9d66be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9d66be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9d66be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79d66be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726ce0b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726ce0b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7726ce0b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7726ce0b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download the only data available.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726ce0b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726ce0b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726ce0b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726ce0b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users to sequence both ends of a fragment and generate high-quality, alignable sequence data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Paired-end sequencing facilitates detection of genomic rearrangements and repetitive sequence elements, as well as gene fusions and novel transcripts.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7726ce0bc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7726ce0bc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726ce0bc_4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7726ce0bc_4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726ce0bc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726ce0bc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7726ce0b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7726ce0bc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7726ce0bc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7726ce0bc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7726ce0bc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7726ce0bc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7ac3b05f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7ac3b05f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7726ce0b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7726ce0b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SLIDE TOO BUSY? - Ceren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726ce0b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726ce0b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ac3b058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ac3b058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ac3b05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ac3b05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ac3b05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7ac3b058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ac3b058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ac3b058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ac3b058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ac3b058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sdstate.edu/g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 expression analysis of porcine whole blood cells infected with foot-and-mouth disease virus using high-throughput sequencing technology</a:t>
            </a:r>
            <a:endParaRPr sz="30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11700" y="3301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Lv J, Ding Y, Liu X, Pan L, Zhang Z, Zhou P, et al. (2018) Gene expression analysis of porcine whole blood cells infected with foot-and-mouth disease virus using high-throughput sequencing technology. PLoS ONE 13(7): e0200081.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6144000" y="0"/>
            <a:ext cx="30000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0" y="248525"/>
            <a:ext cx="30000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Group Project</a:t>
            </a:r>
            <a:endParaRPr sz="1600" b="1"/>
          </a:p>
        </p:txBody>
      </p:sp>
      <p:sp>
        <p:nvSpPr>
          <p:cNvPr id="70" name="Google Shape;70;p13"/>
          <p:cNvSpPr txBox="1"/>
          <p:nvPr/>
        </p:nvSpPr>
        <p:spPr>
          <a:xfrm>
            <a:off x="165925" y="4586000"/>
            <a:ext cx="18783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Mercy Fakude</a:t>
            </a:r>
            <a:endParaRPr b="1"/>
          </a:p>
        </p:txBody>
      </p:sp>
      <p:sp>
        <p:nvSpPr>
          <p:cNvPr id="71" name="Google Shape;71;p13"/>
          <p:cNvSpPr txBox="1"/>
          <p:nvPr/>
        </p:nvSpPr>
        <p:spPr>
          <a:xfrm>
            <a:off x="1423200" y="4586000"/>
            <a:ext cx="3000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Fazhir Kayondo</a:t>
            </a:r>
            <a:endParaRPr b="1"/>
          </a:p>
        </p:txBody>
      </p:sp>
      <p:sp>
        <p:nvSpPr>
          <p:cNvPr id="72" name="Google Shape;72;p13"/>
          <p:cNvSpPr txBox="1"/>
          <p:nvPr/>
        </p:nvSpPr>
        <p:spPr>
          <a:xfrm>
            <a:off x="3217525" y="4586000"/>
            <a:ext cx="30000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Stephen Gray</a:t>
            </a:r>
            <a:endParaRPr b="1"/>
          </a:p>
        </p:txBody>
      </p:sp>
      <p:sp>
        <p:nvSpPr>
          <p:cNvPr id="73" name="Google Shape;73;p13"/>
          <p:cNvSpPr txBox="1"/>
          <p:nvPr/>
        </p:nvSpPr>
        <p:spPr>
          <a:xfrm>
            <a:off x="5238375" y="4586000"/>
            <a:ext cx="24954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Ann Murithi</a:t>
            </a:r>
            <a:endParaRPr b="1"/>
          </a:p>
        </p:txBody>
      </p:sp>
      <p:sp>
        <p:nvSpPr>
          <p:cNvPr id="74" name="Google Shape;74;p13"/>
          <p:cNvSpPr txBox="1"/>
          <p:nvPr/>
        </p:nvSpPr>
        <p:spPr>
          <a:xfrm>
            <a:off x="7311750" y="4586000"/>
            <a:ext cx="1645800" cy="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1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Ceren Ordas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222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DE gene identified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221000" y="929875"/>
            <a:ext cx="85206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Since the data provided give the information of the differentially expressed genes, plots were generated for comparison of the following groups of the DE genes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35086" algn="l" rtl="0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 of up/Down regulated gene across treatments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35086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The distribution of gene length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35086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 of up/down regulated genes from RPKM of infected and RPKM of non infected samples</a:t>
            </a:r>
            <a:endParaRPr sz="6707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457200" lvl="0" indent="-335086" algn="l" rtl="0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AutoNum type="arabicPeriod"/>
            </a:pPr>
            <a:r>
              <a:rPr lang="en" sz="6707">
                <a:solidFill>
                  <a:srgbClr val="24292F"/>
                </a:solidFill>
                <a:highlight>
                  <a:srgbClr val="FFFFFF"/>
                </a:highlight>
              </a:rPr>
              <a:t>Comparison of log2ratio against the gene length and their direction of regulation</a:t>
            </a:r>
            <a:r>
              <a:rPr lang="en" sz="2871">
                <a:solidFill>
                  <a:srgbClr val="24292F"/>
                </a:solidFill>
                <a:highlight>
                  <a:srgbClr val="FFFFFF"/>
                </a:highlight>
              </a:rPr>
              <a:t> </a:t>
            </a:r>
            <a:endParaRPr sz="2871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201200" y="3467475"/>
          <a:ext cx="8741600" cy="1645830"/>
        </p:xfrm>
        <a:graphic>
          <a:graphicData uri="http://schemas.openxmlformats.org/drawingml/2006/table">
            <a:tbl>
              <a:tblPr>
                <a:noFill/>
                <a:tableStyleId>{6564FA0A-6940-41B8-AA7B-45B835994445}</a:tableStyleId>
              </a:tblPr>
              <a:tblGrid>
                <a:gridCol w="124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7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Gene ID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Gene length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RPKM-Group NI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RPKM-Group I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log2Ratio(Group I/Group NI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Up-Down-Regulation(Group I/Group NI)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Probability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ENSSSCG00000026951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29.2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-4.119435231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Down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0.89635096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250" y="480100"/>
            <a:ext cx="4183300" cy="41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111275" y="4528500"/>
            <a:ext cx="41214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Comparison of group levels between the I and the the NI groups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513825" y="4635900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The distribution of gene length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25" y="687200"/>
            <a:ext cx="4039140" cy="388255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>
            <a:spLocks noGrp="1"/>
          </p:cNvSpPr>
          <p:nvPr>
            <p:ph type="title" idx="4294967295"/>
          </p:nvPr>
        </p:nvSpPr>
        <p:spPr>
          <a:xfrm>
            <a:off x="623400" y="53050"/>
            <a:ext cx="82362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Comparison of DE genes across the treatments</a:t>
            </a:r>
            <a:endParaRPr sz="274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5" y="901813"/>
            <a:ext cx="4452681" cy="32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181" y="978538"/>
            <a:ext cx="4176420" cy="3041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215650" y="4463550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RPKM(infected) vs RPKM(non-infected)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5597550" y="441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F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Log2Ration vs Gene Length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4294967295"/>
          </p:nvPr>
        </p:nvSpPr>
        <p:spPr>
          <a:xfrm>
            <a:off x="623400" y="53050"/>
            <a:ext cx="8236200" cy="5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Comparison of DE genes across the treatments</a:t>
            </a:r>
            <a:endParaRPr sz="274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Functional Classification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 Ontology breaks down behavior of genes into three domains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Molecular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Cellular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Biological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 will then be characterized by a “ functional term” within each domain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 A → Domain: Molecular Category → Term: Structural Constituent of Ribosome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ontology aims to describe the function of a known gene it is possible that there is overlap between Molecular, Cellular, Biological Groups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Functional Classification 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this project the goal was to categorize the genes into functional domains, and then further classify them by a functional term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Gene ID’s from paper→ Entrez IDs → DAVID database → Ontology Results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DAVID Database will breakdown the Entrez IDs into functional classes (Biological, Cellular, and Molecular), and then designate a functional term to each gene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occurrence of genes within multiple functional groups complicated the analysis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Figures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825" y="0"/>
            <a:ext cx="4379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0" y="1712750"/>
            <a:ext cx="39288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Gene ontology graph from manuscript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Groups based on biological, cellular, and molecular domains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Within each group, a functional term is attributed to each gene ID, and the number of genes with each term is represented 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Ontology Figures 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1762325"/>
            <a:ext cx="2813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Gene Ontology graph recreated in RStudio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Values differ as a result of conducting our own ontology evaluation based on Gene ID’s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400" y="897000"/>
            <a:ext cx="6330600" cy="3903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KEGG Enrichment Analysis</a:t>
            </a:r>
            <a:endParaRPr sz="1688"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KEGG?</a:t>
            </a:r>
            <a:endParaRPr sz="14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Database resource for understanding high-level functions and utilities of the biological system, such as the cell, the organism and the ecosystem, from molecular-level information, especially large-scale molecular datasets generated by genome sequencing.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DEG were used to carry out a Kyoto Encyclopedia of Genes and Genome (KEGG) pathway analysis and the KOBAS software was used to test the statistical enrichment of DEGs in KEGG pathways.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Why?</a:t>
            </a:r>
            <a:endParaRPr sz="14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identify biological pathways that are enriched in a gene list more than would be expected by chance.</a:t>
            </a:r>
            <a:endParaRPr sz="1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00" y="1422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 sz="1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311700" y="849650"/>
            <a:ext cx="8520600" cy="37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the Gene ID’s provided, through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http://bioinformatics.sdstate.edu/go/</a:t>
            </a:r>
            <a:r>
              <a:rPr lang="en"/>
              <a:t> website, used ShinyGO 0.76 web application to get “Term Description”, “Fold Enrichment” and the “Genes” associated with each term description.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provided said whether these genes were upregulated or downregulated and their p-values.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Constructed a data on Excel with ““Term Description”, “Fold Enrichment”, “lowest p value”, “Upregulated Genes” and “Downregulated Genes”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Imported data to RStudio as “DataforEnrichment” and installed the </a:t>
            </a:r>
            <a:r>
              <a:rPr lang="en" sz="1750" b="1">
                <a:solidFill>
                  <a:srgbClr val="000000"/>
                </a:solidFill>
              </a:rPr>
              <a:t>pathfindR </a:t>
            </a:r>
            <a:r>
              <a:rPr lang="en" sz="1750"/>
              <a:t>package</a:t>
            </a:r>
            <a:r>
              <a:rPr lang="en" sz="1750" b="1"/>
              <a:t>.</a:t>
            </a:r>
            <a:endParaRPr sz="1750" b="1"/>
          </a:p>
          <a:p>
            <a:pPr marL="45720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50"/>
              <a:buChar char="-"/>
            </a:pPr>
            <a:r>
              <a:rPr lang="en" sz="1400"/>
              <a:t>&gt; enrichment_chart(result_df = DataforEnrichment, top_terms = 20)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9849" y="810808"/>
            <a:ext cx="4141184" cy="41104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4;p31">
            <a:extLst>
              <a:ext uri="{FF2B5EF4-FFF2-40B4-BE49-F238E27FC236}">
                <a16:creationId xmlns:a16="http://schemas.microsoft.com/office/drawing/2014/main" id="{1DDCC7E6-02EA-A8F5-5196-EBE3FF002818}"/>
              </a:ext>
            </a:extLst>
          </p:cNvPr>
          <p:cNvSpPr txBox="1">
            <a:spLocks/>
          </p:cNvSpPr>
          <p:nvPr/>
        </p:nvSpPr>
        <p:spPr>
          <a:xfrm>
            <a:off x="73159" y="8353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sz="2400" dirty="0"/>
              <a:t>KEGG Enrichment Analysis: Paper vs Project</a:t>
            </a:r>
            <a:endParaRPr lang="en-US" sz="11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05C9E9-2C92-5018-253A-AC3F048EEF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0"/>
          <a:stretch/>
        </p:blipFill>
        <p:spPr>
          <a:xfrm>
            <a:off x="4770901" y="790930"/>
            <a:ext cx="4141185" cy="4182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4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transcriptome analysis of whole blood from pigs infected with foot-and-mouth disease virus (FMDV) was performed using the paired-end Illumina sequencing technique </a:t>
            </a:r>
            <a:r>
              <a:rPr lang="en" b="1"/>
              <a:t>to understand the interactions between the pathogen and its host cells.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425" y="0"/>
            <a:ext cx="3981575" cy="50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69950" y="357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384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77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of the expression of DEGs by qRT-PCR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004675"/>
            <a:ext cx="8520600" cy="3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This was  a validation experiment conducted to randomly check if the genes obtained from the comparative analysis between the NI and I were actually differentially upregulated</a:t>
            </a:r>
            <a:endParaRPr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The comparative experiment had been done in triplicates. Randomly samples NI_1, NI_3, NI_4, I_3, 1_4 and I_6 were selected for validation</a:t>
            </a:r>
            <a:endParaRPr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The expression of 10 randomly selected genes was re-done through qPCR, using </a:t>
            </a:r>
            <a:r>
              <a:rPr lang="en" sz="1700">
                <a:solidFill>
                  <a:srgbClr val="24292F"/>
                </a:solidFill>
                <a:highlight>
                  <a:srgbClr val="FFFFFF"/>
                </a:highlight>
              </a:rPr>
              <a:t>β-actin as the internal reference</a:t>
            </a: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F"/>
                </a:solidFill>
              </a:rPr>
              <a:t>Phosphate-Buffered Saline (PBS) injections were used as controls (expression values missing in data)</a:t>
            </a:r>
            <a:endParaRPr>
              <a:solidFill>
                <a:srgbClr val="24292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65675" y="276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Results obtained</a:t>
            </a:r>
            <a:endParaRPr sz="2440"/>
          </a:p>
        </p:txBody>
      </p:sp>
      <p:grpSp>
        <p:nvGrpSpPr>
          <p:cNvPr id="212" name="Google Shape;212;p34"/>
          <p:cNvGrpSpPr/>
          <p:nvPr/>
        </p:nvGrpSpPr>
        <p:grpSpPr>
          <a:xfrm>
            <a:off x="93399" y="1181287"/>
            <a:ext cx="4778093" cy="3348674"/>
            <a:chOff x="4645750" y="1452750"/>
            <a:chExt cx="4117626" cy="2718300"/>
          </a:xfrm>
        </p:grpSpPr>
        <p:pic>
          <p:nvPicPr>
            <p:cNvPr id="213" name="Google Shape;213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5750" y="1452750"/>
              <a:ext cx="4117626" cy="246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34"/>
            <p:cNvSpPr txBox="1"/>
            <p:nvPr/>
          </p:nvSpPr>
          <p:spPr>
            <a:xfrm>
              <a:off x="6309613" y="3921150"/>
              <a:ext cx="7899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Open Sans"/>
                  <a:ea typeface="Open Sans"/>
                  <a:cs typeface="Open Sans"/>
                  <a:sym typeface="Open Sans"/>
                </a:rPr>
                <a:t>gene_name</a:t>
              </a:r>
              <a:endParaRPr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aphicFrame>
        <p:nvGraphicFramePr>
          <p:cNvPr id="215" name="Google Shape;215;p34"/>
          <p:cNvGraphicFramePr/>
          <p:nvPr/>
        </p:nvGraphicFramePr>
        <p:xfrm>
          <a:off x="5140175" y="88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{6564FA0A-6940-41B8-AA7B-45B835994445}</a:tableStyleId>
              </a:tblPr>
              <a:tblGrid>
                <a:gridCol w="18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</a:rPr>
                        <a:t>Selected gene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</a:rPr>
                        <a:t>Fold change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NADH2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NADH4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MRPS23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LIN37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CDC123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TIMD4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BTK1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  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C1QB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CXCL10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About 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112825" y="8667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2307"/>
              <a:buNone/>
            </a:pPr>
            <a:r>
              <a:rPr lang="en" sz="2340"/>
              <a:t>Reproducing the relative expression</a:t>
            </a:r>
            <a:endParaRPr sz="234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87300" y="748275"/>
            <a:ext cx="85206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We downloaded the excel sheet with all the differentially expressed genes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25" y="1427213"/>
            <a:ext cx="8590701" cy="9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87300" y="2571750"/>
            <a:ext cx="8969400" cy="23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25">
                <a:solidFill>
                  <a:srgbClr val="000000"/>
                </a:solidFill>
              </a:rPr>
              <a:t>2.   We used the provided ENSEMBL geneID to produce a list of their corresponding gene names using Uniprot ID retriever. This yielded a few obstacles;</a:t>
            </a:r>
            <a:endParaRPr sz="1225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25">
                <a:solidFill>
                  <a:srgbClr val="000000"/>
                </a:solidFill>
              </a:rPr>
              <a:t>&gt; Of the randomly selected genes in the paper, I could only retrieve IDs for </a:t>
            </a:r>
            <a:r>
              <a:rPr lang="en" sz="1225" i="1">
                <a:solidFill>
                  <a:srgbClr val="000000"/>
                </a:solidFill>
              </a:rPr>
              <a:t>NADH4, ATP8</a:t>
            </a:r>
            <a:r>
              <a:rPr lang="en" sz="1225">
                <a:solidFill>
                  <a:srgbClr val="000000"/>
                </a:solidFill>
              </a:rPr>
              <a:t> and </a:t>
            </a:r>
            <a:r>
              <a:rPr lang="en" sz="13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MRPS23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randomly selected seven more from the list to make a list of 10 genes for this re-do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We never had the values for the expression of PBS, which was used as a reference control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utilized the description of fold changes in the paper to estimate this value as a 1 unit of RPKM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(hence all our preceding relative expression values for the genes used the reference as 1 to compute fold change)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2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32500" y="113200"/>
            <a:ext cx="85206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3846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2077">
                <a:solidFill>
                  <a:srgbClr val="20202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Validation of the expression of DEGs by qRT-PCR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185600" y="597300"/>
            <a:ext cx="738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created a dataset names “Relative_expression.txt” using Microsoft Excel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6"/>
          <p:cNvSpPr txBox="1"/>
          <p:nvPr/>
        </p:nvSpPr>
        <p:spPr>
          <a:xfrm>
            <a:off x="185600" y="3108125"/>
            <a:ext cx="738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We then created the plot using Plotly package of R version 4.1.3 using the code below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510825" y="3650300"/>
            <a:ext cx="8349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library(plotly)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project &lt;- read.delim("Relative_expression.txt")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plot_ly(project, x = ~gene_name, y = ~Ref_up, type = 'bar', name = 'FMDV', marker = list(color = 'red'), error_y = list(array=~SD))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fig %&gt;% layout(yaxis = list(title = 'Relative expression'), barmode = 'group', bargap = 0.20, bargroupgap = 0.45)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 &lt;- fig %&gt;% add_trace(y = ~PBS.inference, name = 'PBS', marker = list(color = 'black'))</a:t>
            </a:r>
            <a:endParaRPr sz="10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9900"/>
            <a:ext cx="8839201" cy="174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198875" y="119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40"/>
              <a:t>Resultant figure</a:t>
            </a:r>
            <a:endParaRPr sz="2740"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75" y="667750"/>
            <a:ext cx="4373126" cy="312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576" y="773950"/>
            <a:ext cx="4267198" cy="26006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7"/>
          <p:cNvSpPr txBox="1"/>
          <p:nvPr/>
        </p:nvSpPr>
        <p:spPr>
          <a:xfrm>
            <a:off x="198875" y="3895550"/>
            <a:ext cx="891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Since we never had the actual reference values of PBS, we could not justify the fold change as significant or not.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We failed to eliminate the error bars from the reference bars by modifying our code. Any assistance will be highly appreciated !!!!!!!!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311700" y="2028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/>
              <a:t>Conclusion</a:t>
            </a:r>
            <a:endParaRPr sz="33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/>
          <p:cNvSpPr txBox="1"/>
          <p:nvPr/>
        </p:nvSpPr>
        <p:spPr>
          <a:xfrm>
            <a:off x="665700" y="1306850"/>
            <a:ext cx="7812600" cy="20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It was difficult to re-create the figures because we did not have some of the RAW DATA.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had to piece together our own data from different sources or used different packages, etc.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3115800" y="2218050"/>
            <a:ext cx="29124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00" y="258375"/>
            <a:ext cx="85206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study was the first transcriptome analysis of pig whole blood cells infected with FMDV.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120 differentially expressed genes (DEGs) were identified; 110 up-regulated genes and 10 down-regulated genes.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looked at: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DEGs involved in interactions between the uninfected and uninfected pigs,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 ontology (GO) annotation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Kyoto Encyclopedia of Genes and Genomes (KEGG) enrichment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study improves our understanding of the interactions between FMDV and host cells as well as the diagnosis and control of FMD.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75450" y="1350700"/>
            <a:ext cx="8668500" cy="3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Our group used both Python and R.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GitHub repository -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README.md file will contain all relevant information about the figures.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Markdown file will contain the code/packages used to make the figues.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Open Sans"/>
              <a:buChar char="-"/>
            </a:pPr>
            <a:r>
              <a:rPr lang="en" sz="165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All the files needed/figures will be in the GitHub repository.</a:t>
            </a:r>
            <a:endParaRPr sz="165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methods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animals- 6 non-infected, 6 infected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Whole blood samples collected from both groups 10 days post infection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libraries created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Conducted paired-end sequencing (100 base pairs)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Quality control of raw reads - FastQC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Differential expression analysis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Downstream gene ontology (GO) and KEGG gene analysis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74425" y="1934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Pipeline used in data preparation and analysis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675" y="923825"/>
            <a:ext cx="5384126" cy="39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21400"/>
            <a:ext cx="60432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base sequence quality trimming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2"/>
          </p:nvPr>
        </p:nvSpPr>
        <p:spPr>
          <a:xfrm>
            <a:off x="5672550" y="1266175"/>
            <a:ext cx="3372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Trimmed off reads with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Adapter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poly-N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Low-quality (Q10)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Calculated Q20, Q30 and GC-content of clean reads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E.g., Q20 (%) is the percentage of reads with Q&gt;20 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75" y="969075"/>
            <a:ext cx="5236026" cy="37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scores across all bases 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38" y="1266175"/>
            <a:ext cx="4444762" cy="35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266175"/>
            <a:ext cx="4260300" cy="351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65100" y="210825"/>
            <a:ext cx="4440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 Total GC-content quality</a:t>
            </a:r>
            <a:endParaRPr sz="34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00" y="1403400"/>
            <a:ext cx="4831800" cy="33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Microsoft Office PowerPoint</Application>
  <PresentationFormat>On-screen Show (16:9)</PresentationFormat>
  <Paragraphs>176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Roboto</vt:lpstr>
      <vt:lpstr>PT Sans Narrow</vt:lpstr>
      <vt:lpstr>Verdana</vt:lpstr>
      <vt:lpstr>Open Sans</vt:lpstr>
      <vt:lpstr>Arial</vt:lpstr>
      <vt:lpstr>Tropic</vt:lpstr>
      <vt:lpstr>Gene expression analysis of porcine whole blood cells infected with foot-and-mouth disease virus using high-throughput sequencing technology</vt:lpstr>
      <vt:lpstr>Background</vt:lpstr>
      <vt:lpstr>Background</vt:lpstr>
      <vt:lpstr>Documentation</vt:lpstr>
      <vt:lpstr>Materials and methods</vt:lpstr>
      <vt:lpstr>        Pipeline used in data preparation and analysis</vt:lpstr>
      <vt:lpstr>Per base sequence quality trimming</vt:lpstr>
      <vt:lpstr>Quality scores across all bases </vt:lpstr>
      <vt:lpstr>  Total GC-content quality</vt:lpstr>
      <vt:lpstr>Overview of the DE gene identified</vt:lpstr>
      <vt:lpstr>Comparison of DE genes across the treatments</vt:lpstr>
      <vt:lpstr>Comparison of DE genes across the treatments</vt:lpstr>
      <vt:lpstr>Gene Ontology Functional Classification</vt:lpstr>
      <vt:lpstr>Gene Ontology Functional Classification </vt:lpstr>
      <vt:lpstr>Gene Ontology Figures </vt:lpstr>
      <vt:lpstr>Gene Ontology Figures </vt:lpstr>
      <vt:lpstr>KEGG Enrichment Analysis</vt:lpstr>
      <vt:lpstr>Process </vt:lpstr>
      <vt:lpstr>PowerPoint Presentation</vt:lpstr>
      <vt:lpstr>Validation of the expression of DEGs by qRT-PCR</vt:lpstr>
      <vt:lpstr>Results obtained</vt:lpstr>
      <vt:lpstr>Reproducing the relative expression</vt:lpstr>
      <vt:lpstr>Validation of the expression of DEGs by qRT-PCR</vt:lpstr>
      <vt:lpstr>Resultant figure</vt:lpstr>
      <vt:lpstr> Conclusion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expression analysis of porcine whole blood cells infected with foot-and-mouth disease virus using high-throughput sequencing technology</dc:title>
  <cp:lastModifiedBy>Kayondo, Fazhir [GENGM]</cp:lastModifiedBy>
  <cp:revision>2</cp:revision>
  <dcterms:modified xsi:type="dcterms:W3CDTF">2022-05-07T04:03:34Z</dcterms:modified>
</cp:coreProperties>
</file>