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65" r:id="rId17"/>
    <p:sldId id="267" r:id="rId18"/>
    <p:sldId id="268" r:id="rId19"/>
    <p:sldId id="281" r:id="rId20"/>
    <p:sldId id="269" r:id="rId21"/>
    <p:sldId id="270" r:id="rId22"/>
    <p:sldId id="271" r:id="rId23"/>
    <p:sldId id="272" r:id="rId24"/>
    <p:sldId id="275" r:id="rId25"/>
    <p:sldId id="282" r:id="rId26"/>
    <p:sldId id="283" r:id="rId27"/>
    <p:sldId id="284" r:id="rId28"/>
    <p:sldId id="285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il hp" userId="40d0ac7ef1e87271" providerId="LiveId" clId="{73FC0670-491A-4E36-8B59-7AB66535E775}"/>
    <pc:docChg chg="custSel modSld">
      <pc:chgData name="fazil hp" userId="40d0ac7ef1e87271" providerId="LiveId" clId="{73FC0670-491A-4E36-8B59-7AB66535E775}" dt="2025-08-20T09:37:09.491" v="7" actId="20577"/>
      <pc:docMkLst>
        <pc:docMk/>
      </pc:docMkLst>
      <pc:sldChg chg="modSp mod">
        <pc:chgData name="fazil hp" userId="40d0ac7ef1e87271" providerId="LiveId" clId="{73FC0670-491A-4E36-8B59-7AB66535E775}" dt="2025-08-20T09:37:09.491" v="7" actId="20577"/>
        <pc:sldMkLst>
          <pc:docMk/>
          <pc:sldMk cId="0" sldId="263"/>
        </pc:sldMkLst>
        <pc:spChg chg="mod">
          <ac:chgData name="fazil hp" userId="40d0ac7ef1e87271" providerId="LiveId" clId="{73FC0670-491A-4E36-8B59-7AB66535E775}" dt="2025-08-20T09:37:09.491" v="7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SMART BITE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MUHAMMED FAZIL C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&lt;DATE OF PRESENTATION&gt;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User Authentication</a:t>
            </a:r>
            <a:r>
              <a:rPr lang="en-US" dirty="0"/>
              <a:t> – Secure login and registration.</a:t>
            </a:r>
          </a:p>
          <a:p>
            <a:pPr lvl="0"/>
            <a:r>
              <a:rPr lang="en-US" b="1" dirty="0"/>
              <a:t>Profile Setup</a:t>
            </a:r>
            <a:r>
              <a:rPr lang="en-US" dirty="0"/>
              <a:t> – Collects age, weight, height, gender, and activity level.</a:t>
            </a:r>
          </a:p>
          <a:p>
            <a:pPr lvl="0"/>
            <a:r>
              <a:rPr lang="en-US" b="1" dirty="0"/>
              <a:t>Calorie Calculation</a:t>
            </a:r>
            <a:r>
              <a:rPr lang="en-US" dirty="0"/>
              <a:t> – Uses BMR &amp; TDEE algorithms to set daily goals.</a:t>
            </a:r>
          </a:p>
          <a:p>
            <a:pPr lvl="0"/>
            <a:r>
              <a:rPr lang="en-US" b="1" dirty="0"/>
              <a:t>Hybrid Recommendation Engine</a:t>
            </a:r>
            <a:r>
              <a:rPr lang="en-US" dirty="0"/>
              <a:t> – Combines rule-based filtering with AI suggestions.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D2BA3-939A-1E23-7C6B-250F6460867E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EE6-46A1-680A-FE84-181D38532B03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31275D-8E5C-E10C-F350-3EF4B054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08C251-F9B4-9065-02D0-9F4B33D8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4BC8-AE5C-98BE-6D70-CC558BCE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BEC1-6C44-AF15-6E6D-0E13F083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Meal Planning</a:t>
            </a:r>
            <a:r>
              <a:rPr lang="en-US" dirty="0"/>
              <a:t> – Creates daily/weekly balanced diet plans.</a:t>
            </a:r>
          </a:p>
          <a:p>
            <a:r>
              <a:rPr lang="en-US" b="1" dirty="0"/>
              <a:t>Grocery List Generator</a:t>
            </a:r>
            <a:r>
              <a:rPr lang="en-US" dirty="0"/>
              <a:t> – Converts meal plan into a shopping list, exportable in CSV.</a:t>
            </a:r>
          </a:p>
          <a:p>
            <a:r>
              <a:rPr lang="en-US" b="1" dirty="0"/>
              <a:t>Progress Tracking</a:t>
            </a:r>
            <a:r>
              <a:rPr lang="en-US" dirty="0"/>
              <a:t> – Charts and reports to monitor calorie intake &amp; goal achievement.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7B204-AA25-F0D1-D104-BCC269D1649C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7DDA-B284-723C-6A56-F4FA9ABA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585D-6A0B-C5F3-8A07-6A16C829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l"/>
            <a:r>
              <a:rPr lang="en-US" sz="2500" b="1" dirty="0"/>
              <a:t>User Authentication Module</a:t>
            </a:r>
            <a:br>
              <a:rPr lang="en-US" sz="2500" dirty="0"/>
            </a:br>
            <a:r>
              <a:rPr lang="en-US" sz="2500" dirty="0"/>
              <a:t>Handles login/registration, password security, and user management.</a:t>
            </a:r>
          </a:p>
          <a:p>
            <a:pPr lvl="0" algn="l"/>
            <a:r>
              <a:rPr lang="en-US" sz="2500" b="1" dirty="0"/>
              <a:t>Profile Management Module</a:t>
            </a:r>
            <a:br>
              <a:rPr lang="en-US" sz="2500" dirty="0"/>
            </a:br>
            <a:r>
              <a:rPr lang="en-US" sz="2500" dirty="0"/>
              <a:t>Stores user details (age, weight, height, activity level, dietary goals).</a:t>
            </a:r>
          </a:p>
          <a:p>
            <a:pPr lvl="0" algn="l"/>
            <a:r>
              <a:rPr lang="en-US" sz="2500" b="1" dirty="0"/>
              <a:t>Calorie &amp; BMI Calculation Module</a:t>
            </a:r>
            <a:br>
              <a:rPr lang="en-US" sz="2500" dirty="0"/>
            </a:br>
            <a:r>
              <a:rPr lang="en-US" sz="2500" dirty="0"/>
              <a:t>Uses </a:t>
            </a:r>
            <a:r>
              <a:rPr lang="en-US" sz="2500" b="1" dirty="0"/>
              <a:t>BMR</a:t>
            </a:r>
            <a:r>
              <a:rPr lang="en-US" sz="2500" dirty="0"/>
              <a:t> and </a:t>
            </a:r>
            <a:r>
              <a:rPr lang="en-US" sz="2500" b="1" dirty="0"/>
              <a:t>TDEE algorithms</a:t>
            </a:r>
            <a:r>
              <a:rPr lang="en-US" sz="2500" dirty="0"/>
              <a:t> to calculate daily calorie needs.</a:t>
            </a:r>
          </a:p>
          <a:p>
            <a:pPr lvl="0" algn="l"/>
            <a:r>
              <a:rPr lang="en-US" sz="2500" b="1" dirty="0"/>
              <a:t>Recommendation Engine Module</a:t>
            </a:r>
            <a:br>
              <a:rPr lang="en-US" sz="2500" dirty="0"/>
            </a:br>
            <a:r>
              <a:rPr lang="en-US" sz="2500" dirty="0"/>
              <a:t>Hybrid system combining </a:t>
            </a:r>
            <a:r>
              <a:rPr lang="en-US" sz="2500" b="1" dirty="0"/>
              <a:t>rule-based filtering</a:t>
            </a:r>
            <a:r>
              <a:rPr lang="en-US" sz="2500" dirty="0"/>
              <a:t> with </a:t>
            </a:r>
            <a:r>
              <a:rPr lang="en-US" sz="2500" b="1" dirty="0"/>
              <a:t>AI-generated meal plans</a:t>
            </a:r>
            <a:r>
              <a:rPr lang="en-US" sz="25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EFD7C-367C-06C6-77D7-31564DEBC028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3937E-6633-3227-34DE-23D2FD3F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FC09C-9314-956B-EDFE-E3843AC5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F9A2-8665-C261-AB4D-BBA8A430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B089-3EDC-5A86-4609-39133682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b="1" dirty="0"/>
              <a:t>Meal Planner Module</a:t>
            </a:r>
            <a:br>
              <a:rPr lang="en-US" sz="2500" dirty="0"/>
            </a:br>
            <a:r>
              <a:rPr lang="en-US" sz="2500" dirty="0"/>
              <a:t>Creates daily/weekly balanced diet plans from the food dataset.</a:t>
            </a:r>
          </a:p>
          <a:p>
            <a:pPr algn="l"/>
            <a:r>
              <a:rPr lang="en-US" sz="2500" b="1" dirty="0"/>
              <a:t>Grocery List Generator Module</a:t>
            </a:r>
            <a:br>
              <a:rPr lang="en-US" sz="2500" dirty="0"/>
            </a:br>
            <a:r>
              <a:rPr lang="en-US" sz="2500" dirty="0"/>
              <a:t>Automatically generates shopping lists with CSV export.</a:t>
            </a:r>
          </a:p>
          <a:p>
            <a:pPr algn="l"/>
            <a:r>
              <a:rPr lang="en-US" sz="2500" b="1" dirty="0"/>
              <a:t>Progress Tracking Module</a:t>
            </a:r>
            <a:br>
              <a:rPr lang="en-US" sz="2500" dirty="0"/>
            </a:br>
            <a:r>
              <a:rPr lang="en-US" sz="2500" dirty="0"/>
              <a:t>Uses </a:t>
            </a:r>
            <a:r>
              <a:rPr lang="en-US" sz="2500" b="1" dirty="0"/>
              <a:t>Chart.js/Matplotlib</a:t>
            </a:r>
            <a:r>
              <a:rPr lang="en-US" sz="2500" dirty="0"/>
              <a:t> to display calorie intake, nutrition balance, and progress reports.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C9791-0DBF-AC78-6E80-447C532E06D9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B8CC4-C933-AEE0-D2EE-4F961A99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579D7-EE09-5D3F-9C65-3E8847D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5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700" b="1" dirty="0"/>
              <a:t>Operating System</a:t>
            </a:r>
            <a:r>
              <a:rPr lang="en-IN" sz="2700" dirty="0"/>
              <a:t>: Windows 11</a:t>
            </a:r>
          </a:p>
          <a:p>
            <a:r>
              <a:rPr lang="en-IN" sz="2700" b="1" dirty="0"/>
              <a:t>Front End</a:t>
            </a:r>
            <a:r>
              <a:rPr lang="en-IN" sz="2700" dirty="0"/>
              <a:t>: React.js (JavaScript, HTML5, CSS3)</a:t>
            </a:r>
          </a:p>
          <a:p>
            <a:r>
              <a:rPr lang="en-US" sz="2700" b="1" dirty="0"/>
              <a:t>Back End</a:t>
            </a:r>
            <a:r>
              <a:rPr lang="en-US" sz="2700" dirty="0"/>
              <a:t>: Django (Python Web Framework)</a:t>
            </a:r>
          </a:p>
          <a:p>
            <a:r>
              <a:rPr lang="en-IN" sz="2700" b="1" dirty="0"/>
              <a:t>Database</a:t>
            </a:r>
            <a:r>
              <a:rPr lang="en-IN" sz="2700" dirty="0"/>
              <a:t>: SQLite</a:t>
            </a:r>
          </a:p>
          <a:p>
            <a:r>
              <a:rPr lang="en-IN" sz="2700" b="1" dirty="0"/>
              <a:t>Frameworks &amp; Libraries</a:t>
            </a:r>
            <a:r>
              <a:rPr lang="en-IN" sz="2700" dirty="0"/>
              <a:t>:</a:t>
            </a:r>
          </a:p>
          <a:p>
            <a:r>
              <a:rPr lang="en-IN" sz="2700" dirty="0"/>
              <a:t>Django REST Framework (API)</a:t>
            </a:r>
          </a:p>
          <a:p>
            <a:r>
              <a:rPr lang="en-IN" sz="2700" dirty="0"/>
              <a:t>Pandas, NumPy (data handling)</a:t>
            </a:r>
          </a:p>
          <a:p>
            <a:r>
              <a:rPr lang="en-IN" sz="2700" dirty="0"/>
              <a:t>Matplotlib / Chart.js (visualization)</a:t>
            </a:r>
          </a:p>
          <a:p>
            <a:r>
              <a:rPr lang="en-US" sz="2700" b="1" dirty="0"/>
              <a:t>AI API</a:t>
            </a:r>
            <a:r>
              <a:rPr lang="en-US" sz="2700" dirty="0"/>
              <a:t>: OpenAI API (for </a:t>
            </a:r>
            <a:r>
              <a:rPr lang="en-US" sz="2700"/>
              <a:t>meal suggestions)</a:t>
            </a:r>
            <a:endParaRPr lang="en-US" sz="2700" dirty="0"/>
          </a:p>
          <a:p>
            <a:r>
              <a:rPr lang="en-US" sz="2700" b="1" dirty="0"/>
              <a:t>IDE / Tools</a:t>
            </a:r>
            <a:r>
              <a:rPr lang="en-US" sz="2700" dirty="0"/>
              <a:t>: VS Code</a:t>
            </a:r>
          </a:p>
          <a:p>
            <a:r>
              <a:rPr lang="en-US" sz="2700" b="1" dirty="0"/>
              <a:t>Version control: </a:t>
            </a:r>
            <a:r>
              <a:rPr lang="en-IN" sz="2700" dirty="0"/>
              <a:t>GitHub</a:t>
            </a:r>
            <a:endParaRPr lang="en-US" sz="2700" dirty="0"/>
          </a:p>
          <a:p>
            <a:endParaRPr lang="en-US" sz="2800" dirty="0"/>
          </a:p>
          <a:p>
            <a:endParaRPr lang="en-IN" sz="27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8680D-3C3B-21A6-595A-F7B8D14E36F2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``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FF461-BEC9-D458-7C7C-031310B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65E56-41E9-1AAA-5411-FC63D09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640043612"/>
              </p:ext>
            </p:extLst>
          </p:nvPr>
        </p:nvGraphicFramePr>
        <p:xfrm>
          <a:off x="457200" y="1135931"/>
          <a:ext cx="8534399" cy="4944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246">
                  <a:extLst>
                    <a:ext uri="{9D8B030D-6E8A-4147-A177-3AD203B41FA5}">
                      <a16:colId xmlns:a16="http://schemas.microsoft.com/office/drawing/2014/main" val="170402344"/>
                    </a:ext>
                  </a:extLst>
                </a:gridCol>
                <a:gridCol w="86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8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50" b="1" dirty="0"/>
                        <a:t>Status And</a:t>
                      </a:r>
                    </a:p>
                    <a:p>
                      <a:pPr algn="ctr"/>
                      <a:r>
                        <a:rPr lang="en" sz="1150" b="1" dirty="0"/>
                        <a:t>Completion Date</a:t>
                      </a:r>
                      <a:endParaRPr lang="en-IN" sz="11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5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Database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design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000"/>
                        <a:t>16/8/2022</a:t>
                      </a:r>
                      <a:endParaRPr lang="en-IN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design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000"/>
                        <a:t>22/8/2022</a:t>
                      </a:r>
                      <a:endParaRPr lang="en-IN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Django setup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000" dirty="0"/>
                        <a:t>27/8/2022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5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 Profile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Calorie &amp; Nutrition Calc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2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Recommendation Engine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18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99734E1-4DE3-EA1B-5EEF-E7F1CDAC6C12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A8-CD38-1E26-8E09-5A5F0636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03499-90CD-FAD4-D633-66A8C88F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07337913"/>
              </p:ext>
            </p:extLst>
          </p:nvPr>
        </p:nvGraphicFramePr>
        <p:xfrm>
          <a:off x="457200" y="1258810"/>
          <a:ext cx="8229603" cy="43403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Weekly Meal Planner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Grocery List Export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Progress Tracking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E4BCD43-0933-3F66-C66E-A23EF55A854A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349F3B-AF6B-00F5-45A8-7BB8ED23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4D380-45EB-DF7A-DBA6-BDA884D3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898963069"/>
              </p:ext>
            </p:extLst>
          </p:nvPr>
        </p:nvGraphicFramePr>
        <p:xfrm>
          <a:off x="489375" y="1219200"/>
          <a:ext cx="8165225" cy="47242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 AND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HEALTH PROFILE SETUP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MEAL RECOMMENDATION ENGINE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GROCERY LIST GENERATION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PROGRESS TRACKING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D7BA44-DA47-AED7-FF6A-051F87B676A5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1188D-784F-D3B1-941D-67B43BC6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08F1B-789B-193D-1968-F25DE1AA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graphicFrame>
        <p:nvGraphicFramePr>
          <p:cNvPr id="8" name="Google Shape;381;p28">
            <a:extLst>
              <a:ext uri="{FF2B5EF4-FFF2-40B4-BE49-F238E27FC236}">
                <a16:creationId xmlns:a16="http://schemas.microsoft.com/office/drawing/2014/main" id="{C281B699-EB85-2CCB-447A-1DEF534C4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9674737"/>
              </p:ext>
            </p:extLst>
          </p:nvPr>
        </p:nvGraphicFramePr>
        <p:xfrm>
          <a:off x="515964" y="1247240"/>
          <a:ext cx="8143125" cy="45079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Create an account and start using the system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Securely access my personalized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Update Profile (age, goals, restrictions)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Receive tailored meal recommendations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Receive Daily/Weekly Meal Recommendations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Know what meals to eat based on my goals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Track Nutritional Intake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Stay within calorie and nutrient goals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1F02695-4F12-9E63-CF05-8199CAE09243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5CD5C4-645E-8B7F-88A1-0D190DB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C92CD-FBEB-97E3-AA15-CD01CA81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E76-D8E1-98A8-2963-CFFC3F31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</a:t>
            </a:r>
          </a:p>
        </p:txBody>
      </p:sp>
      <p:graphicFrame>
        <p:nvGraphicFramePr>
          <p:cNvPr id="7" name="Google Shape;381;p28">
            <a:extLst>
              <a:ext uri="{FF2B5EF4-FFF2-40B4-BE49-F238E27FC236}">
                <a16:creationId xmlns:a16="http://schemas.microsoft.com/office/drawing/2014/main" id="{2CCD7AF4-3EC7-DA2A-1D8B-10E369D91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259628"/>
              </p:ext>
            </p:extLst>
          </p:nvPr>
        </p:nvGraphicFramePr>
        <p:xfrm>
          <a:off x="457200" y="1143000"/>
          <a:ext cx="8229600" cy="4937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Track Progress (weight, BMI, calories burned)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Monitor my health improvements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Generate Grocery List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Easily buy ingredients for my meals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 Meal &amp; Progress History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Track how my diet and health evolved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Receive Daily/Weekly Meal Recommendations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Know what meals to eat based on my goals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Search for Foods/Meals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Check nutrition details of specific items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C799EC6-9015-3521-DC10-282041DC8684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``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E676C-0FBA-094A-A88A-CC9D7F1F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3EE17-73A1-432A-FAC3-441A76F3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MS. FEBIN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32012307"/>
              </p:ext>
            </p:extLst>
          </p:nvPr>
        </p:nvGraphicFramePr>
        <p:xfrm>
          <a:off x="509933" y="1524000"/>
          <a:ext cx="8124134" cy="4038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0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23/08/2025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08/09/2022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754B9D7-BBFD-78F9-1A15-56F728CFA2AE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E0A47-6231-3C65-DFDE-13D2601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AE177-BF3F-838B-52F4-83617BFA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406058262"/>
              </p:ext>
            </p:extLst>
          </p:nvPr>
        </p:nvGraphicFramePr>
        <p:xfrm>
          <a:off x="503275" y="1524000"/>
          <a:ext cx="8137449" cy="40043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4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04/10/2025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C9DC62-BA24-3854-41E8-06F9D310ED9B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D7367-695B-85F7-46B9-BD13B18B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D3271-8C6A-E701-313A-CE565B55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46869-2FA7-5165-EEF1-37BDD872C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315200" cy="4167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CB2E8B-BD51-5877-92B5-E482A8138D57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72B6B-7928-96A0-EFC1-37B80DF3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B993C2-0DC2-85DA-27E5-01DE71C7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252B7-FE30-889C-98E0-1C1189695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43800" cy="4338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624FCB-B44A-F67D-9857-EFB810A608B0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AF71A-F2D6-A7B2-D452-FF60ED7F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CA3FD-DFA2-6659-D7BC-F3470A93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E8E74-81ED-7D9B-5A7C-68AD4002F0C4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5FD26-AEDA-F6C6-BA67-E47F7AC7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ACBA7E-1F93-364E-9BA6-E40322BA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13520C-A318-6BD7-7EBA-9511AE14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752600"/>
            <a:ext cx="5581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FDD4AF-7E73-7895-47A3-96FBBE3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6" y="6350560"/>
            <a:ext cx="1322947" cy="37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66F28-303F-A964-1D49-1DD694F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1B0E-293A-C33B-A683-D7615F75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2.2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DD7FD-2D19-507F-7578-55C43353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317D3-B013-E9BC-F12F-69CB2278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89585-988A-351D-236B-EC338F1C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503810"/>
            <a:ext cx="5038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8A9E32-3844-8DF7-C33B-09AD8F371D23}"/>
              </a:ext>
            </a:extLst>
          </p:cNvPr>
          <p:cNvSpPr/>
          <p:nvPr/>
        </p:nvSpPr>
        <p:spPr>
          <a:xfrm>
            <a:off x="7620000" y="6351160"/>
            <a:ext cx="12954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41C36-D073-A3BA-4EC5-87DD5C3D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E155-F8A4-C1B6-4327-E3FA6B7F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2.3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6C59A-4ECA-96A9-DFC7-EA344162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2B1FC-CE14-3E08-4AE6-646186D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BE75B-72A6-E50A-6BB9-181978693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" y="1499277"/>
            <a:ext cx="8372856" cy="44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7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A6588C-E827-54B5-1D57-1241FDE0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6" y="6350560"/>
            <a:ext cx="1322947" cy="37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DEE72-787F-342C-BF74-C3BC62B5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F966-6A32-3E06-9E00-EC68FAE4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2.4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F56EB-6CD7-6F02-47EE-D7A98CB8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43B73-54B7-4397-A4CD-50162A3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E150C2-7DEA-6A6E-0C06-CD9228173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5" y="1828800"/>
            <a:ext cx="48958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2440A-00BB-5BD1-CE47-444B90FA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6" y="6315995"/>
            <a:ext cx="1322947" cy="37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A9F80-3E2D-4090-0ADB-0D08BE15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37F2-0D11-218C-25B1-5CAD15B2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2.5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75FE1-673B-AB46-3AB5-68DE518E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61032-7D26-E386-09BA-2E1FE26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3D3C2F-F7A4-3B24-23AC-43AC67AA4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600200"/>
            <a:ext cx="45529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1FF312-4661-234E-BB50-7B8B2A0E4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9" y="1295400"/>
            <a:ext cx="8540642" cy="45637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E0E7AA-3275-F443-2BD7-2A2341C87D48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8E550-E218-50C2-DC5F-8D9DD8C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1FC1F-955B-5207-D032-CB09FFAD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4A908-D3F5-FBC4-9EBC-4ED4E45BD483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13E187-52C2-96A1-4A5F-612C9B62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5E061D-22D7-5841-A6AC-CDD4C8F9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Bite – AI Powered Personalized Meal Recommendation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500" dirty="0"/>
          </a:p>
          <a:p>
            <a:pPr lvl="0"/>
            <a:r>
              <a:rPr lang="en-US" sz="2500" dirty="0"/>
              <a:t>Web-based platform for </a:t>
            </a:r>
            <a:r>
              <a:rPr lang="en-US" sz="2500" b="1" dirty="0"/>
              <a:t>personalized healthy meal planning</a:t>
            </a:r>
            <a:r>
              <a:rPr lang="en-US" sz="2500" dirty="0"/>
              <a:t>.</a:t>
            </a:r>
          </a:p>
          <a:p>
            <a:pPr lvl="0"/>
            <a:r>
              <a:rPr lang="en-US" sz="2500" dirty="0"/>
              <a:t>Uses </a:t>
            </a:r>
            <a:r>
              <a:rPr lang="en-US" sz="2500" b="1" dirty="0"/>
              <a:t>user profile data</a:t>
            </a:r>
            <a:r>
              <a:rPr lang="en-US" sz="2500" dirty="0"/>
              <a:t> (age, gender, height, weight, activity level, goal).</a:t>
            </a:r>
          </a:p>
          <a:p>
            <a:pPr lvl="0"/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&amp; TDEE 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accurate calorie intake.</a:t>
            </a:r>
          </a:p>
          <a:p>
            <a:pPr lvl="0"/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Employs a 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Recommendation Engine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(Rule-based + AI).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76895-C038-34A5-76F6-8D8F9555048B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070A28-D62E-9058-D208-94C5633B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B066E-D8B4-3905-5E17-9505DE47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3BAF-A4BC-9869-691F-07F275C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75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Bite – AI Powered Personalized Meal 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70CA-76F1-DB1F-71FC-4A3D64D4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5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Generates </a:t>
            </a:r>
            <a:r>
              <a:rPr lang="en-US" sz="25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balanced meal plans </a:t>
            </a:r>
            <a:r>
              <a:rPr lang="en-US" sz="25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to support weight loss, gain, or maintenance</a:t>
            </a:r>
            <a:endParaRPr lang="en-US" sz="2500" b="1" dirty="0"/>
          </a:p>
          <a:p>
            <a:r>
              <a:rPr lang="en-US" sz="2500" b="1" dirty="0"/>
              <a:t>AI-based recommendations </a:t>
            </a:r>
            <a:r>
              <a:rPr lang="en-US" sz="2500" dirty="0"/>
              <a:t>for dynamic personalization.</a:t>
            </a:r>
          </a:p>
          <a:p>
            <a:r>
              <a:rPr lang="en-US" sz="2500" b="1" dirty="0"/>
              <a:t>Grocery list generation</a:t>
            </a:r>
            <a:r>
              <a:rPr lang="en-US" sz="2500" dirty="0"/>
              <a:t> with CSV export option.</a:t>
            </a:r>
          </a:p>
          <a:p>
            <a:r>
              <a:rPr lang="en-US" sz="2500" b="1" dirty="0"/>
              <a:t>Progress tracking</a:t>
            </a:r>
            <a:r>
              <a:rPr lang="en-US" sz="2500" dirty="0"/>
              <a:t> using charts &amp; visual reports.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11C79-C6D8-F599-0895-62A899D8C076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508C06-14E9-BB0B-2DE0-563106D6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A5681C-1FB4-E07A-5417-6925B6FC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2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B1B95A3-800A-98C0-5906-905842B8A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388745"/>
            <a:ext cx="88392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simplify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healthy eating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an intelligent meal planning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integrate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recommendations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rule-based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offer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diet customization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lifestyle, preferences, and health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generate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nutritionally balanced meals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weight loss, gain, or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provide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interactive support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via chatbot and optional voice assistant.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enhance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motivation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progress visualization and reports.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00FEF-0CAB-71B1-504D-364D9CD69AE0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F2AF2-DD93-C8C3-20F5-301ECBAC4AEC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C3DB-8EE0-050B-1A17-458FB3E3BB01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406AC-45D4-B68F-3C3C-D828FF8E9281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A9AC13-6DE1-8EC6-F083-C0B1E56CD80F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C7589-5110-248D-2C7F-020AFE358EA7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22F19-65B4-9436-743D-B74459A9D075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A0A264-B8EE-7806-AB7C-3BB6A70D8583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5AFE9-ED6B-5F4D-7853-3D3A7068F4F1}"/>
              </a:ext>
            </a:extLst>
          </p:cNvPr>
          <p:cNvSpPr/>
          <p:nvPr/>
        </p:nvSpPr>
        <p:spPr>
          <a:xfrm>
            <a:off x="7620000" y="638808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4B870-EF19-3523-0959-F29CBB312F8F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79B3A-0FBC-7002-AA85-2FDD99613BAD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02083A-A1DC-2AAF-DD28-68443EA2EF61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8516D-74CE-6A39-71D4-CB52D42B9477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73613E-3CF1-A6EC-81D3-0597C2568BAD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1388F9-2322-151A-B71F-6AC96BCE575F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29A02-15F9-EE6B-8464-3B21F1EA4572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ABFD73-1081-A7FA-9576-3F4DD91B4E31}"/>
              </a:ext>
            </a:extLst>
          </p:cNvPr>
          <p:cNvSpPr/>
          <p:nvPr/>
        </p:nvSpPr>
        <p:spPr>
          <a:xfrm>
            <a:off x="7620000" y="638808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F2AE04-D455-2105-F9C4-DA223BEFA4BC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882D671-42B4-1F64-DCE8-F7136E3E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A8B0376-05CC-DEDB-4711-8F04A85B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0297"/>
            <a:ext cx="8229600" cy="4948932"/>
          </a:xfrm>
        </p:spPr>
        <p:txBody>
          <a:bodyPr>
            <a:normAutofit/>
          </a:bodyPr>
          <a:lstStyle/>
          <a:p>
            <a:pPr lvl="0"/>
            <a:r>
              <a:rPr lang="en-US" sz="2500" dirty="0"/>
              <a:t>Fitness and diet apps like </a:t>
            </a:r>
            <a:r>
              <a:rPr lang="en-US" sz="2500" b="1" dirty="0"/>
              <a:t>MyFitnessPal, </a:t>
            </a:r>
            <a:r>
              <a:rPr lang="en-US" sz="2500" b="1" dirty="0" err="1"/>
              <a:t>HealthifyMe</a:t>
            </a:r>
            <a:r>
              <a:rPr lang="en-US" sz="2500" b="1" dirty="0"/>
              <a:t>, and </a:t>
            </a:r>
            <a:r>
              <a:rPr lang="en-US" sz="2500" b="1" dirty="0" err="1"/>
              <a:t>Cronometer</a:t>
            </a:r>
            <a:r>
              <a:rPr lang="en-US" sz="2500" dirty="0"/>
              <a:t> are available.</a:t>
            </a:r>
          </a:p>
          <a:p>
            <a:pPr lvl="0"/>
            <a:r>
              <a:rPr lang="en-US" sz="2500" dirty="0"/>
              <a:t>They help with </a:t>
            </a:r>
            <a:r>
              <a:rPr lang="en-US" sz="2500" b="1" dirty="0"/>
              <a:t>calorie tracking</a:t>
            </a:r>
            <a:r>
              <a:rPr lang="en-US" sz="2500" dirty="0"/>
              <a:t> and </a:t>
            </a:r>
            <a:r>
              <a:rPr lang="en-US" sz="2500" b="1" dirty="0"/>
              <a:t>basic meal planning</a:t>
            </a:r>
            <a:r>
              <a:rPr lang="en-US" sz="2500" dirty="0"/>
              <a:t>.</a:t>
            </a:r>
          </a:p>
          <a:p>
            <a:pPr lvl="0"/>
            <a:r>
              <a:rPr lang="en-US" sz="2500" dirty="0"/>
              <a:t>Lack of </a:t>
            </a:r>
            <a:r>
              <a:rPr lang="en-US" sz="2500" b="1" dirty="0"/>
              <a:t>hybrid recommendation</a:t>
            </a:r>
            <a:r>
              <a:rPr lang="en-US" sz="2500" dirty="0"/>
              <a:t> (rule-based + AI).</a:t>
            </a:r>
          </a:p>
          <a:p>
            <a:pPr lvl="0"/>
            <a:r>
              <a:rPr lang="en-US" sz="2500" dirty="0"/>
              <a:t>Limited </a:t>
            </a:r>
            <a:r>
              <a:rPr lang="en-US" sz="2500" b="1" dirty="0"/>
              <a:t>personalization</a:t>
            </a:r>
            <a:r>
              <a:rPr lang="en-US" sz="2500" dirty="0"/>
              <a:t> for cultural food preferences.</a:t>
            </a:r>
          </a:p>
          <a:p>
            <a:pPr lvl="0"/>
            <a:r>
              <a:rPr lang="en-US" sz="2500" b="1" dirty="0"/>
              <a:t>Closed design</a:t>
            </a:r>
            <a:r>
              <a:rPr lang="en-US" sz="2500" dirty="0"/>
              <a:t> – not easily extensible or customizable.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7EEC1-A6AD-D280-5D71-54225FB264F2}"/>
              </a:ext>
            </a:extLst>
          </p:cNvPr>
          <p:cNvSpPr txBox="1"/>
          <p:nvPr/>
        </p:nvSpPr>
        <p:spPr>
          <a:xfrm>
            <a:off x="2225040" y="2817614"/>
            <a:ext cx="469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27E4C-4AC2-086F-F1E0-07F83EAD5E81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9E5FCD-D2A1-B763-805F-7F4349D4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FD1B05-8CA5-2AD2-967A-AE38C0C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400" dirty="0"/>
              <a:t>A </a:t>
            </a:r>
            <a:r>
              <a:rPr lang="en-US" sz="2400" b="1" dirty="0"/>
              <a:t>web-based platform</a:t>
            </a:r>
            <a:r>
              <a:rPr lang="en-US" sz="2400" dirty="0"/>
              <a:t> for personalized meal planning.</a:t>
            </a:r>
          </a:p>
          <a:p>
            <a:pPr lvl="0"/>
            <a:r>
              <a:rPr lang="en-US" sz="2400" dirty="0"/>
              <a:t>Combines </a:t>
            </a:r>
            <a:r>
              <a:rPr lang="en-US" sz="2400" b="1" dirty="0"/>
              <a:t>Rule-based algorithms</a:t>
            </a:r>
            <a:r>
              <a:rPr lang="en-US" sz="2400" dirty="0"/>
              <a:t> with </a:t>
            </a:r>
            <a:r>
              <a:rPr lang="en-US" sz="2400" b="1" dirty="0"/>
              <a:t>AI-powered recommendations</a:t>
            </a:r>
            <a:r>
              <a:rPr lang="en-US" sz="2400" dirty="0"/>
              <a:t>.</a:t>
            </a:r>
          </a:p>
          <a:p>
            <a:pPr lvl="0"/>
            <a:r>
              <a:rPr lang="en-US" sz="2400" dirty="0"/>
              <a:t>Calculates </a:t>
            </a:r>
            <a:r>
              <a:rPr lang="en-US" sz="2400" b="1" dirty="0"/>
              <a:t>BMI &amp; TDEE</a:t>
            </a:r>
            <a:r>
              <a:rPr lang="en-US" sz="2400" dirty="0"/>
              <a:t> to set accurate calorie goals.</a:t>
            </a:r>
          </a:p>
          <a:p>
            <a:pPr lvl="0"/>
            <a:r>
              <a:rPr lang="en-US" sz="2400" dirty="0"/>
              <a:t>Provides </a:t>
            </a:r>
            <a:r>
              <a:rPr lang="en-US" sz="2400" b="1" dirty="0"/>
              <a:t>daily/weekly meal plans</a:t>
            </a:r>
            <a:r>
              <a:rPr lang="en-US" sz="2400" dirty="0"/>
              <a:t> based on user profile.</a:t>
            </a:r>
          </a:p>
          <a:p>
            <a:pPr lvl="0"/>
            <a:r>
              <a:rPr lang="en-US" sz="2400" dirty="0"/>
              <a:t>Generates </a:t>
            </a:r>
            <a:r>
              <a:rPr lang="en-US" sz="2400" b="1" dirty="0"/>
              <a:t>grocery lists</a:t>
            </a:r>
            <a:r>
              <a:rPr lang="en-US" sz="2400" dirty="0"/>
              <a:t> for shopping convenience.</a:t>
            </a:r>
          </a:p>
          <a:p>
            <a:pPr lvl="0"/>
            <a:r>
              <a:rPr lang="en-US" sz="2400" dirty="0"/>
              <a:t>Offers </a:t>
            </a:r>
            <a:r>
              <a:rPr lang="en-US" sz="2400" b="1" dirty="0"/>
              <a:t>progress tracking</a:t>
            </a:r>
            <a:r>
              <a:rPr lang="en-US" sz="2400" dirty="0"/>
              <a:t> with charts and reports.</a:t>
            </a:r>
          </a:p>
          <a:p>
            <a:pPr lvl="0"/>
            <a:r>
              <a:rPr lang="en-US" sz="2400" dirty="0"/>
              <a:t>Designed with </a:t>
            </a:r>
            <a:r>
              <a:rPr lang="en-US" sz="2400" b="1" dirty="0"/>
              <a:t>open and extensible architecture</a:t>
            </a:r>
            <a:r>
              <a:rPr lang="en-US" sz="2400" dirty="0"/>
              <a:t> for future modules.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99DB1-EFC6-984D-E0DA-9348E6C2D75B}"/>
              </a:ext>
            </a:extLst>
          </p:cNvPr>
          <p:cNvSpPr/>
          <p:nvPr/>
        </p:nvSpPr>
        <p:spPr>
          <a:xfrm>
            <a:off x="7620000" y="6400800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5601-7AB6-546C-76AC-E7E9D6AD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7D37-44A9-EC37-D52E-8A442146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8932"/>
          </a:xfrm>
        </p:spPr>
        <p:txBody>
          <a:bodyPr>
            <a:noAutofit/>
          </a:bodyPr>
          <a:lstStyle/>
          <a:p>
            <a:pPr lvl="0"/>
            <a:r>
              <a:rPr lang="en-US" sz="2500" dirty="0"/>
              <a:t>Growing awareness of </a:t>
            </a:r>
            <a:r>
              <a:rPr lang="en-US" sz="2500" b="1" dirty="0"/>
              <a:t>healthy lifestyle and fitness</a:t>
            </a:r>
          </a:p>
          <a:p>
            <a:pPr lvl="0"/>
            <a:r>
              <a:rPr lang="en-US" sz="2500" dirty="0"/>
              <a:t>People face difficulty in </a:t>
            </a:r>
            <a:r>
              <a:rPr lang="en-US" sz="2500" b="1" dirty="0"/>
              <a:t>planning balanced diets</a:t>
            </a:r>
            <a:r>
              <a:rPr lang="en-US" sz="2500" dirty="0"/>
              <a:t> on their own.</a:t>
            </a:r>
          </a:p>
          <a:p>
            <a:pPr lvl="0"/>
            <a:r>
              <a:rPr lang="en-US" sz="2500" dirty="0"/>
              <a:t>Existing apps are </a:t>
            </a:r>
            <a:r>
              <a:rPr lang="en-US" sz="2500" b="1" dirty="0"/>
              <a:t>expensive or limited</a:t>
            </a:r>
            <a:r>
              <a:rPr lang="en-US" sz="2500" dirty="0"/>
              <a:t> in free features.</a:t>
            </a:r>
          </a:p>
          <a:p>
            <a:pPr lvl="0"/>
            <a:r>
              <a:rPr lang="en-US" sz="2500" dirty="0"/>
              <a:t>Lack of </a:t>
            </a:r>
            <a:r>
              <a:rPr lang="en-US" sz="2500" b="1" dirty="0"/>
              <a:t>personalization</a:t>
            </a:r>
            <a:r>
              <a:rPr lang="en-US" sz="2500" dirty="0"/>
              <a:t> for local food preferences.</a:t>
            </a:r>
          </a:p>
          <a:p>
            <a:pPr lvl="0"/>
            <a:r>
              <a:rPr lang="en-US" sz="2500" dirty="0"/>
              <a:t>Need for an </a:t>
            </a:r>
            <a:r>
              <a:rPr lang="en-US" sz="2500" b="1" dirty="0"/>
              <a:t>easy-to-use, AI-powered, and extensible system</a:t>
            </a:r>
          </a:p>
          <a:p>
            <a:pPr lvl="0"/>
            <a:r>
              <a:rPr lang="en-US" sz="2500" dirty="0"/>
              <a:t>Desire to </a:t>
            </a:r>
            <a:r>
              <a:rPr lang="en-US" sz="2500" b="1" dirty="0"/>
              <a:t>integrate diet planning with grocery management &amp; progress tracking</a:t>
            </a:r>
            <a:r>
              <a:rPr lang="en-US" sz="25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45487-BB6E-71EB-4718-DBC515DB33AE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84523-8293-1DED-B75F-CAFEBDFB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2ABB7-8C87-1EF1-B07D-57332D8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1477</Words>
  <Application>Microsoft Office PowerPoint</Application>
  <PresentationFormat>On-screen Show (4:3)</PresentationFormat>
  <Paragraphs>521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Times New Roman</vt:lpstr>
      <vt:lpstr>Office Theme</vt:lpstr>
      <vt:lpstr>SMART BITE</vt:lpstr>
      <vt:lpstr>PRODUCT OWNER  MS. FEBIN AZIZ  ASSISTANT PROFESSOR DEPARTMENT OF COMPUTER APPLICATIONS MES COLLEGE OF ENGINEERING, KUTTIPPURAM</vt:lpstr>
      <vt:lpstr>TABLE OF CONTENTS</vt:lpstr>
      <vt:lpstr>Smart Bite – AI Powered Personalized Meal Recommendation System</vt:lpstr>
      <vt:lpstr>Smart Bite – AI Powered Personalized Meal Recommendation System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fazil hp</cp:lastModifiedBy>
  <cp:revision>53</cp:revision>
  <dcterms:created xsi:type="dcterms:W3CDTF">2024-09-27T10:56:22Z</dcterms:created>
  <dcterms:modified xsi:type="dcterms:W3CDTF">2025-08-20T09:37:10Z</dcterms:modified>
</cp:coreProperties>
</file>