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88936-ADF8-2E2E-2B8E-6B0DB298D44C}" v="138" dt="2023-10-25T08:41:43.927"/>
    <p1510:client id="{DB86E238-EC5A-4D3A-9647-77228E7ADF88}" v="161" dt="2023-10-25T04:18:29.160"/>
    <p1510:client id="{EA901714-F3A9-4381-2815-8387C0C02832}" v="29" dt="2023-10-25T08:52:21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B4235-13A7-4F36-A087-7F776F194BC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1EC7DD-C55B-4469-B2F1-672E39356527}">
      <dgm:prSet/>
      <dgm:spPr/>
      <dgm:t>
        <a:bodyPr/>
        <a:lstStyle/>
        <a:p>
          <a:r>
            <a:rPr lang="en-US"/>
            <a:t>PRIYADHARSHINI.P                                                       </a:t>
          </a:r>
        </a:p>
      </dgm:t>
    </dgm:pt>
    <dgm:pt modelId="{30F75B6B-DBE9-47DD-BBFA-424CAC90D918}" type="parTrans" cxnId="{11E3EC22-B2D9-4917-9A38-49931C0A46F1}">
      <dgm:prSet/>
      <dgm:spPr/>
      <dgm:t>
        <a:bodyPr/>
        <a:lstStyle/>
        <a:p>
          <a:endParaRPr lang="en-US"/>
        </a:p>
      </dgm:t>
    </dgm:pt>
    <dgm:pt modelId="{8ACE17C2-DCA3-4CF6-ABBC-7D494AC3BC5A}" type="sibTrans" cxnId="{11E3EC22-B2D9-4917-9A38-49931C0A46F1}">
      <dgm:prSet/>
      <dgm:spPr/>
      <dgm:t>
        <a:bodyPr/>
        <a:lstStyle/>
        <a:p>
          <a:endParaRPr lang="en-US"/>
        </a:p>
      </dgm:t>
    </dgm:pt>
    <dgm:pt modelId="{F08BF93D-736C-461C-88B5-C04AA2B0DD04}">
      <dgm:prSet/>
      <dgm:spPr/>
      <dgm:t>
        <a:bodyPr/>
        <a:lstStyle/>
        <a:p>
          <a:r>
            <a:rPr lang="en-US"/>
            <a:t>MADHAN.R</a:t>
          </a:r>
        </a:p>
      </dgm:t>
    </dgm:pt>
    <dgm:pt modelId="{C6A9CE7B-60D1-49E9-A042-A0557A6FB596}" type="parTrans" cxnId="{03DF261C-1A60-4CFB-941C-FCBBEACFE77F}">
      <dgm:prSet/>
      <dgm:spPr/>
      <dgm:t>
        <a:bodyPr/>
        <a:lstStyle/>
        <a:p>
          <a:endParaRPr lang="en-US"/>
        </a:p>
      </dgm:t>
    </dgm:pt>
    <dgm:pt modelId="{544999FB-39EE-4A9A-8EFB-EBF794439E8A}" type="sibTrans" cxnId="{03DF261C-1A60-4CFB-941C-FCBBEACFE77F}">
      <dgm:prSet/>
      <dgm:spPr/>
      <dgm:t>
        <a:bodyPr/>
        <a:lstStyle/>
        <a:p>
          <a:endParaRPr lang="en-US"/>
        </a:p>
      </dgm:t>
    </dgm:pt>
    <dgm:pt modelId="{AEDE81C6-2324-4055-A3E0-C02F88A74DDC}">
      <dgm:prSet/>
      <dgm:spPr/>
      <dgm:t>
        <a:bodyPr/>
        <a:lstStyle/>
        <a:p>
          <a:r>
            <a:rPr lang="en-US"/>
            <a:t>DHATCHANA MOORTHY.P</a:t>
          </a:r>
        </a:p>
      </dgm:t>
    </dgm:pt>
    <dgm:pt modelId="{F22C6AAC-2B19-474E-B3D8-17EDFCE7ECA5}" type="parTrans" cxnId="{B1FEDB33-A91A-498C-BC38-4D8517683458}">
      <dgm:prSet/>
      <dgm:spPr/>
      <dgm:t>
        <a:bodyPr/>
        <a:lstStyle/>
        <a:p>
          <a:endParaRPr lang="en-US"/>
        </a:p>
      </dgm:t>
    </dgm:pt>
    <dgm:pt modelId="{2F611443-577D-43B7-8C54-25A03C761DBF}" type="sibTrans" cxnId="{B1FEDB33-A91A-498C-BC38-4D8517683458}">
      <dgm:prSet/>
      <dgm:spPr/>
      <dgm:t>
        <a:bodyPr/>
        <a:lstStyle/>
        <a:p>
          <a:endParaRPr lang="en-US"/>
        </a:p>
      </dgm:t>
    </dgm:pt>
    <dgm:pt modelId="{6FB52239-DECD-48C1-8D1F-A78C83FD8C16}">
      <dgm:prSet/>
      <dgm:spPr/>
      <dgm:t>
        <a:bodyPr/>
        <a:lstStyle/>
        <a:p>
          <a:r>
            <a:rPr lang="en-US"/>
            <a:t>MUNIRAJ.N</a:t>
          </a:r>
        </a:p>
      </dgm:t>
    </dgm:pt>
    <dgm:pt modelId="{55E9057D-F834-4501-B78F-BCAF6EB2806B}" type="parTrans" cxnId="{45EC0567-2D31-4C93-8026-AD4C32D5769E}">
      <dgm:prSet/>
      <dgm:spPr/>
      <dgm:t>
        <a:bodyPr/>
        <a:lstStyle/>
        <a:p>
          <a:endParaRPr lang="en-US"/>
        </a:p>
      </dgm:t>
    </dgm:pt>
    <dgm:pt modelId="{07FD9592-5641-4ACD-A18C-F3AE3540D072}" type="sibTrans" cxnId="{45EC0567-2D31-4C93-8026-AD4C32D5769E}">
      <dgm:prSet/>
      <dgm:spPr/>
      <dgm:t>
        <a:bodyPr/>
        <a:lstStyle/>
        <a:p>
          <a:endParaRPr lang="en-US"/>
        </a:p>
      </dgm:t>
    </dgm:pt>
    <dgm:pt modelId="{EC948BB3-4E11-4D05-ACB7-5A16F9E892EF}">
      <dgm:prSet/>
      <dgm:spPr/>
      <dgm:t>
        <a:bodyPr/>
        <a:lstStyle/>
        <a:p>
          <a:r>
            <a:rPr lang="en-US"/>
            <a:t>FAZIL AHAMMED.N</a:t>
          </a:r>
        </a:p>
      </dgm:t>
    </dgm:pt>
    <dgm:pt modelId="{18B83F20-8033-494A-87EE-935D652DDB4B}" type="parTrans" cxnId="{15C34326-9E47-4C73-987C-D92F6801B74D}">
      <dgm:prSet/>
      <dgm:spPr/>
      <dgm:t>
        <a:bodyPr/>
        <a:lstStyle/>
        <a:p>
          <a:endParaRPr lang="en-US"/>
        </a:p>
      </dgm:t>
    </dgm:pt>
    <dgm:pt modelId="{18FA56CF-9E46-4605-97C8-33978E3A2547}" type="sibTrans" cxnId="{15C34326-9E47-4C73-987C-D92F6801B74D}">
      <dgm:prSet/>
      <dgm:spPr/>
      <dgm:t>
        <a:bodyPr/>
        <a:lstStyle/>
        <a:p>
          <a:endParaRPr lang="en-US"/>
        </a:p>
      </dgm:t>
    </dgm:pt>
    <dgm:pt modelId="{3090193E-B883-4A41-8C05-0D28C6482FF9}" type="pres">
      <dgm:prSet presAssocID="{6A0B4235-13A7-4F36-A087-7F776F194BCD}" presName="linear" presStyleCnt="0">
        <dgm:presLayoutVars>
          <dgm:animLvl val="lvl"/>
          <dgm:resizeHandles val="exact"/>
        </dgm:presLayoutVars>
      </dgm:prSet>
      <dgm:spPr/>
    </dgm:pt>
    <dgm:pt modelId="{492FA013-AE0A-4A93-9CCB-3DB9FCE014C6}" type="pres">
      <dgm:prSet presAssocID="{841EC7DD-C55B-4469-B2F1-672E3935652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2A3CA3-58D5-4948-98E4-FF48EC72D5DC}" type="pres">
      <dgm:prSet presAssocID="{8ACE17C2-DCA3-4CF6-ABBC-7D494AC3BC5A}" presName="spacer" presStyleCnt="0"/>
      <dgm:spPr/>
    </dgm:pt>
    <dgm:pt modelId="{387E3E31-E783-4812-A150-4319E4FA1CA8}" type="pres">
      <dgm:prSet presAssocID="{F08BF93D-736C-461C-88B5-C04AA2B0DD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538D79-899A-48D0-80BA-C129EA45B2FD}" type="pres">
      <dgm:prSet presAssocID="{544999FB-39EE-4A9A-8EFB-EBF794439E8A}" presName="spacer" presStyleCnt="0"/>
      <dgm:spPr/>
    </dgm:pt>
    <dgm:pt modelId="{1385F67A-27F2-401D-B383-80C4E63059DE}" type="pres">
      <dgm:prSet presAssocID="{AEDE81C6-2324-4055-A3E0-C02F88A74DD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707D27E-7142-442D-8056-A14834673AF0}" type="pres">
      <dgm:prSet presAssocID="{2F611443-577D-43B7-8C54-25A03C761DBF}" presName="spacer" presStyleCnt="0"/>
      <dgm:spPr/>
    </dgm:pt>
    <dgm:pt modelId="{92B45E64-B13C-4641-BD4D-42F003ED4668}" type="pres">
      <dgm:prSet presAssocID="{6FB52239-DECD-48C1-8D1F-A78C83FD8C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CD01E4-1739-420B-B2AA-5CC3D31D35C5}" type="pres">
      <dgm:prSet presAssocID="{07FD9592-5641-4ACD-A18C-F3AE3540D072}" presName="spacer" presStyleCnt="0"/>
      <dgm:spPr/>
    </dgm:pt>
    <dgm:pt modelId="{702230B3-9505-4AC5-AD5A-7C13E7B904FD}" type="pres">
      <dgm:prSet presAssocID="{EC948BB3-4E11-4D05-ACB7-5A16F9E892E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DF261C-1A60-4CFB-941C-FCBBEACFE77F}" srcId="{6A0B4235-13A7-4F36-A087-7F776F194BCD}" destId="{F08BF93D-736C-461C-88B5-C04AA2B0DD04}" srcOrd="1" destOrd="0" parTransId="{C6A9CE7B-60D1-49E9-A042-A0557A6FB596}" sibTransId="{544999FB-39EE-4A9A-8EFB-EBF794439E8A}"/>
    <dgm:cxn modelId="{11E3EC22-B2D9-4917-9A38-49931C0A46F1}" srcId="{6A0B4235-13A7-4F36-A087-7F776F194BCD}" destId="{841EC7DD-C55B-4469-B2F1-672E39356527}" srcOrd="0" destOrd="0" parTransId="{30F75B6B-DBE9-47DD-BBFA-424CAC90D918}" sibTransId="{8ACE17C2-DCA3-4CF6-ABBC-7D494AC3BC5A}"/>
    <dgm:cxn modelId="{15C34326-9E47-4C73-987C-D92F6801B74D}" srcId="{6A0B4235-13A7-4F36-A087-7F776F194BCD}" destId="{EC948BB3-4E11-4D05-ACB7-5A16F9E892EF}" srcOrd="4" destOrd="0" parTransId="{18B83F20-8033-494A-87EE-935D652DDB4B}" sibTransId="{18FA56CF-9E46-4605-97C8-33978E3A2547}"/>
    <dgm:cxn modelId="{B1FEDB33-A91A-498C-BC38-4D8517683458}" srcId="{6A0B4235-13A7-4F36-A087-7F776F194BCD}" destId="{AEDE81C6-2324-4055-A3E0-C02F88A74DDC}" srcOrd="2" destOrd="0" parTransId="{F22C6AAC-2B19-474E-B3D8-17EDFCE7ECA5}" sibTransId="{2F611443-577D-43B7-8C54-25A03C761DBF}"/>
    <dgm:cxn modelId="{01178062-DEE8-4302-AB61-A99746B4CFA1}" type="presOf" srcId="{F08BF93D-736C-461C-88B5-C04AA2B0DD04}" destId="{387E3E31-E783-4812-A150-4319E4FA1CA8}" srcOrd="0" destOrd="0" presId="urn:microsoft.com/office/officeart/2005/8/layout/vList2"/>
    <dgm:cxn modelId="{2CE3D566-F6A3-4773-B284-85CD924873FA}" type="presOf" srcId="{AEDE81C6-2324-4055-A3E0-C02F88A74DDC}" destId="{1385F67A-27F2-401D-B383-80C4E63059DE}" srcOrd="0" destOrd="0" presId="urn:microsoft.com/office/officeart/2005/8/layout/vList2"/>
    <dgm:cxn modelId="{45EC0567-2D31-4C93-8026-AD4C32D5769E}" srcId="{6A0B4235-13A7-4F36-A087-7F776F194BCD}" destId="{6FB52239-DECD-48C1-8D1F-A78C83FD8C16}" srcOrd="3" destOrd="0" parTransId="{55E9057D-F834-4501-B78F-BCAF6EB2806B}" sibTransId="{07FD9592-5641-4ACD-A18C-F3AE3540D072}"/>
    <dgm:cxn modelId="{F7E5A06B-AD84-4FEE-BBE7-5C14366393E5}" type="presOf" srcId="{EC948BB3-4E11-4D05-ACB7-5A16F9E892EF}" destId="{702230B3-9505-4AC5-AD5A-7C13E7B904FD}" srcOrd="0" destOrd="0" presId="urn:microsoft.com/office/officeart/2005/8/layout/vList2"/>
    <dgm:cxn modelId="{E61E268D-C87B-4C8C-B9F1-5487CDB5319D}" type="presOf" srcId="{841EC7DD-C55B-4469-B2F1-672E39356527}" destId="{492FA013-AE0A-4A93-9CCB-3DB9FCE014C6}" srcOrd="0" destOrd="0" presId="urn:microsoft.com/office/officeart/2005/8/layout/vList2"/>
    <dgm:cxn modelId="{264B55B3-D063-4647-9D6D-6F5F23E17DBD}" type="presOf" srcId="{6FB52239-DECD-48C1-8D1F-A78C83FD8C16}" destId="{92B45E64-B13C-4641-BD4D-42F003ED4668}" srcOrd="0" destOrd="0" presId="urn:microsoft.com/office/officeart/2005/8/layout/vList2"/>
    <dgm:cxn modelId="{AC00BBC6-5B45-4AD3-B1E0-089B48420327}" type="presOf" srcId="{6A0B4235-13A7-4F36-A087-7F776F194BCD}" destId="{3090193E-B883-4A41-8C05-0D28C6482FF9}" srcOrd="0" destOrd="0" presId="urn:microsoft.com/office/officeart/2005/8/layout/vList2"/>
    <dgm:cxn modelId="{903A51D9-F03B-458F-9BF2-6936B7291830}" type="presParOf" srcId="{3090193E-B883-4A41-8C05-0D28C6482FF9}" destId="{492FA013-AE0A-4A93-9CCB-3DB9FCE014C6}" srcOrd="0" destOrd="0" presId="urn:microsoft.com/office/officeart/2005/8/layout/vList2"/>
    <dgm:cxn modelId="{C5E179F7-6A41-4F65-9222-7B0E5DAC8DE9}" type="presParOf" srcId="{3090193E-B883-4A41-8C05-0D28C6482FF9}" destId="{B22A3CA3-58D5-4948-98E4-FF48EC72D5DC}" srcOrd="1" destOrd="0" presId="urn:microsoft.com/office/officeart/2005/8/layout/vList2"/>
    <dgm:cxn modelId="{2738A31F-3201-4809-97A0-8BFC936651C1}" type="presParOf" srcId="{3090193E-B883-4A41-8C05-0D28C6482FF9}" destId="{387E3E31-E783-4812-A150-4319E4FA1CA8}" srcOrd="2" destOrd="0" presId="urn:microsoft.com/office/officeart/2005/8/layout/vList2"/>
    <dgm:cxn modelId="{1C13E479-FDF7-4AC8-836F-705209FC5D15}" type="presParOf" srcId="{3090193E-B883-4A41-8C05-0D28C6482FF9}" destId="{0F538D79-899A-48D0-80BA-C129EA45B2FD}" srcOrd="3" destOrd="0" presId="urn:microsoft.com/office/officeart/2005/8/layout/vList2"/>
    <dgm:cxn modelId="{C06ACF3C-0833-4D2C-A5BB-2A51585BBF52}" type="presParOf" srcId="{3090193E-B883-4A41-8C05-0D28C6482FF9}" destId="{1385F67A-27F2-401D-B383-80C4E63059DE}" srcOrd="4" destOrd="0" presId="urn:microsoft.com/office/officeart/2005/8/layout/vList2"/>
    <dgm:cxn modelId="{C59607AE-3DE7-456D-B8B0-9449D80ACC2E}" type="presParOf" srcId="{3090193E-B883-4A41-8C05-0D28C6482FF9}" destId="{C707D27E-7142-442D-8056-A14834673AF0}" srcOrd="5" destOrd="0" presId="urn:microsoft.com/office/officeart/2005/8/layout/vList2"/>
    <dgm:cxn modelId="{BC9BEE4C-6F8A-4F8F-82E7-6E6CE9B6BAC1}" type="presParOf" srcId="{3090193E-B883-4A41-8C05-0D28C6482FF9}" destId="{92B45E64-B13C-4641-BD4D-42F003ED4668}" srcOrd="6" destOrd="0" presId="urn:microsoft.com/office/officeart/2005/8/layout/vList2"/>
    <dgm:cxn modelId="{C3D530A1-F988-4484-B163-66992D071F16}" type="presParOf" srcId="{3090193E-B883-4A41-8C05-0D28C6482FF9}" destId="{5ACD01E4-1739-420B-B2AA-5CC3D31D35C5}" srcOrd="7" destOrd="0" presId="urn:microsoft.com/office/officeart/2005/8/layout/vList2"/>
    <dgm:cxn modelId="{F2570C09-3D38-4A3F-BFE0-5041BA3AF2E5}" type="presParOf" srcId="{3090193E-B883-4A41-8C05-0D28C6482FF9}" destId="{702230B3-9505-4AC5-AD5A-7C13E7B904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A013-AE0A-4A93-9CCB-3DB9FCE014C6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PRIYADHARSHINI.P                                                       </a:t>
          </a:r>
        </a:p>
      </dsp:txBody>
      <dsp:txXfrm>
        <a:off x="38638" y="45464"/>
        <a:ext cx="10438324" cy="714229"/>
      </dsp:txXfrm>
    </dsp:sp>
    <dsp:sp modelId="{387E3E31-E783-4812-A150-4319E4FA1CA8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MADHAN.R</a:t>
          </a:r>
        </a:p>
      </dsp:txBody>
      <dsp:txXfrm>
        <a:off x="38638" y="932009"/>
        <a:ext cx="10438324" cy="714229"/>
      </dsp:txXfrm>
    </dsp:sp>
    <dsp:sp modelId="{1385F67A-27F2-401D-B383-80C4E63059DE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DHATCHANA MOORTHY.P</a:t>
          </a:r>
        </a:p>
      </dsp:txBody>
      <dsp:txXfrm>
        <a:off x="38638" y="1818554"/>
        <a:ext cx="10438324" cy="714229"/>
      </dsp:txXfrm>
    </dsp:sp>
    <dsp:sp modelId="{92B45E64-B13C-4641-BD4D-42F003ED4668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MUNIRAJ.N</a:t>
          </a:r>
        </a:p>
      </dsp:txBody>
      <dsp:txXfrm>
        <a:off x="38638" y="2705099"/>
        <a:ext cx="10438324" cy="714229"/>
      </dsp:txXfrm>
    </dsp:sp>
    <dsp:sp modelId="{702230B3-9505-4AC5-AD5A-7C13E7B904FD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FAZIL AHAMMED.N</a:t>
          </a:r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19A01A5-5FB7-8ACC-6155-568F2D921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6" r="-8" b="-8"/>
          <a:stretch/>
        </p:blipFill>
        <p:spPr>
          <a:xfrm>
            <a:off x="-1" y="-1"/>
            <a:ext cx="12191780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58" y="1948171"/>
            <a:ext cx="4501057" cy="2661313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ea typeface="Calibri Light"/>
                <a:cs typeface="Calibri Light"/>
              </a:rPr>
              <a:t>FUTURE SALES PREDICTION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558" y="4814201"/>
            <a:ext cx="4501056" cy="1306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GROUP-3</a:t>
            </a:r>
          </a:p>
          <a:p>
            <a:pPr algn="l"/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PHASE-4 DEVELOPMENT PART-2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F2C15C7-9C1A-AC99-D5A0-E9E5C7E6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8"/>
            <a:ext cx="12191999" cy="68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2CFF-7D8E-0252-AFC1-01CF47CD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CONCLUSION 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D8C9-555E-20DC-5FBB-5F9ECA05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creating a predictive model using historical sales data is a strategic move for retail companies. It can optimize inventory management and drive data-driven decisions. Key steps include feature engineering, model training, and thorough evaluation, ensuring accurate future sales predictions.</a:t>
            </a:r>
            <a:endParaRPr lang="en-US" sz="22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956E1A2-079C-46EA-13E6-045F0F1FA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3" r="1460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768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CCB3A-CE82-2994-DEDB-8F764FDE7305}"/>
              </a:ext>
            </a:extLst>
          </p:cNvPr>
          <p:cNvSpPr txBox="1"/>
          <p:nvPr/>
        </p:nvSpPr>
        <p:spPr>
          <a:xfrm>
            <a:off x="2197101" y="735283"/>
            <a:ext cx="4978399" cy="31650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87420B30-CEDE-DEA5-0FF1-969B68CA9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5DD3E058-49FB-4846-8FE7-D08252EF1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D5F13-C511-72D3-9D20-16CCE9BE3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972E8-B1A2-4303-509F-56511CF4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TEAM MEMBERS :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187F8-006D-0A2C-FE31-2E75E8213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4060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1875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D4D143BF-8D16-8033-75C6-FC3EAFCEA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4" r="956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A3AB0-9543-D14A-3FB6-07240850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621663" cy="1899912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PROBLEM STATEMENT :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8D6A-E692-B5E9-CC3A-6FA2852E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   Build your project by performing feature engineering, model training and evaluation. Perform different analysis as needed. After performing the relevant activities create a document </a:t>
            </a:r>
            <a:endParaRPr lang="en-US" sz="20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673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B623-81DB-B163-F234-2BC67F2A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cs typeface="Calibri Light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8EE9-49CC-F408-727E-3CBB2BF6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000">
                <a:ea typeface="+mn-lt"/>
                <a:cs typeface="+mn-lt"/>
              </a:rPr>
              <a:t>Feature engineering for LSTM involves creating sequences of data. LSTM models are capable of learning patterns from sequential data. In the case of sales forecasting, you might do the following:</a:t>
            </a:r>
            <a:endParaRPr lang="en-US" sz="1000"/>
          </a:p>
          <a:p>
            <a:pPr>
              <a:buNone/>
            </a:pPr>
            <a:endParaRPr lang="en-US" sz="1000"/>
          </a:p>
          <a:p>
            <a:pPr>
              <a:buNone/>
            </a:pPr>
            <a:r>
              <a:rPr lang="en-US" sz="1000" b="1">
                <a:ea typeface="+mn-lt"/>
                <a:cs typeface="+mn-lt"/>
              </a:rPr>
              <a:t>Sequence Creation: </a:t>
            </a:r>
            <a:endParaRPr lang="en-US" sz="1000">
              <a:ea typeface="+mn-lt"/>
              <a:cs typeface="+mn-lt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Organize your sales data into sequences. Each sequence could represent a window of historical sales data.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 b="1">
                <a:ea typeface="+mn-lt"/>
                <a:cs typeface="+mn-lt"/>
              </a:rPr>
              <a:t>Normalization:</a:t>
            </a:r>
            <a:endParaRPr lang="en-US" sz="1000">
              <a:ea typeface="+mn-lt"/>
              <a:cs typeface="+mn-lt"/>
            </a:endParaRPr>
          </a:p>
          <a:p>
            <a:pPr>
              <a:buNone/>
            </a:pPr>
            <a:r>
              <a:rPr lang="en-US" sz="1000" b="1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Normalize the data to ensure the LSTM model converges faster. You can use Min-Max scaling or standardization.</a:t>
            </a:r>
            <a:endParaRPr lang="en-US" sz="1000">
              <a:cs typeface="Calibri"/>
            </a:endParaRPr>
          </a:p>
          <a:p>
            <a:pPr>
              <a:buNone/>
            </a:pPr>
            <a:r>
              <a:rPr lang="en-US" sz="1000" b="1">
                <a:ea typeface="+mn-lt"/>
                <a:cs typeface="+mn-lt"/>
              </a:rPr>
              <a:t>Input Features and Targets: </a:t>
            </a:r>
            <a:endParaRPr lang="en-US" sz="1000"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>
                <a:ea typeface="+mn-lt"/>
                <a:cs typeface="+mn-lt"/>
              </a:rPr>
              <a:t>Create input features (X) and corresponding targets (y). For example, X could be a sequence of past sales values, and y could be the next sales value.</a:t>
            </a:r>
            <a:endParaRPr lang="en-US" sz="1000" dirty="0">
              <a:cs typeface="Calibri" panose="020F0502020204030204"/>
            </a:endParaRPr>
          </a:p>
          <a:p>
            <a:pPr>
              <a:buNone/>
            </a:pPr>
            <a:r>
              <a:rPr lang="en-US" sz="1000" b="1">
                <a:ea typeface="+mn-lt"/>
                <a:cs typeface="+mn-lt"/>
              </a:rPr>
              <a:t>Look-Back Period: </a:t>
            </a:r>
            <a:endParaRPr lang="en-US" sz="1000">
              <a:ea typeface="+mn-lt"/>
              <a:cs typeface="+mn-lt"/>
            </a:endParaRPr>
          </a:p>
          <a:p>
            <a:pPr>
              <a:buNone/>
            </a:pPr>
            <a:r>
              <a:rPr lang="en-US" sz="1000">
                <a:ea typeface="+mn-lt"/>
                <a:cs typeface="+mn-lt"/>
              </a:rPr>
              <a:t>Decide on the look-back period, which is the number of past time steps the model should consider when making a prediction.</a:t>
            </a:r>
            <a:endParaRPr lang="en-US" sz="1000">
              <a:cs typeface="Calibri" panose="020F0502020204030204"/>
            </a:endParaRP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AA7886A2-B196-0671-79D5-555CE6BA7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32" r="10421" b="-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blocks stacked to create a bar graph">
            <a:extLst>
              <a:ext uri="{FF2B5EF4-FFF2-40B4-BE49-F238E27FC236}">
                <a16:creationId xmlns:a16="http://schemas.microsoft.com/office/drawing/2014/main" id="{C68E6C72-C2F3-FDF7-2BEF-AC083B959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35" r="18383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FAF9-4085-E4B9-5000-666BF35E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MODEL TRAINING: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8380-322A-3DDF-8EA8-2F63BF0F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300">
                <a:ea typeface="+mn-lt"/>
                <a:cs typeface="+mn-lt"/>
              </a:rPr>
              <a:t>To train an LSTM model for top-selling book sales prediction:</a:t>
            </a: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1. Preprocess data: Collect historical sales data, create sequences of sales with features like publication date.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2. Split data into training and testing sets.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3. Normalize data.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4. Build an LSTM model with appropriate architecture.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5. Compile the model with loss function and optimizer.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6. Train the model on the training data, tuning hyperparameters.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7. Evaluate the model using metrics like MSE on the testing data.</a:t>
            </a:r>
            <a:endParaRPr lang="en-US" sz="1300"/>
          </a:p>
          <a:p>
            <a:pPr>
              <a:buNone/>
            </a:pPr>
            <a:r>
              <a:rPr lang="en-US" sz="1300">
                <a:ea typeface="+mn-lt"/>
                <a:cs typeface="+mn-lt"/>
              </a:rPr>
              <a:t>8. Use the trained model to make future sales predictions based on new input sequences.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6149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B5265-0B18-9160-36EB-8C0E51FB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u="sng" dirty="0">
                <a:cs typeface="Calibri Light"/>
              </a:rPr>
              <a:t>EVALUATION :</a:t>
            </a:r>
            <a:endParaRPr lang="en-US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B5F8-F973-9B6E-5BB6-21908DBC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For evaluating book sales prediction models, use regression metrics like Mean Absolute Error (MAE), Mean Squared Error (MSE), Root Mean Squared Error (RMSE), and R-squared (R²) score.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MAE measures the average prediction error, MSE emphasizes larger errors, RMSE provides a more interpretable error measure, and R² measures the model's explanatory power. 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Lower MAE, MSE, and RMSE and higher R² indicate better model performance. 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Evaluate your model using these metrics to assess its accuracy and predictive power.</a:t>
            </a:r>
            <a:endParaRPr lang="en-US" sz="2000">
              <a:cs typeface="Calibri"/>
            </a:endParaRPr>
          </a:p>
        </p:txBody>
      </p:sp>
      <p:pic>
        <p:nvPicPr>
          <p:cNvPr id="12" name="Picture 11" descr="Light bulb on yellow background with sketched light beams and cord">
            <a:extLst>
              <a:ext uri="{FF2B5EF4-FFF2-40B4-BE49-F238E27FC236}">
                <a16:creationId xmlns:a16="http://schemas.microsoft.com/office/drawing/2014/main" id="{7E55CFD8-70F0-66B8-811C-9E5D6D65C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80" r="4938" b="-9"/>
          <a:stretch/>
        </p:blipFill>
        <p:spPr>
          <a:xfrm>
            <a:off x="6710745" y="2482"/>
            <a:ext cx="5481256" cy="6855518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77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A72680E-2613-9092-4AD7-248B19E29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7" t="52" r="-115" b="92"/>
          <a:stretch/>
        </p:blipFill>
        <p:spPr>
          <a:xfrm>
            <a:off x="3309" y="-2314"/>
            <a:ext cx="12187955" cy="68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C8EA9B2-CB87-B037-5615-CA6CAFE0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08" y="8022"/>
            <a:ext cx="12182478" cy="68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8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26D5825-5BC3-11C1-2AD9-890C4EE0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9" y="8022"/>
            <a:ext cx="12193999" cy="68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1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FUTURE SALES PREDICTION</vt:lpstr>
      <vt:lpstr>TEAM MEMBERS :</vt:lpstr>
      <vt:lpstr>PROBLEM STATEMENT :</vt:lpstr>
      <vt:lpstr>FEATURE ENGINEERING</vt:lpstr>
      <vt:lpstr>MODEL TRAINING:</vt:lpstr>
      <vt:lpstr>EVALUATION :</vt:lpstr>
      <vt:lpstr>PowerPoint Presentation</vt:lpstr>
      <vt:lpstr>PowerPoint Presentation</vt:lpstr>
      <vt:lpstr>PowerPoint Presentation</vt:lpstr>
      <vt:lpstr>PowerPoint Presentation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</cp:revision>
  <dcterms:created xsi:type="dcterms:W3CDTF">2023-10-25T04:05:12Z</dcterms:created>
  <dcterms:modified xsi:type="dcterms:W3CDTF">2023-10-25T08:54:54Z</dcterms:modified>
</cp:coreProperties>
</file>