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8"/>
  </p:notesMasterIdLst>
  <p:sldIdLst>
    <p:sldId id="297" r:id="rId2"/>
    <p:sldId id="266" r:id="rId3"/>
    <p:sldId id="269" r:id="rId4"/>
    <p:sldId id="270" r:id="rId5"/>
    <p:sldId id="272" r:id="rId6"/>
    <p:sldId id="273" r:id="rId7"/>
    <p:sldId id="274" r:id="rId8"/>
    <p:sldId id="275" r:id="rId9"/>
    <p:sldId id="278" r:id="rId10"/>
    <p:sldId id="284" r:id="rId11"/>
    <p:sldId id="279" r:id="rId12"/>
    <p:sldId id="285" r:id="rId13"/>
    <p:sldId id="286" r:id="rId14"/>
    <p:sldId id="280" r:id="rId15"/>
    <p:sldId id="287" r:id="rId16"/>
    <p:sldId id="288" r:id="rId17"/>
    <p:sldId id="289" r:id="rId18"/>
    <p:sldId id="290" r:id="rId19"/>
    <p:sldId id="282" r:id="rId20"/>
    <p:sldId id="291" r:id="rId21"/>
    <p:sldId id="292" r:id="rId22"/>
    <p:sldId id="293" r:id="rId23"/>
    <p:sldId id="294" r:id="rId24"/>
    <p:sldId id="283" r:id="rId25"/>
    <p:sldId id="295" r:id="rId26"/>
    <p:sldId id="296" r:id="rId27"/>
  </p:sldIdLst>
  <p:sldSz cx="14630400" cy="8229600"/>
  <p:notesSz cx="8229600" cy="14630400"/>
  <p:embeddedFontLst>
    <p:embeddedFont>
      <p:font typeface="DM Sans Bold" pitchFamily="2" charset="0"/>
      <p:bold r:id="rId29"/>
    </p:embeddedFont>
    <p:embeddedFont>
      <p:font typeface="PT Serif" panose="020A0603040505020204" pitchFamily="18"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28360C-8E11-89C5-4CDF-CD2591528E9B}" v="8" dt="2024-10-06T20:25:43.433"/>
    <p1510:client id="{1324C37E-96E6-82D7-F150-38CAE6C536EA}" v="39" dt="2024-10-06T12:45:25.543"/>
    <p1510:client id="{AD41509E-BB45-7C14-EF7C-CC0D88EEFE0E}" v="1516" dt="2024-10-06T20:01:10.173"/>
    <p1510:client id="{B236A21F-6455-4DB4-7623-14F4609A3CF8}" v="1083" dt="2024-10-06T12:50:09.753"/>
    <p1510:client id="{F52022B5-8336-92F0-3F8D-260319E87560}" v="47" dt="2024-10-07T11:32:33.554"/>
    <p1510:client id="{FB5306D1-CBE7-19A5-D0B4-C8B54102194A}" v="108" dt="2024-10-06T20:13:36.2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2134AAFB-EC0A-4E7C-84F3-86700B2E2AFD}" type="datetimeFigureOut">
              <a:t>10/7/2024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367B2B99-0D28-4942-8A09-CDABA8FC3571}" type="slidenum">
              <a:t>‹#›</a:t>
            </a:fld>
            <a:endParaRPr lang="en-US"/>
          </a:p>
        </p:txBody>
      </p:sp>
    </p:spTree>
    <p:extLst>
      <p:ext uri="{BB962C8B-B14F-4D97-AF65-F5344CB8AC3E}">
        <p14:creationId xmlns:p14="http://schemas.microsoft.com/office/powerpoint/2010/main" val="134753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398" cy="82288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0">
            <a:extLst>
              <a:ext uri="{FF2B5EF4-FFF2-40B4-BE49-F238E27FC236}">
                <a16:creationId xmlns:a16="http://schemas.microsoft.com/office/drawing/2014/main" id="{BE2D6BBA-8263-769D-D47B-7E9C3F7F7D33}"/>
              </a:ext>
            </a:extLst>
          </p:cNvPr>
          <p:cNvSpPr/>
          <p:nvPr/>
        </p:nvSpPr>
        <p:spPr>
          <a:xfrm>
            <a:off x="707472" y="1027416"/>
            <a:ext cx="6335289" cy="1353681"/>
          </a:xfrm>
          <a:prstGeom prst="rect">
            <a:avLst/>
          </a:prstGeom>
        </p:spPr>
        <p:txBody>
          <a:bodyPr vert="horz" lIns="91440" tIns="45720" rIns="91440" bIns="45720" rtlCol="0" anchor="ctr">
            <a:normAutofit/>
          </a:bodyPr>
          <a:lstStyle/>
          <a:p>
            <a:pPr marL="0" indent="0">
              <a:lnSpc>
                <a:spcPct val="90000"/>
              </a:lnSpc>
              <a:spcBef>
                <a:spcPct val="0"/>
              </a:spcBef>
              <a:spcAft>
                <a:spcPts val="600"/>
              </a:spcAft>
            </a:pPr>
            <a:r>
              <a:rPr lang="en-US" sz="4400">
                <a:latin typeface="+mj-lt"/>
                <a:ea typeface="+mj-ea"/>
                <a:cs typeface="+mj-cs"/>
              </a:rPr>
              <a:t>Consumer Goods Ad hoc Insights</a:t>
            </a:r>
          </a:p>
        </p:txBody>
      </p:sp>
      <p:grpSp>
        <p:nvGrpSpPr>
          <p:cNvPr id="31" name="Group 3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300180"/>
            <a:ext cx="426237" cy="808152"/>
            <a:chOff x="0" y="823811"/>
            <a:chExt cx="355196" cy="673460"/>
          </a:xfrm>
        </p:grpSpPr>
        <p:sp>
          <p:nvSpPr>
            <p:cNvPr id="32" name="Rectangle 3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8102" y="2548585"/>
            <a:ext cx="5970079" cy="329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1">
            <a:extLst>
              <a:ext uri="{FF2B5EF4-FFF2-40B4-BE49-F238E27FC236}">
                <a16:creationId xmlns:a16="http://schemas.microsoft.com/office/drawing/2014/main" id="{EC879501-3FA6-8E43-0337-476E6ADFFAA0}"/>
              </a:ext>
            </a:extLst>
          </p:cNvPr>
          <p:cNvSpPr/>
          <p:nvPr/>
        </p:nvSpPr>
        <p:spPr>
          <a:xfrm>
            <a:off x="708862" y="2796606"/>
            <a:ext cx="6333680" cy="477550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a:t>This presentation provides an overview of Atliq Hardware, a leading computer hardware producer over 27 countries. We will explore ad hoc requests, query results, and insights derived from the company's data.</a:t>
            </a:r>
          </a:p>
        </p:txBody>
      </p:sp>
      <p:sp>
        <p:nvSpPr>
          <p:cNvPr id="37" name="Rectangle 3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837204" y="0"/>
            <a:ext cx="1793196" cy="822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9624" y="428936"/>
            <a:ext cx="5814586" cy="35083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9624" y="4206574"/>
            <a:ext cx="5814586" cy="350830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shopping cart on a smartphone&#10;&#10;Description automatically generated">
            <a:extLst>
              <a:ext uri="{FF2B5EF4-FFF2-40B4-BE49-F238E27FC236}">
                <a16:creationId xmlns:a16="http://schemas.microsoft.com/office/drawing/2014/main" id="{CD25F78F-BA9A-6B4C-D7E6-8EBC5BEA397F}"/>
              </a:ext>
            </a:extLst>
          </p:cNvPr>
          <p:cNvPicPr>
            <a:picLocks noChangeAspect="1"/>
          </p:cNvPicPr>
          <p:nvPr/>
        </p:nvPicPr>
        <p:blipFill>
          <a:blip r:embed="rId2"/>
          <a:stretch>
            <a:fillRect/>
          </a:stretch>
        </p:blipFill>
        <p:spPr>
          <a:xfrm>
            <a:off x="9296178" y="721534"/>
            <a:ext cx="3834943" cy="2928724"/>
          </a:xfrm>
          <a:prstGeom prst="rect">
            <a:avLst/>
          </a:prstGeom>
        </p:spPr>
      </p:pic>
      <p:grpSp>
        <p:nvGrpSpPr>
          <p:cNvPr id="24" name="Group 23">
            <a:extLst>
              <a:ext uri="{FF2B5EF4-FFF2-40B4-BE49-F238E27FC236}">
                <a16:creationId xmlns:a16="http://schemas.microsoft.com/office/drawing/2014/main" id="{90A81920-6DAA-53B1-253A-DF9C5A0F46E1}"/>
              </a:ext>
            </a:extLst>
          </p:cNvPr>
          <p:cNvGrpSpPr/>
          <p:nvPr/>
        </p:nvGrpSpPr>
        <p:grpSpPr>
          <a:xfrm>
            <a:off x="8500865" y="1928083"/>
            <a:ext cx="5416836" cy="4411227"/>
            <a:chOff x="864037" y="6149340"/>
            <a:chExt cx="4090197" cy="3347421"/>
          </a:xfrm>
        </p:grpSpPr>
        <p:sp>
          <p:nvSpPr>
            <p:cNvPr id="7" name="Shape 2">
              <a:extLst>
                <a:ext uri="{FF2B5EF4-FFF2-40B4-BE49-F238E27FC236}">
                  <a16:creationId xmlns:a16="http://schemas.microsoft.com/office/drawing/2014/main" id="{283F10CC-3E1B-05AE-B754-024EE0662637}"/>
                </a:ext>
              </a:extLst>
            </p:cNvPr>
            <p:cNvSpPr/>
            <p:nvPr/>
          </p:nvSpPr>
          <p:spPr>
            <a:xfrm>
              <a:off x="864037" y="6149340"/>
              <a:ext cx="394930" cy="394930"/>
            </a:xfrm>
            <a:prstGeom prst="roundRect">
              <a:avLst>
                <a:gd name="adj" fmla="val 23151155"/>
              </a:avLst>
            </a:prstGeom>
            <a:noFill/>
            <a:ln w="7620">
              <a:solidFill>
                <a:srgbClr val="FFFFFF"/>
              </a:solidFill>
              <a:prstDash val="solid"/>
            </a:ln>
          </p:spPr>
        </p:sp>
        <p:sp>
          <p:nvSpPr>
            <p:cNvPr id="11" name="Text 3">
              <a:extLst>
                <a:ext uri="{FF2B5EF4-FFF2-40B4-BE49-F238E27FC236}">
                  <a16:creationId xmlns:a16="http://schemas.microsoft.com/office/drawing/2014/main" id="{C83F67BC-814B-2B32-44F4-CC03D86789F6}"/>
                </a:ext>
              </a:extLst>
            </p:cNvPr>
            <p:cNvSpPr/>
            <p:nvPr/>
          </p:nvSpPr>
          <p:spPr>
            <a:xfrm>
              <a:off x="969688" y="9064802"/>
              <a:ext cx="3984546" cy="431959"/>
            </a:xfrm>
            <a:prstGeom prst="rect">
              <a:avLst/>
            </a:prstGeom>
            <a:noFill/>
            <a:ln/>
          </p:spPr>
          <p:txBody>
            <a:bodyPr wrap="none" lIns="0" tIns="0" rIns="0" bIns="0" rtlCol="0" anchor="t"/>
            <a:lstStyle/>
            <a:p>
              <a:pPr defTabSz="822960">
                <a:lnSpc>
                  <a:spcPts val="3060"/>
                </a:lnSpc>
                <a:spcAft>
                  <a:spcPts val="600"/>
                </a:spcAft>
              </a:pPr>
              <a:r>
                <a:rPr lang="en-US" sz="2150" b="1" kern="1200">
                  <a:latin typeface="DM Sans Bold"/>
                  <a:ea typeface="+mn-ea"/>
                  <a:cs typeface="+mn-cs"/>
                </a:rPr>
                <a:t> </a:t>
              </a:r>
              <a:r>
                <a:rPr lang="en-US" sz="2150" b="1">
                  <a:latin typeface="DM Sans Bold"/>
                </a:rPr>
                <a:t>Present by Md</a:t>
              </a:r>
              <a:r>
                <a:rPr lang="en-US" sz="2150" b="1" kern="1200">
                  <a:latin typeface="DM Sans Bold"/>
                  <a:ea typeface="+mn-ea"/>
                  <a:cs typeface="+mn-cs"/>
                </a:rPr>
                <a:t>.</a:t>
              </a:r>
              <a:r>
                <a:rPr lang="en-US" sz="2150" b="1">
                  <a:latin typeface="DM Sans Bold"/>
                </a:rPr>
                <a:t> </a:t>
              </a:r>
              <a:r>
                <a:rPr lang="en-US" sz="2150" b="1" kern="1200">
                  <a:latin typeface="DM Sans Bold"/>
                  <a:ea typeface="+mn-ea"/>
                  <a:cs typeface="+mn-cs"/>
                </a:rPr>
                <a:t>Fazle Rabbi </a:t>
              </a:r>
              <a:r>
                <a:rPr lang="en-US" sz="2150" b="1" kern="1200" err="1">
                  <a:latin typeface="DM Sans Bold"/>
                  <a:ea typeface="+mn-ea"/>
                  <a:cs typeface="+mn-cs"/>
                </a:rPr>
                <a:t>Mugdho</a:t>
              </a:r>
              <a:endParaRPr lang="en-US" sz="2150" b="1" err="1">
                <a:latin typeface="DM Sans Bold"/>
                <a:ea typeface="Calibri"/>
                <a:cs typeface="Calibri"/>
              </a:endParaRPr>
            </a:p>
          </p:txBody>
        </p:sp>
      </p:grpSp>
      <p:pic>
        <p:nvPicPr>
          <p:cNvPr id="8" name="Picture 7" descr="A logo with a letter in the middle&#10;&#10;Description automatically generated">
            <a:extLst>
              <a:ext uri="{FF2B5EF4-FFF2-40B4-BE49-F238E27FC236}">
                <a16:creationId xmlns:a16="http://schemas.microsoft.com/office/drawing/2014/main" id="{B8CC1F28-A0AC-9E8D-4A8B-7598FF8E38DA}"/>
              </a:ext>
            </a:extLst>
          </p:cNvPr>
          <p:cNvPicPr>
            <a:picLocks noChangeAspect="1"/>
          </p:cNvPicPr>
          <p:nvPr/>
        </p:nvPicPr>
        <p:blipFill>
          <a:blip r:embed="rId3"/>
          <a:stretch>
            <a:fillRect/>
          </a:stretch>
        </p:blipFill>
        <p:spPr>
          <a:xfrm>
            <a:off x="9299839" y="3024555"/>
            <a:ext cx="602721" cy="621324"/>
          </a:xfrm>
          <a:prstGeom prst="rect">
            <a:avLst/>
          </a:prstGeom>
        </p:spPr>
      </p:pic>
    </p:spTree>
    <p:extLst>
      <p:ext uri="{BB962C8B-B14F-4D97-AF65-F5344CB8AC3E}">
        <p14:creationId xmlns:p14="http://schemas.microsoft.com/office/powerpoint/2010/main" val="1327992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52DC21-5598-A1E7-42AA-8EFF217C92B6}"/>
              </a:ext>
            </a:extLst>
          </p:cNvPr>
          <p:cNvPicPr>
            <a:picLocks noChangeAspect="1"/>
          </p:cNvPicPr>
          <p:nvPr/>
        </p:nvPicPr>
        <p:blipFill>
          <a:blip r:embed="rId2"/>
          <a:stretch>
            <a:fillRect/>
          </a:stretch>
        </p:blipFill>
        <p:spPr>
          <a:xfrm>
            <a:off x="6242538" y="2902193"/>
            <a:ext cx="7186248" cy="5004291"/>
          </a:xfrm>
          <a:prstGeom prst="rect">
            <a:avLst/>
          </a:prstGeom>
        </p:spPr>
      </p:pic>
      <p:sp>
        <p:nvSpPr>
          <p:cNvPr id="8" name="TextBox 7">
            <a:extLst>
              <a:ext uri="{FF2B5EF4-FFF2-40B4-BE49-F238E27FC236}">
                <a16:creationId xmlns:a16="http://schemas.microsoft.com/office/drawing/2014/main" id="{DCAB000C-0BEB-FB69-FDE5-738C84884941}"/>
              </a:ext>
            </a:extLst>
          </p:cNvPr>
          <p:cNvSpPr txBox="1"/>
          <p:nvPr/>
        </p:nvSpPr>
        <p:spPr>
          <a:xfrm>
            <a:off x="457200" y="498231"/>
            <a:ext cx="13704276" cy="15542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750">
                <a:solidFill>
                  <a:srgbClr val="020202"/>
                </a:solidFill>
                <a:latin typeface="PT Serif"/>
              </a:rPr>
              <a:t>Request 4: Segment with Most Uniqe Product Increase</a:t>
            </a:r>
            <a:endParaRPr lang="en-US"/>
          </a:p>
        </p:txBody>
      </p:sp>
      <p:sp>
        <p:nvSpPr>
          <p:cNvPr id="11" name="TextBox 10">
            <a:extLst>
              <a:ext uri="{FF2B5EF4-FFF2-40B4-BE49-F238E27FC236}">
                <a16:creationId xmlns:a16="http://schemas.microsoft.com/office/drawing/2014/main" id="{19E9C721-97CD-D43C-ADD6-E7B8CA9B1E61}"/>
              </a:ext>
            </a:extLst>
          </p:cNvPr>
          <p:cNvSpPr txBox="1"/>
          <p:nvPr/>
        </p:nvSpPr>
        <p:spPr>
          <a:xfrm>
            <a:off x="454908" y="2356787"/>
            <a:ext cx="2171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Output :</a:t>
            </a:r>
            <a:endParaRPr lang="en-US"/>
          </a:p>
          <a:p>
            <a:endParaRPr lang="en-US" sz="3200">
              <a:solidFill>
                <a:srgbClr val="020202"/>
              </a:solidFill>
              <a:ea typeface="Calibri"/>
              <a:cs typeface="Calibri"/>
            </a:endParaRPr>
          </a:p>
        </p:txBody>
      </p:sp>
      <p:pic>
        <p:nvPicPr>
          <p:cNvPr id="12" name="Picture 11" descr="A screenshot of a computer&#10;&#10;Description automatically generated">
            <a:extLst>
              <a:ext uri="{FF2B5EF4-FFF2-40B4-BE49-F238E27FC236}">
                <a16:creationId xmlns:a16="http://schemas.microsoft.com/office/drawing/2014/main" id="{5CDA4ECC-6772-C0F5-A87B-9109D0F1C963}"/>
              </a:ext>
            </a:extLst>
          </p:cNvPr>
          <p:cNvPicPr>
            <a:picLocks noChangeAspect="1"/>
          </p:cNvPicPr>
          <p:nvPr/>
        </p:nvPicPr>
        <p:blipFill>
          <a:blip r:embed="rId3"/>
          <a:stretch>
            <a:fillRect/>
          </a:stretch>
        </p:blipFill>
        <p:spPr>
          <a:xfrm>
            <a:off x="451583" y="3003306"/>
            <a:ext cx="4737589" cy="276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3">
            <a:extLst>
              <a:ext uri="{FF2B5EF4-FFF2-40B4-BE49-F238E27FC236}">
                <a16:creationId xmlns:a16="http://schemas.microsoft.com/office/drawing/2014/main" id="{789DC478-F868-B42F-CD21-6E4F4256767B}"/>
              </a:ext>
            </a:extLst>
          </p:cNvPr>
          <p:cNvSpPr txBox="1"/>
          <p:nvPr/>
        </p:nvSpPr>
        <p:spPr>
          <a:xfrm>
            <a:off x="6244931" y="2357239"/>
            <a:ext cx="261404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20202"/>
                </a:solidFill>
                <a:ea typeface="+mn-lt"/>
                <a:cs typeface="+mn-lt"/>
              </a:rPr>
              <a:t>Visualization</a:t>
            </a:r>
            <a:r>
              <a:rPr lang="en-US" sz="3200">
                <a:solidFill>
                  <a:srgbClr val="020202"/>
                </a:solidFill>
                <a:latin typeface="Arial"/>
                <a:ea typeface="Calibri"/>
                <a:cs typeface="Calibri"/>
              </a:rPr>
              <a:t>:</a:t>
            </a:r>
            <a:endParaRPr lang="en-US"/>
          </a:p>
          <a:p>
            <a:endParaRPr lang="en-US" sz="3200">
              <a:solidFill>
                <a:srgbClr val="020202"/>
              </a:solidFill>
              <a:ea typeface="Calibri"/>
              <a:cs typeface="Calibri"/>
            </a:endParaRPr>
          </a:p>
        </p:txBody>
      </p:sp>
    </p:spTree>
    <p:extLst>
      <p:ext uri="{BB962C8B-B14F-4D97-AF65-F5344CB8AC3E}">
        <p14:creationId xmlns:p14="http://schemas.microsoft.com/office/powerpoint/2010/main" val="2257783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D820F4B-A1AF-748B-6466-066FF2D32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 y="0"/>
            <a:ext cx="14626743"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7C88D0A-A41C-4EB0-B627-BDB4CBA83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00725" cy="82296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3226339-2CDD-8F0E-2139-DB0857C219A4}"/>
              </a:ext>
            </a:extLst>
          </p:cNvPr>
          <p:cNvSpPr txBox="1"/>
          <p:nvPr/>
        </p:nvSpPr>
        <p:spPr>
          <a:xfrm>
            <a:off x="402059" y="3557312"/>
            <a:ext cx="3765059"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a:solidFill>
                  <a:schemeClr val="bg1"/>
                </a:solidFill>
                <a:ea typeface="Calibri"/>
                <a:cs typeface="Calibri"/>
              </a:rPr>
              <a:t>INSIGTS :</a:t>
            </a:r>
          </a:p>
        </p:txBody>
      </p:sp>
      <p:sp>
        <p:nvSpPr>
          <p:cNvPr id="8" name="TextBox 7">
            <a:extLst>
              <a:ext uri="{FF2B5EF4-FFF2-40B4-BE49-F238E27FC236}">
                <a16:creationId xmlns:a16="http://schemas.microsoft.com/office/drawing/2014/main" id="{BAF56E0C-A31E-7CD8-1D9F-3478EE691524}"/>
              </a:ext>
            </a:extLst>
          </p:cNvPr>
          <p:cNvSpPr txBox="1"/>
          <p:nvPr/>
        </p:nvSpPr>
        <p:spPr>
          <a:xfrm>
            <a:off x="5170581" y="2633187"/>
            <a:ext cx="9082343" cy="4985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solidFill>
                  <a:srgbClr val="000000"/>
                </a:solidFill>
                <a:ea typeface="+mn-lt"/>
                <a:cs typeface="+mn-lt"/>
              </a:rPr>
              <a:t>In the year </a:t>
            </a:r>
            <a:r>
              <a:rPr lang="en-US" sz="2000" b="1" dirty="0">
                <a:solidFill>
                  <a:srgbClr val="000000"/>
                </a:solidFill>
                <a:ea typeface="+mn-lt"/>
                <a:cs typeface="+mn-lt"/>
              </a:rPr>
              <a:t>2021</a:t>
            </a:r>
            <a:r>
              <a:rPr lang="en-US" sz="2000" dirty="0">
                <a:solidFill>
                  <a:srgbClr val="000000"/>
                </a:solidFill>
                <a:ea typeface="+mn-lt"/>
                <a:cs typeface="+mn-lt"/>
              </a:rPr>
              <a:t>, the </a:t>
            </a:r>
            <a:r>
              <a:rPr lang="en-US" sz="2000" b="1" dirty="0">
                <a:solidFill>
                  <a:srgbClr val="000000"/>
                </a:solidFill>
                <a:ea typeface="+mn-lt"/>
                <a:cs typeface="+mn-lt"/>
              </a:rPr>
              <a:t>accessories</a:t>
            </a:r>
            <a:r>
              <a:rPr lang="en-US" sz="2000" dirty="0">
                <a:solidFill>
                  <a:srgbClr val="000000"/>
                </a:solidFill>
                <a:ea typeface="+mn-lt"/>
                <a:cs typeface="+mn-lt"/>
              </a:rPr>
              <a:t> segment experienced a significant rise in the number of items stocked within that category, going up to 34 units from the previous year’s stock of 2020, showing more emphasis on the product category expansion as it was followed by 16-1 for the inertia segment, </a:t>
            </a:r>
            <a:r>
              <a:rPr lang="en-US" sz="2000" b="1" dirty="0">
                <a:solidFill>
                  <a:srgbClr val="000000"/>
                </a:solidFill>
                <a:ea typeface="+mn-lt"/>
                <a:cs typeface="+mn-lt"/>
              </a:rPr>
              <a:t>notebooks</a:t>
            </a:r>
            <a:r>
              <a:rPr lang="en-US" sz="2000" dirty="0">
                <a:solidFill>
                  <a:srgbClr val="000000"/>
                </a:solidFill>
                <a:ea typeface="+mn-lt"/>
                <a:cs typeface="+mn-lt"/>
              </a:rPr>
              <a:t> and associated </a:t>
            </a:r>
            <a:r>
              <a:rPr lang="en-US" sz="2000" b="1" dirty="0">
                <a:solidFill>
                  <a:srgbClr val="000000"/>
                </a:solidFill>
                <a:ea typeface="+mn-lt"/>
                <a:cs typeface="+mn-lt"/>
              </a:rPr>
              <a:t>peripherals</a:t>
            </a:r>
            <a:r>
              <a:rPr lang="en-US" sz="2000" dirty="0">
                <a:solidFill>
                  <a:srgbClr val="000000"/>
                </a:solidFill>
                <a:ea typeface="+mn-lt"/>
                <a:cs typeface="+mn-lt"/>
              </a:rPr>
              <a:t> and even each component seller was able to record an increase per unit for this most vital. At the same time, such a solution strategy is referred to as </a:t>
            </a:r>
            <a:r>
              <a:rPr lang="en-US" sz="2000" b="1" dirty="0">
                <a:solidFill>
                  <a:srgbClr val="000000"/>
                </a:solidFill>
                <a:ea typeface="+mn-lt"/>
                <a:cs typeface="+mn-lt"/>
              </a:rPr>
              <a:t>constructive</a:t>
            </a:r>
            <a:r>
              <a:rPr lang="en-US" sz="2000" dirty="0">
                <a:solidFill>
                  <a:srgbClr val="000000"/>
                </a:solidFill>
                <a:ea typeface="+mn-lt"/>
                <a:cs typeface="+mn-lt"/>
              </a:rPr>
              <a:t> and, therefore, its simplifications are not acceptable as it would distort this. The </a:t>
            </a:r>
            <a:r>
              <a:rPr lang="en-US" sz="2000" b="1" dirty="0">
                <a:solidFill>
                  <a:srgbClr val="000000"/>
                </a:solidFill>
                <a:ea typeface="+mn-lt"/>
                <a:cs typeface="+mn-lt"/>
              </a:rPr>
              <a:t>desktop</a:t>
            </a:r>
            <a:r>
              <a:rPr lang="en-US" sz="2000" dirty="0">
                <a:solidFill>
                  <a:srgbClr val="000000"/>
                </a:solidFill>
                <a:ea typeface="+mn-lt"/>
                <a:cs typeface="+mn-lt"/>
              </a:rPr>
              <a:t> segment, however, had only 7 products at the beginning of the year two thousand and twenty, but it is also quite notable that it reached 22 by the year twenty twenty-one, this correlation in the number of offerings, suggests that there is growing demand from the market, even perhaps in expectations for desktop-oriented products such as </a:t>
            </a:r>
            <a:r>
              <a:rPr lang="en-US" sz="2000" b="1" dirty="0">
                <a:solidFill>
                  <a:srgbClr val="000000"/>
                </a:solidFill>
                <a:ea typeface="+mn-lt"/>
                <a:cs typeface="+mn-lt"/>
              </a:rPr>
              <a:t>storage</a:t>
            </a:r>
            <a:r>
              <a:rPr lang="en-US" sz="2000" dirty="0">
                <a:solidFill>
                  <a:srgbClr val="000000"/>
                </a:solidFill>
                <a:ea typeface="+mn-lt"/>
                <a:cs typeface="+mn-lt"/>
              </a:rPr>
              <a:t> and </a:t>
            </a:r>
            <a:r>
              <a:rPr lang="en-US" sz="2000" b="1" dirty="0">
                <a:solidFill>
                  <a:srgbClr val="000000"/>
                </a:solidFill>
                <a:ea typeface="+mn-lt"/>
                <a:cs typeface="+mn-lt"/>
              </a:rPr>
              <a:t>connectivity</a:t>
            </a:r>
            <a:r>
              <a:rPr lang="en-US" sz="2000" dirty="0">
                <a:solidFill>
                  <a:srgbClr val="000000"/>
                </a:solidFill>
                <a:ea typeface="+mn-lt"/>
                <a:cs typeface="+mn-lt"/>
              </a:rPr>
              <a:t> resources. This implies that even as these segments are on expansion, they do not provide as much attention as several other segments.</a:t>
            </a:r>
            <a:endParaRPr lang="en-US" dirty="0">
              <a:ea typeface="+mn-lt"/>
              <a:cs typeface="+mn-lt"/>
            </a:endParaRPr>
          </a:p>
          <a:p>
            <a:pPr algn="just"/>
            <a:endParaRPr lang="en-US" sz="2000" dirty="0">
              <a:solidFill>
                <a:srgbClr val="000000"/>
              </a:solidFill>
              <a:latin typeface="Calibri"/>
              <a:ea typeface="Calibri" panose="020F0502020204030204"/>
              <a:cs typeface="Calibri" panose="020F0502020204030204"/>
            </a:endParaRPr>
          </a:p>
          <a:p>
            <a:pPr algn="ctr"/>
            <a:endParaRPr lang="en-US" u="sng">
              <a:solidFill>
                <a:srgbClr val="000000"/>
              </a:solidFill>
              <a:ea typeface="Calibri"/>
              <a:cs typeface="Calibri"/>
            </a:endParaRPr>
          </a:p>
        </p:txBody>
      </p:sp>
      <p:sp>
        <p:nvSpPr>
          <p:cNvPr id="6" name="TextBox 5">
            <a:extLst>
              <a:ext uri="{FF2B5EF4-FFF2-40B4-BE49-F238E27FC236}">
                <a16:creationId xmlns:a16="http://schemas.microsoft.com/office/drawing/2014/main" id="{68086577-F554-F625-79EA-3A88FC6AACF4}"/>
              </a:ext>
            </a:extLst>
          </p:cNvPr>
          <p:cNvSpPr txBox="1"/>
          <p:nvPr/>
        </p:nvSpPr>
        <p:spPr>
          <a:xfrm>
            <a:off x="4705454" y="404126"/>
            <a:ext cx="10016696"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rgbClr val="020202"/>
                </a:solidFill>
                <a:latin typeface="PT Serif"/>
              </a:rPr>
              <a:t>Request 4: Segment with Most </a:t>
            </a:r>
            <a:r>
              <a:rPr lang="en-US" sz="4400" err="1">
                <a:solidFill>
                  <a:srgbClr val="020202"/>
                </a:solidFill>
                <a:latin typeface="PT Serif"/>
              </a:rPr>
              <a:t>Uniqe</a:t>
            </a:r>
            <a:r>
              <a:rPr lang="en-US" sz="4400">
                <a:solidFill>
                  <a:srgbClr val="020202"/>
                </a:solidFill>
                <a:latin typeface="PT Serif"/>
              </a:rPr>
              <a:t> Product Increase</a:t>
            </a:r>
            <a:endParaRPr lang="en-US" sz="4400"/>
          </a:p>
        </p:txBody>
      </p:sp>
    </p:spTree>
    <p:extLst>
      <p:ext uri="{BB962C8B-B14F-4D97-AF65-F5344CB8AC3E}">
        <p14:creationId xmlns:p14="http://schemas.microsoft.com/office/powerpoint/2010/main" val="746115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F26428-4E3B-D7E8-E93B-E836710C9DC9}"/>
              </a:ext>
            </a:extLst>
          </p:cNvPr>
          <p:cNvSpPr txBox="1"/>
          <p:nvPr/>
        </p:nvSpPr>
        <p:spPr>
          <a:xfrm>
            <a:off x="773724" y="689708"/>
            <a:ext cx="1329396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solidFill>
                  <a:srgbClr val="020202"/>
                </a:solidFill>
                <a:latin typeface="PT Serif"/>
              </a:rPr>
              <a:t>Request 5:</a:t>
            </a:r>
            <a:r>
              <a:rPr lang="en-US" sz="4800">
                <a:latin typeface="PT Serif"/>
              </a:rPr>
              <a:t>Products with Highest and Lowest Manufacturing Costs</a:t>
            </a:r>
          </a:p>
        </p:txBody>
      </p:sp>
      <p:sp>
        <p:nvSpPr>
          <p:cNvPr id="6" name="TextBox 5">
            <a:extLst>
              <a:ext uri="{FF2B5EF4-FFF2-40B4-BE49-F238E27FC236}">
                <a16:creationId xmlns:a16="http://schemas.microsoft.com/office/drawing/2014/main" id="{9054EC31-60FA-6F3C-E97A-FCABA6449F30}"/>
              </a:ext>
            </a:extLst>
          </p:cNvPr>
          <p:cNvSpPr txBox="1"/>
          <p:nvPr/>
        </p:nvSpPr>
        <p:spPr>
          <a:xfrm>
            <a:off x="8028016" y="2649864"/>
            <a:ext cx="2171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Output :</a:t>
            </a:r>
            <a:endParaRPr lang="en-US"/>
          </a:p>
          <a:p>
            <a:endParaRPr lang="en-US" sz="3200">
              <a:solidFill>
                <a:srgbClr val="020202"/>
              </a:solidFill>
              <a:ea typeface="Calibri"/>
              <a:cs typeface="Calibri"/>
            </a:endParaRPr>
          </a:p>
        </p:txBody>
      </p:sp>
      <p:sp>
        <p:nvSpPr>
          <p:cNvPr id="12" name="TextBox 11">
            <a:extLst>
              <a:ext uri="{FF2B5EF4-FFF2-40B4-BE49-F238E27FC236}">
                <a16:creationId xmlns:a16="http://schemas.microsoft.com/office/drawing/2014/main" id="{9487A2FD-8ABE-D2ED-0F88-F22233E9B8B9}"/>
              </a:ext>
            </a:extLst>
          </p:cNvPr>
          <p:cNvSpPr txBox="1"/>
          <p:nvPr/>
        </p:nvSpPr>
        <p:spPr>
          <a:xfrm>
            <a:off x="773723" y="2655277"/>
            <a:ext cx="725658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rPr>
              <a:t>SQL Query :</a:t>
            </a:r>
            <a:endParaRPr lang="en-US">
              <a:solidFill>
                <a:srgbClr val="000000"/>
              </a:solidFill>
              <a:latin typeface="Calibri" panose="020F0502020204030204"/>
              <a:ea typeface="Calibri" panose="020F0502020204030204"/>
              <a:cs typeface="Calibri" panose="020F0502020204030204"/>
            </a:endParaRPr>
          </a:p>
          <a:p>
            <a:r>
              <a:rPr lang="en-US" sz="2000">
                <a:solidFill>
                  <a:srgbClr val="020202"/>
                </a:solidFill>
                <a:ea typeface="+mn-lt"/>
                <a:cs typeface="+mn-lt"/>
              </a:rPr>
              <a:t>select </a:t>
            </a:r>
            <a:endParaRPr lang="en-US" sz="2000">
              <a:solidFill>
                <a:srgbClr val="000000"/>
              </a:solidFill>
              <a:ea typeface="+mn-lt"/>
              <a:cs typeface="+mn-lt"/>
            </a:endParaRPr>
          </a:p>
          <a:p>
            <a:r>
              <a:rPr lang="en-US" sz="2000" err="1">
                <a:solidFill>
                  <a:srgbClr val="020202"/>
                </a:solidFill>
                <a:ea typeface="+mn-lt"/>
                <a:cs typeface="+mn-lt"/>
              </a:rPr>
              <a:t>fact_manufacturing_cost.product_code,dim_product.product</a:t>
            </a:r>
            <a:r>
              <a:rPr lang="en-US" sz="2000">
                <a:solidFill>
                  <a:srgbClr val="020202"/>
                </a:solidFill>
                <a:ea typeface="+mn-lt"/>
                <a:cs typeface="+mn-lt"/>
              </a:rPr>
              <a:t>, </a:t>
            </a:r>
            <a:r>
              <a:rPr lang="en-US" sz="2000" err="1">
                <a:solidFill>
                  <a:srgbClr val="020202"/>
                </a:solidFill>
                <a:ea typeface="+mn-lt"/>
                <a:cs typeface="+mn-lt"/>
              </a:rPr>
              <a:t>manufacturing_cost</a:t>
            </a:r>
            <a:endParaRPr lang="en-US" sz="2000">
              <a:ea typeface="Calibri"/>
              <a:cs typeface="Calibri"/>
            </a:endParaRPr>
          </a:p>
          <a:p>
            <a:r>
              <a:rPr lang="en-US" sz="2000">
                <a:solidFill>
                  <a:srgbClr val="020202"/>
                </a:solidFill>
                <a:ea typeface="+mn-lt"/>
                <a:cs typeface="+mn-lt"/>
              </a:rPr>
              <a:t>from </a:t>
            </a:r>
            <a:endParaRPr lang="en-US" sz="2000">
              <a:solidFill>
                <a:srgbClr val="000000"/>
              </a:solidFill>
              <a:ea typeface="+mn-lt"/>
              <a:cs typeface="+mn-lt"/>
            </a:endParaRPr>
          </a:p>
          <a:p>
            <a:r>
              <a:rPr lang="en-US" sz="2000" err="1">
                <a:solidFill>
                  <a:srgbClr val="020202"/>
                </a:solidFill>
                <a:ea typeface="+mn-lt"/>
                <a:cs typeface="+mn-lt"/>
              </a:rPr>
              <a:t>fact_manufacturing_cost</a:t>
            </a:r>
            <a:endParaRPr lang="en-US" sz="2000">
              <a:ea typeface="Calibri"/>
              <a:cs typeface="Calibri"/>
            </a:endParaRPr>
          </a:p>
          <a:p>
            <a:r>
              <a:rPr lang="en-US" sz="2000">
                <a:solidFill>
                  <a:srgbClr val="020202"/>
                </a:solidFill>
                <a:ea typeface="+mn-lt"/>
                <a:cs typeface="+mn-lt"/>
              </a:rPr>
              <a:t>inner join </a:t>
            </a:r>
            <a:r>
              <a:rPr lang="en-US" sz="2000" err="1">
                <a:solidFill>
                  <a:srgbClr val="020202"/>
                </a:solidFill>
                <a:ea typeface="+mn-lt"/>
                <a:cs typeface="+mn-lt"/>
              </a:rPr>
              <a:t>dim_product</a:t>
            </a:r>
            <a:r>
              <a:rPr lang="en-US" sz="2000">
                <a:solidFill>
                  <a:srgbClr val="020202"/>
                </a:solidFill>
                <a:ea typeface="+mn-lt"/>
                <a:cs typeface="+mn-lt"/>
              </a:rPr>
              <a:t> on </a:t>
            </a:r>
            <a:r>
              <a:rPr lang="en-US" sz="2000" err="1">
                <a:solidFill>
                  <a:srgbClr val="020202"/>
                </a:solidFill>
                <a:ea typeface="+mn-lt"/>
                <a:cs typeface="+mn-lt"/>
              </a:rPr>
              <a:t>fact_manufacturing_cost.product_code</a:t>
            </a:r>
            <a:r>
              <a:rPr lang="en-US" sz="2000">
                <a:solidFill>
                  <a:srgbClr val="020202"/>
                </a:solidFill>
                <a:ea typeface="+mn-lt"/>
                <a:cs typeface="+mn-lt"/>
              </a:rPr>
              <a:t> = </a:t>
            </a:r>
            <a:r>
              <a:rPr lang="en-US" sz="2000" err="1">
                <a:solidFill>
                  <a:srgbClr val="020202"/>
                </a:solidFill>
                <a:ea typeface="+mn-lt"/>
                <a:cs typeface="+mn-lt"/>
              </a:rPr>
              <a:t>dim_product.product_code</a:t>
            </a:r>
            <a:endParaRPr lang="en-US" sz="2000">
              <a:ea typeface="+mn-lt"/>
              <a:cs typeface="+mn-lt"/>
            </a:endParaRPr>
          </a:p>
          <a:p>
            <a:r>
              <a:rPr lang="en-US" sz="2000">
                <a:solidFill>
                  <a:srgbClr val="020202"/>
                </a:solidFill>
                <a:ea typeface="+mn-lt"/>
                <a:cs typeface="+mn-lt"/>
              </a:rPr>
              <a:t>where </a:t>
            </a:r>
            <a:endParaRPr lang="en-US" sz="2000">
              <a:solidFill>
                <a:srgbClr val="000000"/>
              </a:solidFill>
              <a:ea typeface="+mn-lt"/>
              <a:cs typeface="+mn-lt"/>
            </a:endParaRPr>
          </a:p>
          <a:p>
            <a:r>
              <a:rPr lang="en-US" sz="2000" err="1">
                <a:solidFill>
                  <a:srgbClr val="020202"/>
                </a:solidFill>
                <a:ea typeface="+mn-lt"/>
                <a:cs typeface="+mn-lt"/>
              </a:rPr>
              <a:t>fact_manufacturing_cost.manufacturing_cost</a:t>
            </a:r>
            <a:r>
              <a:rPr lang="en-US" sz="2000">
                <a:solidFill>
                  <a:srgbClr val="020202"/>
                </a:solidFill>
                <a:ea typeface="+mn-lt"/>
                <a:cs typeface="+mn-lt"/>
              </a:rPr>
              <a:t>  = </a:t>
            </a:r>
            <a:endParaRPr lang="en-US" sz="2000">
              <a:solidFill>
                <a:srgbClr val="000000"/>
              </a:solidFill>
              <a:ea typeface="+mn-lt"/>
              <a:cs typeface="+mn-lt"/>
            </a:endParaRPr>
          </a:p>
          <a:p>
            <a:r>
              <a:rPr lang="en-US" sz="2000">
                <a:solidFill>
                  <a:srgbClr val="020202"/>
                </a:solidFill>
                <a:ea typeface="+mn-lt"/>
                <a:cs typeface="+mn-lt"/>
              </a:rPr>
              <a:t>(select max(</a:t>
            </a:r>
            <a:r>
              <a:rPr lang="en-US" sz="2000" err="1">
                <a:solidFill>
                  <a:srgbClr val="020202"/>
                </a:solidFill>
                <a:ea typeface="+mn-lt"/>
                <a:cs typeface="+mn-lt"/>
              </a:rPr>
              <a:t>manufacturing_cost</a:t>
            </a:r>
            <a:r>
              <a:rPr lang="en-US" sz="2000">
                <a:solidFill>
                  <a:srgbClr val="020202"/>
                </a:solidFill>
                <a:ea typeface="+mn-lt"/>
                <a:cs typeface="+mn-lt"/>
              </a:rPr>
              <a:t>) from </a:t>
            </a:r>
            <a:r>
              <a:rPr lang="en-US" sz="2000" err="1">
                <a:solidFill>
                  <a:srgbClr val="020202"/>
                </a:solidFill>
                <a:ea typeface="+mn-lt"/>
                <a:cs typeface="+mn-lt"/>
              </a:rPr>
              <a:t>fact_manufacturing_cost</a:t>
            </a:r>
            <a:r>
              <a:rPr lang="en-US" sz="2000">
                <a:solidFill>
                  <a:srgbClr val="020202"/>
                </a:solidFill>
                <a:ea typeface="+mn-lt"/>
                <a:cs typeface="+mn-lt"/>
              </a:rPr>
              <a:t>) or</a:t>
            </a:r>
            <a:endParaRPr lang="en-US" sz="2000">
              <a:ea typeface="Calibri"/>
              <a:cs typeface="Calibri"/>
            </a:endParaRPr>
          </a:p>
          <a:p>
            <a:r>
              <a:rPr lang="en-US" sz="2000" err="1">
                <a:solidFill>
                  <a:srgbClr val="020202"/>
                </a:solidFill>
                <a:ea typeface="+mn-lt"/>
                <a:cs typeface="+mn-lt"/>
              </a:rPr>
              <a:t>fact_manufacturing_cost.manufacturing_cost</a:t>
            </a:r>
            <a:r>
              <a:rPr lang="en-US" sz="2000">
                <a:solidFill>
                  <a:srgbClr val="020202"/>
                </a:solidFill>
                <a:ea typeface="+mn-lt"/>
                <a:cs typeface="+mn-lt"/>
              </a:rPr>
              <a:t> = </a:t>
            </a:r>
            <a:endParaRPr lang="en-US" sz="2000">
              <a:solidFill>
                <a:srgbClr val="000000"/>
              </a:solidFill>
              <a:ea typeface="+mn-lt"/>
              <a:cs typeface="+mn-lt"/>
            </a:endParaRPr>
          </a:p>
          <a:p>
            <a:r>
              <a:rPr lang="en-US" sz="2000">
                <a:solidFill>
                  <a:srgbClr val="020202"/>
                </a:solidFill>
                <a:ea typeface="+mn-lt"/>
                <a:cs typeface="+mn-lt"/>
              </a:rPr>
              <a:t>(select min(</a:t>
            </a:r>
            <a:r>
              <a:rPr lang="en-US" sz="2000" err="1">
                <a:solidFill>
                  <a:srgbClr val="020202"/>
                </a:solidFill>
                <a:ea typeface="+mn-lt"/>
                <a:cs typeface="+mn-lt"/>
              </a:rPr>
              <a:t>manufacturing_cost</a:t>
            </a:r>
            <a:r>
              <a:rPr lang="en-US" sz="2000">
                <a:solidFill>
                  <a:srgbClr val="020202"/>
                </a:solidFill>
                <a:ea typeface="+mn-lt"/>
                <a:cs typeface="+mn-lt"/>
              </a:rPr>
              <a:t>) from </a:t>
            </a:r>
            <a:r>
              <a:rPr lang="en-US" sz="2000" err="1">
                <a:solidFill>
                  <a:srgbClr val="020202"/>
                </a:solidFill>
                <a:ea typeface="+mn-lt"/>
                <a:cs typeface="+mn-lt"/>
              </a:rPr>
              <a:t>fact_manufacturing_cost</a:t>
            </a:r>
            <a:r>
              <a:rPr lang="en-US" sz="2000">
                <a:solidFill>
                  <a:srgbClr val="020202"/>
                </a:solidFill>
                <a:ea typeface="+mn-lt"/>
                <a:cs typeface="+mn-lt"/>
              </a:rPr>
              <a:t>)</a:t>
            </a:r>
            <a:endParaRPr lang="en-US" sz="2000">
              <a:ea typeface="Calibri"/>
              <a:cs typeface="Calibri"/>
            </a:endParaRPr>
          </a:p>
          <a:p>
            <a:r>
              <a:rPr lang="en-US" sz="2000">
                <a:solidFill>
                  <a:srgbClr val="020202"/>
                </a:solidFill>
                <a:ea typeface="+mn-lt"/>
                <a:cs typeface="+mn-lt"/>
              </a:rPr>
              <a:t>order by  </a:t>
            </a:r>
            <a:r>
              <a:rPr lang="en-US" sz="2000" err="1">
                <a:solidFill>
                  <a:srgbClr val="020202"/>
                </a:solidFill>
                <a:ea typeface="+mn-lt"/>
                <a:cs typeface="+mn-lt"/>
              </a:rPr>
              <a:t>manufacturing_cost</a:t>
            </a:r>
            <a:r>
              <a:rPr lang="en-US" sz="2000">
                <a:solidFill>
                  <a:srgbClr val="020202"/>
                </a:solidFill>
                <a:ea typeface="+mn-lt"/>
                <a:cs typeface="+mn-lt"/>
              </a:rPr>
              <a:t> desc;</a:t>
            </a:r>
            <a:endParaRPr lang="en-US" sz="2000">
              <a:ea typeface="+mn-lt"/>
              <a:cs typeface="+mn-lt"/>
            </a:endParaRPr>
          </a:p>
        </p:txBody>
      </p:sp>
      <p:pic>
        <p:nvPicPr>
          <p:cNvPr id="13" name="Picture 12" descr="A screenshot of a computer&#10;&#10;Description automatically generated">
            <a:extLst>
              <a:ext uri="{FF2B5EF4-FFF2-40B4-BE49-F238E27FC236}">
                <a16:creationId xmlns:a16="http://schemas.microsoft.com/office/drawing/2014/main" id="{507373A2-8930-1C77-6683-1DAE2B8D914E}"/>
              </a:ext>
            </a:extLst>
          </p:cNvPr>
          <p:cNvPicPr>
            <a:picLocks noChangeAspect="1"/>
          </p:cNvPicPr>
          <p:nvPr/>
        </p:nvPicPr>
        <p:blipFill>
          <a:blip r:embed="rId2"/>
          <a:stretch>
            <a:fillRect/>
          </a:stretch>
        </p:blipFill>
        <p:spPr>
          <a:xfrm>
            <a:off x="8164634" y="3371118"/>
            <a:ext cx="6063761" cy="1030165"/>
          </a:xfrm>
          <a:prstGeom prst="round2DiagRect">
            <a:avLst>
              <a:gd name="adj1" fmla="val 16667"/>
              <a:gd name="adj2" fmla="val 0"/>
            </a:avLst>
          </a:prstGeom>
          <a:ln w="88900" cap="sq">
            <a:noFill/>
            <a:miter lim="800000"/>
          </a:ln>
          <a:effectLst>
            <a:outerShdw blurRad="254000" algn="tl" rotWithShape="0">
              <a:srgbClr val="000000">
                <a:alpha val="43000"/>
              </a:srgbClr>
            </a:outerShdw>
          </a:effectLst>
        </p:spPr>
      </p:pic>
      <p:sp>
        <p:nvSpPr>
          <p:cNvPr id="14" name="Arc 13">
            <a:extLst>
              <a:ext uri="{FF2B5EF4-FFF2-40B4-BE49-F238E27FC236}">
                <a16:creationId xmlns:a16="http://schemas.microsoft.com/office/drawing/2014/main" id="{3A9A1162-FAC8-4AD4-3FB3-BE8C866D9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1916334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86A0CA-8A91-C800-3DE7-F0EA9E0B3495}"/>
              </a:ext>
            </a:extLst>
          </p:cNvPr>
          <p:cNvSpPr txBox="1"/>
          <p:nvPr/>
        </p:nvSpPr>
        <p:spPr>
          <a:xfrm>
            <a:off x="989624" y="854808"/>
            <a:ext cx="1329396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solidFill>
                  <a:srgbClr val="020202"/>
                </a:solidFill>
                <a:latin typeface="PT Serif"/>
              </a:rPr>
              <a:t>Request 5:</a:t>
            </a:r>
            <a:r>
              <a:rPr lang="en-US" sz="4800">
                <a:latin typeface="PT Serif"/>
              </a:rPr>
              <a:t>Products with Highest and Lowest Manufacturing Costs</a:t>
            </a:r>
          </a:p>
        </p:txBody>
      </p:sp>
      <p:sp>
        <p:nvSpPr>
          <p:cNvPr id="5" name="TextBox 4">
            <a:extLst>
              <a:ext uri="{FF2B5EF4-FFF2-40B4-BE49-F238E27FC236}">
                <a16:creationId xmlns:a16="http://schemas.microsoft.com/office/drawing/2014/main" id="{E5255E00-8F86-06F2-BF0A-390D510895E6}"/>
              </a:ext>
            </a:extLst>
          </p:cNvPr>
          <p:cNvSpPr txBox="1"/>
          <p:nvPr/>
        </p:nvSpPr>
        <p:spPr>
          <a:xfrm>
            <a:off x="1492370" y="2859914"/>
            <a:ext cx="11645660"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u="sng" dirty="0">
                <a:ea typeface="Calibri" panose="020F0502020204030204"/>
                <a:cs typeface="Calibri" panose="020F0502020204030204"/>
              </a:rPr>
              <a:t>INSIGTS</a:t>
            </a:r>
          </a:p>
          <a:p>
            <a:pPr algn="just"/>
            <a:r>
              <a:rPr lang="en-US" sz="2000" b="1" dirty="0">
                <a:solidFill>
                  <a:srgbClr val="020202"/>
                </a:solidFill>
                <a:ea typeface="+mn-lt"/>
                <a:cs typeface="+mn-lt"/>
              </a:rPr>
              <a:t>AQ HOME Allin1 Gen 2</a:t>
            </a:r>
            <a:r>
              <a:rPr lang="en-US" sz="2000" dirty="0">
                <a:solidFill>
                  <a:srgbClr val="020202"/>
                </a:solidFill>
                <a:ea typeface="+mn-lt"/>
                <a:cs typeface="+mn-lt"/>
              </a:rPr>
              <a:t>'s manufacturing cost is much higher at </a:t>
            </a:r>
            <a:r>
              <a:rPr lang="en-US" sz="2000" b="1" dirty="0">
                <a:solidFill>
                  <a:srgbClr val="020202"/>
                </a:solidFill>
                <a:ea typeface="+mn-lt"/>
                <a:cs typeface="+mn-lt"/>
              </a:rPr>
              <a:t>240.5364</a:t>
            </a:r>
            <a:r>
              <a:rPr lang="en-US" sz="2000" dirty="0">
                <a:solidFill>
                  <a:srgbClr val="020202"/>
                </a:solidFill>
                <a:ea typeface="+mn-lt"/>
                <a:cs typeface="+mn-lt"/>
              </a:rPr>
              <a:t>, while </a:t>
            </a:r>
            <a:r>
              <a:rPr lang="en-US" sz="2000" b="1" dirty="0">
                <a:solidFill>
                  <a:srgbClr val="020202"/>
                </a:solidFill>
                <a:ea typeface="+mn-lt"/>
                <a:cs typeface="+mn-lt"/>
              </a:rPr>
              <a:t>AQ Master wired x1 </a:t>
            </a:r>
            <a:r>
              <a:rPr lang="en-US" sz="2000" b="1" dirty="0" err="1">
                <a:solidFill>
                  <a:srgbClr val="020202"/>
                </a:solidFill>
                <a:ea typeface="+mn-lt"/>
                <a:cs typeface="+mn-lt"/>
              </a:rPr>
              <a:t>Ms</a:t>
            </a:r>
            <a:r>
              <a:rPr lang="en-US" sz="2000" dirty="0" err="1">
                <a:solidFill>
                  <a:srgbClr val="020202"/>
                </a:solidFill>
                <a:ea typeface="+mn-lt"/>
                <a:cs typeface="+mn-lt"/>
              </a:rPr>
              <a:t>'s</a:t>
            </a:r>
            <a:r>
              <a:rPr lang="en-US" sz="2000" dirty="0">
                <a:solidFill>
                  <a:srgbClr val="020202"/>
                </a:solidFill>
                <a:ea typeface="+mn-lt"/>
                <a:cs typeface="+mn-lt"/>
              </a:rPr>
              <a:t> cost is </a:t>
            </a:r>
            <a:r>
              <a:rPr lang="en-US" sz="2000" b="1" dirty="0">
                <a:solidFill>
                  <a:srgbClr val="020202"/>
                </a:solidFill>
                <a:ea typeface="+mn-lt"/>
                <a:cs typeface="+mn-lt"/>
              </a:rPr>
              <a:t>0.8920</a:t>
            </a:r>
            <a:r>
              <a:rPr lang="en-US" sz="2000" dirty="0">
                <a:solidFill>
                  <a:srgbClr val="020202"/>
                </a:solidFill>
                <a:ea typeface="+mn-lt"/>
                <a:cs typeface="+mn-lt"/>
              </a:rPr>
              <a:t>, which is much cheaper, indicating a simpler or less functional product. The distinct gap in the costs suggests that the </a:t>
            </a:r>
            <a:r>
              <a:rPr lang="en-US" sz="2000" b="1" dirty="0">
                <a:solidFill>
                  <a:srgbClr val="020202"/>
                </a:solidFill>
                <a:ea typeface="+mn-lt"/>
                <a:cs typeface="+mn-lt"/>
              </a:rPr>
              <a:t>Allin1 Gen 2</a:t>
            </a:r>
            <a:r>
              <a:rPr lang="en-US" sz="2000" dirty="0">
                <a:solidFill>
                  <a:srgbClr val="020202"/>
                </a:solidFill>
                <a:ea typeface="+mn-lt"/>
                <a:cs typeface="+mn-lt"/>
              </a:rPr>
              <a:t> is likely a high-class or multi-purpose device aimed at a more particular or expensive consumer market. In contrast, the </a:t>
            </a:r>
            <a:r>
              <a:rPr lang="en-US" sz="2000" b="1" dirty="0">
                <a:solidFill>
                  <a:srgbClr val="020202"/>
                </a:solidFill>
                <a:ea typeface="+mn-lt"/>
                <a:cs typeface="+mn-lt"/>
              </a:rPr>
              <a:t>AQ Master wired x1 </a:t>
            </a:r>
            <a:r>
              <a:rPr lang="en-US" sz="2000" b="1" dirty="0" err="1">
                <a:solidFill>
                  <a:srgbClr val="020202"/>
                </a:solidFill>
                <a:ea typeface="+mn-lt"/>
                <a:cs typeface="+mn-lt"/>
              </a:rPr>
              <a:t>Ms</a:t>
            </a:r>
            <a:r>
              <a:rPr lang="en-US" sz="2000" dirty="0">
                <a:solidFill>
                  <a:srgbClr val="020202"/>
                </a:solidFill>
                <a:ea typeface="+mn-lt"/>
                <a:cs typeface="+mn-lt"/>
              </a:rPr>
              <a:t> is probably a basic product available across all markets, leading to lower production costs and thus lower prices. Such differences in costs will most likely affect the pricing strategy, where expensive items like the </a:t>
            </a:r>
            <a:r>
              <a:rPr lang="en-US" sz="2000" b="1" dirty="0">
                <a:solidFill>
                  <a:srgbClr val="020202"/>
                </a:solidFill>
                <a:ea typeface="+mn-lt"/>
                <a:cs typeface="+mn-lt"/>
              </a:rPr>
              <a:t>Allin1</a:t>
            </a:r>
            <a:r>
              <a:rPr lang="en-US" sz="2000" dirty="0">
                <a:solidFill>
                  <a:srgbClr val="020202"/>
                </a:solidFill>
                <a:ea typeface="+mn-lt"/>
                <a:cs typeface="+mn-lt"/>
              </a:rPr>
              <a:t> have to be sold with a mark-up to remain profitable, while the cheaper item depends on sales volume rather than a high price.</a:t>
            </a:r>
            <a:endParaRPr lang="en-US" dirty="0">
              <a:ea typeface="+mn-lt"/>
              <a:cs typeface="+mn-lt"/>
            </a:endParaRPr>
          </a:p>
          <a:p>
            <a:pPr algn="ctr"/>
            <a:endParaRPr lang="en-US" u="sng">
              <a:solidFill>
                <a:srgbClr val="000000"/>
              </a:solidFill>
              <a:ea typeface="Calibri"/>
              <a:cs typeface="Calibri"/>
            </a:endParaRPr>
          </a:p>
        </p:txBody>
      </p:sp>
      <p:sp>
        <p:nvSpPr>
          <p:cNvPr id="6" name="Arc 5">
            <a:extLst>
              <a:ext uri="{FF2B5EF4-FFF2-40B4-BE49-F238E27FC236}">
                <a16:creationId xmlns:a16="http://schemas.microsoft.com/office/drawing/2014/main" id="{3A9A1162-FAC8-4AD4-3FB3-BE8C866D9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4231409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8999B-5A79-2366-464D-5198030A0580}"/>
              </a:ext>
            </a:extLst>
          </p:cNvPr>
          <p:cNvSpPr txBox="1"/>
          <p:nvPr/>
        </p:nvSpPr>
        <p:spPr>
          <a:xfrm>
            <a:off x="949570" y="732692"/>
            <a:ext cx="1325879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rgbClr val="020202"/>
                </a:solidFill>
                <a:latin typeface="PT Serif"/>
              </a:rPr>
              <a:t>Request 6: Top 5 Customers with Highest Discounts</a:t>
            </a:r>
            <a:endParaRPr lang="en-US" sz="4400"/>
          </a:p>
        </p:txBody>
      </p:sp>
      <p:sp>
        <p:nvSpPr>
          <p:cNvPr id="4" name="TextBox 3">
            <a:extLst>
              <a:ext uri="{FF2B5EF4-FFF2-40B4-BE49-F238E27FC236}">
                <a16:creationId xmlns:a16="http://schemas.microsoft.com/office/drawing/2014/main" id="{FAFF423A-4DE0-B5B2-9E21-6FB28CBD5868}"/>
              </a:ext>
            </a:extLst>
          </p:cNvPr>
          <p:cNvSpPr txBox="1"/>
          <p:nvPr/>
        </p:nvSpPr>
        <p:spPr>
          <a:xfrm>
            <a:off x="6370177" y="4480618"/>
            <a:ext cx="2171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Output :</a:t>
            </a:r>
            <a:endParaRPr lang="en-US"/>
          </a:p>
          <a:p>
            <a:endParaRPr lang="en-US" sz="3200">
              <a:solidFill>
                <a:srgbClr val="020202"/>
              </a:solidFill>
              <a:ea typeface="Calibri"/>
              <a:cs typeface="Calibri"/>
            </a:endParaRPr>
          </a:p>
        </p:txBody>
      </p:sp>
      <p:sp>
        <p:nvSpPr>
          <p:cNvPr id="6" name="TextBox 5">
            <a:extLst>
              <a:ext uri="{FF2B5EF4-FFF2-40B4-BE49-F238E27FC236}">
                <a16:creationId xmlns:a16="http://schemas.microsoft.com/office/drawing/2014/main" id="{76752FBD-E132-08D3-CE3D-6B14E326262A}"/>
              </a:ext>
            </a:extLst>
          </p:cNvPr>
          <p:cNvSpPr txBox="1"/>
          <p:nvPr/>
        </p:nvSpPr>
        <p:spPr>
          <a:xfrm>
            <a:off x="924169" y="1612900"/>
            <a:ext cx="1278987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rPr>
              <a:t>SQL Query :</a:t>
            </a:r>
            <a:endParaRPr lang="en-US">
              <a:solidFill>
                <a:srgbClr val="000000"/>
              </a:solidFill>
              <a:latin typeface="Calibri" panose="020F0502020204030204"/>
              <a:ea typeface="Calibri" panose="020F0502020204030204"/>
              <a:cs typeface="Calibri" panose="020F0502020204030204"/>
            </a:endParaRPr>
          </a:p>
          <a:p>
            <a:r>
              <a:rPr lang="en-US" sz="2000">
                <a:solidFill>
                  <a:srgbClr val="020202"/>
                </a:solidFill>
                <a:ea typeface="+mn-lt"/>
                <a:cs typeface="+mn-lt"/>
              </a:rPr>
              <a:t>select </a:t>
            </a:r>
            <a:r>
              <a:rPr lang="en-US" sz="2000" err="1">
                <a:solidFill>
                  <a:srgbClr val="020202"/>
                </a:solidFill>
                <a:ea typeface="+mn-lt"/>
                <a:cs typeface="+mn-lt"/>
              </a:rPr>
              <a:t>dim_customer.customer_code</a:t>
            </a:r>
            <a:r>
              <a:rPr lang="en-US" sz="2000">
                <a:solidFill>
                  <a:srgbClr val="020202"/>
                </a:solidFill>
                <a:ea typeface="+mn-lt"/>
                <a:cs typeface="+mn-lt"/>
              </a:rPr>
              <a:t>, </a:t>
            </a:r>
            <a:r>
              <a:rPr lang="en-US" sz="2000" err="1">
                <a:solidFill>
                  <a:srgbClr val="020202"/>
                </a:solidFill>
                <a:ea typeface="+mn-lt"/>
                <a:cs typeface="+mn-lt"/>
              </a:rPr>
              <a:t>dim_customer.customer</a:t>
            </a:r>
            <a:r>
              <a:rPr lang="en-US" sz="2000">
                <a:solidFill>
                  <a:srgbClr val="020202"/>
                </a:solidFill>
                <a:ea typeface="+mn-lt"/>
                <a:cs typeface="+mn-lt"/>
              </a:rPr>
              <a:t>, </a:t>
            </a:r>
            <a:r>
              <a:rPr lang="en-US" sz="2000" err="1">
                <a:solidFill>
                  <a:srgbClr val="020202"/>
                </a:solidFill>
                <a:ea typeface="+mn-lt"/>
                <a:cs typeface="+mn-lt"/>
              </a:rPr>
              <a:t>fact_pre_invoice_deductions.pre_invoice_discount_pct</a:t>
            </a:r>
            <a:r>
              <a:rPr lang="en-US" sz="2000">
                <a:solidFill>
                  <a:srgbClr val="020202"/>
                </a:solidFill>
                <a:ea typeface="+mn-lt"/>
                <a:cs typeface="+mn-lt"/>
              </a:rPr>
              <a:t> * 100</a:t>
            </a:r>
            <a:endParaRPr lang="en-US" sz="2000">
              <a:ea typeface="Calibri"/>
              <a:cs typeface="Calibri"/>
            </a:endParaRPr>
          </a:p>
          <a:p>
            <a:r>
              <a:rPr lang="en-US" sz="2000">
                <a:solidFill>
                  <a:srgbClr val="020202"/>
                </a:solidFill>
                <a:ea typeface="+mn-lt"/>
                <a:cs typeface="+mn-lt"/>
              </a:rPr>
              <a:t>from </a:t>
            </a:r>
            <a:r>
              <a:rPr lang="en-US" sz="2000" err="1">
                <a:solidFill>
                  <a:srgbClr val="020202"/>
                </a:solidFill>
                <a:ea typeface="+mn-lt"/>
                <a:cs typeface="+mn-lt"/>
              </a:rPr>
              <a:t>dim_customer</a:t>
            </a:r>
            <a:r>
              <a:rPr lang="en-US" sz="2000">
                <a:solidFill>
                  <a:srgbClr val="020202"/>
                </a:solidFill>
                <a:ea typeface="+mn-lt"/>
                <a:cs typeface="+mn-lt"/>
              </a:rPr>
              <a:t> </a:t>
            </a:r>
            <a:endParaRPr lang="en-US" sz="2000">
              <a:ea typeface="Calibri"/>
              <a:cs typeface="Calibri"/>
            </a:endParaRPr>
          </a:p>
          <a:p>
            <a:r>
              <a:rPr lang="en-US" sz="2000">
                <a:solidFill>
                  <a:srgbClr val="020202"/>
                </a:solidFill>
                <a:ea typeface="+mn-lt"/>
                <a:cs typeface="+mn-lt"/>
              </a:rPr>
              <a:t>inner join </a:t>
            </a:r>
            <a:r>
              <a:rPr lang="en-US" sz="2000" err="1">
                <a:solidFill>
                  <a:srgbClr val="020202"/>
                </a:solidFill>
                <a:ea typeface="+mn-lt"/>
                <a:cs typeface="+mn-lt"/>
              </a:rPr>
              <a:t>fact_pre_invoice_deductions</a:t>
            </a:r>
            <a:r>
              <a:rPr lang="en-US" sz="2000">
                <a:solidFill>
                  <a:srgbClr val="020202"/>
                </a:solidFill>
                <a:ea typeface="+mn-lt"/>
                <a:cs typeface="+mn-lt"/>
              </a:rPr>
              <a:t> on </a:t>
            </a:r>
            <a:r>
              <a:rPr lang="en-US" sz="2000" err="1">
                <a:solidFill>
                  <a:srgbClr val="020202"/>
                </a:solidFill>
                <a:ea typeface="+mn-lt"/>
                <a:cs typeface="+mn-lt"/>
              </a:rPr>
              <a:t>dim_customer.customer_code</a:t>
            </a:r>
            <a:r>
              <a:rPr lang="en-US" sz="2000">
                <a:solidFill>
                  <a:srgbClr val="020202"/>
                </a:solidFill>
                <a:ea typeface="+mn-lt"/>
                <a:cs typeface="+mn-lt"/>
              </a:rPr>
              <a:t> = </a:t>
            </a:r>
            <a:r>
              <a:rPr lang="en-US" sz="2000" err="1">
                <a:solidFill>
                  <a:srgbClr val="020202"/>
                </a:solidFill>
                <a:ea typeface="+mn-lt"/>
                <a:cs typeface="+mn-lt"/>
              </a:rPr>
              <a:t>fact_pre_invoice_deductions.customer_code</a:t>
            </a:r>
            <a:endParaRPr lang="en-US" sz="2000">
              <a:ea typeface="+mn-lt"/>
              <a:cs typeface="+mn-lt"/>
            </a:endParaRPr>
          </a:p>
          <a:p>
            <a:r>
              <a:rPr lang="en-US" sz="2000">
                <a:solidFill>
                  <a:srgbClr val="020202"/>
                </a:solidFill>
                <a:ea typeface="+mn-lt"/>
                <a:cs typeface="+mn-lt"/>
              </a:rPr>
              <a:t>where </a:t>
            </a:r>
            <a:r>
              <a:rPr lang="en-US" sz="2000" err="1">
                <a:solidFill>
                  <a:srgbClr val="020202"/>
                </a:solidFill>
                <a:ea typeface="+mn-lt"/>
                <a:cs typeface="+mn-lt"/>
              </a:rPr>
              <a:t>dim_customer.sub_zone</a:t>
            </a:r>
            <a:r>
              <a:rPr lang="en-US" sz="2000">
                <a:solidFill>
                  <a:srgbClr val="020202"/>
                </a:solidFill>
                <a:ea typeface="+mn-lt"/>
                <a:cs typeface="+mn-lt"/>
              </a:rPr>
              <a:t> = 'INDIA' and </a:t>
            </a:r>
            <a:r>
              <a:rPr lang="en-US" sz="2000" err="1">
                <a:solidFill>
                  <a:srgbClr val="020202"/>
                </a:solidFill>
                <a:ea typeface="+mn-lt"/>
                <a:cs typeface="+mn-lt"/>
              </a:rPr>
              <a:t>fact_pre_invoice_deductions.fiscal_year</a:t>
            </a:r>
            <a:r>
              <a:rPr lang="en-US" sz="2000">
                <a:solidFill>
                  <a:srgbClr val="020202"/>
                </a:solidFill>
                <a:ea typeface="+mn-lt"/>
                <a:cs typeface="+mn-lt"/>
              </a:rPr>
              <a:t> = 2021</a:t>
            </a:r>
            <a:endParaRPr lang="en-US" sz="2000">
              <a:ea typeface="Calibri"/>
              <a:cs typeface="Calibri"/>
            </a:endParaRPr>
          </a:p>
          <a:p>
            <a:r>
              <a:rPr lang="en-US" sz="2000">
                <a:solidFill>
                  <a:srgbClr val="020202"/>
                </a:solidFill>
                <a:ea typeface="+mn-lt"/>
                <a:cs typeface="+mn-lt"/>
              </a:rPr>
              <a:t>order by </a:t>
            </a:r>
            <a:r>
              <a:rPr lang="en-US" sz="2000" err="1">
                <a:solidFill>
                  <a:srgbClr val="020202"/>
                </a:solidFill>
                <a:ea typeface="+mn-lt"/>
                <a:cs typeface="+mn-lt"/>
              </a:rPr>
              <a:t>fact_pre_invoice_deductions.pre_invoice_discount_pct</a:t>
            </a:r>
            <a:r>
              <a:rPr lang="en-US" sz="2000">
                <a:solidFill>
                  <a:srgbClr val="020202"/>
                </a:solidFill>
                <a:ea typeface="+mn-lt"/>
                <a:cs typeface="+mn-lt"/>
              </a:rPr>
              <a:t> desc limit 5;</a:t>
            </a:r>
            <a:endParaRPr lang="en-US" sz="2000">
              <a:ea typeface="Calibri"/>
              <a:cs typeface="Calibri"/>
            </a:endParaRPr>
          </a:p>
          <a:p>
            <a:r>
              <a:rPr lang="en-US" sz="2000">
                <a:solidFill>
                  <a:srgbClr val="020202"/>
                </a:solidFill>
                <a:ea typeface="+mn-lt"/>
                <a:cs typeface="+mn-lt"/>
              </a:rPr>
              <a:t>order by  </a:t>
            </a:r>
            <a:r>
              <a:rPr lang="en-US" sz="2000" err="1">
                <a:solidFill>
                  <a:srgbClr val="020202"/>
                </a:solidFill>
                <a:ea typeface="+mn-lt"/>
                <a:cs typeface="+mn-lt"/>
              </a:rPr>
              <a:t>manufacturing_cost</a:t>
            </a:r>
            <a:r>
              <a:rPr lang="en-US" sz="2000">
                <a:solidFill>
                  <a:srgbClr val="020202"/>
                </a:solidFill>
                <a:ea typeface="+mn-lt"/>
                <a:cs typeface="+mn-lt"/>
              </a:rPr>
              <a:t> desc;</a:t>
            </a:r>
            <a:endParaRPr lang="en-US" sz="2000">
              <a:ea typeface="+mn-lt"/>
              <a:cs typeface="+mn-lt"/>
            </a:endParaRPr>
          </a:p>
        </p:txBody>
      </p:sp>
      <p:pic>
        <p:nvPicPr>
          <p:cNvPr id="13" name="Picture 12" descr="A screenshot of a computer&#10;&#10;Description automatically generated">
            <a:extLst>
              <a:ext uri="{FF2B5EF4-FFF2-40B4-BE49-F238E27FC236}">
                <a16:creationId xmlns:a16="http://schemas.microsoft.com/office/drawing/2014/main" id="{D8BFA523-B3AB-AA7B-7888-10A5C34CA377}"/>
              </a:ext>
            </a:extLst>
          </p:cNvPr>
          <p:cNvPicPr>
            <a:picLocks noChangeAspect="1"/>
          </p:cNvPicPr>
          <p:nvPr/>
        </p:nvPicPr>
        <p:blipFill>
          <a:blip r:embed="rId2"/>
          <a:stretch>
            <a:fillRect/>
          </a:stretch>
        </p:blipFill>
        <p:spPr>
          <a:xfrm>
            <a:off x="3608388" y="4994275"/>
            <a:ext cx="7413625" cy="26733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Arc 13">
            <a:extLst>
              <a:ext uri="{FF2B5EF4-FFF2-40B4-BE49-F238E27FC236}">
                <a16:creationId xmlns:a16="http://schemas.microsoft.com/office/drawing/2014/main" id="{3A9A1162-FAC8-4AD4-3FB3-BE8C866D9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178551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3F815-3E56-636A-74BF-66D6E57BFBC3}"/>
              </a:ext>
            </a:extLst>
          </p:cNvPr>
          <p:cNvSpPr txBox="1"/>
          <p:nvPr/>
        </p:nvSpPr>
        <p:spPr>
          <a:xfrm>
            <a:off x="949570" y="732692"/>
            <a:ext cx="13258798"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700">
                <a:solidFill>
                  <a:srgbClr val="020202"/>
                </a:solidFill>
                <a:latin typeface="PT Serif"/>
              </a:rPr>
              <a:t>Request 6: Top 5 Customers with Highest Discounts</a:t>
            </a:r>
            <a:endParaRPr lang="en-US"/>
          </a:p>
        </p:txBody>
      </p:sp>
      <p:sp>
        <p:nvSpPr>
          <p:cNvPr id="5" name="TextBox 4">
            <a:extLst>
              <a:ext uri="{FF2B5EF4-FFF2-40B4-BE49-F238E27FC236}">
                <a16:creationId xmlns:a16="http://schemas.microsoft.com/office/drawing/2014/main" id="{3F65A56F-5127-8FC2-8634-245F29721DD8}"/>
              </a:ext>
            </a:extLst>
          </p:cNvPr>
          <p:cNvSpPr txBox="1"/>
          <p:nvPr/>
        </p:nvSpPr>
        <p:spPr>
          <a:xfrm>
            <a:off x="1492370" y="2580514"/>
            <a:ext cx="11645660" cy="3570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3200" u="sng" dirty="0">
                <a:ea typeface="Calibri" panose="020F0502020204030204"/>
                <a:cs typeface="Calibri" panose="020F0502020204030204"/>
              </a:rPr>
              <a:t>INSIGTS</a:t>
            </a:r>
            <a:endParaRPr lang="en-US"/>
          </a:p>
          <a:p>
            <a:pPr algn="just"/>
            <a:r>
              <a:rPr lang="en-US" sz="2000" dirty="0">
                <a:solidFill>
                  <a:srgbClr val="020202"/>
                </a:solidFill>
                <a:ea typeface="+mn-lt"/>
                <a:cs typeface="+mn-lt"/>
              </a:rPr>
              <a:t>Analysis of customer data provided by </a:t>
            </a:r>
            <a:r>
              <a:rPr lang="en-US" sz="2000" b="1" dirty="0">
                <a:solidFill>
                  <a:srgbClr val="020202"/>
                </a:solidFill>
                <a:ea typeface="+mn-lt"/>
                <a:cs typeface="+mn-lt"/>
              </a:rPr>
              <a:t>Flipkart</a:t>
            </a:r>
            <a:r>
              <a:rPr lang="en-US" sz="2000" dirty="0">
                <a:solidFill>
                  <a:srgbClr val="020202"/>
                </a:solidFill>
                <a:ea typeface="+mn-lt"/>
                <a:cs typeface="+mn-lt"/>
              </a:rPr>
              <a:t> and </a:t>
            </a:r>
            <a:r>
              <a:rPr lang="en-US" sz="2000" b="1" dirty="0" err="1">
                <a:solidFill>
                  <a:srgbClr val="020202"/>
                </a:solidFill>
                <a:ea typeface="+mn-lt"/>
                <a:cs typeface="+mn-lt"/>
              </a:rPr>
              <a:t>Viveks</a:t>
            </a:r>
            <a:r>
              <a:rPr lang="en-US" sz="2000" dirty="0">
                <a:solidFill>
                  <a:srgbClr val="020202"/>
                </a:solidFill>
                <a:ea typeface="+mn-lt"/>
                <a:cs typeface="+mn-lt"/>
              </a:rPr>
              <a:t> shows that most of their customers enjoy a </a:t>
            </a:r>
            <a:r>
              <a:rPr lang="en-US" sz="2000" b="1" dirty="0">
                <a:solidFill>
                  <a:srgbClr val="020202"/>
                </a:solidFill>
                <a:ea typeface="+mn-lt"/>
                <a:cs typeface="+mn-lt"/>
              </a:rPr>
              <a:t>30.83%</a:t>
            </a:r>
            <a:r>
              <a:rPr lang="en-US" sz="2000" dirty="0">
                <a:solidFill>
                  <a:srgbClr val="020202"/>
                </a:solidFill>
                <a:ea typeface="+mn-lt"/>
                <a:cs typeface="+mn-lt"/>
              </a:rPr>
              <a:t> pre-invoice discount. This likely indicates that these two customers have either the strongest purchasing power or the closest strategic partnerships with the supplier, which explains the high discount. </a:t>
            </a:r>
            <a:r>
              <a:rPr lang="en-US" sz="2000" b="1" dirty="0">
                <a:solidFill>
                  <a:srgbClr val="020202"/>
                </a:solidFill>
                <a:ea typeface="+mn-lt"/>
                <a:cs typeface="+mn-lt"/>
              </a:rPr>
              <a:t>Ezone</a:t>
            </a:r>
            <a:r>
              <a:rPr lang="en-US" sz="2000" dirty="0">
                <a:solidFill>
                  <a:srgbClr val="020202"/>
                </a:solidFill>
                <a:ea typeface="+mn-lt"/>
                <a:cs typeface="+mn-lt"/>
              </a:rPr>
              <a:t> and </a:t>
            </a:r>
            <a:r>
              <a:rPr lang="en-US" sz="2000" b="1" dirty="0">
                <a:solidFill>
                  <a:srgbClr val="020202"/>
                </a:solidFill>
                <a:ea typeface="+mn-lt"/>
                <a:cs typeface="+mn-lt"/>
              </a:rPr>
              <a:t>Croma</a:t>
            </a:r>
            <a:r>
              <a:rPr lang="en-US" sz="2000" dirty="0">
                <a:solidFill>
                  <a:srgbClr val="020202"/>
                </a:solidFill>
                <a:ea typeface="+mn-lt"/>
                <a:cs typeface="+mn-lt"/>
              </a:rPr>
              <a:t> stand very close, with discount percentages of </a:t>
            </a:r>
            <a:r>
              <a:rPr lang="en-US" sz="2000" b="1" dirty="0">
                <a:solidFill>
                  <a:srgbClr val="020202"/>
                </a:solidFill>
                <a:ea typeface="+mn-lt"/>
                <a:cs typeface="+mn-lt"/>
              </a:rPr>
              <a:t>30.28%</a:t>
            </a:r>
            <a:r>
              <a:rPr lang="en-US" sz="2000" dirty="0">
                <a:solidFill>
                  <a:srgbClr val="020202"/>
                </a:solidFill>
                <a:ea typeface="+mn-lt"/>
                <a:cs typeface="+mn-lt"/>
              </a:rPr>
              <a:t> and </a:t>
            </a:r>
            <a:r>
              <a:rPr lang="en-US" sz="2000" b="1" dirty="0">
                <a:solidFill>
                  <a:srgbClr val="020202"/>
                </a:solidFill>
                <a:ea typeface="+mn-lt"/>
                <a:cs typeface="+mn-lt"/>
              </a:rPr>
              <a:t>30.25%</a:t>
            </a:r>
            <a:r>
              <a:rPr lang="en-US" sz="2000" dirty="0">
                <a:solidFill>
                  <a:srgbClr val="020202"/>
                </a:solidFill>
                <a:ea typeface="+mn-lt"/>
                <a:cs typeface="+mn-lt"/>
              </a:rPr>
              <a:t>, respectively, suggesting similar but slightly lower offers. As for </a:t>
            </a:r>
            <a:r>
              <a:rPr lang="en-US" sz="2000" b="1" dirty="0">
                <a:solidFill>
                  <a:srgbClr val="020202"/>
                </a:solidFill>
                <a:ea typeface="+mn-lt"/>
                <a:cs typeface="+mn-lt"/>
              </a:rPr>
              <a:t>Amazon</a:t>
            </a:r>
            <a:r>
              <a:rPr lang="en-US" sz="2000" dirty="0">
                <a:solidFill>
                  <a:srgbClr val="020202"/>
                </a:solidFill>
                <a:ea typeface="+mn-lt"/>
                <a:cs typeface="+mn-lt"/>
              </a:rPr>
              <a:t>, customers receive the least discount at </a:t>
            </a:r>
            <a:r>
              <a:rPr lang="en-US" sz="2000" b="1" dirty="0">
                <a:solidFill>
                  <a:srgbClr val="020202"/>
                </a:solidFill>
                <a:ea typeface="+mn-lt"/>
                <a:cs typeface="+mn-lt"/>
              </a:rPr>
              <a:t>29.33%</a:t>
            </a:r>
            <a:r>
              <a:rPr lang="en-US" sz="2000" dirty="0">
                <a:solidFill>
                  <a:srgbClr val="020202"/>
                </a:solidFill>
                <a:ea typeface="+mn-lt"/>
                <a:cs typeface="+mn-lt"/>
              </a:rPr>
              <a:t>, which is quite unusual. This could indicate that Amazon is negotiating or operating differently from the others. This suggests a structured discount model, where higher discounts are given to chief partners to reward their loyalty or encourage more significant purchases.</a:t>
            </a:r>
            <a:endParaRPr lang="en-US" dirty="0"/>
          </a:p>
          <a:p>
            <a:pPr algn="ctr"/>
            <a:endParaRPr lang="en-US" u="sng">
              <a:solidFill>
                <a:srgbClr val="000000"/>
              </a:solidFill>
              <a:ea typeface="Calibri"/>
              <a:cs typeface="Calibri"/>
            </a:endParaRPr>
          </a:p>
        </p:txBody>
      </p:sp>
      <p:sp>
        <p:nvSpPr>
          <p:cNvPr id="8" name="Arc 7">
            <a:extLst>
              <a:ext uri="{FF2B5EF4-FFF2-40B4-BE49-F238E27FC236}">
                <a16:creationId xmlns:a16="http://schemas.microsoft.com/office/drawing/2014/main" id="{3A9A1162-FAC8-4AD4-3FB3-BE8C866D9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3899440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0">
            <a:extLst>
              <a:ext uri="{FF2B5EF4-FFF2-40B4-BE49-F238E27FC236}">
                <a16:creationId xmlns:a16="http://schemas.microsoft.com/office/drawing/2014/main" id="{5AB052B8-CABA-7DAC-B8F4-9256491A1314}"/>
              </a:ext>
            </a:extLst>
          </p:cNvPr>
          <p:cNvSpPr/>
          <p:nvPr/>
        </p:nvSpPr>
        <p:spPr>
          <a:xfrm>
            <a:off x="464517" y="215583"/>
            <a:ext cx="13728403" cy="1355871"/>
          </a:xfrm>
          <a:prstGeom prst="rect">
            <a:avLst/>
          </a:prstGeom>
        </p:spPr>
        <p:txBody>
          <a:bodyPr vert="horz" lIns="91440" tIns="45720" rIns="91440" bIns="45720" rtlCol="0" anchor="ctr">
            <a:noAutofit/>
          </a:bodyPr>
          <a:lstStyle/>
          <a:p>
            <a:r>
              <a:rPr lang="en-US" sz="4800" kern="1200">
                <a:latin typeface="PT Serif"/>
                <a:ea typeface="+mj-ea"/>
                <a:cs typeface="+mj-cs"/>
              </a:rPr>
              <a:t>Request 7: </a:t>
            </a:r>
            <a:r>
              <a:rPr lang="en-US" sz="4800">
                <a:latin typeface="PT Serif"/>
                <a:ea typeface="+mj-ea"/>
                <a:cs typeface="+mj-cs"/>
              </a:rPr>
              <a:t>Monthly </a:t>
            </a:r>
            <a:r>
              <a:rPr lang="en-US" sz="4800" kern="1200">
                <a:latin typeface="PT Serif"/>
                <a:ea typeface="+mj-ea"/>
                <a:cs typeface="+mj-cs"/>
              </a:rPr>
              <a:t>Gross Sales</a:t>
            </a:r>
            <a:r>
              <a:rPr lang="en-US" sz="4800">
                <a:latin typeface="PT Serif"/>
                <a:ea typeface="+mj-ea"/>
                <a:cs typeface="+mj-cs"/>
              </a:rPr>
              <a:t> for Atiq Exclusive</a:t>
            </a:r>
            <a:r>
              <a:rPr lang="en-US" sz="4800">
                <a:latin typeface="Calibri"/>
                <a:ea typeface="Calibri"/>
                <a:cs typeface="Calibri"/>
              </a:rPr>
              <a:t> </a:t>
            </a:r>
          </a:p>
          <a:p>
            <a:pPr marL="0" indent="0">
              <a:lnSpc>
                <a:spcPct val="90000"/>
              </a:lnSpc>
              <a:spcBef>
                <a:spcPct val="0"/>
              </a:spcBef>
              <a:spcAft>
                <a:spcPts val="600"/>
              </a:spcAft>
            </a:pPr>
            <a:endParaRPr lang="en-US" sz="4800" kern="1200">
              <a:latin typeface="PT Serif"/>
              <a:ea typeface="Calibri Light"/>
              <a:cs typeface="Calibri Light"/>
            </a:endParaRPr>
          </a:p>
        </p:txBody>
      </p:sp>
      <p:sp>
        <p:nvSpPr>
          <p:cNvPr id="16" name="TextBox 15">
            <a:extLst>
              <a:ext uri="{FF2B5EF4-FFF2-40B4-BE49-F238E27FC236}">
                <a16:creationId xmlns:a16="http://schemas.microsoft.com/office/drawing/2014/main" id="{8DFF3B36-4B25-2BF0-A0B5-C1C24FE1BFDC}"/>
              </a:ext>
            </a:extLst>
          </p:cNvPr>
          <p:cNvSpPr txBox="1"/>
          <p:nvPr/>
        </p:nvSpPr>
        <p:spPr>
          <a:xfrm>
            <a:off x="9692693" y="1454111"/>
            <a:ext cx="2171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Output :</a:t>
            </a:r>
            <a:endParaRPr lang="en-US"/>
          </a:p>
          <a:p>
            <a:endParaRPr lang="en-US" sz="3200">
              <a:solidFill>
                <a:srgbClr val="020202"/>
              </a:solidFill>
              <a:ea typeface="Calibri"/>
              <a:cs typeface="Calibri"/>
            </a:endParaRPr>
          </a:p>
        </p:txBody>
      </p:sp>
      <p:sp>
        <p:nvSpPr>
          <p:cNvPr id="18" name="TextBox 17">
            <a:extLst>
              <a:ext uri="{FF2B5EF4-FFF2-40B4-BE49-F238E27FC236}">
                <a16:creationId xmlns:a16="http://schemas.microsoft.com/office/drawing/2014/main" id="{6BCDB3D3-8F49-C5ED-D9D1-9B15A97E65FC}"/>
              </a:ext>
            </a:extLst>
          </p:cNvPr>
          <p:cNvSpPr txBox="1"/>
          <p:nvPr/>
        </p:nvSpPr>
        <p:spPr>
          <a:xfrm>
            <a:off x="293077" y="1576754"/>
            <a:ext cx="9401907"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rPr>
              <a:t>SQL Query :</a:t>
            </a:r>
            <a:endParaRPr lang="en-US">
              <a:solidFill>
                <a:srgbClr val="000000"/>
              </a:solidFill>
              <a:latin typeface="Calibri" panose="020F0502020204030204"/>
              <a:ea typeface="Calibri" panose="020F0502020204030204"/>
              <a:cs typeface="Calibri" panose="020F0502020204030204"/>
            </a:endParaRPr>
          </a:p>
          <a:p>
            <a:endParaRPr lang="en-US" sz="2800">
              <a:solidFill>
                <a:srgbClr val="020202"/>
              </a:solidFill>
              <a:latin typeface="Arial"/>
              <a:ea typeface="+mn-lt"/>
              <a:cs typeface="Arial"/>
            </a:endParaRPr>
          </a:p>
          <a:p>
            <a:r>
              <a:rPr lang="en-US">
                <a:solidFill>
                  <a:srgbClr val="020202"/>
                </a:solidFill>
                <a:ea typeface="+mn-lt"/>
                <a:cs typeface="+mn-lt"/>
              </a:rPr>
              <a:t>select </a:t>
            </a:r>
            <a:endParaRPr lang="en-US">
              <a:solidFill>
                <a:srgbClr val="000000"/>
              </a:solidFill>
              <a:ea typeface="+mn-lt"/>
              <a:cs typeface="+mn-lt"/>
            </a:endParaRPr>
          </a:p>
          <a:p>
            <a:r>
              <a:rPr lang="en-US">
                <a:solidFill>
                  <a:srgbClr val="020202"/>
                </a:solidFill>
                <a:ea typeface="+mn-lt"/>
                <a:cs typeface="+mn-lt"/>
              </a:rPr>
              <a:t>   Year(date) as Year,</a:t>
            </a:r>
            <a:endParaRPr lang="en-US">
              <a:ea typeface="Calibri"/>
              <a:cs typeface="Calibri"/>
            </a:endParaRPr>
          </a:p>
          <a:p>
            <a:r>
              <a:rPr lang="en-US">
                <a:solidFill>
                  <a:srgbClr val="020202"/>
                </a:solidFill>
                <a:ea typeface="+mn-lt"/>
                <a:cs typeface="+mn-lt"/>
              </a:rPr>
              <a:t>       </a:t>
            </a:r>
            <a:r>
              <a:rPr lang="en-US" err="1">
                <a:solidFill>
                  <a:srgbClr val="020202"/>
                </a:solidFill>
                <a:ea typeface="+mn-lt"/>
                <a:cs typeface="+mn-lt"/>
              </a:rPr>
              <a:t>monthname</a:t>
            </a:r>
            <a:r>
              <a:rPr lang="en-US">
                <a:solidFill>
                  <a:srgbClr val="020202"/>
                </a:solidFill>
                <a:ea typeface="+mn-lt"/>
                <a:cs typeface="+mn-lt"/>
              </a:rPr>
              <a:t>(date) as Month,</a:t>
            </a:r>
            <a:endParaRPr lang="en-US">
              <a:ea typeface="+mn-lt"/>
              <a:cs typeface="+mn-lt"/>
            </a:endParaRPr>
          </a:p>
          <a:p>
            <a:r>
              <a:rPr lang="en-US">
                <a:solidFill>
                  <a:srgbClr val="020202"/>
                </a:solidFill>
                <a:ea typeface="+mn-lt"/>
                <a:cs typeface="+mn-lt"/>
              </a:rPr>
              <a:t>       round(sum(</a:t>
            </a:r>
            <a:r>
              <a:rPr lang="en-US" err="1">
                <a:solidFill>
                  <a:srgbClr val="020202"/>
                </a:solidFill>
                <a:ea typeface="+mn-lt"/>
                <a:cs typeface="+mn-lt"/>
              </a:rPr>
              <a:t>sold_quantity</a:t>
            </a:r>
            <a:r>
              <a:rPr lang="en-US">
                <a:solidFill>
                  <a:srgbClr val="020202"/>
                </a:solidFill>
                <a:ea typeface="+mn-lt"/>
                <a:cs typeface="+mn-lt"/>
              </a:rPr>
              <a:t> * </a:t>
            </a:r>
            <a:r>
              <a:rPr lang="en-US" err="1">
                <a:solidFill>
                  <a:srgbClr val="020202"/>
                </a:solidFill>
                <a:ea typeface="+mn-lt"/>
                <a:cs typeface="+mn-lt"/>
              </a:rPr>
              <a:t>fact_gross_price.gross_price</a:t>
            </a:r>
            <a:r>
              <a:rPr lang="en-US">
                <a:solidFill>
                  <a:srgbClr val="020202"/>
                </a:solidFill>
                <a:ea typeface="+mn-lt"/>
                <a:cs typeface="+mn-lt"/>
              </a:rPr>
              <a:t>/1000000),2) as </a:t>
            </a:r>
            <a:r>
              <a:rPr lang="en-US" err="1">
                <a:solidFill>
                  <a:srgbClr val="020202"/>
                </a:solidFill>
                <a:ea typeface="+mn-lt"/>
                <a:cs typeface="+mn-lt"/>
              </a:rPr>
              <a:t>Gross_sales_Amount</a:t>
            </a:r>
            <a:endParaRPr lang="en-US">
              <a:ea typeface="Calibri"/>
              <a:cs typeface="Calibri"/>
            </a:endParaRPr>
          </a:p>
          <a:p>
            <a:r>
              <a:rPr lang="en-US">
                <a:solidFill>
                  <a:srgbClr val="020202"/>
                </a:solidFill>
                <a:ea typeface="+mn-lt"/>
                <a:cs typeface="+mn-lt"/>
              </a:rPr>
              <a:t>from </a:t>
            </a:r>
            <a:endParaRPr lang="en-US">
              <a:solidFill>
                <a:srgbClr val="000000"/>
              </a:solidFill>
              <a:ea typeface="+mn-lt"/>
              <a:cs typeface="+mn-lt"/>
            </a:endParaRPr>
          </a:p>
          <a:p>
            <a:r>
              <a:rPr lang="en-US" err="1">
                <a:solidFill>
                  <a:srgbClr val="020202"/>
                </a:solidFill>
                <a:ea typeface="+mn-lt"/>
                <a:cs typeface="+mn-lt"/>
              </a:rPr>
              <a:t>fact_sales_monthly</a:t>
            </a:r>
            <a:endParaRPr lang="en-US" err="1">
              <a:ea typeface="Calibri"/>
              <a:cs typeface="Calibri"/>
            </a:endParaRPr>
          </a:p>
          <a:p>
            <a:r>
              <a:rPr lang="en-US">
                <a:solidFill>
                  <a:srgbClr val="020202"/>
                </a:solidFill>
                <a:ea typeface="+mn-lt"/>
                <a:cs typeface="+mn-lt"/>
              </a:rPr>
              <a:t>inner join </a:t>
            </a:r>
            <a:endParaRPr lang="en-US">
              <a:solidFill>
                <a:srgbClr val="000000"/>
              </a:solidFill>
              <a:ea typeface="+mn-lt"/>
              <a:cs typeface="+mn-lt"/>
            </a:endParaRPr>
          </a:p>
          <a:p>
            <a:r>
              <a:rPr lang="en-US" err="1">
                <a:solidFill>
                  <a:srgbClr val="020202"/>
                </a:solidFill>
                <a:ea typeface="+mn-lt"/>
                <a:cs typeface="+mn-lt"/>
              </a:rPr>
              <a:t>dim_customer</a:t>
            </a:r>
            <a:r>
              <a:rPr lang="en-US">
                <a:solidFill>
                  <a:srgbClr val="020202"/>
                </a:solidFill>
                <a:ea typeface="+mn-lt"/>
                <a:cs typeface="+mn-lt"/>
              </a:rPr>
              <a:t> on </a:t>
            </a:r>
            <a:r>
              <a:rPr lang="en-US" err="1">
                <a:solidFill>
                  <a:srgbClr val="020202"/>
                </a:solidFill>
                <a:ea typeface="+mn-lt"/>
                <a:cs typeface="+mn-lt"/>
              </a:rPr>
              <a:t>dim_customer.customer_code</a:t>
            </a:r>
            <a:r>
              <a:rPr lang="en-US">
                <a:solidFill>
                  <a:srgbClr val="020202"/>
                </a:solidFill>
                <a:ea typeface="+mn-lt"/>
                <a:cs typeface="+mn-lt"/>
              </a:rPr>
              <a:t> = </a:t>
            </a:r>
            <a:r>
              <a:rPr lang="en-US" err="1">
                <a:solidFill>
                  <a:srgbClr val="020202"/>
                </a:solidFill>
                <a:ea typeface="+mn-lt"/>
                <a:cs typeface="+mn-lt"/>
              </a:rPr>
              <a:t>fact_sales_monthly.customer_code</a:t>
            </a:r>
            <a:endParaRPr lang="en-US">
              <a:ea typeface="+mn-lt"/>
              <a:cs typeface="+mn-lt"/>
            </a:endParaRPr>
          </a:p>
          <a:p>
            <a:r>
              <a:rPr lang="en-US">
                <a:solidFill>
                  <a:srgbClr val="020202"/>
                </a:solidFill>
                <a:ea typeface="+mn-lt"/>
                <a:cs typeface="+mn-lt"/>
              </a:rPr>
              <a:t>inner join </a:t>
            </a:r>
            <a:endParaRPr lang="en-US">
              <a:solidFill>
                <a:srgbClr val="000000"/>
              </a:solidFill>
              <a:ea typeface="+mn-lt"/>
              <a:cs typeface="+mn-lt"/>
            </a:endParaRPr>
          </a:p>
          <a:p>
            <a:r>
              <a:rPr lang="en-US" err="1">
                <a:solidFill>
                  <a:srgbClr val="020202"/>
                </a:solidFill>
                <a:ea typeface="+mn-lt"/>
                <a:cs typeface="+mn-lt"/>
              </a:rPr>
              <a:t>fact_gross_price</a:t>
            </a:r>
            <a:r>
              <a:rPr lang="en-US">
                <a:solidFill>
                  <a:srgbClr val="020202"/>
                </a:solidFill>
                <a:ea typeface="+mn-lt"/>
                <a:cs typeface="+mn-lt"/>
              </a:rPr>
              <a:t> on </a:t>
            </a:r>
            <a:r>
              <a:rPr lang="en-US" err="1">
                <a:solidFill>
                  <a:srgbClr val="020202"/>
                </a:solidFill>
                <a:ea typeface="+mn-lt"/>
                <a:cs typeface="+mn-lt"/>
              </a:rPr>
              <a:t>fact_gross_price.product_code</a:t>
            </a:r>
            <a:r>
              <a:rPr lang="en-US">
                <a:solidFill>
                  <a:srgbClr val="020202"/>
                </a:solidFill>
                <a:ea typeface="+mn-lt"/>
                <a:cs typeface="+mn-lt"/>
              </a:rPr>
              <a:t> = </a:t>
            </a:r>
            <a:r>
              <a:rPr lang="en-US" err="1">
                <a:solidFill>
                  <a:srgbClr val="020202"/>
                </a:solidFill>
                <a:ea typeface="+mn-lt"/>
                <a:cs typeface="+mn-lt"/>
              </a:rPr>
              <a:t>fact_sales_monthly.product_code</a:t>
            </a:r>
            <a:r>
              <a:rPr lang="en-US">
                <a:solidFill>
                  <a:srgbClr val="020202"/>
                </a:solidFill>
                <a:ea typeface="+mn-lt"/>
                <a:cs typeface="+mn-lt"/>
              </a:rPr>
              <a:t> and </a:t>
            </a:r>
            <a:r>
              <a:rPr lang="en-US" err="1">
                <a:solidFill>
                  <a:srgbClr val="020202"/>
                </a:solidFill>
                <a:ea typeface="+mn-lt"/>
                <a:cs typeface="+mn-lt"/>
              </a:rPr>
              <a:t>fact_gross_price.fiscal_year</a:t>
            </a:r>
            <a:r>
              <a:rPr lang="en-US">
                <a:solidFill>
                  <a:srgbClr val="020202"/>
                </a:solidFill>
                <a:ea typeface="+mn-lt"/>
                <a:cs typeface="+mn-lt"/>
              </a:rPr>
              <a:t> = </a:t>
            </a:r>
            <a:r>
              <a:rPr lang="en-US" err="1">
                <a:solidFill>
                  <a:srgbClr val="020202"/>
                </a:solidFill>
                <a:ea typeface="+mn-lt"/>
                <a:cs typeface="+mn-lt"/>
              </a:rPr>
              <a:t>fact_sales_monthly.fiscal_year</a:t>
            </a:r>
            <a:endParaRPr lang="en-US">
              <a:ea typeface="Calibri"/>
              <a:cs typeface="Calibri"/>
            </a:endParaRPr>
          </a:p>
          <a:p>
            <a:r>
              <a:rPr lang="en-US">
                <a:solidFill>
                  <a:srgbClr val="020202"/>
                </a:solidFill>
                <a:ea typeface="+mn-lt"/>
                <a:cs typeface="+mn-lt"/>
              </a:rPr>
              <a:t>where </a:t>
            </a:r>
            <a:r>
              <a:rPr lang="en-US" err="1">
                <a:solidFill>
                  <a:srgbClr val="020202"/>
                </a:solidFill>
                <a:ea typeface="+mn-lt"/>
                <a:cs typeface="+mn-lt"/>
              </a:rPr>
              <a:t>dim_customer.customer</a:t>
            </a:r>
            <a:r>
              <a:rPr lang="en-US">
                <a:solidFill>
                  <a:srgbClr val="020202"/>
                </a:solidFill>
                <a:ea typeface="+mn-lt"/>
                <a:cs typeface="+mn-lt"/>
              </a:rPr>
              <a:t>='</a:t>
            </a:r>
            <a:r>
              <a:rPr lang="en-US" err="1">
                <a:solidFill>
                  <a:srgbClr val="020202"/>
                </a:solidFill>
                <a:ea typeface="+mn-lt"/>
                <a:cs typeface="+mn-lt"/>
              </a:rPr>
              <a:t>Atliq</a:t>
            </a:r>
            <a:r>
              <a:rPr lang="en-US">
                <a:solidFill>
                  <a:srgbClr val="020202"/>
                </a:solidFill>
                <a:ea typeface="+mn-lt"/>
                <a:cs typeface="+mn-lt"/>
              </a:rPr>
              <a:t> Exclusive'</a:t>
            </a:r>
            <a:endParaRPr lang="en-US">
              <a:ea typeface="Calibri"/>
              <a:cs typeface="Calibri"/>
            </a:endParaRPr>
          </a:p>
          <a:p>
            <a:r>
              <a:rPr lang="en-US">
                <a:solidFill>
                  <a:srgbClr val="020202"/>
                </a:solidFill>
                <a:ea typeface="+mn-lt"/>
                <a:cs typeface="+mn-lt"/>
              </a:rPr>
              <a:t>group by Month, Year</a:t>
            </a:r>
            <a:endParaRPr lang="en-US">
              <a:ea typeface="Calibri"/>
              <a:cs typeface="Calibri"/>
            </a:endParaRPr>
          </a:p>
          <a:p>
            <a:r>
              <a:rPr lang="en-US">
                <a:solidFill>
                  <a:srgbClr val="020202"/>
                </a:solidFill>
                <a:ea typeface="+mn-lt"/>
                <a:cs typeface="+mn-lt"/>
              </a:rPr>
              <a:t>order by Year;</a:t>
            </a:r>
            <a:endParaRPr lang="en-US">
              <a:ea typeface="+mn-lt"/>
              <a:cs typeface="+mn-lt"/>
            </a:endParaRPr>
          </a:p>
          <a:p>
            <a:endParaRPr lang="en-US" sz="1600">
              <a:solidFill>
                <a:srgbClr val="020202"/>
              </a:solidFill>
              <a:ea typeface="Calibri"/>
              <a:cs typeface="Calibri"/>
            </a:endParaRPr>
          </a:p>
        </p:txBody>
      </p:sp>
      <p:pic>
        <p:nvPicPr>
          <p:cNvPr id="21" name="Picture 20" descr="A screenshot of a computer&#10;&#10;Description automatically generated">
            <a:extLst>
              <a:ext uri="{FF2B5EF4-FFF2-40B4-BE49-F238E27FC236}">
                <a16:creationId xmlns:a16="http://schemas.microsoft.com/office/drawing/2014/main" id="{6C884F47-E0C0-927B-B733-D5D7A78DE8BE}"/>
              </a:ext>
            </a:extLst>
          </p:cNvPr>
          <p:cNvPicPr>
            <a:picLocks noChangeAspect="1"/>
          </p:cNvPicPr>
          <p:nvPr/>
        </p:nvPicPr>
        <p:blipFill>
          <a:blip r:embed="rId2"/>
          <a:stretch>
            <a:fillRect/>
          </a:stretch>
        </p:blipFill>
        <p:spPr>
          <a:xfrm>
            <a:off x="9529640" y="1960929"/>
            <a:ext cx="4664319" cy="60622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035430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BA234388-6B3B-0C52-261E-F102463F0ED6}"/>
              </a:ext>
            </a:extLst>
          </p:cNvPr>
          <p:cNvSpPr/>
          <p:nvPr/>
        </p:nvSpPr>
        <p:spPr>
          <a:xfrm>
            <a:off x="757123" y="603504"/>
            <a:ext cx="7866934" cy="1755648"/>
          </a:xfrm>
          <a:prstGeom prst="rect">
            <a:avLst/>
          </a:prstGeom>
        </p:spPr>
        <p:txBody>
          <a:bodyPr vert="horz" lIns="91440" tIns="45720" rIns="91440" bIns="45720" rtlCol="0" anchor="ctr">
            <a:normAutofit/>
          </a:bodyPr>
          <a:lstStyle/>
          <a:p>
            <a:pPr>
              <a:lnSpc>
                <a:spcPct val="90000"/>
              </a:lnSpc>
              <a:spcBef>
                <a:spcPct val="0"/>
              </a:spcBef>
            </a:pPr>
            <a:r>
              <a:rPr lang="en-US" sz="3600" kern="1200">
                <a:latin typeface="PT Serif"/>
                <a:ea typeface="+mj-ea"/>
                <a:cs typeface="+mj-cs"/>
              </a:rPr>
              <a:t>Request 7: Monthly Gross Sales for Atiq Exclusive </a:t>
            </a:r>
          </a:p>
          <a:p>
            <a:pPr marL="0" indent="0">
              <a:lnSpc>
                <a:spcPct val="90000"/>
              </a:lnSpc>
              <a:spcBef>
                <a:spcPct val="0"/>
              </a:spcBef>
              <a:spcAft>
                <a:spcPts val="600"/>
              </a:spcAft>
            </a:pPr>
            <a:endParaRPr lang="en-US" sz="3600" kern="1200">
              <a:solidFill>
                <a:schemeClr val="tx1"/>
              </a:solidFill>
              <a:latin typeface="+mj-lt"/>
              <a:ea typeface="+mj-ea"/>
              <a:cs typeface="+mj-cs"/>
            </a:endParaRPr>
          </a:p>
        </p:txBody>
      </p:sp>
      <p:sp>
        <p:nvSpPr>
          <p:cNvPr id="9" name="TextBox 8">
            <a:extLst>
              <a:ext uri="{FF2B5EF4-FFF2-40B4-BE49-F238E27FC236}">
                <a16:creationId xmlns:a16="http://schemas.microsoft.com/office/drawing/2014/main" id="{516D6EC8-3074-9D95-CD9B-247CFB314221}"/>
              </a:ext>
            </a:extLst>
          </p:cNvPr>
          <p:cNvSpPr txBox="1"/>
          <p:nvPr/>
        </p:nvSpPr>
        <p:spPr>
          <a:xfrm>
            <a:off x="8976583" y="1482735"/>
            <a:ext cx="4483478" cy="17556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600"/>
              <a:t>Visualization:</a:t>
            </a:r>
          </a:p>
          <a:p>
            <a:pPr indent="-228600">
              <a:lnSpc>
                <a:spcPct val="90000"/>
              </a:lnSpc>
              <a:spcAft>
                <a:spcPts val="600"/>
              </a:spcAft>
              <a:buFont typeface="Arial" panose="020B0604020202020204" pitchFamily="34" charset="0"/>
              <a:buChar char="•"/>
            </a:pPr>
            <a:endParaRPr lang="en-US" sz="2600"/>
          </a:p>
        </p:txBody>
      </p:sp>
      <p:pic>
        <p:nvPicPr>
          <p:cNvPr id="7" name="Picture 6" descr="A graph with green line and white text&#10;&#10;Description automatically generated">
            <a:extLst>
              <a:ext uri="{FF2B5EF4-FFF2-40B4-BE49-F238E27FC236}">
                <a16:creationId xmlns:a16="http://schemas.microsoft.com/office/drawing/2014/main" id="{C9F9321E-8DF1-3C94-9C95-46B1AE7EA291}"/>
              </a:ext>
            </a:extLst>
          </p:cNvPr>
          <p:cNvPicPr>
            <a:picLocks noChangeAspect="1"/>
          </p:cNvPicPr>
          <p:nvPr/>
        </p:nvPicPr>
        <p:blipFill>
          <a:blip r:embed="rId2"/>
          <a:stretch>
            <a:fillRect/>
          </a:stretch>
        </p:blipFill>
        <p:spPr>
          <a:xfrm>
            <a:off x="1177275" y="2749123"/>
            <a:ext cx="12261219" cy="4751222"/>
          </a:xfrm>
          <a:prstGeom prst="rect">
            <a:avLst/>
          </a:prstGeom>
          <a:ln>
            <a:noFill/>
          </a:ln>
          <a:effectLst>
            <a:softEdge rad="112500"/>
          </a:effectLst>
        </p:spPr>
      </p:pic>
      <p:sp>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4630400" cy="822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Rectangle 1">
            <a:extLst>
              <a:ext uri="{FF2B5EF4-FFF2-40B4-BE49-F238E27FC236}">
                <a16:creationId xmlns:a16="http://schemas.microsoft.com/office/drawing/2014/main" id="{E028E252-F204-7738-FEF1-84FCBD64BAAF}"/>
              </a:ext>
            </a:extLst>
          </p:cNvPr>
          <p:cNvSpPr/>
          <p:nvPr/>
        </p:nvSpPr>
        <p:spPr>
          <a:xfrm>
            <a:off x="8567614" y="258885"/>
            <a:ext cx="63500" cy="2717800"/>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1396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F3E3A0BE-1110-AA94-09A3-3F341D4DC041}"/>
              </a:ext>
            </a:extLst>
          </p:cNvPr>
          <p:cNvSpPr/>
          <p:nvPr/>
        </p:nvSpPr>
        <p:spPr>
          <a:xfrm>
            <a:off x="464517" y="215583"/>
            <a:ext cx="13763571" cy="1391040"/>
          </a:xfrm>
          <a:prstGeom prst="rect">
            <a:avLst/>
          </a:prstGeom>
        </p:spPr>
        <p:txBody>
          <a:bodyPr vert="horz" lIns="91440" tIns="45720" rIns="91440" bIns="45720" rtlCol="0" anchor="ctr">
            <a:noAutofit/>
          </a:bodyPr>
          <a:lstStyle/>
          <a:p>
            <a:pPr>
              <a:lnSpc>
                <a:spcPct val="90000"/>
              </a:lnSpc>
              <a:spcBef>
                <a:spcPct val="0"/>
              </a:spcBef>
              <a:spcAft>
                <a:spcPts val="600"/>
              </a:spcAft>
            </a:pPr>
            <a:r>
              <a:rPr lang="en-US" sz="4800" kern="1200">
                <a:latin typeface="PT Serif"/>
                <a:ea typeface="+mj-ea"/>
                <a:cs typeface="+mj-cs"/>
              </a:rPr>
              <a:t>Request 7: </a:t>
            </a:r>
            <a:r>
              <a:rPr lang="en-US" sz="4800">
                <a:latin typeface="PT Serif"/>
                <a:ea typeface="+mn-lt"/>
                <a:cs typeface="+mn-lt"/>
              </a:rPr>
              <a:t>Monthly </a:t>
            </a:r>
            <a:r>
              <a:rPr lang="en-US" sz="4800" kern="1200">
                <a:latin typeface="PT Serif"/>
                <a:ea typeface="+mn-lt"/>
                <a:cs typeface="+mn-lt"/>
              </a:rPr>
              <a:t>Gross Sales</a:t>
            </a:r>
            <a:r>
              <a:rPr lang="en-US" sz="4800">
                <a:latin typeface="PT Serif"/>
                <a:ea typeface="+mn-lt"/>
                <a:cs typeface="+mn-lt"/>
              </a:rPr>
              <a:t> for Atiq Exclusive</a:t>
            </a:r>
            <a:r>
              <a:rPr lang="en-US" sz="4800">
                <a:ea typeface="+mn-lt"/>
                <a:cs typeface="+mn-lt"/>
              </a:rPr>
              <a:t> </a:t>
            </a:r>
            <a:endParaRPr lang="en-US" sz="4800" kern="1200">
              <a:latin typeface="PT Serif"/>
              <a:ea typeface="Calibri Light"/>
              <a:cs typeface="Calibri Light"/>
            </a:endParaRPr>
          </a:p>
        </p:txBody>
      </p:sp>
      <p:sp>
        <p:nvSpPr>
          <p:cNvPr id="5" name="TextBox 4">
            <a:extLst>
              <a:ext uri="{FF2B5EF4-FFF2-40B4-BE49-F238E27FC236}">
                <a16:creationId xmlns:a16="http://schemas.microsoft.com/office/drawing/2014/main" id="{8C822F19-AB52-3A1D-EAEA-7A696990DC44}"/>
              </a:ext>
            </a:extLst>
          </p:cNvPr>
          <p:cNvSpPr txBox="1"/>
          <p:nvPr/>
        </p:nvSpPr>
        <p:spPr>
          <a:xfrm>
            <a:off x="808523" y="2661599"/>
            <a:ext cx="13017261"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u="sng" dirty="0">
                <a:ea typeface="Calibri" panose="020F0502020204030204"/>
                <a:cs typeface="Calibri" panose="020F0502020204030204"/>
              </a:rPr>
              <a:t>INSIGTS</a:t>
            </a:r>
          </a:p>
          <a:p>
            <a:pPr algn="just"/>
            <a:r>
              <a:rPr lang="en-US" sz="2000" dirty="0">
                <a:solidFill>
                  <a:srgbClr val="020202"/>
                </a:solidFill>
                <a:ea typeface="+mn-lt"/>
                <a:cs typeface="+mn-lt"/>
              </a:rPr>
              <a:t>Gross sales exhibited considerable variations during the period from </a:t>
            </a:r>
            <a:r>
              <a:rPr lang="en-US" sz="2000" b="1" dirty="0">
                <a:solidFill>
                  <a:srgbClr val="020202"/>
                </a:solidFill>
                <a:ea typeface="+mn-lt"/>
                <a:cs typeface="+mn-lt"/>
              </a:rPr>
              <a:t>September 2019</a:t>
            </a:r>
            <a:r>
              <a:rPr lang="en-US" sz="2000" dirty="0">
                <a:solidFill>
                  <a:srgbClr val="020202"/>
                </a:solidFill>
                <a:ea typeface="+mn-lt"/>
                <a:cs typeface="+mn-lt"/>
              </a:rPr>
              <a:t> to </a:t>
            </a:r>
            <a:r>
              <a:rPr lang="en-US" sz="2000" b="1" dirty="0">
                <a:solidFill>
                  <a:srgbClr val="020202"/>
                </a:solidFill>
                <a:ea typeface="+mn-lt"/>
                <a:cs typeface="+mn-lt"/>
              </a:rPr>
              <a:t>August 2021</a:t>
            </a:r>
            <a:r>
              <a:rPr lang="en-US" sz="2000" dirty="0">
                <a:solidFill>
                  <a:srgbClr val="020202"/>
                </a:solidFill>
                <a:ea typeface="+mn-lt"/>
                <a:cs typeface="+mn-lt"/>
              </a:rPr>
              <a:t>. In 2019, the volume sales peaked in </a:t>
            </a:r>
            <a:r>
              <a:rPr lang="en-US" sz="2000" b="1" dirty="0">
                <a:solidFill>
                  <a:srgbClr val="020202"/>
                </a:solidFill>
                <a:ea typeface="+mn-lt"/>
                <a:cs typeface="+mn-lt"/>
              </a:rPr>
              <a:t>November</a:t>
            </a:r>
            <a:r>
              <a:rPr lang="en-US" sz="2000" dirty="0">
                <a:solidFill>
                  <a:srgbClr val="020202"/>
                </a:solidFill>
                <a:ea typeface="+mn-lt"/>
                <a:cs typeface="+mn-lt"/>
              </a:rPr>
              <a:t>, accounting for </a:t>
            </a:r>
            <a:r>
              <a:rPr lang="en-US" sz="2000" b="1" dirty="0">
                <a:solidFill>
                  <a:srgbClr val="020202"/>
                </a:solidFill>
                <a:ea typeface="+mn-lt"/>
                <a:cs typeface="+mn-lt"/>
              </a:rPr>
              <a:t>7.52</a:t>
            </a:r>
            <a:r>
              <a:rPr lang="en-US" sz="2000" dirty="0">
                <a:solidFill>
                  <a:srgbClr val="020202"/>
                </a:solidFill>
                <a:ea typeface="+mn-lt"/>
                <a:cs typeface="+mn-lt"/>
              </a:rPr>
              <a:t>, while the least was in </a:t>
            </a:r>
            <a:r>
              <a:rPr lang="en-US" sz="2000" b="1" dirty="0">
                <a:solidFill>
                  <a:srgbClr val="020202"/>
                </a:solidFill>
                <a:ea typeface="+mn-lt"/>
                <a:cs typeface="+mn-lt"/>
              </a:rPr>
              <a:t>September</a:t>
            </a:r>
            <a:r>
              <a:rPr lang="en-US" sz="2000" dirty="0">
                <a:solidFill>
                  <a:srgbClr val="020202"/>
                </a:solidFill>
                <a:ea typeface="+mn-lt"/>
                <a:cs typeface="+mn-lt"/>
              </a:rPr>
              <a:t>, which stood at </a:t>
            </a:r>
            <a:r>
              <a:rPr lang="en-US" sz="2000" b="1" dirty="0">
                <a:solidFill>
                  <a:srgbClr val="020202"/>
                </a:solidFill>
                <a:ea typeface="+mn-lt"/>
                <a:cs typeface="+mn-lt"/>
              </a:rPr>
              <a:t>4.50</a:t>
            </a:r>
            <a:r>
              <a:rPr lang="en-US" sz="2000" dirty="0">
                <a:solidFill>
                  <a:srgbClr val="020202"/>
                </a:solidFill>
                <a:ea typeface="+mn-lt"/>
                <a:cs typeface="+mn-lt"/>
              </a:rPr>
              <a:t>. There was a drastic reduction in sales in </a:t>
            </a:r>
            <a:r>
              <a:rPr lang="en-US" sz="2000" b="1" dirty="0">
                <a:solidFill>
                  <a:srgbClr val="020202"/>
                </a:solidFill>
                <a:ea typeface="+mn-lt"/>
                <a:cs typeface="+mn-lt"/>
              </a:rPr>
              <a:t>March 2020</a:t>
            </a:r>
            <a:r>
              <a:rPr lang="en-US" sz="2000" dirty="0">
                <a:solidFill>
                  <a:srgbClr val="020202"/>
                </a:solidFill>
                <a:ea typeface="+mn-lt"/>
                <a:cs typeface="+mn-lt"/>
              </a:rPr>
              <a:t> to </a:t>
            </a:r>
            <a:r>
              <a:rPr lang="en-US" sz="2000" b="1" dirty="0">
                <a:solidFill>
                  <a:srgbClr val="020202"/>
                </a:solidFill>
                <a:ea typeface="+mn-lt"/>
                <a:cs typeface="+mn-lt"/>
              </a:rPr>
              <a:t>0.38</a:t>
            </a:r>
            <a:r>
              <a:rPr lang="en-US" sz="2000" dirty="0">
                <a:solidFill>
                  <a:srgbClr val="020202"/>
                </a:solidFill>
                <a:ea typeface="+mn-lt"/>
                <a:cs typeface="+mn-lt"/>
              </a:rPr>
              <a:t>, likely due to the </a:t>
            </a:r>
            <a:r>
              <a:rPr lang="en-US" sz="2000" b="1" dirty="0">
                <a:solidFill>
                  <a:srgbClr val="020202"/>
                </a:solidFill>
                <a:ea typeface="+mn-lt"/>
                <a:cs typeface="+mn-lt"/>
              </a:rPr>
              <a:t>COVID-19 outbreak</a:t>
            </a:r>
            <a:r>
              <a:rPr lang="en-US" sz="2000" dirty="0">
                <a:solidFill>
                  <a:srgbClr val="020202"/>
                </a:solidFill>
                <a:ea typeface="+mn-lt"/>
                <a:cs typeface="+mn-lt"/>
              </a:rPr>
              <a:t>, with the decline persisting into </a:t>
            </a:r>
            <a:r>
              <a:rPr lang="en-US" sz="2000" b="1" dirty="0">
                <a:solidFill>
                  <a:srgbClr val="020202"/>
                </a:solidFill>
                <a:ea typeface="+mn-lt"/>
                <a:cs typeface="+mn-lt"/>
              </a:rPr>
              <a:t>April</a:t>
            </a:r>
            <a:r>
              <a:rPr lang="en-US" sz="2000" dirty="0">
                <a:solidFill>
                  <a:srgbClr val="020202"/>
                </a:solidFill>
                <a:ea typeface="+mn-lt"/>
                <a:cs typeface="+mn-lt"/>
              </a:rPr>
              <a:t>, where sales were </a:t>
            </a:r>
            <a:r>
              <a:rPr lang="en-US" sz="2000" b="1" dirty="0">
                <a:solidFill>
                  <a:srgbClr val="020202"/>
                </a:solidFill>
                <a:ea typeface="+mn-lt"/>
                <a:cs typeface="+mn-lt"/>
              </a:rPr>
              <a:t>0.40</a:t>
            </a:r>
            <a:r>
              <a:rPr lang="en-US" sz="2000" dirty="0">
                <a:solidFill>
                  <a:srgbClr val="020202"/>
                </a:solidFill>
                <a:ea typeface="+mn-lt"/>
                <a:cs typeface="+mn-lt"/>
              </a:rPr>
              <a:t>. However, in </a:t>
            </a:r>
            <a:r>
              <a:rPr lang="en-US" sz="2000" b="1" dirty="0">
                <a:solidFill>
                  <a:srgbClr val="020202"/>
                </a:solidFill>
                <a:ea typeface="+mn-lt"/>
                <a:cs typeface="+mn-lt"/>
              </a:rPr>
              <a:t>December 2020</a:t>
            </a:r>
            <a:r>
              <a:rPr lang="en-US" sz="2000" dirty="0">
                <a:solidFill>
                  <a:srgbClr val="020202"/>
                </a:solidFill>
                <a:ea typeface="+mn-lt"/>
                <a:cs typeface="+mn-lt"/>
              </a:rPr>
              <a:t>, sales saw a tremendous recovery, reaching a high of </a:t>
            </a:r>
            <a:r>
              <a:rPr lang="en-US" sz="2000" b="1" dirty="0">
                <a:solidFill>
                  <a:srgbClr val="020202"/>
                </a:solidFill>
                <a:ea typeface="+mn-lt"/>
                <a:cs typeface="+mn-lt"/>
              </a:rPr>
              <a:t>20.46</a:t>
            </a:r>
            <a:r>
              <a:rPr lang="en-US" sz="2000" dirty="0">
                <a:solidFill>
                  <a:srgbClr val="020202"/>
                </a:solidFill>
                <a:ea typeface="+mn-lt"/>
                <a:cs typeface="+mn-lt"/>
              </a:rPr>
              <a:t>, likely driven by the festive season.</a:t>
            </a:r>
            <a:endParaRPr lang="en-US" dirty="0">
              <a:ea typeface="+mn-lt"/>
              <a:cs typeface="+mn-lt"/>
            </a:endParaRPr>
          </a:p>
          <a:p>
            <a:pPr algn="just"/>
            <a:r>
              <a:rPr lang="en-US" sz="2000" dirty="0">
                <a:solidFill>
                  <a:srgbClr val="020202"/>
                </a:solidFill>
                <a:ea typeface="+mn-lt"/>
                <a:cs typeface="+mn-lt"/>
              </a:rPr>
              <a:t>The year </a:t>
            </a:r>
            <a:r>
              <a:rPr lang="en-US" sz="2000" b="1" dirty="0">
                <a:solidFill>
                  <a:srgbClr val="020202"/>
                </a:solidFill>
                <a:ea typeface="+mn-lt"/>
                <a:cs typeface="+mn-lt"/>
              </a:rPr>
              <a:t>2021</a:t>
            </a:r>
            <a:r>
              <a:rPr lang="en-US" sz="2000" dirty="0">
                <a:solidFill>
                  <a:srgbClr val="020202"/>
                </a:solidFill>
                <a:ea typeface="+mn-lt"/>
                <a:cs typeface="+mn-lt"/>
              </a:rPr>
              <a:t> started strong, with sales at </a:t>
            </a:r>
            <a:r>
              <a:rPr lang="en-US" sz="2000" b="1" dirty="0">
                <a:solidFill>
                  <a:srgbClr val="020202"/>
                </a:solidFill>
                <a:ea typeface="+mn-lt"/>
                <a:cs typeface="+mn-lt"/>
              </a:rPr>
              <a:t>12.40</a:t>
            </a:r>
            <a:r>
              <a:rPr lang="en-US" sz="2000" dirty="0">
                <a:solidFill>
                  <a:srgbClr val="020202"/>
                </a:solidFill>
                <a:ea typeface="+mn-lt"/>
                <a:cs typeface="+mn-lt"/>
              </a:rPr>
              <a:t> in </a:t>
            </a:r>
            <a:r>
              <a:rPr lang="en-US" sz="2000" b="1" dirty="0">
                <a:solidFill>
                  <a:srgbClr val="020202"/>
                </a:solidFill>
                <a:ea typeface="+mn-lt"/>
                <a:cs typeface="+mn-lt"/>
              </a:rPr>
              <a:t>January</a:t>
            </a:r>
            <a:r>
              <a:rPr lang="en-US" sz="2000" dirty="0">
                <a:solidFill>
                  <a:srgbClr val="020202"/>
                </a:solidFill>
                <a:ea typeface="+mn-lt"/>
                <a:cs typeface="+mn-lt"/>
              </a:rPr>
              <a:t>, and the highest record in </a:t>
            </a:r>
            <a:r>
              <a:rPr lang="en-US" sz="2000" b="1" dirty="0">
                <a:solidFill>
                  <a:srgbClr val="020202"/>
                </a:solidFill>
                <a:ea typeface="+mn-lt"/>
                <a:cs typeface="+mn-lt"/>
              </a:rPr>
              <a:t>May</a:t>
            </a:r>
            <a:r>
              <a:rPr lang="en-US" sz="2000" dirty="0">
                <a:solidFill>
                  <a:srgbClr val="020202"/>
                </a:solidFill>
                <a:ea typeface="+mn-lt"/>
                <a:cs typeface="+mn-lt"/>
              </a:rPr>
              <a:t> being </a:t>
            </a:r>
            <a:r>
              <a:rPr lang="en-US" sz="2000" b="1" dirty="0">
                <a:solidFill>
                  <a:srgbClr val="020202"/>
                </a:solidFill>
                <a:ea typeface="+mn-lt"/>
                <a:cs typeface="+mn-lt"/>
              </a:rPr>
              <a:t>12.15</a:t>
            </a:r>
            <a:r>
              <a:rPr lang="en-US" sz="2000" dirty="0">
                <a:solidFill>
                  <a:srgbClr val="020202"/>
                </a:solidFill>
                <a:ea typeface="+mn-lt"/>
                <a:cs typeface="+mn-lt"/>
              </a:rPr>
              <a:t>, before dropping to </a:t>
            </a:r>
            <a:r>
              <a:rPr lang="en-US" sz="2000" b="1" dirty="0">
                <a:solidFill>
                  <a:srgbClr val="020202"/>
                </a:solidFill>
                <a:ea typeface="+mn-lt"/>
                <a:cs typeface="+mn-lt"/>
              </a:rPr>
              <a:t>7.18</a:t>
            </a:r>
            <a:r>
              <a:rPr lang="en-US" sz="2000" dirty="0">
                <a:solidFill>
                  <a:srgbClr val="020202"/>
                </a:solidFill>
                <a:ea typeface="+mn-lt"/>
                <a:cs typeface="+mn-lt"/>
              </a:rPr>
              <a:t> in </a:t>
            </a:r>
            <a:r>
              <a:rPr lang="en-US" sz="2000" b="1" dirty="0">
                <a:solidFill>
                  <a:srgbClr val="020202"/>
                </a:solidFill>
                <a:ea typeface="+mn-lt"/>
                <a:cs typeface="+mn-lt"/>
              </a:rPr>
              <a:t>August</a:t>
            </a:r>
            <a:r>
              <a:rPr lang="en-US" sz="2000" dirty="0">
                <a:solidFill>
                  <a:srgbClr val="020202"/>
                </a:solidFill>
                <a:ea typeface="+mn-lt"/>
                <a:cs typeface="+mn-lt"/>
              </a:rPr>
              <a:t>. The analysis reveals both seasonality, such as spikes during holidays, and shocks, including the COVID-19 outbreak. While the recovery in early 2021 was encouraging, the pace slowed in the second half of the year, suggesting potential challenges in sustaining momentum.</a:t>
            </a:r>
            <a:endParaRPr lang="en-US" dirty="0">
              <a:ea typeface="+mn-lt"/>
              <a:cs typeface="+mn-lt"/>
            </a:endParaRPr>
          </a:p>
          <a:p>
            <a:pPr algn="just"/>
            <a:endParaRPr lang="en-US" sz="2000" dirty="0">
              <a:solidFill>
                <a:srgbClr val="020202"/>
              </a:solidFill>
              <a:ea typeface="+mn-lt"/>
              <a:cs typeface="+mn-lt"/>
            </a:endParaRPr>
          </a:p>
        </p:txBody>
      </p:sp>
      <p:sp>
        <p:nvSpPr>
          <p:cNvPr id="4" name="Arc 3">
            <a:extLst>
              <a:ext uri="{FF2B5EF4-FFF2-40B4-BE49-F238E27FC236}">
                <a16:creationId xmlns:a16="http://schemas.microsoft.com/office/drawing/2014/main" id="{9DCFB5F2-84D4-7AE6-2505-05354E9CB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2803847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815C62EE-0011-AE8F-DE93-9A756D68032B}"/>
              </a:ext>
            </a:extLst>
          </p:cNvPr>
          <p:cNvPicPr>
            <a:picLocks noChangeAspect="1"/>
          </p:cNvPicPr>
          <p:nvPr/>
        </p:nvPicPr>
        <p:blipFill>
          <a:blip r:embed="rId2"/>
          <a:stretch>
            <a:fillRect/>
          </a:stretch>
        </p:blipFill>
        <p:spPr>
          <a:xfrm>
            <a:off x="8069533" y="1700335"/>
            <a:ext cx="4391757" cy="224594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 0">
            <a:extLst>
              <a:ext uri="{FF2B5EF4-FFF2-40B4-BE49-F238E27FC236}">
                <a16:creationId xmlns:a16="http://schemas.microsoft.com/office/drawing/2014/main" id="{D3CE64D1-1EF3-1E6E-1BA7-3F15A8A47931}"/>
              </a:ext>
            </a:extLst>
          </p:cNvPr>
          <p:cNvSpPr/>
          <p:nvPr/>
        </p:nvSpPr>
        <p:spPr>
          <a:xfrm>
            <a:off x="640363" y="578999"/>
            <a:ext cx="13552558" cy="875225"/>
          </a:xfrm>
          <a:prstGeom prst="rect">
            <a:avLst/>
          </a:prstGeom>
        </p:spPr>
        <p:txBody>
          <a:bodyPr vert="horz" lIns="91440" tIns="45720" rIns="91440" bIns="45720" rtlCol="0" anchor="ctr">
            <a:noAutofit/>
          </a:bodyPr>
          <a:lstStyle/>
          <a:p>
            <a:r>
              <a:rPr lang="en-US" sz="4800" kern="1200">
                <a:latin typeface="PT Serif"/>
                <a:ea typeface="+mj-ea"/>
                <a:cs typeface="+mj-cs"/>
              </a:rPr>
              <a:t>Request </a:t>
            </a:r>
            <a:r>
              <a:rPr lang="en-US" sz="4800">
                <a:latin typeface="PT Serif"/>
                <a:ea typeface="+mj-ea"/>
                <a:cs typeface="+mj-cs"/>
              </a:rPr>
              <a:t>8</a:t>
            </a:r>
            <a:r>
              <a:rPr lang="en-US" sz="4800" kern="1200">
                <a:latin typeface="PT Serif"/>
                <a:ea typeface="+mj-ea"/>
                <a:cs typeface="+mj-cs"/>
              </a:rPr>
              <a:t>: </a:t>
            </a:r>
            <a:r>
              <a:rPr lang="en-US" sz="4800">
                <a:latin typeface="PT Serif"/>
                <a:ea typeface="+mj-ea"/>
                <a:cs typeface="+mj-cs"/>
              </a:rPr>
              <a:t>Monthly </a:t>
            </a:r>
            <a:r>
              <a:rPr lang="en-US" sz="4800" kern="1200">
                <a:latin typeface="PT Serif"/>
                <a:ea typeface="+mj-ea"/>
                <a:cs typeface="+mj-cs"/>
              </a:rPr>
              <a:t>Gross Sales</a:t>
            </a:r>
            <a:r>
              <a:rPr lang="en-US" sz="4800">
                <a:latin typeface="PT Serif"/>
                <a:ea typeface="+mj-ea"/>
                <a:cs typeface="+mj-cs"/>
              </a:rPr>
              <a:t> for Atiq Exclusive</a:t>
            </a:r>
            <a:r>
              <a:rPr lang="en-US" sz="4800">
                <a:latin typeface="Calibri"/>
                <a:ea typeface="Calibri"/>
                <a:cs typeface="Calibri"/>
              </a:rPr>
              <a:t> </a:t>
            </a:r>
          </a:p>
        </p:txBody>
      </p:sp>
      <p:sp>
        <p:nvSpPr>
          <p:cNvPr id="8" name="TextBox 7">
            <a:extLst>
              <a:ext uri="{FF2B5EF4-FFF2-40B4-BE49-F238E27FC236}">
                <a16:creationId xmlns:a16="http://schemas.microsoft.com/office/drawing/2014/main" id="{C5554ECA-0D51-2670-EDEE-CE195253B746}"/>
              </a:ext>
            </a:extLst>
          </p:cNvPr>
          <p:cNvSpPr txBox="1"/>
          <p:nvPr/>
        </p:nvSpPr>
        <p:spPr>
          <a:xfrm>
            <a:off x="5063054" y="1522496"/>
            <a:ext cx="2171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Output :</a:t>
            </a:r>
            <a:endParaRPr lang="en-US"/>
          </a:p>
          <a:p>
            <a:endParaRPr lang="en-US" sz="3200">
              <a:solidFill>
                <a:srgbClr val="020202"/>
              </a:solidFill>
              <a:ea typeface="Calibri"/>
              <a:cs typeface="Calibri"/>
            </a:endParaRPr>
          </a:p>
        </p:txBody>
      </p:sp>
      <p:sp>
        <p:nvSpPr>
          <p:cNvPr id="10" name="TextBox 9">
            <a:extLst>
              <a:ext uri="{FF2B5EF4-FFF2-40B4-BE49-F238E27FC236}">
                <a16:creationId xmlns:a16="http://schemas.microsoft.com/office/drawing/2014/main" id="{C910C249-B63C-A556-2B72-9154E0DB38E2}"/>
              </a:ext>
            </a:extLst>
          </p:cNvPr>
          <p:cNvSpPr txBox="1"/>
          <p:nvPr/>
        </p:nvSpPr>
        <p:spPr>
          <a:xfrm>
            <a:off x="293077" y="1576754"/>
            <a:ext cx="5591907" cy="4739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rPr>
              <a:t>SQL Query :</a:t>
            </a:r>
            <a:endParaRPr lang="en-US">
              <a:solidFill>
                <a:srgbClr val="000000"/>
              </a:solidFill>
              <a:latin typeface="Calibri" panose="020F0502020204030204"/>
              <a:ea typeface="Calibri" panose="020F0502020204030204"/>
              <a:cs typeface="Calibri" panose="020F0502020204030204"/>
            </a:endParaRPr>
          </a:p>
          <a:p>
            <a:r>
              <a:rPr lang="en-US" sz="2000">
                <a:solidFill>
                  <a:srgbClr val="020202"/>
                </a:solidFill>
                <a:ea typeface="+mn-lt"/>
                <a:cs typeface="+mn-lt"/>
              </a:rPr>
              <a:t>select </a:t>
            </a:r>
            <a:endParaRPr lang="en-US" sz="2000">
              <a:ea typeface="+mn-lt"/>
              <a:cs typeface="+mn-lt"/>
            </a:endParaRPr>
          </a:p>
          <a:p>
            <a:r>
              <a:rPr lang="en-US" sz="2000">
                <a:solidFill>
                  <a:srgbClr val="020202"/>
                </a:solidFill>
                <a:ea typeface="+mn-lt"/>
                <a:cs typeface="+mn-lt"/>
              </a:rPr>
              <a:t>    case</a:t>
            </a:r>
            <a:endParaRPr lang="en-US" sz="2000">
              <a:ea typeface="Calibri"/>
              <a:cs typeface="Calibri"/>
            </a:endParaRPr>
          </a:p>
          <a:p>
            <a:r>
              <a:rPr lang="en-US" sz="2000">
                <a:solidFill>
                  <a:srgbClr val="020202"/>
                </a:solidFill>
                <a:ea typeface="+mn-lt"/>
                <a:cs typeface="+mn-lt"/>
              </a:rPr>
              <a:t>    when month(date) in(9, 10, 11) then '1'</a:t>
            </a:r>
            <a:endParaRPr lang="en-US" sz="2000">
              <a:ea typeface="Calibri"/>
              <a:cs typeface="Calibri"/>
            </a:endParaRPr>
          </a:p>
          <a:p>
            <a:r>
              <a:rPr lang="en-US" sz="2000">
                <a:solidFill>
                  <a:srgbClr val="020202"/>
                </a:solidFill>
                <a:ea typeface="+mn-lt"/>
                <a:cs typeface="+mn-lt"/>
              </a:rPr>
              <a:t>    when month(date) in(12, 1, 2) then '2'</a:t>
            </a:r>
            <a:endParaRPr lang="en-US" sz="2000">
              <a:ea typeface="Calibri"/>
              <a:cs typeface="Calibri"/>
            </a:endParaRPr>
          </a:p>
          <a:p>
            <a:r>
              <a:rPr lang="en-US" sz="2000">
                <a:solidFill>
                  <a:srgbClr val="020202"/>
                </a:solidFill>
                <a:ea typeface="+mn-lt"/>
                <a:cs typeface="+mn-lt"/>
              </a:rPr>
              <a:t>    when month(date) in(3, 4, 5) then '3'</a:t>
            </a:r>
            <a:endParaRPr lang="en-US" sz="2000">
              <a:ea typeface="Calibri"/>
              <a:cs typeface="Calibri"/>
            </a:endParaRPr>
          </a:p>
          <a:p>
            <a:r>
              <a:rPr lang="en-US" sz="2000">
                <a:solidFill>
                  <a:srgbClr val="020202"/>
                </a:solidFill>
                <a:ea typeface="+mn-lt"/>
                <a:cs typeface="+mn-lt"/>
              </a:rPr>
              <a:t>    when month(date) in(6, 7, 8) then '4'</a:t>
            </a:r>
            <a:endParaRPr lang="en-US" sz="2000">
              <a:ea typeface="Calibri"/>
              <a:cs typeface="Calibri"/>
            </a:endParaRPr>
          </a:p>
          <a:p>
            <a:r>
              <a:rPr lang="en-US" sz="2000">
                <a:solidFill>
                  <a:srgbClr val="020202"/>
                </a:solidFill>
                <a:ea typeface="+mn-lt"/>
                <a:cs typeface="+mn-lt"/>
              </a:rPr>
              <a:t>    end as QUARTER,</a:t>
            </a:r>
            <a:endParaRPr lang="en-US" sz="2000">
              <a:ea typeface="+mn-lt"/>
              <a:cs typeface="+mn-lt"/>
            </a:endParaRPr>
          </a:p>
          <a:p>
            <a:r>
              <a:rPr lang="en-US" sz="2000">
                <a:solidFill>
                  <a:srgbClr val="020202"/>
                </a:solidFill>
                <a:ea typeface="+mn-lt"/>
                <a:cs typeface="+mn-lt"/>
              </a:rPr>
              <a:t>    sum(</a:t>
            </a:r>
            <a:r>
              <a:rPr lang="en-US" sz="2000" err="1">
                <a:solidFill>
                  <a:srgbClr val="020202"/>
                </a:solidFill>
                <a:ea typeface="+mn-lt"/>
                <a:cs typeface="+mn-lt"/>
              </a:rPr>
              <a:t>sold_quantity</a:t>
            </a:r>
            <a:r>
              <a:rPr lang="en-US" sz="2000">
                <a:solidFill>
                  <a:srgbClr val="020202"/>
                </a:solidFill>
                <a:ea typeface="+mn-lt"/>
                <a:cs typeface="+mn-lt"/>
              </a:rPr>
              <a:t>) as </a:t>
            </a:r>
            <a:r>
              <a:rPr lang="en-US" sz="2000" err="1">
                <a:solidFill>
                  <a:srgbClr val="020202"/>
                </a:solidFill>
                <a:ea typeface="+mn-lt"/>
                <a:cs typeface="+mn-lt"/>
              </a:rPr>
              <a:t>total_sold_quantity</a:t>
            </a:r>
            <a:endParaRPr lang="en-US" sz="2000">
              <a:ea typeface="Calibri"/>
              <a:cs typeface="Calibri"/>
            </a:endParaRPr>
          </a:p>
          <a:p>
            <a:r>
              <a:rPr lang="en-US" sz="2000">
                <a:solidFill>
                  <a:srgbClr val="020202"/>
                </a:solidFill>
                <a:ea typeface="+mn-lt"/>
                <a:cs typeface="+mn-lt"/>
              </a:rPr>
              <a:t>from </a:t>
            </a:r>
            <a:r>
              <a:rPr lang="en-US" sz="2000" err="1">
                <a:solidFill>
                  <a:srgbClr val="020202"/>
                </a:solidFill>
                <a:ea typeface="+mn-lt"/>
                <a:cs typeface="+mn-lt"/>
              </a:rPr>
              <a:t>fact_sales_monthly</a:t>
            </a:r>
            <a:endParaRPr lang="en-US" sz="2000">
              <a:ea typeface="+mn-lt"/>
              <a:cs typeface="+mn-lt"/>
            </a:endParaRPr>
          </a:p>
          <a:p>
            <a:r>
              <a:rPr lang="en-US" sz="2000">
                <a:solidFill>
                  <a:srgbClr val="020202"/>
                </a:solidFill>
                <a:ea typeface="+mn-lt"/>
                <a:cs typeface="+mn-lt"/>
              </a:rPr>
              <a:t>where </a:t>
            </a:r>
            <a:r>
              <a:rPr lang="en-US" sz="2000" err="1">
                <a:solidFill>
                  <a:srgbClr val="020202"/>
                </a:solidFill>
                <a:ea typeface="+mn-lt"/>
                <a:cs typeface="+mn-lt"/>
              </a:rPr>
              <a:t>fiscal_year</a:t>
            </a:r>
            <a:r>
              <a:rPr lang="en-US" sz="2000">
                <a:solidFill>
                  <a:srgbClr val="020202"/>
                </a:solidFill>
                <a:ea typeface="+mn-lt"/>
                <a:cs typeface="+mn-lt"/>
              </a:rPr>
              <a:t> = 2020</a:t>
            </a:r>
            <a:endParaRPr lang="en-US" sz="2000">
              <a:ea typeface="Calibri"/>
              <a:cs typeface="Calibri"/>
            </a:endParaRPr>
          </a:p>
          <a:p>
            <a:r>
              <a:rPr lang="en-US" sz="2000">
                <a:solidFill>
                  <a:srgbClr val="020202"/>
                </a:solidFill>
                <a:ea typeface="+mn-lt"/>
                <a:cs typeface="+mn-lt"/>
              </a:rPr>
              <a:t>group by QUARTER</a:t>
            </a:r>
            <a:endParaRPr lang="en-US" sz="2000">
              <a:ea typeface="Calibri"/>
              <a:cs typeface="Calibri"/>
            </a:endParaRPr>
          </a:p>
          <a:p>
            <a:r>
              <a:rPr lang="en-US" sz="2000">
                <a:solidFill>
                  <a:srgbClr val="020202"/>
                </a:solidFill>
                <a:ea typeface="+mn-lt"/>
                <a:cs typeface="+mn-lt"/>
              </a:rPr>
              <a:t>order by QUARTER;</a:t>
            </a:r>
            <a:endParaRPr lang="en-US" sz="2400">
              <a:ea typeface="Calibri" panose="020F0502020204030204"/>
              <a:cs typeface="Calibri" panose="020F0502020204030204"/>
            </a:endParaRPr>
          </a:p>
          <a:p>
            <a:endParaRPr lang="en-US">
              <a:solidFill>
                <a:srgbClr val="020202"/>
              </a:solidFill>
              <a:ea typeface="Calibri"/>
              <a:cs typeface="Calibri"/>
            </a:endParaRPr>
          </a:p>
          <a:p>
            <a:endParaRPr lang="en-US" sz="1600">
              <a:solidFill>
                <a:srgbClr val="020202"/>
              </a:solidFill>
              <a:ea typeface="Calibri"/>
              <a:cs typeface="Calibri"/>
            </a:endParaRPr>
          </a:p>
        </p:txBody>
      </p:sp>
      <p:sp>
        <p:nvSpPr>
          <p:cNvPr id="14" name="TextBox 13">
            <a:extLst>
              <a:ext uri="{FF2B5EF4-FFF2-40B4-BE49-F238E27FC236}">
                <a16:creationId xmlns:a16="http://schemas.microsoft.com/office/drawing/2014/main" id="{E09A5693-EB82-27C3-A939-AB5C3BA26BBE}"/>
              </a:ext>
            </a:extLst>
          </p:cNvPr>
          <p:cNvSpPr txBox="1"/>
          <p:nvPr/>
        </p:nvSpPr>
        <p:spPr>
          <a:xfrm>
            <a:off x="5064417" y="4568016"/>
            <a:ext cx="261404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20202"/>
                </a:solidFill>
                <a:ea typeface="+mn-lt"/>
                <a:cs typeface="+mn-lt"/>
              </a:rPr>
              <a:t>Visualization</a:t>
            </a:r>
            <a:r>
              <a:rPr lang="en-US" sz="3200">
                <a:solidFill>
                  <a:srgbClr val="020202"/>
                </a:solidFill>
                <a:latin typeface="Arial"/>
                <a:ea typeface="Calibri"/>
                <a:cs typeface="Calibri"/>
              </a:rPr>
              <a:t>:</a:t>
            </a:r>
            <a:endParaRPr lang="en-US"/>
          </a:p>
          <a:p>
            <a:endParaRPr lang="en-US" sz="3200">
              <a:solidFill>
                <a:srgbClr val="020202"/>
              </a:solidFill>
              <a:ea typeface="Calibri"/>
              <a:cs typeface="Calibri"/>
            </a:endParaRPr>
          </a:p>
        </p:txBody>
      </p:sp>
      <p:pic>
        <p:nvPicPr>
          <p:cNvPr id="16" name="Picture 15" descr="A green pie chart with white text&#10;&#10;Description automatically generated">
            <a:extLst>
              <a:ext uri="{FF2B5EF4-FFF2-40B4-BE49-F238E27FC236}">
                <a16:creationId xmlns:a16="http://schemas.microsoft.com/office/drawing/2014/main" id="{07C9660F-67A2-B46A-7015-8EDADEBA3DF9}"/>
              </a:ext>
            </a:extLst>
          </p:cNvPr>
          <p:cNvPicPr>
            <a:picLocks noChangeAspect="1"/>
          </p:cNvPicPr>
          <p:nvPr/>
        </p:nvPicPr>
        <p:blipFill>
          <a:blip r:embed="rId3"/>
          <a:stretch>
            <a:fillRect/>
          </a:stretch>
        </p:blipFill>
        <p:spPr>
          <a:xfrm>
            <a:off x="7984149" y="4570046"/>
            <a:ext cx="5412643" cy="3112478"/>
          </a:xfrm>
          <a:prstGeom prst="rect">
            <a:avLst/>
          </a:prstGeom>
          <a:ln>
            <a:noFill/>
          </a:ln>
          <a:effectLst>
            <a:softEdge rad="112500"/>
          </a:effectLst>
        </p:spPr>
      </p:pic>
      <p:sp>
        <p:nvSpPr>
          <p:cNvPr id="5" name="Oval 4">
            <a:extLst>
              <a:ext uri="{FF2B5EF4-FFF2-40B4-BE49-F238E27FC236}">
                <a16:creationId xmlns:a16="http://schemas.microsoft.com/office/drawing/2014/main" id="{B86034E7-58C4-BE4D-8386-94FE0203AD42}"/>
              </a:ext>
            </a:extLst>
          </p:cNvPr>
          <p:cNvSpPr/>
          <p:nvPr/>
        </p:nvSpPr>
        <p:spPr>
          <a:xfrm>
            <a:off x="520700" y="6121400"/>
            <a:ext cx="1638300" cy="1638300"/>
          </a:xfrm>
          <a:prstGeom prst="ellipse">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D412DAC-1A0E-0FA7-9EF2-D4F8D158CCDA}"/>
              </a:ext>
            </a:extLst>
          </p:cNvPr>
          <p:cNvSpPr/>
          <p:nvPr/>
        </p:nvSpPr>
        <p:spPr>
          <a:xfrm>
            <a:off x="520700" y="7315200"/>
            <a:ext cx="546100" cy="533400"/>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935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8F30E60C-0C9C-8DF5-4664-5DC5EC73B7DC}"/>
              </a:ext>
            </a:extLst>
          </p:cNvPr>
          <p:cNvSpPr/>
          <p:nvPr/>
        </p:nvSpPr>
        <p:spPr>
          <a:xfrm>
            <a:off x="967863" y="3490663"/>
            <a:ext cx="2691281" cy="746165"/>
          </a:xfrm>
          <a:prstGeom prst="rect">
            <a:avLst/>
          </a:prstGeom>
          <a:noFill/>
          <a:ln/>
        </p:spPr>
        <p:txBody>
          <a:bodyPr wrap="none" lIns="0" tIns="0" rIns="0" bIns="0" rtlCol="0" anchor="t"/>
          <a:lstStyle/>
          <a:p>
            <a:pPr>
              <a:lnSpc>
                <a:spcPts val="5850"/>
              </a:lnSpc>
            </a:pPr>
            <a:r>
              <a:rPr lang="en-US" sz="4700">
                <a:solidFill>
                  <a:srgbClr val="020202"/>
                </a:solidFill>
                <a:latin typeface="PT Serif"/>
              </a:rPr>
              <a:t>Objective </a:t>
            </a:r>
            <a:endParaRPr lang="en-US" sz="4700"/>
          </a:p>
        </p:txBody>
      </p:sp>
      <p:sp>
        <p:nvSpPr>
          <p:cNvPr id="5" name="Text 0">
            <a:extLst>
              <a:ext uri="{FF2B5EF4-FFF2-40B4-BE49-F238E27FC236}">
                <a16:creationId xmlns:a16="http://schemas.microsoft.com/office/drawing/2014/main" id="{4C53660E-AFC2-D092-B1F8-29C20B07F587}"/>
              </a:ext>
            </a:extLst>
          </p:cNvPr>
          <p:cNvSpPr/>
          <p:nvPr/>
        </p:nvSpPr>
        <p:spPr>
          <a:xfrm>
            <a:off x="6085005" y="2048615"/>
            <a:ext cx="6580594" cy="4213982"/>
          </a:xfrm>
          <a:prstGeom prst="rect">
            <a:avLst/>
          </a:prstGeom>
          <a:noFill/>
          <a:ln/>
        </p:spPr>
        <p:txBody>
          <a:bodyPr wrap="none" lIns="0" tIns="0" rIns="0" bIns="0" rtlCol="0" anchor="t"/>
          <a:lstStyle/>
          <a:p>
            <a:pPr marL="685800" indent="-685800">
              <a:lnSpc>
                <a:spcPts val="5850"/>
              </a:lnSpc>
              <a:buFont typeface="Arial"/>
              <a:buChar char="•"/>
            </a:pPr>
            <a:endParaRPr lang="en-US" sz="4700">
              <a:solidFill>
                <a:srgbClr val="020202"/>
              </a:solidFill>
              <a:latin typeface="PT Serif"/>
              <a:ea typeface="Calibri" panose="020F0502020204030204"/>
              <a:cs typeface="Calibri" panose="020F0502020204030204"/>
            </a:endParaRPr>
          </a:p>
        </p:txBody>
      </p:sp>
      <p:sp>
        <p:nvSpPr>
          <p:cNvPr id="7" name="Shape 1">
            <a:extLst>
              <a:ext uri="{FF2B5EF4-FFF2-40B4-BE49-F238E27FC236}">
                <a16:creationId xmlns:a16="http://schemas.microsoft.com/office/drawing/2014/main" id="{70BA1D46-65A5-9E0B-CD72-B03D0C7176EB}"/>
              </a:ext>
            </a:extLst>
          </p:cNvPr>
          <p:cNvSpPr/>
          <p:nvPr/>
        </p:nvSpPr>
        <p:spPr>
          <a:xfrm>
            <a:off x="4586405" y="1578466"/>
            <a:ext cx="9572391" cy="4562319"/>
          </a:xfrm>
          <a:prstGeom prst="roundRect">
            <a:avLst>
              <a:gd name="adj" fmla="val 2016"/>
            </a:avLst>
          </a:prstGeom>
          <a:solidFill>
            <a:srgbClr val="F2EEEE"/>
          </a:solidFill>
          <a:ln/>
        </p:spPr>
      </p:sp>
      <p:sp>
        <p:nvSpPr>
          <p:cNvPr id="15" name="Text 3">
            <a:extLst>
              <a:ext uri="{FF2B5EF4-FFF2-40B4-BE49-F238E27FC236}">
                <a16:creationId xmlns:a16="http://schemas.microsoft.com/office/drawing/2014/main" id="{721E4B5A-6290-3371-8F63-6D8C49063E25}"/>
              </a:ext>
            </a:extLst>
          </p:cNvPr>
          <p:cNvSpPr/>
          <p:nvPr/>
        </p:nvSpPr>
        <p:spPr>
          <a:xfrm>
            <a:off x="4773199" y="2742355"/>
            <a:ext cx="9582199" cy="4575089"/>
          </a:xfrm>
          <a:prstGeom prst="rect">
            <a:avLst/>
          </a:prstGeom>
          <a:noFill/>
          <a:ln/>
        </p:spPr>
        <p:txBody>
          <a:bodyPr wrap="square" lIns="0" tIns="0" rIns="0" bIns="0" rtlCol="0" anchor="t"/>
          <a:lstStyle/>
          <a:p>
            <a:pPr marL="685800" indent="-685800">
              <a:lnSpc>
                <a:spcPts val="5850"/>
              </a:lnSpc>
              <a:buFont typeface="Arial,Sans-Serif"/>
              <a:buChar char="•"/>
            </a:pPr>
            <a:r>
              <a:rPr lang="en-US" sz="4700">
                <a:solidFill>
                  <a:srgbClr val="020202"/>
                </a:solidFill>
                <a:latin typeface="PT Serif"/>
              </a:rPr>
              <a:t>Ad hoc request with Insights</a:t>
            </a:r>
            <a:endParaRPr lang="en-US" sz="4700">
              <a:solidFill>
                <a:srgbClr val="000000"/>
              </a:solidFill>
              <a:latin typeface="PT Serif"/>
            </a:endParaRPr>
          </a:p>
          <a:p>
            <a:pPr marL="685800" indent="-685800">
              <a:lnSpc>
                <a:spcPts val="5850"/>
              </a:lnSpc>
              <a:buFont typeface="Arial,Sans-Serif"/>
              <a:buChar char="•"/>
            </a:pPr>
            <a:r>
              <a:rPr lang="en-US" sz="4700">
                <a:solidFill>
                  <a:srgbClr val="020202"/>
                </a:solidFill>
                <a:latin typeface="PT Serif"/>
              </a:rPr>
              <a:t>Analysis data with graph, charts</a:t>
            </a:r>
            <a:endParaRPr lang="en-US" sz="4700">
              <a:solidFill>
                <a:srgbClr val="000000"/>
              </a:solidFill>
              <a:latin typeface="PT Serif"/>
            </a:endParaRPr>
          </a:p>
          <a:p>
            <a:pPr marL="685800" indent="-685800">
              <a:lnSpc>
                <a:spcPts val="5850"/>
              </a:lnSpc>
              <a:buFont typeface="Arial,Sans-Serif"/>
              <a:buChar char="•"/>
            </a:pPr>
            <a:r>
              <a:rPr lang="en-US" sz="4700">
                <a:solidFill>
                  <a:srgbClr val="020202"/>
                </a:solidFill>
                <a:latin typeface="PT Serif"/>
              </a:rPr>
              <a:t>Overview of company</a:t>
            </a:r>
            <a:endParaRPr lang="en-US"/>
          </a:p>
        </p:txBody>
      </p:sp>
      <p:sp>
        <p:nvSpPr>
          <p:cNvPr id="8" name="Oval 7">
            <a:extLst>
              <a:ext uri="{FF2B5EF4-FFF2-40B4-BE49-F238E27FC236}">
                <a16:creationId xmlns:a16="http://schemas.microsoft.com/office/drawing/2014/main" id="{D462443B-4F54-EECA-90FA-47CE7C4FD65F}"/>
              </a:ext>
            </a:extLst>
          </p:cNvPr>
          <p:cNvSpPr/>
          <p:nvPr/>
        </p:nvSpPr>
        <p:spPr>
          <a:xfrm>
            <a:off x="520700" y="6121400"/>
            <a:ext cx="1638300" cy="1638300"/>
          </a:xfrm>
          <a:prstGeom prst="ellipse">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3E086AB-2FC1-9FE2-9C1C-09DA937CEB64}"/>
              </a:ext>
            </a:extLst>
          </p:cNvPr>
          <p:cNvSpPr/>
          <p:nvPr/>
        </p:nvSpPr>
        <p:spPr>
          <a:xfrm>
            <a:off x="520700" y="7315200"/>
            <a:ext cx="546100" cy="533400"/>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4122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594E5B5B-5BE8-D994-71B8-521C26CED3FB}"/>
              </a:ext>
            </a:extLst>
          </p:cNvPr>
          <p:cNvSpPr/>
          <p:nvPr/>
        </p:nvSpPr>
        <p:spPr>
          <a:xfrm>
            <a:off x="762397" y="1100138"/>
            <a:ext cx="13096692" cy="594387"/>
          </a:xfrm>
          <a:prstGeom prst="rect">
            <a:avLst/>
          </a:prstGeom>
          <a:noFill/>
          <a:ln/>
        </p:spPr>
        <p:txBody>
          <a:bodyPr wrap="none" lIns="0" tIns="0" rIns="0" bIns="0" rtlCol="0" anchor="t"/>
          <a:lstStyle/>
          <a:p>
            <a:pPr>
              <a:lnSpc>
                <a:spcPts val="4000"/>
              </a:lnSpc>
            </a:pPr>
            <a:r>
              <a:rPr lang="en-US" sz="4800">
                <a:solidFill>
                  <a:srgbClr val="020202"/>
                </a:solidFill>
                <a:latin typeface="PT Serif"/>
                <a:ea typeface="PT Serif" pitchFamily="34" charset="-122"/>
                <a:cs typeface="PT Serif" pitchFamily="34" charset="-120"/>
              </a:rPr>
              <a:t>Request 8: </a:t>
            </a:r>
            <a:r>
              <a:rPr lang="en-US" sz="4800">
                <a:solidFill>
                  <a:srgbClr val="020202"/>
                </a:solidFill>
                <a:latin typeface="PT Serif"/>
                <a:ea typeface="+mn-lt"/>
                <a:cs typeface="+mn-lt"/>
              </a:rPr>
              <a:t>Highest Total Sold Quantity in 2020</a:t>
            </a:r>
            <a:endParaRPr lang="en-US" sz="4800">
              <a:solidFill>
                <a:srgbClr val="020202"/>
              </a:solidFill>
              <a:latin typeface="PT Serif"/>
            </a:endParaRPr>
          </a:p>
        </p:txBody>
      </p:sp>
      <p:sp>
        <p:nvSpPr>
          <p:cNvPr id="7" name="TextBox 6">
            <a:extLst>
              <a:ext uri="{FF2B5EF4-FFF2-40B4-BE49-F238E27FC236}">
                <a16:creationId xmlns:a16="http://schemas.microsoft.com/office/drawing/2014/main" id="{FDAD7412-9305-0656-66B4-7A05A911A03A}"/>
              </a:ext>
            </a:extLst>
          </p:cNvPr>
          <p:cNvSpPr txBox="1"/>
          <p:nvPr/>
        </p:nvSpPr>
        <p:spPr>
          <a:xfrm>
            <a:off x="603369" y="2985938"/>
            <a:ext cx="13423661"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u="sng" dirty="0">
                <a:ea typeface="Calibri" panose="020F0502020204030204"/>
                <a:cs typeface="Calibri" panose="020F0502020204030204"/>
              </a:rPr>
              <a:t>INSIGTS</a:t>
            </a:r>
          </a:p>
          <a:p>
            <a:pPr algn="just"/>
            <a:r>
              <a:rPr lang="en-US" sz="2000" dirty="0">
                <a:solidFill>
                  <a:srgbClr val="020202"/>
                </a:solidFill>
                <a:ea typeface="+mn-lt"/>
                <a:cs typeface="+mn-lt"/>
              </a:rPr>
              <a:t>The quarterly total sold quantities present an intriguing dispersion pattern over the four quarters. The </a:t>
            </a:r>
            <a:r>
              <a:rPr lang="en-US" sz="2000" b="1" dirty="0">
                <a:solidFill>
                  <a:srgbClr val="020202"/>
                </a:solidFill>
                <a:ea typeface="+mn-lt"/>
                <a:cs typeface="+mn-lt"/>
              </a:rPr>
              <a:t>first quarter</a:t>
            </a:r>
            <a:r>
              <a:rPr lang="en-US" sz="2000" dirty="0">
                <a:solidFill>
                  <a:srgbClr val="020202"/>
                </a:solidFill>
                <a:ea typeface="+mn-lt"/>
                <a:cs typeface="+mn-lt"/>
              </a:rPr>
              <a:t> records the highest sales volume, with over </a:t>
            </a:r>
            <a:r>
              <a:rPr lang="en-US" sz="2000" b="1" dirty="0">
                <a:solidFill>
                  <a:srgbClr val="020202"/>
                </a:solidFill>
                <a:ea typeface="+mn-lt"/>
                <a:cs typeface="+mn-lt"/>
              </a:rPr>
              <a:t>7 million units</a:t>
            </a:r>
            <a:r>
              <a:rPr lang="en-US" sz="2000" dirty="0">
                <a:solidFill>
                  <a:srgbClr val="020202"/>
                </a:solidFill>
                <a:ea typeface="+mn-lt"/>
                <a:cs typeface="+mn-lt"/>
              </a:rPr>
              <a:t> sold, making it the most productive period. The </a:t>
            </a:r>
            <a:r>
              <a:rPr lang="en-US" sz="2000" b="1" dirty="0">
                <a:solidFill>
                  <a:srgbClr val="020202"/>
                </a:solidFill>
                <a:ea typeface="+mn-lt"/>
                <a:cs typeface="+mn-lt"/>
              </a:rPr>
              <a:t>second quarter</a:t>
            </a:r>
            <a:r>
              <a:rPr lang="en-US" sz="2000" dirty="0">
                <a:solidFill>
                  <a:srgbClr val="020202"/>
                </a:solidFill>
                <a:ea typeface="+mn-lt"/>
                <a:cs typeface="+mn-lt"/>
              </a:rPr>
              <a:t> follows closely, with approximately </a:t>
            </a:r>
            <a:r>
              <a:rPr lang="en-US" sz="2000" b="1" dirty="0">
                <a:solidFill>
                  <a:srgbClr val="020202"/>
                </a:solidFill>
                <a:ea typeface="+mn-lt"/>
                <a:cs typeface="+mn-lt"/>
              </a:rPr>
              <a:t>6.6 million units</a:t>
            </a:r>
            <a:r>
              <a:rPr lang="en-US" sz="2000" dirty="0">
                <a:solidFill>
                  <a:srgbClr val="020202"/>
                </a:solidFill>
                <a:ea typeface="+mn-lt"/>
                <a:cs typeface="+mn-lt"/>
              </a:rPr>
              <a:t> sold. However, the </a:t>
            </a:r>
            <a:r>
              <a:rPr lang="en-US" sz="2000" b="1" dirty="0">
                <a:solidFill>
                  <a:srgbClr val="020202"/>
                </a:solidFill>
                <a:ea typeface="+mn-lt"/>
                <a:cs typeface="+mn-lt"/>
              </a:rPr>
              <a:t>third quarter</a:t>
            </a:r>
            <a:r>
              <a:rPr lang="en-US" sz="2000" dirty="0">
                <a:solidFill>
                  <a:srgbClr val="020202"/>
                </a:solidFill>
                <a:ea typeface="+mn-lt"/>
                <a:cs typeface="+mn-lt"/>
              </a:rPr>
              <a:t> experiences a sharp decline, with sales dropping to around </a:t>
            </a:r>
            <a:r>
              <a:rPr lang="en-US" sz="2000" b="1" dirty="0">
                <a:solidFill>
                  <a:srgbClr val="020202"/>
                </a:solidFill>
                <a:ea typeface="+mn-lt"/>
                <a:cs typeface="+mn-lt"/>
              </a:rPr>
              <a:t>2 million units</a:t>
            </a:r>
            <a:r>
              <a:rPr lang="en-US" sz="2000" dirty="0">
                <a:solidFill>
                  <a:srgbClr val="020202"/>
                </a:solidFill>
                <a:ea typeface="+mn-lt"/>
                <a:cs typeface="+mn-lt"/>
              </a:rPr>
              <a:t>, roughly a third of the volume in the previous quarter. The </a:t>
            </a:r>
            <a:r>
              <a:rPr lang="en-US" sz="2000" b="1" dirty="0">
                <a:solidFill>
                  <a:srgbClr val="020202"/>
                </a:solidFill>
                <a:ea typeface="+mn-lt"/>
                <a:cs typeface="+mn-lt"/>
              </a:rPr>
              <a:t>fourth quarter</a:t>
            </a:r>
            <a:r>
              <a:rPr lang="en-US" sz="2000" dirty="0">
                <a:solidFill>
                  <a:srgbClr val="020202"/>
                </a:solidFill>
                <a:ea typeface="+mn-lt"/>
                <a:cs typeface="+mn-lt"/>
              </a:rPr>
              <a:t> shows an improvement, reporting sales of about </a:t>
            </a:r>
            <a:r>
              <a:rPr lang="en-US" sz="2000" b="1" dirty="0">
                <a:solidFill>
                  <a:srgbClr val="020202"/>
                </a:solidFill>
                <a:ea typeface="+mn-lt"/>
                <a:cs typeface="+mn-lt"/>
              </a:rPr>
              <a:t>5 million units</a:t>
            </a:r>
            <a:r>
              <a:rPr lang="en-US" sz="2000" dirty="0">
                <a:solidFill>
                  <a:srgbClr val="020202"/>
                </a:solidFill>
                <a:ea typeface="+mn-lt"/>
                <a:cs typeface="+mn-lt"/>
              </a:rPr>
              <a:t>.</a:t>
            </a:r>
            <a:endParaRPr lang="en-US" dirty="0">
              <a:ea typeface="+mn-lt"/>
              <a:cs typeface="+mn-lt"/>
            </a:endParaRPr>
          </a:p>
          <a:p>
            <a:pPr algn="just"/>
            <a:r>
              <a:rPr lang="en-US" sz="2000" dirty="0">
                <a:solidFill>
                  <a:srgbClr val="020202"/>
                </a:solidFill>
                <a:ea typeface="+mn-lt"/>
                <a:cs typeface="+mn-lt"/>
              </a:rPr>
              <a:t>This pattern suggests that the greatest demand occurs during the </a:t>
            </a:r>
            <a:r>
              <a:rPr lang="en-US" sz="2000" b="1" dirty="0">
                <a:solidFill>
                  <a:srgbClr val="020202"/>
                </a:solidFill>
                <a:ea typeface="+mn-lt"/>
                <a:cs typeface="+mn-lt"/>
              </a:rPr>
              <a:t>early part of the year</a:t>
            </a:r>
            <a:r>
              <a:rPr lang="en-US" sz="2000" dirty="0">
                <a:solidFill>
                  <a:srgbClr val="020202"/>
                </a:solidFill>
                <a:ea typeface="+mn-lt"/>
                <a:cs typeface="+mn-lt"/>
              </a:rPr>
              <a:t>, while the </a:t>
            </a:r>
            <a:r>
              <a:rPr lang="en-US" sz="2000" b="1" dirty="0">
                <a:solidFill>
                  <a:srgbClr val="020202"/>
                </a:solidFill>
                <a:ea typeface="+mn-lt"/>
                <a:cs typeface="+mn-lt"/>
              </a:rPr>
              <a:t>latter half</a:t>
            </a:r>
            <a:r>
              <a:rPr lang="en-US" sz="2000" dirty="0">
                <a:solidFill>
                  <a:srgbClr val="020202"/>
                </a:solidFill>
                <a:ea typeface="+mn-lt"/>
                <a:cs typeface="+mn-lt"/>
              </a:rPr>
              <a:t> exhibits more variability in sales performance, with a notable drop in the third quarter followed by a rebound in the fourth.</a:t>
            </a:r>
            <a:endParaRPr lang="en-US" dirty="0">
              <a:ea typeface="+mn-lt"/>
              <a:cs typeface="+mn-lt"/>
            </a:endParaRPr>
          </a:p>
          <a:p>
            <a:pPr algn="just"/>
            <a:endParaRPr lang="en-US" sz="2000" dirty="0">
              <a:solidFill>
                <a:srgbClr val="020202"/>
              </a:solidFill>
              <a:ea typeface="+mn-lt"/>
              <a:cs typeface="+mn-lt"/>
            </a:endParaRPr>
          </a:p>
          <a:p>
            <a:pPr algn="ctr"/>
            <a:endParaRPr lang="en-US" u="sng">
              <a:solidFill>
                <a:srgbClr val="000000"/>
              </a:solidFill>
              <a:ea typeface="Calibri"/>
              <a:cs typeface="Calibri"/>
            </a:endParaRPr>
          </a:p>
        </p:txBody>
      </p:sp>
      <p:sp>
        <p:nvSpPr>
          <p:cNvPr id="4" name="Arc 3">
            <a:extLst>
              <a:ext uri="{FF2B5EF4-FFF2-40B4-BE49-F238E27FC236}">
                <a16:creationId xmlns:a16="http://schemas.microsoft.com/office/drawing/2014/main" id="{8A85B96C-E3F7-4404-ED53-1377E90AD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4003138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C73F2182-9CD3-0CC0-B2A6-4DC5DAE68A0A}"/>
              </a:ext>
            </a:extLst>
          </p:cNvPr>
          <p:cNvSpPr/>
          <p:nvPr/>
        </p:nvSpPr>
        <p:spPr>
          <a:xfrm>
            <a:off x="546497" y="795338"/>
            <a:ext cx="14339337" cy="594387"/>
          </a:xfrm>
          <a:prstGeom prst="rect">
            <a:avLst/>
          </a:prstGeom>
          <a:noFill/>
          <a:ln/>
        </p:spPr>
        <p:txBody>
          <a:bodyPr wrap="none" lIns="0" tIns="0" rIns="0" bIns="0" rtlCol="0" anchor="t"/>
          <a:lstStyle/>
          <a:p>
            <a:pPr>
              <a:lnSpc>
                <a:spcPts val="4000"/>
              </a:lnSpc>
            </a:pPr>
            <a:r>
              <a:rPr lang="en-US" sz="4400">
                <a:solidFill>
                  <a:srgbClr val="020202"/>
                </a:solidFill>
                <a:latin typeface="PT Serif"/>
                <a:ea typeface="PT Serif" pitchFamily="34" charset="-122"/>
                <a:cs typeface="PT Serif" pitchFamily="34" charset="-120"/>
              </a:rPr>
              <a:t>Request 9: </a:t>
            </a:r>
            <a:r>
              <a:rPr lang="en-US" sz="4400">
                <a:solidFill>
                  <a:srgbClr val="020202"/>
                </a:solidFill>
                <a:latin typeface="PT Serif"/>
                <a:ea typeface="+mn-lt"/>
                <a:cs typeface="+mn-lt"/>
              </a:rPr>
              <a:t>Channel with Highest Gross Sales in 2021</a:t>
            </a:r>
            <a:r>
              <a:rPr lang="en-US" sz="4400">
                <a:solidFill>
                  <a:srgbClr val="020202"/>
                </a:solidFill>
                <a:ea typeface="+mn-lt"/>
                <a:cs typeface="+mn-lt"/>
              </a:rPr>
              <a:t> </a:t>
            </a:r>
            <a:endParaRPr lang="en-US" sz="4400">
              <a:solidFill>
                <a:srgbClr val="020202"/>
              </a:solidFill>
              <a:latin typeface="PT Serif"/>
            </a:endParaRPr>
          </a:p>
        </p:txBody>
      </p:sp>
      <p:sp>
        <p:nvSpPr>
          <p:cNvPr id="9" name="TextBox 8">
            <a:extLst>
              <a:ext uri="{FF2B5EF4-FFF2-40B4-BE49-F238E27FC236}">
                <a16:creationId xmlns:a16="http://schemas.microsoft.com/office/drawing/2014/main" id="{D4BE92C7-A0D5-8606-24E6-F985988FE798}"/>
              </a:ext>
            </a:extLst>
          </p:cNvPr>
          <p:cNvSpPr txBox="1"/>
          <p:nvPr/>
        </p:nvSpPr>
        <p:spPr>
          <a:xfrm>
            <a:off x="304800" y="1869831"/>
            <a:ext cx="14009076"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rPr>
              <a:t>SQL Query :</a:t>
            </a:r>
            <a:endParaRPr lang="en-US">
              <a:solidFill>
                <a:srgbClr val="000000"/>
              </a:solidFill>
              <a:latin typeface="Calibri" panose="020F0502020204030204"/>
              <a:ea typeface="Calibri" panose="020F0502020204030204"/>
              <a:cs typeface="Calibri" panose="020F0502020204030204"/>
            </a:endParaRPr>
          </a:p>
          <a:p>
            <a:r>
              <a:rPr lang="en-US" sz="2000">
                <a:solidFill>
                  <a:srgbClr val="020202"/>
                </a:solidFill>
                <a:ea typeface="+mn-lt"/>
                <a:cs typeface="+mn-lt"/>
              </a:rPr>
              <a:t>select </a:t>
            </a:r>
            <a:endParaRPr lang="en-US" sz="2000">
              <a:ea typeface="+mn-lt"/>
              <a:cs typeface="+mn-lt"/>
            </a:endParaRPr>
          </a:p>
          <a:p>
            <a:r>
              <a:rPr lang="en-US" sz="2000">
                <a:solidFill>
                  <a:srgbClr val="020202"/>
                </a:solidFill>
                <a:ea typeface="+mn-lt"/>
                <a:cs typeface="+mn-lt"/>
              </a:rPr>
              <a:t>    channel,</a:t>
            </a:r>
            <a:endParaRPr lang="en-US" sz="2000">
              <a:ea typeface="+mn-lt"/>
              <a:cs typeface="+mn-lt"/>
            </a:endParaRPr>
          </a:p>
          <a:p>
            <a:r>
              <a:rPr lang="en-US" sz="2000">
                <a:solidFill>
                  <a:srgbClr val="020202"/>
                </a:solidFill>
                <a:ea typeface="+mn-lt"/>
                <a:cs typeface="+mn-lt"/>
              </a:rPr>
              <a:t>    round(sum(</a:t>
            </a:r>
            <a:r>
              <a:rPr lang="en-US" sz="2000" err="1">
                <a:solidFill>
                  <a:srgbClr val="020202"/>
                </a:solidFill>
                <a:ea typeface="+mn-lt"/>
                <a:cs typeface="+mn-lt"/>
              </a:rPr>
              <a:t>fact_gross_price.gross_price</a:t>
            </a:r>
            <a:r>
              <a:rPr lang="en-US" sz="2000">
                <a:solidFill>
                  <a:srgbClr val="020202"/>
                </a:solidFill>
                <a:ea typeface="+mn-lt"/>
                <a:cs typeface="+mn-lt"/>
              </a:rPr>
              <a:t> * </a:t>
            </a:r>
            <a:r>
              <a:rPr lang="en-US" sz="2000" err="1">
                <a:solidFill>
                  <a:srgbClr val="020202"/>
                </a:solidFill>
                <a:ea typeface="+mn-lt"/>
                <a:cs typeface="+mn-lt"/>
              </a:rPr>
              <a:t>fact_sales_monthly.sold_quantity</a:t>
            </a:r>
            <a:r>
              <a:rPr lang="en-US" sz="2000">
                <a:solidFill>
                  <a:srgbClr val="020202"/>
                </a:solidFill>
                <a:ea typeface="+mn-lt"/>
                <a:cs typeface="+mn-lt"/>
              </a:rPr>
              <a:t>/1000000), 3) as </a:t>
            </a:r>
            <a:r>
              <a:rPr lang="en-US" sz="2000" err="1">
                <a:solidFill>
                  <a:srgbClr val="020202"/>
                </a:solidFill>
                <a:ea typeface="+mn-lt"/>
                <a:cs typeface="+mn-lt"/>
              </a:rPr>
              <a:t>gross_sales_mln</a:t>
            </a:r>
            <a:r>
              <a:rPr lang="en-US" sz="2000">
                <a:solidFill>
                  <a:srgbClr val="020202"/>
                </a:solidFill>
                <a:ea typeface="+mn-lt"/>
                <a:cs typeface="+mn-lt"/>
              </a:rPr>
              <a:t>,</a:t>
            </a:r>
            <a:endParaRPr lang="en-US" sz="2000">
              <a:ea typeface="+mn-lt"/>
              <a:cs typeface="+mn-lt"/>
            </a:endParaRPr>
          </a:p>
          <a:p>
            <a:r>
              <a:rPr lang="en-US" sz="2000">
                <a:solidFill>
                  <a:srgbClr val="020202"/>
                </a:solidFill>
                <a:ea typeface="+mn-lt"/>
                <a:cs typeface="+mn-lt"/>
              </a:rPr>
              <a:t>    round(sum(</a:t>
            </a:r>
            <a:r>
              <a:rPr lang="en-US" sz="2000" err="1">
                <a:solidFill>
                  <a:srgbClr val="020202"/>
                </a:solidFill>
                <a:ea typeface="+mn-lt"/>
                <a:cs typeface="+mn-lt"/>
              </a:rPr>
              <a:t>fact_gross_price.gross_price</a:t>
            </a:r>
            <a:r>
              <a:rPr lang="en-US" sz="2000">
                <a:solidFill>
                  <a:srgbClr val="020202"/>
                </a:solidFill>
                <a:ea typeface="+mn-lt"/>
                <a:cs typeface="+mn-lt"/>
              </a:rPr>
              <a:t> * </a:t>
            </a:r>
            <a:r>
              <a:rPr lang="en-US" sz="2000" err="1">
                <a:solidFill>
                  <a:srgbClr val="020202"/>
                </a:solidFill>
                <a:ea typeface="+mn-lt"/>
                <a:cs typeface="+mn-lt"/>
              </a:rPr>
              <a:t>fact_sales_monthly.sold_quantity</a:t>
            </a:r>
            <a:r>
              <a:rPr lang="en-US" sz="2000">
                <a:solidFill>
                  <a:srgbClr val="020202"/>
                </a:solidFill>
                <a:ea typeface="+mn-lt"/>
                <a:cs typeface="+mn-lt"/>
              </a:rPr>
              <a:t>) /</a:t>
            </a:r>
            <a:endParaRPr lang="en-US" sz="2000">
              <a:ea typeface="Calibri"/>
              <a:cs typeface="Calibri"/>
            </a:endParaRPr>
          </a:p>
          <a:p>
            <a:r>
              <a:rPr lang="en-US" sz="2000">
                <a:solidFill>
                  <a:srgbClr val="020202"/>
                </a:solidFill>
                <a:ea typeface="+mn-lt"/>
                <a:cs typeface="+mn-lt"/>
              </a:rPr>
              <a:t>        (select sum(</a:t>
            </a:r>
            <a:r>
              <a:rPr lang="en-US" sz="2000" err="1">
                <a:solidFill>
                  <a:srgbClr val="020202"/>
                </a:solidFill>
                <a:ea typeface="+mn-lt"/>
                <a:cs typeface="+mn-lt"/>
              </a:rPr>
              <a:t>fact_gross_price.gross_price</a:t>
            </a:r>
            <a:r>
              <a:rPr lang="en-US" sz="2000">
                <a:solidFill>
                  <a:srgbClr val="020202"/>
                </a:solidFill>
                <a:ea typeface="+mn-lt"/>
                <a:cs typeface="+mn-lt"/>
              </a:rPr>
              <a:t> * </a:t>
            </a:r>
            <a:r>
              <a:rPr lang="en-US" sz="2000" err="1">
                <a:solidFill>
                  <a:srgbClr val="020202"/>
                </a:solidFill>
                <a:ea typeface="+mn-lt"/>
                <a:cs typeface="+mn-lt"/>
              </a:rPr>
              <a:t>fact_sales_monthly.sold_quantity</a:t>
            </a:r>
            <a:r>
              <a:rPr lang="en-US" sz="2000">
                <a:solidFill>
                  <a:srgbClr val="020202"/>
                </a:solidFill>
                <a:ea typeface="+mn-lt"/>
                <a:cs typeface="+mn-lt"/>
              </a:rPr>
              <a:t>) </a:t>
            </a:r>
            <a:endParaRPr lang="en-US" sz="2000">
              <a:ea typeface="Calibri"/>
              <a:cs typeface="Calibri"/>
            </a:endParaRPr>
          </a:p>
          <a:p>
            <a:r>
              <a:rPr lang="en-US" sz="2000">
                <a:solidFill>
                  <a:srgbClr val="020202"/>
                </a:solidFill>
                <a:ea typeface="+mn-lt"/>
                <a:cs typeface="+mn-lt"/>
              </a:rPr>
              <a:t>         from </a:t>
            </a:r>
            <a:r>
              <a:rPr lang="en-US" sz="2000" err="1">
                <a:solidFill>
                  <a:srgbClr val="020202"/>
                </a:solidFill>
                <a:ea typeface="+mn-lt"/>
                <a:cs typeface="+mn-lt"/>
              </a:rPr>
              <a:t>fact_sales_monthly</a:t>
            </a:r>
            <a:r>
              <a:rPr lang="en-US" sz="2000">
                <a:solidFill>
                  <a:srgbClr val="020202"/>
                </a:solidFill>
                <a:ea typeface="+mn-lt"/>
                <a:cs typeface="+mn-lt"/>
              </a:rPr>
              <a:t> </a:t>
            </a:r>
            <a:endParaRPr lang="en-US" sz="2000">
              <a:ea typeface="Calibri"/>
              <a:cs typeface="Calibri"/>
            </a:endParaRPr>
          </a:p>
          <a:p>
            <a:r>
              <a:rPr lang="en-US" sz="2000">
                <a:solidFill>
                  <a:srgbClr val="020202"/>
                </a:solidFill>
                <a:ea typeface="+mn-lt"/>
                <a:cs typeface="+mn-lt"/>
              </a:rPr>
              <a:t>         inner join </a:t>
            </a:r>
            <a:r>
              <a:rPr lang="en-US" sz="2000" err="1">
                <a:solidFill>
                  <a:srgbClr val="020202"/>
                </a:solidFill>
                <a:ea typeface="+mn-lt"/>
                <a:cs typeface="+mn-lt"/>
              </a:rPr>
              <a:t>fact_gross_price</a:t>
            </a:r>
            <a:r>
              <a:rPr lang="en-US" sz="2000">
                <a:solidFill>
                  <a:srgbClr val="020202"/>
                </a:solidFill>
                <a:ea typeface="+mn-lt"/>
                <a:cs typeface="+mn-lt"/>
              </a:rPr>
              <a:t> </a:t>
            </a:r>
            <a:endParaRPr lang="en-US" sz="2000">
              <a:ea typeface="Calibri"/>
              <a:cs typeface="Calibri"/>
            </a:endParaRPr>
          </a:p>
          <a:p>
            <a:r>
              <a:rPr lang="en-US" sz="2000">
                <a:solidFill>
                  <a:srgbClr val="020202"/>
                </a:solidFill>
                <a:ea typeface="+mn-lt"/>
                <a:cs typeface="+mn-lt"/>
              </a:rPr>
              <a:t>         ON </a:t>
            </a:r>
            <a:r>
              <a:rPr lang="en-US" sz="2000" err="1">
                <a:solidFill>
                  <a:srgbClr val="020202"/>
                </a:solidFill>
                <a:ea typeface="+mn-lt"/>
                <a:cs typeface="+mn-lt"/>
              </a:rPr>
              <a:t>fact_gross_price.product_code</a:t>
            </a:r>
            <a:r>
              <a:rPr lang="en-US" sz="2000">
                <a:solidFill>
                  <a:srgbClr val="020202"/>
                </a:solidFill>
                <a:ea typeface="+mn-lt"/>
                <a:cs typeface="+mn-lt"/>
              </a:rPr>
              <a:t> = </a:t>
            </a:r>
            <a:r>
              <a:rPr lang="en-US" sz="2000" err="1">
                <a:solidFill>
                  <a:srgbClr val="020202"/>
                </a:solidFill>
                <a:ea typeface="+mn-lt"/>
                <a:cs typeface="+mn-lt"/>
              </a:rPr>
              <a:t>fact_sales_monthly.product_code</a:t>
            </a:r>
            <a:r>
              <a:rPr lang="en-US" sz="2000">
                <a:solidFill>
                  <a:srgbClr val="020202"/>
                </a:solidFill>
                <a:ea typeface="+mn-lt"/>
                <a:cs typeface="+mn-lt"/>
              </a:rPr>
              <a:t> </a:t>
            </a:r>
            <a:endParaRPr lang="en-US" sz="2000">
              <a:ea typeface="Calibri"/>
              <a:cs typeface="Calibri"/>
            </a:endParaRPr>
          </a:p>
          <a:p>
            <a:r>
              <a:rPr lang="en-US" sz="2000">
                <a:solidFill>
                  <a:srgbClr val="020202"/>
                </a:solidFill>
                <a:ea typeface="+mn-lt"/>
                <a:cs typeface="+mn-lt"/>
              </a:rPr>
              <a:t>         where </a:t>
            </a:r>
            <a:r>
              <a:rPr lang="en-US" sz="2000" err="1">
                <a:solidFill>
                  <a:srgbClr val="020202"/>
                </a:solidFill>
                <a:ea typeface="+mn-lt"/>
                <a:cs typeface="+mn-lt"/>
              </a:rPr>
              <a:t>fact_sales_monthly.fiscal_year</a:t>
            </a:r>
            <a:r>
              <a:rPr lang="en-US" sz="2000">
                <a:solidFill>
                  <a:srgbClr val="020202"/>
                </a:solidFill>
                <a:ea typeface="+mn-lt"/>
                <a:cs typeface="+mn-lt"/>
              </a:rPr>
              <a:t> = 2021) * 100 , 3) as percentage</a:t>
            </a:r>
            <a:endParaRPr lang="en-US" sz="2000">
              <a:ea typeface="Calibri"/>
              <a:cs typeface="Calibri"/>
            </a:endParaRPr>
          </a:p>
          <a:p>
            <a:r>
              <a:rPr lang="en-US" sz="2000">
                <a:solidFill>
                  <a:srgbClr val="020202"/>
                </a:solidFill>
                <a:ea typeface="+mn-lt"/>
                <a:cs typeface="+mn-lt"/>
              </a:rPr>
              <a:t>from </a:t>
            </a:r>
            <a:r>
              <a:rPr lang="en-US" sz="2000" err="1">
                <a:solidFill>
                  <a:srgbClr val="020202"/>
                </a:solidFill>
                <a:ea typeface="+mn-lt"/>
                <a:cs typeface="+mn-lt"/>
              </a:rPr>
              <a:t>dim_customer</a:t>
            </a:r>
            <a:endParaRPr lang="en-US" sz="2000">
              <a:ea typeface="Calibri"/>
              <a:cs typeface="Calibri"/>
            </a:endParaRPr>
          </a:p>
          <a:p>
            <a:r>
              <a:rPr lang="en-US" sz="2000">
                <a:solidFill>
                  <a:srgbClr val="020202"/>
                </a:solidFill>
                <a:ea typeface="+mn-lt"/>
                <a:cs typeface="+mn-lt"/>
              </a:rPr>
              <a:t>inner join </a:t>
            </a:r>
            <a:r>
              <a:rPr lang="en-US" sz="2000" err="1">
                <a:solidFill>
                  <a:srgbClr val="020202"/>
                </a:solidFill>
                <a:ea typeface="+mn-lt"/>
                <a:cs typeface="+mn-lt"/>
              </a:rPr>
              <a:t>fact_sales_monthly</a:t>
            </a:r>
            <a:r>
              <a:rPr lang="en-US" sz="2000">
                <a:solidFill>
                  <a:srgbClr val="020202"/>
                </a:solidFill>
                <a:ea typeface="+mn-lt"/>
                <a:cs typeface="+mn-lt"/>
              </a:rPr>
              <a:t> on </a:t>
            </a:r>
            <a:r>
              <a:rPr lang="en-US" sz="2000" err="1">
                <a:solidFill>
                  <a:srgbClr val="020202"/>
                </a:solidFill>
                <a:ea typeface="+mn-lt"/>
                <a:cs typeface="+mn-lt"/>
              </a:rPr>
              <a:t>dim_customer.customer_code</a:t>
            </a:r>
            <a:r>
              <a:rPr lang="en-US" sz="2000">
                <a:solidFill>
                  <a:srgbClr val="020202"/>
                </a:solidFill>
                <a:ea typeface="+mn-lt"/>
                <a:cs typeface="+mn-lt"/>
              </a:rPr>
              <a:t> = </a:t>
            </a:r>
            <a:r>
              <a:rPr lang="en-US" sz="2000" err="1">
                <a:solidFill>
                  <a:srgbClr val="020202"/>
                </a:solidFill>
                <a:ea typeface="+mn-lt"/>
                <a:cs typeface="+mn-lt"/>
              </a:rPr>
              <a:t>fact_sales_monthly.customer_code</a:t>
            </a:r>
            <a:endParaRPr lang="en-US" sz="2000">
              <a:ea typeface="Calibri"/>
              <a:cs typeface="Calibri"/>
            </a:endParaRPr>
          </a:p>
          <a:p>
            <a:r>
              <a:rPr lang="en-US" sz="2000">
                <a:solidFill>
                  <a:srgbClr val="020202"/>
                </a:solidFill>
                <a:ea typeface="+mn-lt"/>
                <a:cs typeface="+mn-lt"/>
              </a:rPr>
              <a:t>inner join </a:t>
            </a:r>
            <a:r>
              <a:rPr lang="en-US" sz="2000" err="1">
                <a:solidFill>
                  <a:srgbClr val="020202"/>
                </a:solidFill>
                <a:ea typeface="+mn-lt"/>
                <a:cs typeface="+mn-lt"/>
              </a:rPr>
              <a:t>fact_gross_price</a:t>
            </a:r>
            <a:r>
              <a:rPr lang="en-US" sz="2000">
                <a:solidFill>
                  <a:srgbClr val="020202"/>
                </a:solidFill>
                <a:ea typeface="+mn-lt"/>
                <a:cs typeface="+mn-lt"/>
              </a:rPr>
              <a:t> on </a:t>
            </a:r>
            <a:r>
              <a:rPr lang="en-US" sz="2000" err="1">
                <a:solidFill>
                  <a:srgbClr val="020202"/>
                </a:solidFill>
                <a:ea typeface="+mn-lt"/>
                <a:cs typeface="+mn-lt"/>
              </a:rPr>
              <a:t>fact_gross_price.product_code</a:t>
            </a:r>
            <a:r>
              <a:rPr lang="en-US" sz="2000">
                <a:solidFill>
                  <a:srgbClr val="020202"/>
                </a:solidFill>
                <a:ea typeface="+mn-lt"/>
                <a:cs typeface="+mn-lt"/>
              </a:rPr>
              <a:t> = </a:t>
            </a:r>
            <a:r>
              <a:rPr lang="en-US" sz="2000" err="1">
                <a:solidFill>
                  <a:srgbClr val="020202"/>
                </a:solidFill>
                <a:ea typeface="+mn-lt"/>
                <a:cs typeface="+mn-lt"/>
              </a:rPr>
              <a:t>fact_sales_monthly.product_code</a:t>
            </a:r>
            <a:endParaRPr lang="en-US" sz="2000">
              <a:ea typeface="Calibri"/>
              <a:cs typeface="Calibri"/>
            </a:endParaRPr>
          </a:p>
          <a:p>
            <a:r>
              <a:rPr lang="en-US" sz="2000">
                <a:solidFill>
                  <a:srgbClr val="020202"/>
                </a:solidFill>
                <a:ea typeface="+mn-lt"/>
                <a:cs typeface="+mn-lt"/>
              </a:rPr>
              <a:t>where  </a:t>
            </a:r>
            <a:r>
              <a:rPr lang="en-US" sz="2000" err="1">
                <a:solidFill>
                  <a:srgbClr val="020202"/>
                </a:solidFill>
                <a:ea typeface="+mn-lt"/>
                <a:cs typeface="+mn-lt"/>
              </a:rPr>
              <a:t>fact_sales_monthly.fiscal_year</a:t>
            </a:r>
            <a:r>
              <a:rPr lang="en-US" sz="2000">
                <a:solidFill>
                  <a:srgbClr val="020202"/>
                </a:solidFill>
                <a:ea typeface="+mn-lt"/>
                <a:cs typeface="+mn-lt"/>
              </a:rPr>
              <a:t> = 2021</a:t>
            </a:r>
            <a:endParaRPr lang="en-US" sz="2000">
              <a:ea typeface="Calibri"/>
              <a:cs typeface="Calibri"/>
            </a:endParaRPr>
          </a:p>
          <a:p>
            <a:r>
              <a:rPr lang="en-US" sz="2000">
                <a:solidFill>
                  <a:srgbClr val="020202"/>
                </a:solidFill>
                <a:ea typeface="+mn-lt"/>
                <a:cs typeface="+mn-lt"/>
              </a:rPr>
              <a:t>group by channel;</a:t>
            </a:r>
            <a:endParaRPr lang="en-US" sz="2000">
              <a:ea typeface="+mn-lt"/>
              <a:cs typeface="+mn-lt"/>
            </a:endParaRPr>
          </a:p>
          <a:p>
            <a:endParaRPr lang="en-US">
              <a:solidFill>
                <a:srgbClr val="020202"/>
              </a:solidFill>
              <a:ea typeface="Calibri"/>
              <a:cs typeface="Calibri"/>
            </a:endParaRPr>
          </a:p>
          <a:p>
            <a:endParaRPr lang="en-US" sz="1600">
              <a:solidFill>
                <a:srgbClr val="020202"/>
              </a:solidFill>
              <a:ea typeface="Calibri"/>
              <a:cs typeface="Calibri"/>
            </a:endParaRPr>
          </a:p>
        </p:txBody>
      </p:sp>
      <p:sp>
        <p:nvSpPr>
          <p:cNvPr id="4" name="Arc 3">
            <a:extLst>
              <a:ext uri="{FF2B5EF4-FFF2-40B4-BE49-F238E27FC236}">
                <a16:creationId xmlns:a16="http://schemas.microsoft.com/office/drawing/2014/main" id="{482492BE-1483-C735-6810-91800E645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768733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2394CA51-BC03-C824-C7B7-4587D2A93E62}"/>
              </a:ext>
            </a:extLst>
          </p:cNvPr>
          <p:cNvSpPr/>
          <p:nvPr/>
        </p:nvSpPr>
        <p:spPr>
          <a:xfrm>
            <a:off x="546497" y="795338"/>
            <a:ext cx="14339337" cy="594387"/>
          </a:xfrm>
          <a:prstGeom prst="rect">
            <a:avLst/>
          </a:prstGeom>
          <a:noFill/>
          <a:ln/>
        </p:spPr>
        <p:txBody>
          <a:bodyPr wrap="none" lIns="0" tIns="0" rIns="0" bIns="0" rtlCol="0" anchor="t"/>
          <a:lstStyle/>
          <a:p>
            <a:pPr>
              <a:lnSpc>
                <a:spcPts val="4000"/>
              </a:lnSpc>
            </a:pPr>
            <a:r>
              <a:rPr lang="en-US" sz="4400">
                <a:solidFill>
                  <a:srgbClr val="020202"/>
                </a:solidFill>
                <a:latin typeface="PT Serif"/>
                <a:ea typeface="PT Serif" pitchFamily="34" charset="-122"/>
                <a:cs typeface="PT Serif" pitchFamily="34" charset="-120"/>
              </a:rPr>
              <a:t>Request 10: </a:t>
            </a:r>
            <a:r>
              <a:rPr lang="en-US" sz="4400">
                <a:solidFill>
                  <a:srgbClr val="020202"/>
                </a:solidFill>
                <a:latin typeface="PT Serif"/>
                <a:ea typeface="+mn-lt"/>
                <a:cs typeface="+mn-lt"/>
              </a:rPr>
              <a:t>Channel with Highest Gross Sales in 2021</a:t>
            </a:r>
            <a:r>
              <a:rPr lang="en-US" sz="4400">
                <a:solidFill>
                  <a:srgbClr val="020202"/>
                </a:solidFill>
                <a:ea typeface="+mn-lt"/>
                <a:cs typeface="+mn-lt"/>
              </a:rPr>
              <a:t> </a:t>
            </a:r>
            <a:endParaRPr lang="en-US" sz="4400">
              <a:solidFill>
                <a:srgbClr val="020202"/>
              </a:solidFill>
              <a:latin typeface="PT Serif"/>
            </a:endParaRPr>
          </a:p>
        </p:txBody>
      </p:sp>
      <p:sp>
        <p:nvSpPr>
          <p:cNvPr id="5" name="TextBox 4">
            <a:extLst>
              <a:ext uri="{FF2B5EF4-FFF2-40B4-BE49-F238E27FC236}">
                <a16:creationId xmlns:a16="http://schemas.microsoft.com/office/drawing/2014/main" id="{9BF5D11C-2734-8053-0563-B127206C3BD8}"/>
              </a:ext>
            </a:extLst>
          </p:cNvPr>
          <p:cNvSpPr txBox="1"/>
          <p:nvPr/>
        </p:nvSpPr>
        <p:spPr>
          <a:xfrm>
            <a:off x="548692" y="1805803"/>
            <a:ext cx="2171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Output :</a:t>
            </a:r>
            <a:endParaRPr lang="en-US"/>
          </a:p>
          <a:p>
            <a:endParaRPr lang="en-US" sz="3200">
              <a:solidFill>
                <a:srgbClr val="020202"/>
              </a:solidFill>
              <a:ea typeface="Calibri"/>
              <a:cs typeface="Calibri"/>
            </a:endParaRPr>
          </a:p>
        </p:txBody>
      </p:sp>
      <p:sp>
        <p:nvSpPr>
          <p:cNvPr id="7" name="TextBox 6">
            <a:extLst>
              <a:ext uri="{FF2B5EF4-FFF2-40B4-BE49-F238E27FC236}">
                <a16:creationId xmlns:a16="http://schemas.microsoft.com/office/drawing/2014/main" id="{01244FF8-03AF-7649-E640-6C5239DBC42E}"/>
              </a:ext>
            </a:extLst>
          </p:cNvPr>
          <p:cNvSpPr txBox="1"/>
          <p:nvPr/>
        </p:nvSpPr>
        <p:spPr>
          <a:xfrm>
            <a:off x="547516" y="3834347"/>
            <a:ext cx="260232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20202"/>
                </a:solidFill>
                <a:ea typeface="+mn-lt"/>
                <a:cs typeface="+mn-lt"/>
              </a:rPr>
              <a:t>Visualization</a:t>
            </a:r>
            <a:r>
              <a:rPr lang="en-US" sz="3200">
                <a:solidFill>
                  <a:srgbClr val="020202"/>
                </a:solidFill>
                <a:latin typeface="Arial"/>
                <a:ea typeface="Calibri"/>
                <a:cs typeface="Calibri"/>
              </a:rPr>
              <a:t>:</a:t>
            </a:r>
            <a:endParaRPr lang="en-US"/>
          </a:p>
          <a:p>
            <a:endParaRPr lang="en-US" sz="3200">
              <a:solidFill>
                <a:srgbClr val="020202"/>
              </a:solidFill>
              <a:ea typeface="Calibri"/>
              <a:cs typeface="Calibri"/>
            </a:endParaRPr>
          </a:p>
        </p:txBody>
      </p:sp>
      <p:pic>
        <p:nvPicPr>
          <p:cNvPr id="8" name="Picture 7" descr="A screenshot of a computer&#10;&#10;Description automatically generated">
            <a:extLst>
              <a:ext uri="{FF2B5EF4-FFF2-40B4-BE49-F238E27FC236}">
                <a16:creationId xmlns:a16="http://schemas.microsoft.com/office/drawing/2014/main" id="{C0144BDB-E6CC-3162-8330-716B1AD37162}"/>
              </a:ext>
            </a:extLst>
          </p:cNvPr>
          <p:cNvPicPr>
            <a:picLocks noChangeAspect="1"/>
          </p:cNvPicPr>
          <p:nvPr/>
        </p:nvPicPr>
        <p:blipFill>
          <a:blip r:embed="rId2"/>
          <a:stretch>
            <a:fillRect/>
          </a:stretch>
        </p:blipFill>
        <p:spPr>
          <a:xfrm>
            <a:off x="553061" y="2326421"/>
            <a:ext cx="4774955" cy="13356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descr="A pie chart with numbers and a few different colored circles&#10;&#10;Description automatically generated">
            <a:extLst>
              <a:ext uri="{FF2B5EF4-FFF2-40B4-BE49-F238E27FC236}">
                <a16:creationId xmlns:a16="http://schemas.microsoft.com/office/drawing/2014/main" id="{0E2513F0-4E35-46D1-69D9-DADDB562F3CC}"/>
              </a:ext>
            </a:extLst>
          </p:cNvPr>
          <p:cNvPicPr>
            <a:picLocks noChangeAspect="1"/>
          </p:cNvPicPr>
          <p:nvPr/>
        </p:nvPicPr>
        <p:blipFill>
          <a:blip r:embed="rId3"/>
          <a:stretch>
            <a:fillRect/>
          </a:stretch>
        </p:blipFill>
        <p:spPr>
          <a:xfrm>
            <a:off x="550130" y="4649910"/>
            <a:ext cx="4048125" cy="2876550"/>
          </a:xfrm>
          <a:prstGeom prst="rect">
            <a:avLst/>
          </a:prstGeom>
          <a:ln>
            <a:noFill/>
          </a:ln>
          <a:effectLst>
            <a:softEdge rad="112500"/>
          </a:effectLst>
        </p:spPr>
      </p:pic>
      <p:sp>
        <p:nvSpPr>
          <p:cNvPr id="11" name="TextBox 10">
            <a:extLst>
              <a:ext uri="{FF2B5EF4-FFF2-40B4-BE49-F238E27FC236}">
                <a16:creationId xmlns:a16="http://schemas.microsoft.com/office/drawing/2014/main" id="{EACC7066-9CFA-A107-F100-CB821906339D}"/>
              </a:ext>
            </a:extLst>
          </p:cNvPr>
          <p:cNvSpPr txBox="1"/>
          <p:nvPr/>
        </p:nvSpPr>
        <p:spPr>
          <a:xfrm>
            <a:off x="6193323" y="1994361"/>
            <a:ext cx="7788769"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u="sng" dirty="0">
                <a:ea typeface="Calibri" panose="020F0502020204030204"/>
                <a:cs typeface="Calibri" panose="020F0502020204030204"/>
              </a:rPr>
              <a:t>INSIGTS</a:t>
            </a:r>
          </a:p>
          <a:p>
            <a:pPr algn="just"/>
            <a:r>
              <a:rPr lang="en-US" sz="2000" dirty="0">
                <a:solidFill>
                  <a:srgbClr val="020202"/>
                </a:solidFill>
                <a:ea typeface="+mn-lt"/>
                <a:cs typeface="+mn-lt"/>
              </a:rPr>
              <a:t>Looking at the sales by channel, we see that the overwhelming majority comes from </a:t>
            </a:r>
            <a:r>
              <a:rPr lang="en-US" sz="2000" b="1" dirty="0">
                <a:solidFill>
                  <a:srgbClr val="020202"/>
                </a:solidFill>
                <a:ea typeface="+mn-lt"/>
                <a:cs typeface="+mn-lt"/>
              </a:rPr>
              <a:t>retailers</a:t>
            </a:r>
            <a:r>
              <a:rPr lang="en-US" sz="2000" dirty="0">
                <a:solidFill>
                  <a:srgbClr val="020202"/>
                </a:solidFill>
                <a:ea typeface="+mn-lt"/>
                <a:cs typeface="+mn-lt"/>
              </a:rPr>
              <a:t>, accounting for more than </a:t>
            </a:r>
            <a:r>
              <a:rPr lang="en-US" sz="2000" b="1" dirty="0">
                <a:solidFill>
                  <a:srgbClr val="020202"/>
                </a:solidFill>
                <a:ea typeface="+mn-lt"/>
                <a:cs typeface="+mn-lt"/>
              </a:rPr>
              <a:t>73%</a:t>
            </a:r>
            <a:r>
              <a:rPr lang="en-US" sz="2000" dirty="0">
                <a:solidFill>
                  <a:srgbClr val="020202"/>
                </a:solidFill>
                <a:ea typeface="+mn-lt"/>
                <a:cs typeface="+mn-lt"/>
              </a:rPr>
              <a:t> of total sales at </a:t>
            </a:r>
            <a:r>
              <a:rPr lang="en-US" sz="2000" b="1" dirty="0">
                <a:solidFill>
                  <a:srgbClr val="020202"/>
                </a:solidFill>
                <a:ea typeface="+mn-lt"/>
                <a:cs typeface="+mn-lt"/>
              </a:rPr>
              <a:t>1924.17 million</a:t>
            </a:r>
            <a:r>
              <a:rPr lang="en-US" sz="2000" dirty="0">
                <a:solidFill>
                  <a:srgbClr val="020202"/>
                </a:solidFill>
                <a:ea typeface="+mn-lt"/>
                <a:cs typeface="+mn-lt"/>
              </a:rPr>
              <a:t>. </a:t>
            </a:r>
            <a:r>
              <a:rPr lang="en-US" sz="2000" b="1" dirty="0">
                <a:solidFill>
                  <a:srgbClr val="020202"/>
                </a:solidFill>
                <a:ea typeface="+mn-lt"/>
                <a:cs typeface="+mn-lt"/>
              </a:rPr>
              <a:t>Direct sales</a:t>
            </a:r>
            <a:r>
              <a:rPr lang="en-US" sz="2000" dirty="0">
                <a:solidFill>
                  <a:srgbClr val="020202"/>
                </a:solidFill>
                <a:ea typeface="+mn-lt"/>
                <a:cs typeface="+mn-lt"/>
              </a:rPr>
              <a:t> contribute </a:t>
            </a:r>
            <a:r>
              <a:rPr lang="en-US" sz="2000" b="1" dirty="0">
                <a:solidFill>
                  <a:srgbClr val="020202"/>
                </a:solidFill>
                <a:ea typeface="+mn-lt"/>
                <a:cs typeface="+mn-lt"/>
              </a:rPr>
              <a:t>15.5%</a:t>
            </a:r>
            <a:r>
              <a:rPr lang="en-US" sz="2000" dirty="0">
                <a:solidFill>
                  <a:srgbClr val="020202"/>
                </a:solidFill>
                <a:ea typeface="+mn-lt"/>
                <a:cs typeface="+mn-lt"/>
              </a:rPr>
              <a:t> (</a:t>
            </a:r>
            <a:r>
              <a:rPr lang="en-US" sz="2000" b="1" dirty="0">
                <a:solidFill>
                  <a:srgbClr val="020202"/>
                </a:solidFill>
                <a:ea typeface="+mn-lt"/>
                <a:cs typeface="+mn-lt"/>
              </a:rPr>
              <a:t>406.687 million</a:t>
            </a:r>
            <a:r>
              <a:rPr lang="en-US" sz="2000" dirty="0">
                <a:solidFill>
                  <a:srgbClr val="020202"/>
                </a:solidFill>
                <a:ea typeface="+mn-lt"/>
                <a:cs typeface="+mn-lt"/>
              </a:rPr>
              <a:t>), followed by </a:t>
            </a:r>
            <a:r>
              <a:rPr lang="en-US" sz="2000" b="1" dirty="0">
                <a:solidFill>
                  <a:srgbClr val="020202"/>
                </a:solidFill>
                <a:ea typeface="+mn-lt"/>
                <a:cs typeface="+mn-lt"/>
              </a:rPr>
              <a:t>distributors</a:t>
            </a:r>
            <a:r>
              <a:rPr lang="en-US" sz="2000" dirty="0">
                <a:solidFill>
                  <a:srgbClr val="020202"/>
                </a:solidFill>
                <a:ea typeface="+mn-lt"/>
                <a:cs typeface="+mn-lt"/>
              </a:rPr>
              <a:t> with the smallest share of </a:t>
            </a:r>
            <a:r>
              <a:rPr lang="en-US" sz="2000" b="1" dirty="0">
                <a:solidFill>
                  <a:srgbClr val="020202"/>
                </a:solidFill>
                <a:ea typeface="+mn-lt"/>
                <a:cs typeface="+mn-lt"/>
              </a:rPr>
              <a:t>11.3%</a:t>
            </a:r>
            <a:r>
              <a:rPr lang="en-US" sz="2000" dirty="0">
                <a:solidFill>
                  <a:srgbClr val="020202"/>
                </a:solidFill>
                <a:ea typeface="+mn-lt"/>
                <a:cs typeface="+mn-lt"/>
              </a:rPr>
              <a:t> (</a:t>
            </a:r>
            <a:r>
              <a:rPr lang="en-US" sz="2000" b="1" dirty="0">
                <a:solidFill>
                  <a:srgbClr val="020202"/>
                </a:solidFill>
                <a:ea typeface="+mn-lt"/>
                <a:cs typeface="+mn-lt"/>
              </a:rPr>
              <a:t>297.176 million</a:t>
            </a:r>
            <a:r>
              <a:rPr lang="en-US" sz="2000" dirty="0">
                <a:solidFill>
                  <a:srgbClr val="020202"/>
                </a:solidFill>
                <a:ea typeface="+mn-lt"/>
                <a:cs typeface="+mn-lt"/>
              </a:rPr>
              <a:t>). This heavy dependence on retailers suggests a potential market vulnerability if these networks were disrupted, as the </a:t>
            </a:r>
            <a:r>
              <a:rPr lang="en-US" sz="2000" b="1" dirty="0">
                <a:solidFill>
                  <a:srgbClr val="020202"/>
                </a:solidFill>
                <a:ea typeface="+mn-lt"/>
                <a:cs typeface="+mn-lt"/>
              </a:rPr>
              <a:t>direct</a:t>
            </a:r>
            <a:r>
              <a:rPr lang="en-US" sz="2000" dirty="0">
                <a:solidFill>
                  <a:srgbClr val="020202"/>
                </a:solidFill>
                <a:ea typeface="+mn-lt"/>
                <a:cs typeface="+mn-lt"/>
              </a:rPr>
              <a:t> and </a:t>
            </a:r>
            <a:r>
              <a:rPr lang="en-US" sz="2000" b="1" dirty="0">
                <a:solidFill>
                  <a:srgbClr val="020202"/>
                </a:solidFill>
                <a:ea typeface="+mn-lt"/>
                <a:cs typeface="+mn-lt"/>
              </a:rPr>
              <a:t>distributor</a:t>
            </a:r>
            <a:r>
              <a:rPr lang="en-US" sz="2000" dirty="0">
                <a:solidFill>
                  <a:srgbClr val="020202"/>
                </a:solidFill>
                <a:ea typeface="+mn-lt"/>
                <a:cs typeface="+mn-lt"/>
              </a:rPr>
              <a:t> channels are nearly auxiliary. To mitigate such risks and seize growth opportunities, there is potential to </a:t>
            </a:r>
            <a:r>
              <a:rPr lang="en-US" sz="2000" b="1" dirty="0">
                <a:solidFill>
                  <a:srgbClr val="020202"/>
                </a:solidFill>
                <a:ea typeface="+mn-lt"/>
                <a:cs typeface="+mn-lt"/>
              </a:rPr>
              <a:t>expand the distribution strategy</a:t>
            </a:r>
            <a:r>
              <a:rPr lang="en-US" sz="2000" dirty="0">
                <a:solidFill>
                  <a:srgbClr val="020202"/>
                </a:solidFill>
                <a:ea typeface="+mn-lt"/>
                <a:cs typeface="+mn-lt"/>
              </a:rPr>
              <a:t>, diversifying sales channels to reduce reliance on retailers.</a:t>
            </a:r>
            <a:endParaRPr lang="en-US" dirty="0">
              <a:ea typeface="+mn-lt"/>
              <a:cs typeface="+mn-lt"/>
            </a:endParaRPr>
          </a:p>
          <a:p>
            <a:pPr algn="just"/>
            <a:endParaRPr lang="en-US" sz="2000" dirty="0">
              <a:solidFill>
                <a:srgbClr val="020202"/>
              </a:solidFill>
              <a:ea typeface="Calibri"/>
              <a:cs typeface="Calibri"/>
            </a:endParaRPr>
          </a:p>
          <a:p>
            <a:pPr algn="ctr"/>
            <a:endParaRPr lang="en-US" u="sng">
              <a:solidFill>
                <a:srgbClr val="000000"/>
              </a:solidFill>
              <a:ea typeface="Calibri"/>
              <a:cs typeface="Calibri"/>
            </a:endParaRPr>
          </a:p>
        </p:txBody>
      </p:sp>
      <p:sp>
        <p:nvSpPr>
          <p:cNvPr id="4" name="Arc 3">
            <a:extLst>
              <a:ext uri="{FF2B5EF4-FFF2-40B4-BE49-F238E27FC236}">
                <a16:creationId xmlns:a16="http://schemas.microsoft.com/office/drawing/2014/main" id="{EAB65850-AD6C-86F5-04DE-49841219D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2059254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32E1ED21-E184-0648-0D73-A80AD493A6D7}"/>
              </a:ext>
            </a:extLst>
          </p:cNvPr>
          <p:cNvSpPr/>
          <p:nvPr/>
        </p:nvSpPr>
        <p:spPr>
          <a:xfrm>
            <a:off x="546497" y="795338"/>
            <a:ext cx="14339337" cy="594387"/>
          </a:xfrm>
          <a:prstGeom prst="rect">
            <a:avLst/>
          </a:prstGeom>
          <a:noFill/>
          <a:ln/>
        </p:spPr>
        <p:txBody>
          <a:bodyPr wrap="none" lIns="0" tIns="0" rIns="0" bIns="0" rtlCol="0" anchor="t"/>
          <a:lstStyle/>
          <a:p>
            <a:pPr>
              <a:lnSpc>
                <a:spcPts val="4000"/>
              </a:lnSpc>
            </a:pPr>
            <a:r>
              <a:rPr lang="en-US" sz="4400">
                <a:solidFill>
                  <a:srgbClr val="020202"/>
                </a:solidFill>
                <a:latin typeface="PT Serif"/>
                <a:ea typeface="PT Serif" pitchFamily="34" charset="-122"/>
                <a:cs typeface="PT Serif" pitchFamily="34" charset="-120"/>
              </a:rPr>
              <a:t>Request 10: </a:t>
            </a:r>
            <a:r>
              <a:rPr lang="en-US" sz="4400">
                <a:solidFill>
                  <a:srgbClr val="020202"/>
                </a:solidFill>
                <a:latin typeface="PT Serif"/>
                <a:ea typeface="+mn-lt"/>
                <a:cs typeface="+mn-lt"/>
              </a:rPr>
              <a:t>Top 3 Products by Sold Quantity in 2021</a:t>
            </a:r>
          </a:p>
        </p:txBody>
      </p:sp>
      <p:sp>
        <p:nvSpPr>
          <p:cNvPr id="4" name="TextBox 3">
            <a:extLst>
              <a:ext uri="{FF2B5EF4-FFF2-40B4-BE49-F238E27FC236}">
                <a16:creationId xmlns:a16="http://schemas.microsoft.com/office/drawing/2014/main" id="{F86A3787-2849-1EA2-A659-60377DCF199F}"/>
              </a:ext>
            </a:extLst>
          </p:cNvPr>
          <p:cNvSpPr txBox="1"/>
          <p:nvPr/>
        </p:nvSpPr>
        <p:spPr>
          <a:xfrm>
            <a:off x="5943600" y="38862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a:t>
            </a:r>
            <a:endParaRPr lang="en-US"/>
          </a:p>
        </p:txBody>
      </p:sp>
      <p:sp>
        <p:nvSpPr>
          <p:cNvPr id="6" name="TextBox 5">
            <a:extLst>
              <a:ext uri="{FF2B5EF4-FFF2-40B4-BE49-F238E27FC236}">
                <a16:creationId xmlns:a16="http://schemas.microsoft.com/office/drawing/2014/main" id="{CA2617CE-3C9F-80C1-3488-5CBFC07C57E6}"/>
              </a:ext>
            </a:extLst>
          </p:cNvPr>
          <p:cNvSpPr txBox="1"/>
          <p:nvPr/>
        </p:nvSpPr>
        <p:spPr>
          <a:xfrm>
            <a:off x="304800" y="1869831"/>
            <a:ext cx="8827476"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rPr>
              <a:t>SQL Query :</a:t>
            </a:r>
            <a:endParaRPr lang="en-US">
              <a:solidFill>
                <a:srgbClr val="000000"/>
              </a:solidFill>
              <a:latin typeface="Calibri" panose="020F0502020204030204"/>
              <a:ea typeface="Calibri" panose="020F0502020204030204"/>
              <a:cs typeface="Calibri" panose="020F0502020204030204"/>
            </a:endParaRPr>
          </a:p>
          <a:p>
            <a:r>
              <a:rPr lang="en-US" sz="1600">
                <a:solidFill>
                  <a:srgbClr val="020202"/>
                </a:solidFill>
                <a:ea typeface="+mn-lt"/>
                <a:cs typeface="+mn-lt"/>
              </a:rPr>
              <a:t>with ranked as(</a:t>
            </a:r>
            <a:endParaRPr lang="en-US" sz="1600">
              <a:ea typeface="Calibri"/>
              <a:cs typeface="Calibri"/>
            </a:endParaRPr>
          </a:p>
          <a:p>
            <a:r>
              <a:rPr lang="en-US" sz="1600">
                <a:solidFill>
                  <a:srgbClr val="020202"/>
                </a:solidFill>
                <a:ea typeface="+mn-lt"/>
                <a:cs typeface="+mn-lt"/>
              </a:rPr>
              <a:t>    select</a:t>
            </a:r>
            <a:endParaRPr lang="en-US" sz="1600">
              <a:ea typeface="+mn-lt"/>
              <a:cs typeface="+mn-lt"/>
            </a:endParaRPr>
          </a:p>
          <a:p>
            <a:r>
              <a:rPr lang="en-US" sz="1600">
                <a:solidFill>
                  <a:srgbClr val="020202"/>
                </a:solidFill>
                <a:ea typeface="+mn-lt"/>
                <a:cs typeface="+mn-lt"/>
              </a:rPr>
              <a:t>    </a:t>
            </a:r>
            <a:r>
              <a:rPr lang="en-US" sz="1600" err="1">
                <a:solidFill>
                  <a:srgbClr val="020202"/>
                </a:solidFill>
                <a:ea typeface="+mn-lt"/>
                <a:cs typeface="+mn-lt"/>
              </a:rPr>
              <a:t>dim_product.division</a:t>
            </a:r>
            <a:r>
              <a:rPr lang="en-US" sz="1600">
                <a:solidFill>
                  <a:srgbClr val="020202"/>
                </a:solidFill>
                <a:ea typeface="+mn-lt"/>
                <a:cs typeface="+mn-lt"/>
              </a:rPr>
              <a:t> as division,</a:t>
            </a:r>
            <a:endParaRPr lang="en-US" sz="1600">
              <a:ea typeface="+mn-lt"/>
              <a:cs typeface="+mn-lt"/>
            </a:endParaRPr>
          </a:p>
          <a:p>
            <a:r>
              <a:rPr lang="en-US" sz="1600">
                <a:solidFill>
                  <a:srgbClr val="020202"/>
                </a:solidFill>
                <a:ea typeface="+mn-lt"/>
                <a:cs typeface="+mn-lt"/>
              </a:rPr>
              <a:t>    </a:t>
            </a:r>
            <a:r>
              <a:rPr lang="en-US" sz="1600" err="1">
                <a:solidFill>
                  <a:srgbClr val="020202"/>
                </a:solidFill>
                <a:ea typeface="+mn-lt"/>
                <a:cs typeface="+mn-lt"/>
              </a:rPr>
              <a:t>dim_product.product_code</a:t>
            </a:r>
            <a:r>
              <a:rPr lang="en-US" sz="1600">
                <a:solidFill>
                  <a:srgbClr val="020202"/>
                </a:solidFill>
                <a:ea typeface="+mn-lt"/>
                <a:cs typeface="+mn-lt"/>
              </a:rPr>
              <a:t> as </a:t>
            </a:r>
            <a:r>
              <a:rPr lang="en-US" sz="1600" err="1">
                <a:solidFill>
                  <a:srgbClr val="020202"/>
                </a:solidFill>
                <a:ea typeface="+mn-lt"/>
                <a:cs typeface="+mn-lt"/>
              </a:rPr>
              <a:t>product_code</a:t>
            </a:r>
            <a:r>
              <a:rPr lang="en-US" sz="1600">
                <a:solidFill>
                  <a:srgbClr val="020202"/>
                </a:solidFill>
                <a:ea typeface="+mn-lt"/>
                <a:cs typeface="+mn-lt"/>
              </a:rPr>
              <a:t>,</a:t>
            </a:r>
            <a:endParaRPr lang="en-US" sz="1600">
              <a:ea typeface="Calibri"/>
              <a:cs typeface="Calibri"/>
            </a:endParaRPr>
          </a:p>
          <a:p>
            <a:r>
              <a:rPr lang="en-US" sz="1600">
                <a:solidFill>
                  <a:srgbClr val="020202"/>
                </a:solidFill>
                <a:ea typeface="+mn-lt"/>
                <a:cs typeface="+mn-lt"/>
              </a:rPr>
              <a:t>    </a:t>
            </a:r>
            <a:r>
              <a:rPr lang="en-US" sz="1600" err="1">
                <a:solidFill>
                  <a:srgbClr val="020202"/>
                </a:solidFill>
                <a:ea typeface="+mn-lt"/>
                <a:cs typeface="+mn-lt"/>
              </a:rPr>
              <a:t>dim_product.product</a:t>
            </a:r>
            <a:r>
              <a:rPr lang="en-US" sz="1600">
                <a:solidFill>
                  <a:srgbClr val="020202"/>
                </a:solidFill>
                <a:ea typeface="+mn-lt"/>
                <a:cs typeface="+mn-lt"/>
              </a:rPr>
              <a:t> as product,</a:t>
            </a:r>
            <a:endParaRPr lang="en-US" sz="1600">
              <a:ea typeface="+mn-lt"/>
              <a:cs typeface="+mn-lt"/>
            </a:endParaRPr>
          </a:p>
          <a:p>
            <a:r>
              <a:rPr lang="en-US" sz="1600">
                <a:solidFill>
                  <a:srgbClr val="020202"/>
                </a:solidFill>
                <a:ea typeface="+mn-lt"/>
                <a:cs typeface="+mn-lt"/>
              </a:rPr>
              <a:t>    sum(</a:t>
            </a:r>
            <a:r>
              <a:rPr lang="en-US" sz="1600" err="1">
                <a:solidFill>
                  <a:srgbClr val="020202"/>
                </a:solidFill>
                <a:ea typeface="+mn-lt"/>
                <a:cs typeface="+mn-lt"/>
              </a:rPr>
              <a:t>fact_sales_monthly.sold_quantity</a:t>
            </a:r>
            <a:r>
              <a:rPr lang="en-US" sz="1600">
                <a:solidFill>
                  <a:srgbClr val="020202"/>
                </a:solidFill>
                <a:ea typeface="+mn-lt"/>
                <a:cs typeface="+mn-lt"/>
              </a:rPr>
              <a:t>) as </a:t>
            </a:r>
            <a:r>
              <a:rPr lang="en-US" sz="1600" err="1">
                <a:solidFill>
                  <a:srgbClr val="020202"/>
                </a:solidFill>
                <a:ea typeface="+mn-lt"/>
                <a:cs typeface="+mn-lt"/>
              </a:rPr>
              <a:t>total_sold_quantity</a:t>
            </a:r>
            <a:r>
              <a:rPr lang="en-US" sz="1600">
                <a:solidFill>
                  <a:srgbClr val="020202"/>
                </a:solidFill>
                <a:ea typeface="+mn-lt"/>
                <a:cs typeface="+mn-lt"/>
              </a:rPr>
              <a:t>,</a:t>
            </a:r>
            <a:endParaRPr lang="en-US" sz="1600">
              <a:ea typeface="Calibri"/>
              <a:cs typeface="Calibri"/>
            </a:endParaRPr>
          </a:p>
          <a:p>
            <a:r>
              <a:rPr lang="en-US" sz="1600">
                <a:solidFill>
                  <a:srgbClr val="020202"/>
                </a:solidFill>
                <a:ea typeface="+mn-lt"/>
                <a:cs typeface="+mn-lt"/>
              </a:rPr>
              <a:t>    rank() over(partition by </a:t>
            </a:r>
            <a:r>
              <a:rPr lang="en-US" sz="1600" err="1">
                <a:solidFill>
                  <a:srgbClr val="020202"/>
                </a:solidFill>
                <a:ea typeface="+mn-lt"/>
                <a:cs typeface="+mn-lt"/>
              </a:rPr>
              <a:t>dim_product.division</a:t>
            </a:r>
            <a:r>
              <a:rPr lang="en-US" sz="1600">
                <a:solidFill>
                  <a:srgbClr val="020202"/>
                </a:solidFill>
                <a:ea typeface="+mn-lt"/>
                <a:cs typeface="+mn-lt"/>
              </a:rPr>
              <a:t> order by sum(</a:t>
            </a:r>
            <a:r>
              <a:rPr lang="en-US" sz="1600" err="1">
                <a:solidFill>
                  <a:srgbClr val="020202"/>
                </a:solidFill>
                <a:ea typeface="+mn-lt"/>
                <a:cs typeface="+mn-lt"/>
              </a:rPr>
              <a:t>fact_sales_monthly.sold_quantity</a:t>
            </a:r>
            <a:r>
              <a:rPr lang="en-US" sz="1600">
                <a:solidFill>
                  <a:srgbClr val="020202"/>
                </a:solidFill>
                <a:ea typeface="+mn-lt"/>
                <a:cs typeface="+mn-lt"/>
              </a:rPr>
              <a:t>) desc) as </a:t>
            </a:r>
            <a:r>
              <a:rPr lang="en-US" sz="1600" err="1">
                <a:solidFill>
                  <a:srgbClr val="020202"/>
                </a:solidFill>
                <a:ea typeface="+mn-lt"/>
                <a:cs typeface="+mn-lt"/>
              </a:rPr>
              <a:t>rank_order</a:t>
            </a:r>
            <a:endParaRPr lang="en-US" sz="1600">
              <a:ea typeface="Calibri"/>
              <a:cs typeface="Calibri"/>
            </a:endParaRPr>
          </a:p>
          <a:p>
            <a:r>
              <a:rPr lang="en-US" sz="1600">
                <a:solidFill>
                  <a:srgbClr val="020202"/>
                </a:solidFill>
                <a:ea typeface="+mn-lt"/>
                <a:cs typeface="+mn-lt"/>
              </a:rPr>
              <a:t>    from </a:t>
            </a:r>
            <a:r>
              <a:rPr lang="en-US" sz="1600" err="1">
                <a:solidFill>
                  <a:srgbClr val="020202"/>
                </a:solidFill>
                <a:ea typeface="+mn-lt"/>
                <a:cs typeface="+mn-lt"/>
              </a:rPr>
              <a:t>dim_product</a:t>
            </a:r>
            <a:endParaRPr lang="en-US" sz="1600">
              <a:ea typeface="Calibri"/>
              <a:cs typeface="Calibri"/>
            </a:endParaRPr>
          </a:p>
          <a:p>
            <a:r>
              <a:rPr lang="en-US" sz="1600">
                <a:solidFill>
                  <a:srgbClr val="020202"/>
                </a:solidFill>
                <a:ea typeface="+mn-lt"/>
                <a:cs typeface="+mn-lt"/>
              </a:rPr>
              <a:t>    inner join </a:t>
            </a:r>
            <a:r>
              <a:rPr lang="en-US" sz="1600" err="1">
                <a:solidFill>
                  <a:srgbClr val="020202"/>
                </a:solidFill>
                <a:ea typeface="+mn-lt"/>
                <a:cs typeface="+mn-lt"/>
              </a:rPr>
              <a:t>fact_sales_monthly</a:t>
            </a:r>
            <a:r>
              <a:rPr lang="en-US" sz="1600">
                <a:solidFill>
                  <a:srgbClr val="020202"/>
                </a:solidFill>
                <a:ea typeface="+mn-lt"/>
                <a:cs typeface="+mn-lt"/>
              </a:rPr>
              <a:t> on </a:t>
            </a:r>
            <a:r>
              <a:rPr lang="en-US" sz="1600" err="1">
                <a:solidFill>
                  <a:srgbClr val="020202"/>
                </a:solidFill>
                <a:ea typeface="+mn-lt"/>
                <a:cs typeface="+mn-lt"/>
              </a:rPr>
              <a:t>fact_sales_monthly.product_code</a:t>
            </a:r>
            <a:r>
              <a:rPr lang="en-US" sz="1600">
                <a:solidFill>
                  <a:srgbClr val="020202"/>
                </a:solidFill>
                <a:ea typeface="+mn-lt"/>
                <a:cs typeface="+mn-lt"/>
              </a:rPr>
              <a:t> = </a:t>
            </a:r>
            <a:r>
              <a:rPr lang="en-US" sz="1600" err="1">
                <a:solidFill>
                  <a:srgbClr val="020202"/>
                </a:solidFill>
                <a:ea typeface="+mn-lt"/>
                <a:cs typeface="+mn-lt"/>
              </a:rPr>
              <a:t>dim_product.product_code</a:t>
            </a:r>
            <a:endParaRPr lang="en-US" sz="1600">
              <a:ea typeface="+mn-lt"/>
              <a:cs typeface="+mn-lt"/>
            </a:endParaRPr>
          </a:p>
          <a:p>
            <a:r>
              <a:rPr lang="en-US" sz="1600">
                <a:solidFill>
                  <a:srgbClr val="020202"/>
                </a:solidFill>
                <a:ea typeface="+mn-lt"/>
                <a:cs typeface="+mn-lt"/>
              </a:rPr>
              <a:t>    where </a:t>
            </a:r>
            <a:r>
              <a:rPr lang="en-US" sz="1600" err="1">
                <a:solidFill>
                  <a:srgbClr val="020202"/>
                </a:solidFill>
                <a:ea typeface="+mn-lt"/>
                <a:cs typeface="+mn-lt"/>
              </a:rPr>
              <a:t>fact_sales_monthly.fiscal_year</a:t>
            </a:r>
            <a:r>
              <a:rPr lang="en-US" sz="1600">
                <a:solidFill>
                  <a:srgbClr val="020202"/>
                </a:solidFill>
                <a:ea typeface="+mn-lt"/>
                <a:cs typeface="+mn-lt"/>
              </a:rPr>
              <a:t> = 2021</a:t>
            </a:r>
            <a:endParaRPr lang="en-US" sz="1600">
              <a:ea typeface="+mn-lt"/>
              <a:cs typeface="+mn-lt"/>
            </a:endParaRPr>
          </a:p>
          <a:p>
            <a:r>
              <a:rPr lang="en-US" sz="1600">
                <a:solidFill>
                  <a:srgbClr val="020202"/>
                </a:solidFill>
                <a:ea typeface="+mn-lt"/>
                <a:cs typeface="+mn-lt"/>
              </a:rPr>
              <a:t>    group by  </a:t>
            </a:r>
            <a:r>
              <a:rPr lang="en-US" sz="1600" err="1">
                <a:solidFill>
                  <a:srgbClr val="020202"/>
                </a:solidFill>
                <a:ea typeface="+mn-lt"/>
                <a:cs typeface="+mn-lt"/>
              </a:rPr>
              <a:t>dim_product.division</a:t>
            </a:r>
            <a:r>
              <a:rPr lang="en-US" sz="1600">
                <a:solidFill>
                  <a:srgbClr val="020202"/>
                </a:solidFill>
                <a:ea typeface="+mn-lt"/>
                <a:cs typeface="+mn-lt"/>
              </a:rPr>
              <a:t>, </a:t>
            </a:r>
            <a:r>
              <a:rPr lang="en-US" sz="1600" err="1">
                <a:solidFill>
                  <a:srgbClr val="020202"/>
                </a:solidFill>
                <a:ea typeface="+mn-lt"/>
                <a:cs typeface="+mn-lt"/>
              </a:rPr>
              <a:t>dim_product.product_code</a:t>
            </a:r>
            <a:r>
              <a:rPr lang="en-US" sz="1600">
                <a:solidFill>
                  <a:srgbClr val="020202"/>
                </a:solidFill>
                <a:ea typeface="+mn-lt"/>
                <a:cs typeface="+mn-lt"/>
              </a:rPr>
              <a:t>, </a:t>
            </a:r>
            <a:r>
              <a:rPr lang="en-US" sz="1600" err="1">
                <a:solidFill>
                  <a:srgbClr val="020202"/>
                </a:solidFill>
                <a:ea typeface="+mn-lt"/>
                <a:cs typeface="+mn-lt"/>
              </a:rPr>
              <a:t>dim_product.product</a:t>
            </a:r>
            <a:endParaRPr lang="en-US" sz="1600">
              <a:ea typeface="Calibri"/>
              <a:cs typeface="Calibri"/>
            </a:endParaRPr>
          </a:p>
          <a:p>
            <a:r>
              <a:rPr lang="en-US" sz="1600">
                <a:solidFill>
                  <a:srgbClr val="020202"/>
                </a:solidFill>
                <a:ea typeface="+mn-lt"/>
                <a:cs typeface="+mn-lt"/>
              </a:rPr>
              <a:t>)</a:t>
            </a:r>
            <a:endParaRPr lang="en-US" sz="1600">
              <a:ea typeface="Calibri"/>
              <a:cs typeface="Calibri"/>
            </a:endParaRPr>
          </a:p>
          <a:p>
            <a:r>
              <a:rPr lang="en-US" sz="1600">
                <a:solidFill>
                  <a:srgbClr val="020202"/>
                </a:solidFill>
                <a:ea typeface="+mn-lt"/>
                <a:cs typeface="+mn-lt"/>
              </a:rPr>
              <a:t>select </a:t>
            </a:r>
            <a:endParaRPr lang="en-US" sz="1600">
              <a:ea typeface="Calibri"/>
              <a:cs typeface="Calibri"/>
            </a:endParaRPr>
          </a:p>
          <a:p>
            <a:r>
              <a:rPr lang="en-US" sz="1600">
                <a:solidFill>
                  <a:srgbClr val="020202"/>
                </a:solidFill>
                <a:ea typeface="+mn-lt"/>
                <a:cs typeface="+mn-lt"/>
              </a:rPr>
              <a:t>division,</a:t>
            </a:r>
            <a:endParaRPr lang="en-US" sz="1600">
              <a:ea typeface="Calibri"/>
              <a:cs typeface="Calibri"/>
            </a:endParaRPr>
          </a:p>
          <a:p>
            <a:r>
              <a:rPr lang="en-US" sz="1600" err="1">
                <a:solidFill>
                  <a:srgbClr val="020202"/>
                </a:solidFill>
                <a:ea typeface="+mn-lt"/>
                <a:cs typeface="+mn-lt"/>
              </a:rPr>
              <a:t>product_code</a:t>
            </a:r>
            <a:r>
              <a:rPr lang="en-US" sz="1600">
                <a:solidFill>
                  <a:srgbClr val="020202"/>
                </a:solidFill>
                <a:ea typeface="+mn-lt"/>
                <a:cs typeface="+mn-lt"/>
              </a:rPr>
              <a:t>,</a:t>
            </a:r>
            <a:endParaRPr lang="en-US" sz="1600">
              <a:ea typeface="Calibri"/>
              <a:cs typeface="Calibri"/>
            </a:endParaRPr>
          </a:p>
          <a:p>
            <a:r>
              <a:rPr lang="en-US" sz="1600">
                <a:solidFill>
                  <a:srgbClr val="020202"/>
                </a:solidFill>
                <a:ea typeface="+mn-lt"/>
                <a:cs typeface="+mn-lt"/>
              </a:rPr>
              <a:t>product,</a:t>
            </a:r>
            <a:endParaRPr lang="en-US" sz="1600">
              <a:ea typeface="Calibri"/>
              <a:cs typeface="Calibri"/>
            </a:endParaRPr>
          </a:p>
          <a:p>
            <a:r>
              <a:rPr lang="en-US" sz="1600" err="1">
                <a:solidFill>
                  <a:srgbClr val="020202"/>
                </a:solidFill>
                <a:ea typeface="+mn-lt"/>
                <a:cs typeface="+mn-lt"/>
              </a:rPr>
              <a:t>total_sold_quantity</a:t>
            </a:r>
            <a:r>
              <a:rPr lang="en-US" sz="1600">
                <a:solidFill>
                  <a:srgbClr val="020202"/>
                </a:solidFill>
                <a:ea typeface="+mn-lt"/>
                <a:cs typeface="+mn-lt"/>
              </a:rPr>
              <a:t>,</a:t>
            </a:r>
            <a:endParaRPr lang="en-US" sz="1600">
              <a:ea typeface="Calibri"/>
              <a:cs typeface="Calibri"/>
            </a:endParaRPr>
          </a:p>
          <a:p>
            <a:r>
              <a:rPr lang="en-US" sz="1600" err="1">
                <a:solidFill>
                  <a:srgbClr val="020202"/>
                </a:solidFill>
                <a:ea typeface="+mn-lt"/>
                <a:cs typeface="+mn-lt"/>
              </a:rPr>
              <a:t>rank_order</a:t>
            </a:r>
            <a:endParaRPr lang="en-US" sz="1600">
              <a:ea typeface="Calibri"/>
              <a:cs typeface="Calibri"/>
            </a:endParaRPr>
          </a:p>
          <a:p>
            <a:r>
              <a:rPr lang="en-US" sz="1600">
                <a:solidFill>
                  <a:srgbClr val="020202"/>
                </a:solidFill>
                <a:ea typeface="+mn-lt"/>
                <a:cs typeface="+mn-lt"/>
              </a:rPr>
              <a:t>from ranked</a:t>
            </a:r>
            <a:endParaRPr lang="en-US" sz="1600">
              <a:ea typeface="Calibri"/>
              <a:cs typeface="Calibri"/>
            </a:endParaRPr>
          </a:p>
          <a:p>
            <a:r>
              <a:rPr lang="en-US" sz="1600">
                <a:solidFill>
                  <a:srgbClr val="020202"/>
                </a:solidFill>
                <a:ea typeface="+mn-lt"/>
                <a:cs typeface="+mn-lt"/>
              </a:rPr>
              <a:t>where </a:t>
            </a:r>
            <a:r>
              <a:rPr lang="en-US" sz="1600" err="1">
                <a:solidFill>
                  <a:srgbClr val="020202"/>
                </a:solidFill>
                <a:ea typeface="+mn-lt"/>
                <a:cs typeface="+mn-lt"/>
              </a:rPr>
              <a:t>rank_order</a:t>
            </a:r>
            <a:r>
              <a:rPr lang="en-US" sz="1600">
                <a:solidFill>
                  <a:srgbClr val="020202"/>
                </a:solidFill>
                <a:ea typeface="+mn-lt"/>
                <a:cs typeface="+mn-lt"/>
              </a:rPr>
              <a:t>&lt;=3</a:t>
            </a:r>
            <a:endParaRPr lang="en-US" sz="1600">
              <a:ea typeface="Calibri"/>
              <a:cs typeface="Calibri"/>
            </a:endParaRPr>
          </a:p>
          <a:p>
            <a:r>
              <a:rPr lang="en-US" sz="1600">
                <a:solidFill>
                  <a:srgbClr val="020202"/>
                </a:solidFill>
                <a:ea typeface="+mn-lt"/>
                <a:cs typeface="+mn-lt"/>
              </a:rPr>
              <a:t>order by division, </a:t>
            </a:r>
            <a:r>
              <a:rPr lang="en-US" sz="1600" err="1">
                <a:solidFill>
                  <a:srgbClr val="020202"/>
                </a:solidFill>
                <a:ea typeface="+mn-lt"/>
                <a:cs typeface="+mn-lt"/>
              </a:rPr>
              <a:t>total_sold_quantity</a:t>
            </a:r>
            <a:r>
              <a:rPr lang="en-US" sz="1600">
                <a:solidFill>
                  <a:srgbClr val="020202"/>
                </a:solidFill>
                <a:ea typeface="+mn-lt"/>
                <a:cs typeface="+mn-lt"/>
              </a:rPr>
              <a:t>  desc;</a:t>
            </a:r>
            <a:endParaRPr lang="en-US" sz="1600">
              <a:ea typeface="+mn-lt"/>
              <a:cs typeface="+mn-lt"/>
            </a:endParaRPr>
          </a:p>
          <a:p>
            <a:endParaRPr lang="en-US">
              <a:solidFill>
                <a:srgbClr val="020202"/>
              </a:solidFill>
              <a:ea typeface="Calibri"/>
              <a:cs typeface="Calibri"/>
            </a:endParaRPr>
          </a:p>
          <a:p>
            <a:endParaRPr lang="en-US" sz="1600">
              <a:solidFill>
                <a:srgbClr val="020202"/>
              </a:solidFill>
              <a:ea typeface="Calibri"/>
              <a:cs typeface="Calibri"/>
            </a:endParaRPr>
          </a:p>
        </p:txBody>
      </p:sp>
      <p:sp>
        <p:nvSpPr>
          <p:cNvPr id="8" name="TextBox 7">
            <a:extLst>
              <a:ext uri="{FF2B5EF4-FFF2-40B4-BE49-F238E27FC236}">
                <a16:creationId xmlns:a16="http://schemas.microsoft.com/office/drawing/2014/main" id="{EA47BF2B-214D-10C3-C4EF-C0CA321BCF5C}"/>
              </a:ext>
            </a:extLst>
          </p:cNvPr>
          <p:cNvSpPr txBox="1"/>
          <p:nvPr/>
        </p:nvSpPr>
        <p:spPr>
          <a:xfrm>
            <a:off x="9129985" y="2063711"/>
            <a:ext cx="2171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Output :</a:t>
            </a:r>
            <a:endParaRPr lang="en-US"/>
          </a:p>
          <a:p>
            <a:endParaRPr lang="en-US" sz="3200">
              <a:solidFill>
                <a:srgbClr val="020202"/>
              </a:solidFill>
              <a:ea typeface="Calibri"/>
              <a:cs typeface="Calibri"/>
            </a:endParaRPr>
          </a:p>
        </p:txBody>
      </p:sp>
      <p:pic>
        <p:nvPicPr>
          <p:cNvPr id="9" name="Picture 8" descr="A screenshot of a computer&#10;&#10;Description automatically generated">
            <a:extLst>
              <a:ext uri="{FF2B5EF4-FFF2-40B4-BE49-F238E27FC236}">
                <a16:creationId xmlns:a16="http://schemas.microsoft.com/office/drawing/2014/main" id="{3FB91BDE-58FD-7BB1-AB15-9530E1F931D4}"/>
              </a:ext>
            </a:extLst>
          </p:cNvPr>
          <p:cNvPicPr>
            <a:picLocks noChangeAspect="1"/>
          </p:cNvPicPr>
          <p:nvPr/>
        </p:nvPicPr>
        <p:blipFill>
          <a:blip r:embed="rId2"/>
          <a:stretch>
            <a:fillRect/>
          </a:stretch>
        </p:blipFill>
        <p:spPr>
          <a:xfrm>
            <a:off x="9131543" y="2731234"/>
            <a:ext cx="5189903" cy="41543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95189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1CAC13-6A7B-0537-FA6E-D0DA2862BBA1}"/>
              </a:ext>
            </a:extLst>
          </p:cNvPr>
          <p:cNvPicPr>
            <a:picLocks noChangeAspect="1"/>
          </p:cNvPicPr>
          <p:nvPr/>
        </p:nvPicPr>
        <p:blipFill>
          <a:blip r:embed="rId2"/>
          <a:stretch>
            <a:fillRect/>
          </a:stretch>
        </p:blipFill>
        <p:spPr>
          <a:xfrm>
            <a:off x="168764" y="2060331"/>
            <a:ext cx="4658459" cy="2924908"/>
          </a:xfrm>
          <a:prstGeom prst="rect">
            <a:avLst/>
          </a:prstGeom>
          <a:ln>
            <a:noFill/>
          </a:ln>
          <a:effectLst>
            <a:softEdge rad="112500"/>
          </a:effectLst>
        </p:spPr>
      </p:pic>
      <p:pic>
        <p:nvPicPr>
          <p:cNvPr id="6" name="Picture 5">
            <a:extLst>
              <a:ext uri="{FF2B5EF4-FFF2-40B4-BE49-F238E27FC236}">
                <a16:creationId xmlns:a16="http://schemas.microsoft.com/office/drawing/2014/main" id="{DB8E788F-D0F0-F675-CD76-04F684EB6EA1}"/>
              </a:ext>
            </a:extLst>
          </p:cNvPr>
          <p:cNvPicPr>
            <a:picLocks noChangeAspect="1"/>
          </p:cNvPicPr>
          <p:nvPr/>
        </p:nvPicPr>
        <p:blipFill>
          <a:blip r:embed="rId3"/>
          <a:stretch>
            <a:fillRect/>
          </a:stretch>
        </p:blipFill>
        <p:spPr>
          <a:xfrm>
            <a:off x="4986948" y="2060331"/>
            <a:ext cx="4541230" cy="2924910"/>
          </a:xfrm>
          <a:prstGeom prst="rect">
            <a:avLst/>
          </a:prstGeom>
          <a:ln>
            <a:noFill/>
          </a:ln>
          <a:effectLst>
            <a:softEdge rad="112500"/>
          </a:effectLst>
        </p:spPr>
      </p:pic>
      <p:pic>
        <p:nvPicPr>
          <p:cNvPr id="8" name="Picture 7">
            <a:extLst>
              <a:ext uri="{FF2B5EF4-FFF2-40B4-BE49-F238E27FC236}">
                <a16:creationId xmlns:a16="http://schemas.microsoft.com/office/drawing/2014/main" id="{4A18B70E-E672-067A-66E2-7B7156BA2797}"/>
              </a:ext>
            </a:extLst>
          </p:cNvPr>
          <p:cNvPicPr>
            <a:picLocks noChangeAspect="1"/>
          </p:cNvPicPr>
          <p:nvPr/>
        </p:nvPicPr>
        <p:blipFill>
          <a:blip r:embed="rId4"/>
          <a:stretch>
            <a:fillRect/>
          </a:stretch>
        </p:blipFill>
        <p:spPr>
          <a:xfrm>
            <a:off x="9638079" y="2061797"/>
            <a:ext cx="4758105" cy="2921978"/>
          </a:xfrm>
          <a:prstGeom prst="rect">
            <a:avLst/>
          </a:prstGeom>
          <a:ln>
            <a:noFill/>
          </a:ln>
          <a:effectLst>
            <a:softEdge rad="112500"/>
          </a:effectLst>
        </p:spPr>
      </p:pic>
      <p:sp>
        <p:nvSpPr>
          <p:cNvPr id="10" name="Text 0">
            <a:extLst>
              <a:ext uri="{FF2B5EF4-FFF2-40B4-BE49-F238E27FC236}">
                <a16:creationId xmlns:a16="http://schemas.microsoft.com/office/drawing/2014/main" id="{F722C740-FD9F-4A8A-4B76-179BEA53EB0A}"/>
              </a:ext>
            </a:extLst>
          </p:cNvPr>
          <p:cNvSpPr/>
          <p:nvPr/>
        </p:nvSpPr>
        <p:spPr>
          <a:xfrm>
            <a:off x="342320" y="1053246"/>
            <a:ext cx="14339337" cy="594387"/>
          </a:xfrm>
          <a:prstGeom prst="rect">
            <a:avLst/>
          </a:prstGeom>
          <a:noFill/>
          <a:ln/>
        </p:spPr>
        <p:txBody>
          <a:bodyPr wrap="none" lIns="0" tIns="0" rIns="0" bIns="0" rtlCol="0" anchor="t"/>
          <a:lstStyle/>
          <a:p>
            <a:pPr>
              <a:lnSpc>
                <a:spcPts val="4000"/>
              </a:lnSpc>
            </a:pPr>
            <a:r>
              <a:rPr lang="en-US" sz="4400">
                <a:solidFill>
                  <a:srgbClr val="020202"/>
                </a:solidFill>
                <a:latin typeface="PT Serif"/>
                <a:ea typeface="PT Serif" pitchFamily="34" charset="-122"/>
                <a:cs typeface="PT Serif" pitchFamily="34" charset="-120"/>
              </a:rPr>
              <a:t>Request 10: </a:t>
            </a:r>
            <a:r>
              <a:rPr lang="en-US" sz="4400">
                <a:solidFill>
                  <a:srgbClr val="020202"/>
                </a:solidFill>
                <a:latin typeface="PT Serif"/>
                <a:ea typeface="+mn-lt"/>
                <a:cs typeface="+mn-lt"/>
              </a:rPr>
              <a:t>Top 3 Products by Sold Quantity in 2021</a:t>
            </a:r>
          </a:p>
        </p:txBody>
      </p:sp>
      <p:sp>
        <p:nvSpPr>
          <p:cNvPr id="12" name="TextBox 11">
            <a:extLst>
              <a:ext uri="{FF2B5EF4-FFF2-40B4-BE49-F238E27FC236}">
                <a16:creationId xmlns:a16="http://schemas.microsoft.com/office/drawing/2014/main" id="{05C89262-670C-A424-362C-1F0DC9C28679}"/>
              </a:ext>
            </a:extLst>
          </p:cNvPr>
          <p:cNvSpPr txBox="1"/>
          <p:nvPr/>
        </p:nvSpPr>
        <p:spPr>
          <a:xfrm>
            <a:off x="168669" y="5393065"/>
            <a:ext cx="44577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a:solidFill>
                  <a:srgbClr val="020202"/>
                </a:solidFill>
                <a:latin typeface="Arial"/>
                <a:ea typeface="Calibri"/>
                <a:cs typeface="Calibri"/>
              </a:rPr>
              <a:t>Division</a:t>
            </a:r>
            <a:r>
              <a:rPr lang="en-US" sz="2800">
                <a:solidFill>
                  <a:srgbClr val="020202"/>
                </a:solidFill>
                <a:latin typeface="Arial"/>
                <a:ea typeface="Calibri"/>
                <a:cs typeface="Calibri"/>
              </a:rPr>
              <a:t> : </a:t>
            </a:r>
            <a:r>
              <a:rPr lang="en-US" sz="2800">
                <a:solidFill>
                  <a:srgbClr val="020202"/>
                </a:solidFill>
                <a:ea typeface="+mn-lt"/>
                <a:cs typeface="+mn-lt"/>
              </a:rPr>
              <a:t>N &amp; S</a:t>
            </a:r>
            <a:endParaRPr lang="en-US" sz="2800">
              <a:solidFill>
                <a:srgbClr val="020202"/>
              </a:solidFill>
              <a:latin typeface="Calibri" panose="020F0502020204030204"/>
              <a:ea typeface="Calibri"/>
              <a:cs typeface="Calibri"/>
            </a:endParaRPr>
          </a:p>
          <a:p>
            <a:endParaRPr lang="en-US" sz="2800">
              <a:solidFill>
                <a:srgbClr val="020202"/>
              </a:solidFill>
              <a:latin typeface="Arial"/>
              <a:ea typeface="Calibri"/>
              <a:cs typeface="Calibri"/>
            </a:endParaRPr>
          </a:p>
          <a:p>
            <a:endParaRPr lang="en-US" sz="3200">
              <a:solidFill>
                <a:srgbClr val="020202"/>
              </a:solidFill>
              <a:ea typeface="Calibri"/>
              <a:cs typeface="Calibri"/>
            </a:endParaRPr>
          </a:p>
        </p:txBody>
      </p:sp>
      <p:sp>
        <p:nvSpPr>
          <p:cNvPr id="14" name="TextBox 13">
            <a:extLst>
              <a:ext uri="{FF2B5EF4-FFF2-40B4-BE49-F238E27FC236}">
                <a16:creationId xmlns:a16="http://schemas.microsoft.com/office/drawing/2014/main" id="{FD322AC4-CB6D-2AA9-0DC1-77BC482DF8A4}"/>
              </a:ext>
            </a:extLst>
          </p:cNvPr>
          <p:cNvSpPr txBox="1"/>
          <p:nvPr/>
        </p:nvSpPr>
        <p:spPr>
          <a:xfrm>
            <a:off x="5080640" y="5393065"/>
            <a:ext cx="33909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a:solidFill>
                  <a:srgbClr val="020202"/>
                </a:solidFill>
                <a:latin typeface="Arial"/>
                <a:ea typeface="Calibri"/>
                <a:cs typeface="Arial"/>
              </a:rPr>
              <a:t>Division </a:t>
            </a:r>
            <a:r>
              <a:rPr lang="en-US" sz="2800">
                <a:solidFill>
                  <a:srgbClr val="020202"/>
                </a:solidFill>
                <a:latin typeface="Arial"/>
                <a:ea typeface="Calibri"/>
                <a:cs typeface="Calibri"/>
              </a:rPr>
              <a:t>: </a:t>
            </a:r>
            <a:r>
              <a:rPr lang="en-US" sz="2800">
                <a:solidFill>
                  <a:srgbClr val="020202"/>
                </a:solidFill>
                <a:ea typeface="+mn-lt"/>
                <a:cs typeface="+mn-lt"/>
              </a:rPr>
              <a:t>P &amp; A</a:t>
            </a:r>
            <a:endParaRPr lang="en-US">
              <a:ea typeface="Calibri"/>
              <a:cs typeface="Calibri"/>
            </a:endParaRPr>
          </a:p>
          <a:p>
            <a:endParaRPr lang="en-US" sz="3200">
              <a:solidFill>
                <a:srgbClr val="020202"/>
              </a:solidFill>
              <a:ea typeface="Calibri"/>
              <a:cs typeface="Calibri"/>
            </a:endParaRPr>
          </a:p>
        </p:txBody>
      </p:sp>
      <p:sp>
        <p:nvSpPr>
          <p:cNvPr id="16" name="TextBox 15">
            <a:extLst>
              <a:ext uri="{FF2B5EF4-FFF2-40B4-BE49-F238E27FC236}">
                <a16:creationId xmlns:a16="http://schemas.microsoft.com/office/drawing/2014/main" id="{E447D1C0-CDC7-C834-2868-47F9E15FC9FA}"/>
              </a:ext>
            </a:extLst>
          </p:cNvPr>
          <p:cNvSpPr txBox="1"/>
          <p:nvPr/>
        </p:nvSpPr>
        <p:spPr>
          <a:xfrm>
            <a:off x="9523685" y="5393065"/>
            <a:ext cx="353157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a:solidFill>
                  <a:srgbClr val="020202"/>
                </a:solidFill>
                <a:latin typeface="Arial"/>
                <a:ea typeface="Calibri"/>
                <a:cs typeface="Arial"/>
              </a:rPr>
              <a:t>Division </a:t>
            </a:r>
            <a:r>
              <a:rPr lang="en-US" sz="2800">
                <a:solidFill>
                  <a:srgbClr val="020202"/>
                </a:solidFill>
                <a:latin typeface="Arial"/>
                <a:ea typeface="Calibri"/>
                <a:cs typeface="Calibri"/>
              </a:rPr>
              <a:t>: PC</a:t>
            </a:r>
            <a:endParaRPr lang="en-US">
              <a:ea typeface="Calibri"/>
              <a:cs typeface="Calibri"/>
            </a:endParaRPr>
          </a:p>
          <a:p>
            <a:endParaRPr lang="en-US" sz="3200">
              <a:solidFill>
                <a:srgbClr val="020202"/>
              </a:solidFill>
              <a:ea typeface="Calibri"/>
              <a:cs typeface="Calibri"/>
            </a:endParaRPr>
          </a:p>
        </p:txBody>
      </p:sp>
      <p:sp>
        <p:nvSpPr>
          <p:cNvPr id="4" name="Arc 3">
            <a:extLst>
              <a:ext uri="{FF2B5EF4-FFF2-40B4-BE49-F238E27FC236}">
                <a16:creationId xmlns:a16="http://schemas.microsoft.com/office/drawing/2014/main" id="{8891E1B8-2D4C-5AE6-FE68-01954D840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 name="Oval 6">
            <a:extLst>
              <a:ext uri="{FF2B5EF4-FFF2-40B4-BE49-F238E27FC236}">
                <a16:creationId xmlns:a16="http://schemas.microsoft.com/office/drawing/2014/main" id="{292DFE43-F6EF-EE0D-2030-370E208E1399}"/>
              </a:ext>
            </a:extLst>
          </p:cNvPr>
          <p:cNvSpPr/>
          <p:nvPr/>
        </p:nvSpPr>
        <p:spPr>
          <a:xfrm>
            <a:off x="520700" y="6121400"/>
            <a:ext cx="1638300" cy="1638300"/>
          </a:xfrm>
          <a:prstGeom prst="ellipse">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BFD8D07-AEAF-7302-7877-F061D95FF719}"/>
              </a:ext>
            </a:extLst>
          </p:cNvPr>
          <p:cNvSpPr/>
          <p:nvPr/>
        </p:nvSpPr>
        <p:spPr>
          <a:xfrm>
            <a:off x="520700" y="7315200"/>
            <a:ext cx="546100" cy="533400"/>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8739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139C41CC-6E59-539A-DEC7-2ED8CDFBD470}"/>
              </a:ext>
            </a:extLst>
          </p:cNvPr>
          <p:cNvSpPr/>
          <p:nvPr/>
        </p:nvSpPr>
        <p:spPr>
          <a:xfrm>
            <a:off x="431220" y="1053246"/>
            <a:ext cx="14339337" cy="594387"/>
          </a:xfrm>
          <a:prstGeom prst="rect">
            <a:avLst/>
          </a:prstGeom>
          <a:noFill/>
          <a:ln/>
        </p:spPr>
        <p:txBody>
          <a:bodyPr wrap="none" lIns="0" tIns="0" rIns="0" bIns="0" rtlCol="0" anchor="t"/>
          <a:lstStyle/>
          <a:p>
            <a:pPr>
              <a:lnSpc>
                <a:spcPts val="4000"/>
              </a:lnSpc>
            </a:pPr>
            <a:r>
              <a:rPr lang="en-US" sz="4400">
                <a:solidFill>
                  <a:srgbClr val="020202"/>
                </a:solidFill>
                <a:latin typeface="PT Serif"/>
                <a:ea typeface="PT Serif" pitchFamily="34" charset="-122"/>
                <a:cs typeface="PT Serif" pitchFamily="34" charset="-120"/>
              </a:rPr>
              <a:t>Request 10: </a:t>
            </a:r>
            <a:r>
              <a:rPr lang="en-US" sz="4400">
                <a:solidFill>
                  <a:srgbClr val="020202"/>
                </a:solidFill>
                <a:latin typeface="PT Serif"/>
                <a:ea typeface="+mn-lt"/>
                <a:cs typeface="+mn-lt"/>
              </a:rPr>
              <a:t>Top 3 Products by Sold Quantity in 2021</a:t>
            </a:r>
          </a:p>
        </p:txBody>
      </p:sp>
      <p:sp>
        <p:nvSpPr>
          <p:cNvPr id="5" name="TextBox 4">
            <a:extLst>
              <a:ext uri="{FF2B5EF4-FFF2-40B4-BE49-F238E27FC236}">
                <a16:creationId xmlns:a16="http://schemas.microsoft.com/office/drawing/2014/main" id="{264F4D3D-9548-93C6-EDFA-DF0465985687}"/>
              </a:ext>
            </a:extLst>
          </p:cNvPr>
          <p:cNvSpPr txBox="1"/>
          <p:nvPr/>
        </p:nvSpPr>
        <p:spPr>
          <a:xfrm>
            <a:off x="427523" y="2662576"/>
            <a:ext cx="13579969"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u="sng">
                <a:ea typeface="Calibri" panose="020F0502020204030204"/>
                <a:cs typeface="Calibri" panose="020F0502020204030204"/>
              </a:rPr>
              <a:t>INSIGTS</a:t>
            </a:r>
          </a:p>
          <a:p>
            <a:pPr algn="just"/>
            <a:r>
              <a:rPr lang="en-US" sz="2000">
                <a:solidFill>
                  <a:srgbClr val="020202"/>
                </a:solidFill>
                <a:ea typeface="+mn-lt"/>
                <a:cs typeface="+mn-lt"/>
              </a:rPr>
              <a:t>In the </a:t>
            </a:r>
            <a:r>
              <a:rPr lang="en-US" sz="2000" b="1">
                <a:solidFill>
                  <a:srgbClr val="020202"/>
                </a:solidFill>
                <a:ea typeface="+mn-lt"/>
                <a:cs typeface="+mn-lt"/>
              </a:rPr>
              <a:t>N&amp;S segment</a:t>
            </a:r>
            <a:r>
              <a:rPr lang="en-US" sz="2000">
                <a:solidFill>
                  <a:srgbClr val="020202"/>
                </a:solidFill>
                <a:ea typeface="+mn-lt"/>
                <a:cs typeface="+mn-lt"/>
              </a:rPr>
              <a:t>, the </a:t>
            </a:r>
            <a:r>
              <a:rPr lang="en-US" sz="2000" b="1">
                <a:solidFill>
                  <a:srgbClr val="020202"/>
                </a:solidFill>
                <a:ea typeface="+mn-lt"/>
                <a:cs typeface="+mn-lt"/>
              </a:rPr>
              <a:t>AQ Pen Drive 2 IN 1</a:t>
            </a:r>
            <a:r>
              <a:rPr lang="en-US" sz="2000">
                <a:solidFill>
                  <a:srgbClr val="020202"/>
                </a:solidFill>
                <a:ea typeface="+mn-lt"/>
                <a:cs typeface="+mn-lt"/>
              </a:rPr>
              <a:t> emerged as the top-selling product with an impressive </a:t>
            </a:r>
            <a:r>
              <a:rPr lang="en-US" sz="2000" b="1">
                <a:solidFill>
                  <a:srgbClr val="020202"/>
                </a:solidFill>
                <a:ea typeface="+mn-lt"/>
                <a:cs typeface="+mn-lt"/>
              </a:rPr>
              <a:t>7,01,373 units</a:t>
            </a:r>
            <a:r>
              <a:rPr lang="en-US" sz="2000">
                <a:solidFill>
                  <a:srgbClr val="020202"/>
                </a:solidFill>
                <a:ea typeface="+mn-lt"/>
                <a:cs typeface="+mn-lt"/>
              </a:rPr>
              <a:t> sold in FY 2021, followed closely by two variants of </a:t>
            </a:r>
            <a:r>
              <a:rPr lang="en-US" sz="2000" b="1">
                <a:solidFill>
                  <a:srgbClr val="020202"/>
                </a:solidFill>
                <a:ea typeface="+mn-lt"/>
                <a:cs typeface="+mn-lt"/>
              </a:rPr>
              <a:t>AQ Pen Drive DRC</a:t>
            </a:r>
            <a:r>
              <a:rPr lang="en-US" sz="2000">
                <a:solidFill>
                  <a:srgbClr val="020202"/>
                </a:solidFill>
                <a:ea typeface="+mn-lt"/>
                <a:cs typeface="+mn-lt"/>
              </a:rPr>
              <a:t>, selling </a:t>
            </a:r>
            <a:r>
              <a:rPr lang="en-US" sz="2000" b="1">
                <a:solidFill>
                  <a:srgbClr val="020202"/>
                </a:solidFill>
                <a:ea typeface="+mn-lt"/>
                <a:cs typeface="+mn-lt"/>
              </a:rPr>
              <a:t>6,88,003</a:t>
            </a:r>
            <a:r>
              <a:rPr lang="en-US" sz="2000">
                <a:solidFill>
                  <a:srgbClr val="020202"/>
                </a:solidFill>
                <a:ea typeface="+mn-lt"/>
                <a:cs typeface="+mn-lt"/>
              </a:rPr>
              <a:t> and </a:t>
            </a:r>
            <a:r>
              <a:rPr lang="en-US" sz="2000" b="1">
                <a:solidFill>
                  <a:srgbClr val="020202"/>
                </a:solidFill>
                <a:ea typeface="+mn-lt"/>
                <a:cs typeface="+mn-lt"/>
              </a:rPr>
              <a:t>6,76,245 units</a:t>
            </a:r>
            <a:r>
              <a:rPr lang="en-US" sz="2000">
                <a:solidFill>
                  <a:srgbClr val="020202"/>
                </a:solidFill>
                <a:ea typeface="+mn-lt"/>
                <a:cs typeface="+mn-lt"/>
              </a:rPr>
              <a:t> respectively. In the </a:t>
            </a:r>
            <a:r>
              <a:rPr lang="en-US" sz="2000" b="1">
                <a:solidFill>
                  <a:srgbClr val="020202"/>
                </a:solidFill>
                <a:ea typeface="+mn-lt"/>
                <a:cs typeface="+mn-lt"/>
              </a:rPr>
              <a:t>P&amp;A division</a:t>
            </a:r>
            <a:r>
              <a:rPr lang="en-US" sz="2000">
                <a:solidFill>
                  <a:srgbClr val="020202"/>
                </a:solidFill>
                <a:ea typeface="+mn-lt"/>
                <a:cs typeface="+mn-lt"/>
              </a:rPr>
              <a:t>, the </a:t>
            </a:r>
            <a:r>
              <a:rPr lang="en-US" sz="2000" b="1">
                <a:solidFill>
                  <a:srgbClr val="020202"/>
                </a:solidFill>
                <a:ea typeface="+mn-lt"/>
                <a:cs typeface="+mn-lt"/>
              </a:rPr>
              <a:t>AQ Gamers </a:t>
            </a:r>
            <a:r>
              <a:rPr lang="en-US" sz="2000" b="1" err="1">
                <a:solidFill>
                  <a:srgbClr val="020202"/>
                </a:solidFill>
                <a:ea typeface="+mn-lt"/>
                <a:cs typeface="+mn-lt"/>
              </a:rPr>
              <a:t>Ms</a:t>
            </a:r>
            <a:r>
              <a:rPr lang="en-US" sz="2000">
                <a:solidFill>
                  <a:srgbClr val="020202"/>
                </a:solidFill>
                <a:ea typeface="+mn-lt"/>
                <a:cs typeface="+mn-lt"/>
              </a:rPr>
              <a:t> led the sales with </a:t>
            </a:r>
            <a:r>
              <a:rPr lang="en-US" sz="2000" b="1">
                <a:solidFill>
                  <a:srgbClr val="020202"/>
                </a:solidFill>
                <a:ea typeface="+mn-lt"/>
                <a:cs typeface="+mn-lt"/>
              </a:rPr>
              <a:t>4,28,498 units</a:t>
            </a:r>
            <a:r>
              <a:rPr lang="en-US" sz="2000">
                <a:solidFill>
                  <a:srgbClr val="020202"/>
                </a:solidFill>
                <a:ea typeface="+mn-lt"/>
                <a:cs typeface="+mn-lt"/>
              </a:rPr>
              <a:t>, with two variants of </a:t>
            </a:r>
            <a:r>
              <a:rPr lang="en-US" sz="2000" b="1">
                <a:solidFill>
                  <a:srgbClr val="020202"/>
                </a:solidFill>
                <a:ea typeface="+mn-lt"/>
                <a:cs typeface="+mn-lt"/>
              </a:rPr>
              <a:t>AQ Maxima </a:t>
            </a:r>
            <a:r>
              <a:rPr lang="en-US" sz="2000" b="1" err="1">
                <a:solidFill>
                  <a:srgbClr val="020202"/>
                </a:solidFill>
                <a:ea typeface="+mn-lt"/>
                <a:cs typeface="+mn-lt"/>
              </a:rPr>
              <a:t>Ms</a:t>
            </a:r>
            <a:r>
              <a:rPr lang="en-US" sz="2000">
                <a:solidFill>
                  <a:srgbClr val="020202"/>
                </a:solidFill>
                <a:ea typeface="+mn-lt"/>
                <a:cs typeface="+mn-lt"/>
              </a:rPr>
              <a:t> also performing strongly. For the </a:t>
            </a:r>
            <a:r>
              <a:rPr lang="en-US" sz="2000" b="1">
                <a:solidFill>
                  <a:srgbClr val="020202"/>
                </a:solidFill>
                <a:ea typeface="+mn-lt"/>
                <a:cs typeface="+mn-lt"/>
              </a:rPr>
              <a:t>PC segment</a:t>
            </a:r>
            <a:r>
              <a:rPr lang="en-US" sz="2000">
                <a:solidFill>
                  <a:srgbClr val="020202"/>
                </a:solidFill>
                <a:ea typeface="+mn-lt"/>
                <a:cs typeface="+mn-lt"/>
              </a:rPr>
              <a:t>, the top-seller was the </a:t>
            </a:r>
            <a:r>
              <a:rPr lang="en-US" sz="2000" b="1">
                <a:solidFill>
                  <a:srgbClr val="020202"/>
                </a:solidFill>
                <a:ea typeface="+mn-lt"/>
                <a:cs typeface="+mn-lt"/>
              </a:rPr>
              <a:t>AQ Digit PC</a:t>
            </a:r>
            <a:r>
              <a:rPr lang="en-US" sz="2000">
                <a:solidFill>
                  <a:srgbClr val="020202"/>
                </a:solidFill>
                <a:ea typeface="+mn-lt"/>
                <a:cs typeface="+mn-lt"/>
              </a:rPr>
              <a:t>, although with a much smaller volume of </a:t>
            </a:r>
            <a:r>
              <a:rPr lang="en-US" sz="2000" b="1">
                <a:solidFill>
                  <a:srgbClr val="020202"/>
                </a:solidFill>
                <a:ea typeface="+mn-lt"/>
                <a:cs typeface="+mn-lt"/>
              </a:rPr>
              <a:t>17,434 units</a:t>
            </a:r>
            <a:r>
              <a:rPr lang="en-US" sz="2000">
                <a:solidFill>
                  <a:srgbClr val="020202"/>
                </a:solidFill>
                <a:ea typeface="+mn-lt"/>
                <a:cs typeface="+mn-lt"/>
              </a:rPr>
              <a:t>. This suggests that the </a:t>
            </a:r>
            <a:r>
              <a:rPr lang="en-US" sz="2000" b="1">
                <a:solidFill>
                  <a:srgbClr val="020202"/>
                </a:solidFill>
                <a:ea typeface="+mn-lt"/>
                <a:cs typeface="+mn-lt"/>
              </a:rPr>
              <a:t>PC division</a:t>
            </a:r>
            <a:r>
              <a:rPr lang="en-US" sz="2000">
                <a:solidFill>
                  <a:srgbClr val="020202"/>
                </a:solidFill>
                <a:ea typeface="+mn-lt"/>
                <a:cs typeface="+mn-lt"/>
              </a:rPr>
              <a:t> has significant room for improvement, and the company could consider strategic initiatives to boost sales in this area.</a:t>
            </a:r>
            <a:endParaRPr lang="en-US" sz="2000">
              <a:ea typeface="+mn-lt"/>
              <a:cs typeface="+mn-lt"/>
            </a:endParaRPr>
          </a:p>
          <a:p>
            <a:pPr algn="ctr"/>
            <a:endParaRPr lang="en-US" u="sng">
              <a:solidFill>
                <a:srgbClr val="000000"/>
              </a:solidFill>
              <a:ea typeface="Calibri"/>
              <a:cs typeface="Calibri"/>
            </a:endParaRPr>
          </a:p>
        </p:txBody>
      </p:sp>
      <p:sp>
        <p:nvSpPr>
          <p:cNvPr id="4" name="Oval 3">
            <a:extLst>
              <a:ext uri="{FF2B5EF4-FFF2-40B4-BE49-F238E27FC236}">
                <a16:creationId xmlns:a16="http://schemas.microsoft.com/office/drawing/2014/main" id="{CD06E058-5EE0-BF3C-5B9A-65C3B41217CF}"/>
              </a:ext>
            </a:extLst>
          </p:cNvPr>
          <p:cNvSpPr/>
          <p:nvPr/>
        </p:nvSpPr>
        <p:spPr>
          <a:xfrm>
            <a:off x="520700" y="6121400"/>
            <a:ext cx="1638300" cy="1638300"/>
          </a:xfrm>
          <a:prstGeom prst="ellipse">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37B934A-FB71-42C8-FC3A-DA570CC9004A}"/>
              </a:ext>
            </a:extLst>
          </p:cNvPr>
          <p:cNvSpPr/>
          <p:nvPr/>
        </p:nvSpPr>
        <p:spPr>
          <a:xfrm>
            <a:off x="520700" y="7315200"/>
            <a:ext cx="546100" cy="533400"/>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c 8">
            <a:extLst>
              <a:ext uri="{FF2B5EF4-FFF2-40B4-BE49-F238E27FC236}">
                <a16:creationId xmlns:a16="http://schemas.microsoft.com/office/drawing/2014/main" id="{DC6CE4A0-7448-EA3C-37EB-CC8726960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2618491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 y="0"/>
            <a:ext cx="14626743"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3371" y="264235"/>
            <a:ext cx="11307029" cy="796536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51760" y="2519635"/>
            <a:ext cx="2330689" cy="22674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935794" y="1791086"/>
            <a:ext cx="3585479" cy="358547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 0">
            <a:extLst>
              <a:ext uri="{FF2B5EF4-FFF2-40B4-BE49-F238E27FC236}">
                <a16:creationId xmlns:a16="http://schemas.microsoft.com/office/drawing/2014/main" id="{763F6C35-3930-CD41-16AB-F58108001DD8}"/>
              </a:ext>
            </a:extLst>
          </p:cNvPr>
          <p:cNvSpPr/>
          <p:nvPr/>
        </p:nvSpPr>
        <p:spPr>
          <a:xfrm>
            <a:off x="4846320" y="2326990"/>
            <a:ext cx="9173552" cy="3301304"/>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000" kern="1200">
                <a:solidFill>
                  <a:schemeClr val="tx1"/>
                </a:solidFill>
                <a:latin typeface="+mj-lt"/>
                <a:ea typeface="+mj-ea"/>
                <a:cs typeface="+mj-cs"/>
              </a:rPr>
              <a:t>Thank you for your Time and Attention</a:t>
            </a:r>
          </a:p>
        </p:txBody>
      </p:sp>
    </p:spTree>
    <p:extLst>
      <p:ext uri="{BB962C8B-B14F-4D97-AF65-F5344CB8AC3E}">
        <p14:creationId xmlns:p14="http://schemas.microsoft.com/office/powerpoint/2010/main" val="372343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181D52-2F3B-782B-8872-A5B3E4F4D217}"/>
              </a:ext>
            </a:extLst>
          </p:cNvPr>
          <p:cNvSpPr txBox="1"/>
          <p:nvPr/>
        </p:nvSpPr>
        <p:spPr>
          <a:xfrm>
            <a:off x="622300" y="355600"/>
            <a:ext cx="133985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rgbClr val="020202"/>
                </a:solidFill>
                <a:latin typeface="PT Serif"/>
              </a:rPr>
              <a:t>Request 1: </a:t>
            </a:r>
            <a:r>
              <a:rPr lang="en-US" sz="4400">
                <a:solidFill>
                  <a:srgbClr val="020202"/>
                </a:solidFill>
              </a:rPr>
              <a:t>Provide the list of markets in which customer "</a:t>
            </a:r>
            <a:r>
              <a:rPr lang="en-US" sz="4400" err="1">
                <a:solidFill>
                  <a:srgbClr val="020202"/>
                </a:solidFill>
              </a:rPr>
              <a:t>Atliq</a:t>
            </a:r>
            <a:r>
              <a:rPr lang="en-US" sz="4400">
                <a:solidFill>
                  <a:srgbClr val="020202"/>
                </a:solidFill>
              </a:rPr>
              <a:t> Exclusive" operates its business in the APAC region.</a:t>
            </a:r>
          </a:p>
        </p:txBody>
      </p:sp>
      <p:sp>
        <p:nvSpPr>
          <p:cNvPr id="5" name="TextBox 4">
            <a:extLst>
              <a:ext uri="{FF2B5EF4-FFF2-40B4-BE49-F238E27FC236}">
                <a16:creationId xmlns:a16="http://schemas.microsoft.com/office/drawing/2014/main" id="{01A78850-F807-61A7-26C4-14A5C6F2AD18}"/>
              </a:ext>
            </a:extLst>
          </p:cNvPr>
          <p:cNvSpPr txBox="1"/>
          <p:nvPr/>
        </p:nvSpPr>
        <p:spPr>
          <a:xfrm>
            <a:off x="520699" y="2260600"/>
            <a:ext cx="4787900"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20202"/>
                </a:solidFill>
                <a:latin typeface="Arial"/>
                <a:ea typeface="Calibri"/>
                <a:cs typeface="Calibri"/>
              </a:rPr>
              <a:t>SQL Query :</a:t>
            </a:r>
          </a:p>
          <a:p>
            <a:endParaRPr lang="en-US" sz="3200">
              <a:solidFill>
                <a:srgbClr val="020202"/>
              </a:solidFill>
              <a:latin typeface="Arial"/>
              <a:ea typeface="+mn-lt"/>
              <a:cs typeface="+mn-lt"/>
            </a:endParaRPr>
          </a:p>
          <a:p>
            <a:r>
              <a:rPr lang="en-US" sz="2400">
                <a:solidFill>
                  <a:srgbClr val="020202"/>
                </a:solidFill>
                <a:ea typeface="+mn-lt"/>
                <a:cs typeface="+mn-lt"/>
              </a:rPr>
              <a:t>select market</a:t>
            </a:r>
            <a:endParaRPr lang="en-US" sz="2400">
              <a:ea typeface="Calibri"/>
              <a:cs typeface="Calibri"/>
            </a:endParaRPr>
          </a:p>
          <a:p>
            <a:r>
              <a:rPr lang="en-US" sz="2400">
                <a:solidFill>
                  <a:srgbClr val="020202"/>
                </a:solidFill>
                <a:ea typeface="+mn-lt"/>
                <a:cs typeface="+mn-lt"/>
              </a:rPr>
              <a:t>from </a:t>
            </a:r>
            <a:r>
              <a:rPr lang="en-US" sz="2400" err="1">
                <a:solidFill>
                  <a:srgbClr val="020202"/>
                </a:solidFill>
                <a:ea typeface="+mn-lt"/>
                <a:cs typeface="+mn-lt"/>
              </a:rPr>
              <a:t>dim_customer</a:t>
            </a:r>
            <a:endParaRPr lang="en-US" sz="2400">
              <a:ea typeface="Calibri"/>
              <a:cs typeface="Calibri"/>
            </a:endParaRPr>
          </a:p>
          <a:p>
            <a:r>
              <a:rPr lang="en-US" sz="2400">
                <a:solidFill>
                  <a:srgbClr val="020202"/>
                </a:solidFill>
                <a:ea typeface="+mn-lt"/>
                <a:cs typeface="+mn-lt"/>
              </a:rPr>
              <a:t>where region = 'APAC' &amp;&amp; customer = '</a:t>
            </a:r>
            <a:r>
              <a:rPr lang="en-US" sz="2400" err="1">
                <a:solidFill>
                  <a:srgbClr val="020202"/>
                </a:solidFill>
                <a:ea typeface="+mn-lt"/>
                <a:cs typeface="+mn-lt"/>
              </a:rPr>
              <a:t>Atliq</a:t>
            </a:r>
            <a:r>
              <a:rPr lang="en-US" sz="2400">
                <a:solidFill>
                  <a:srgbClr val="020202"/>
                </a:solidFill>
                <a:ea typeface="+mn-lt"/>
                <a:cs typeface="+mn-lt"/>
              </a:rPr>
              <a:t> Exclusive'</a:t>
            </a:r>
            <a:endParaRPr lang="en-US" sz="2400">
              <a:ea typeface="Calibri"/>
              <a:cs typeface="Calibri"/>
            </a:endParaRPr>
          </a:p>
          <a:p>
            <a:r>
              <a:rPr lang="en-US" sz="2400">
                <a:solidFill>
                  <a:srgbClr val="020202"/>
                </a:solidFill>
                <a:ea typeface="+mn-lt"/>
                <a:cs typeface="+mn-lt"/>
              </a:rPr>
              <a:t>group by market;</a:t>
            </a:r>
            <a:endParaRPr lang="en-US" sz="2400"/>
          </a:p>
        </p:txBody>
      </p:sp>
      <p:pic>
        <p:nvPicPr>
          <p:cNvPr id="18" name="Picture 17" descr="A map of the world&#10;&#10;Description automatically generated">
            <a:extLst>
              <a:ext uri="{FF2B5EF4-FFF2-40B4-BE49-F238E27FC236}">
                <a16:creationId xmlns:a16="http://schemas.microsoft.com/office/drawing/2014/main" id="{A907CE7D-790D-D178-5043-B480B3AEB4C2}"/>
              </a:ext>
            </a:extLst>
          </p:cNvPr>
          <p:cNvPicPr>
            <a:picLocks noChangeAspect="1"/>
          </p:cNvPicPr>
          <p:nvPr/>
        </p:nvPicPr>
        <p:blipFill>
          <a:blip r:embed="rId2"/>
          <a:stretch>
            <a:fillRect/>
          </a:stretch>
        </p:blipFill>
        <p:spPr>
          <a:xfrm>
            <a:off x="8030766" y="3039120"/>
            <a:ext cx="5991355" cy="4937760"/>
          </a:xfrm>
          <a:prstGeom prst="rect">
            <a:avLst/>
          </a:prstGeom>
          <a:ln>
            <a:noFill/>
          </a:ln>
          <a:effectLst>
            <a:softEdge rad="112500"/>
          </a:effectLst>
        </p:spPr>
      </p:pic>
      <p:sp>
        <p:nvSpPr>
          <p:cNvPr id="7" name="TextBox 6">
            <a:extLst>
              <a:ext uri="{FF2B5EF4-FFF2-40B4-BE49-F238E27FC236}">
                <a16:creationId xmlns:a16="http://schemas.microsoft.com/office/drawing/2014/main" id="{94423B5A-2C5A-8C4F-F1C8-A798CAFE40D3}"/>
              </a:ext>
            </a:extLst>
          </p:cNvPr>
          <p:cNvSpPr txBox="1"/>
          <p:nvPr/>
        </p:nvSpPr>
        <p:spPr>
          <a:xfrm>
            <a:off x="5306941" y="2235199"/>
            <a:ext cx="217170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20202"/>
                </a:solidFill>
                <a:latin typeface="Arial"/>
                <a:ea typeface="Calibri"/>
                <a:cs typeface="Calibri"/>
              </a:rPr>
              <a:t>Output :</a:t>
            </a:r>
          </a:p>
          <a:p>
            <a:endParaRPr lang="en-US" sz="3200">
              <a:solidFill>
                <a:srgbClr val="020202"/>
              </a:solidFill>
              <a:ea typeface="Calibri"/>
              <a:cs typeface="Calibri"/>
            </a:endParaRPr>
          </a:p>
        </p:txBody>
      </p:sp>
      <p:pic>
        <p:nvPicPr>
          <p:cNvPr id="9" name="Picture 8" descr="A screenshot of a computer&#10;&#10;Description automatically generated">
            <a:extLst>
              <a:ext uri="{FF2B5EF4-FFF2-40B4-BE49-F238E27FC236}">
                <a16:creationId xmlns:a16="http://schemas.microsoft.com/office/drawing/2014/main" id="{08646668-FB72-145B-551A-80A456FD255F}"/>
              </a:ext>
            </a:extLst>
          </p:cNvPr>
          <p:cNvPicPr>
            <a:picLocks noChangeAspect="1"/>
          </p:cNvPicPr>
          <p:nvPr/>
        </p:nvPicPr>
        <p:blipFill>
          <a:blip r:embed="rId3"/>
          <a:stretch>
            <a:fillRect/>
          </a:stretch>
        </p:blipFill>
        <p:spPr>
          <a:xfrm>
            <a:off x="5238474" y="3206750"/>
            <a:ext cx="2514600" cy="3708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TextBox 10">
            <a:extLst>
              <a:ext uri="{FF2B5EF4-FFF2-40B4-BE49-F238E27FC236}">
                <a16:creationId xmlns:a16="http://schemas.microsoft.com/office/drawing/2014/main" id="{AED0CCD3-FF19-16BC-46B5-C27E1BD6056C}"/>
              </a:ext>
            </a:extLst>
          </p:cNvPr>
          <p:cNvSpPr txBox="1"/>
          <p:nvPr/>
        </p:nvSpPr>
        <p:spPr>
          <a:xfrm>
            <a:off x="8026397" y="2146298"/>
            <a:ext cx="387350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20202"/>
                </a:solidFill>
                <a:ea typeface="+mn-lt"/>
                <a:cs typeface="+mn-lt"/>
              </a:rPr>
              <a:t>Visualization</a:t>
            </a:r>
            <a:r>
              <a:rPr lang="en-US" sz="3200">
                <a:solidFill>
                  <a:srgbClr val="020202"/>
                </a:solidFill>
                <a:latin typeface="Arial"/>
                <a:ea typeface="Calibri"/>
                <a:cs typeface="Calibri"/>
              </a:rPr>
              <a:t>:</a:t>
            </a:r>
            <a:endParaRPr lang="en-US"/>
          </a:p>
          <a:p>
            <a:endParaRPr lang="en-US" sz="3200">
              <a:solidFill>
                <a:srgbClr val="020202"/>
              </a:solidFill>
              <a:ea typeface="Calibri"/>
              <a:cs typeface="Calibri"/>
            </a:endParaRPr>
          </a:p>
        </p:txBody>
      </p:sp>
      <p:sp>
        <p:nvSpPr>
          <p:cNvPr id="12" name="Oval 11">
            <a:extLst>
              <a:ext uri="{FF2B5EF4-FFF2-40B4-BE49-F238E27FC236}">
                <a16:creationId xmlns:a16="http://schemas.microsoft.com/office/drawing/2014/main" id="{FB7714AA-477D-95F5-A09A-688F238EAD00}"/>
              </a:ext>
            </a:extLst>
          </p:cNvPr>
          <p:cNvSpPr/>
          <p:nvPr/>
        </p:nvSpPr>
        <p:spPr>
          <a:xfrm flipH="1">
            <a:off x="8559885" y="4457084"/>
            <a:ext cx="139939" cy="141467"/>
          </a:xfrm>
          <a:prstGeom prst="ellipse">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2667F88-88FA-6D82-1B64-4B96509EA748}"/>
              </a:ext>
            </a:extLst>
          </p:cNvPr>
          <p:cNvSpPr/>
          <p:nvPr/>
        </p:nvSpPr>
        <p:spPr>
          <a:xfrm flipH="1">
            <a:off x="10428689" y="5439246"/>
            <a:ext cx="139939" cy="141467"/>
          </a:xfrm>
          <a:prstGeom prst="ellipse">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F425F12-0D2E-F57F-921B-CDF948699123}"/>
              </a:ext>
            </a:extLst>
          </p:cNvPr>
          <p:cNvSpPr/>
          <p:nvPr/>
        </p:nvSpPr>
        <p:spPr>
          <a:xfrm flipH="1" flipV="1">
            <a:off x="11140008" y="3707036"/>
            <a:ext cx="125191" cy="138752"/>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BE2E8C0-CCAD-F521-0AF1-36E6991D4985}"/>
              </a:ext>
            </a:extLst>
          </p:cNvPr>
          <p:cNvSpPr/>
          <p:nvPr/>
        </p:nvSpPr>
        <p:spPr>
          <a:xfrm flipH="1">
            <a:off x="10818309" y="4681469"/>
            <a:ext cx="139939" cy="141467"/>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31345BA-CF50-E2CF-8212-63A400E4140B}"/>
              </a:ext>
            </a:extLst>
          </p:cNvPr>
          <p:cNvSpPr/>
          <p:nvPr/>
        </p:nvSpPr>
        <p:spPr>
          <a:xfrm flipH="1">
            <a:off x="11648644" y="3640602"/>
            <a:ext cx="139939" cy="141467"/>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6D1E0ED-27A7-8936-9C43-ADE2CAFB5BC8}"/>
              </a:ext>
            </a:extLst>
          </p:cNvPr>
          <p:cNvSpPr/>
          <p:nvPr/>
        </p:nvSpPr>
        <p:spPr>
          <a:xfrm flipH="1">
            <a:off x="11505558" y="6912992"/>
            <a:ext cx="139939" cy="141467"/>
          </a:xfrm>
          <a:prstGeom prst="ellipse">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E6E3D16-7894-3980-A4A7-B2A5AD8C3D6A}"/>
              </a:ext>
            </a:extLst>
          </p:cNvPr>
          <p:cNvSpPr/>
          <p:nvPr/>
        </p:nvSpPr>
        <p:spPr>
          <a:xfrm flipH="1">
            <a:off x="13762061" y="7554546"/>
            <a:ext cx="139939" cy="141467"/>
          </a:xfrm>
          <a:prstGeom prst="ellipse">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833A125-74EA-1774-0FB0-F5B6C09F8700}"/>
              </a:ext>
            </a:extLst>
          </p:cNvPr>
          <p:cNvSpPr/>
          <p:nvPr/>
        </p:nvSpPr>
        <p:spPr>
          <a:xfrm flipH="1">
            <a:off x="9155754" y="4322405"/>
            <a:ext cx="139939" cy="141467"/>
          </a:xfrm>
          <a:prstGeom prst="ellipse">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510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 y="0"/>
            <a:ext cx="14626743"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00725" cy="82296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F08FFD5-EE91-12CC-4A29-E968C4195D47}"/>
              </a:ext>
            </a:extLst>
          </p:cNvPr>
          <p:cNvSpPr txBox="1"/>
          <p:nvPr/>
        </p:nvSpPr>
        <p:spPr>
          <a:xfrm>
            <a:off x="5009339" y="376102"/>
            <a:ext cx="9303432" cy="191853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nSpc>
                <a:spcPct val="90000"/>
              </a:lnSpc>
              <a:spcBef>
                <a:spcPct val="0"/>
              </a:spcBef>
              <a:spcAft>
                <a:spcPts val="600"/>
              </a:spcAft>
            </a:pPr>
            <a:r>
              <a:rPr lang="en-US" sz="3200" kern="1200">
                <a:latin typeface="PT Serif"/>
                <a:ea typeface="+mj-ea"/>
                <a:cs typeface="+mj-cs"/>
              </a:rPr>
              <a:t>Request 1: Provide the list of markets in which customer "</a:t>
            </a:r>
            <a:r>
              <a:rPr lang="en-US" sz="3200" kern="1200" err="1">
                <a:latin typeface="PT Serif"/>
                <a:ea typeface="+mj-ea"/>
                <a:cs typeface="+mj-cs"/>
              </a:rPr>
              <a:t>Atliq</a:t>
            </a:r>
            <a:r>
              <a:rPr lang="en-US" sz="3200" kern="1200">
                <a:latin typeface="PT Serif"/>
                <a:ea typeface="+mj-ea"/>
                <a:cs typeface="+mj-cs"/>
              </a:rPr>
              <a:t> Exclusive" operates its business in the APAC region.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0EA84984-72D6-9011-4D99-92E2996298A4}"/>
              </a:ext>
            </a:extLst>
          </p:cNvPr>
          <p:cNvSpPr txBox="1"/>
          <p:nvPr/>
        </p:nvSpPr>
        <p:spPr>
          <a:xfrm>
            <a:off x="5336769" y="709612"/>
            <a:ext cx="8287789" cy="670274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r>
              <a:rPr lang="en-US" b="1" dirty="0" err="1">
                <a:ea typeface="+mn-lt"/>
                <a:cs typeface="+mn-lt"/>
              </a:rPr>
              <a:t>Atliq</a:t>
            </a:r>
            <a:r>
              <a:rPr lang="en-US" b="1" dirty="0">
                <a:ea typeface="+mn-lt"/>
                <a:cs typeface="+mn-lt"/>
              </a:rPr>
              <a:t> Exclusive</a:t>
            </a:r>
            <a:r>
              <a:rPr lang="en-US" dirty="0">
                <a:ea typeface="+mn-lt"/>
                <a:cs typeface="+mn-lt"/>
              </a:rPr>
              <a:t> has operations in 26 countries and, vis-à-vis, also has an enviable </a:t>
            </a:r>
            <a:r>
              <a:rPr lang="en-US" b="1" dirty="0">
                <a:ea typeface="+mn-lt"/>
                <a:cs typeface="+mn-lt"/>
              </a:rPr>
              <a:t>APAC</a:t>
            </a:r>
            <a:r>
              <a:rPr lang="en-US" dirty="0">
                <a:ea typeface="+mn-lt"/>
                <a:cs typeface="+mn-lt"/>
              </a:rPr>
              <a:t> market presence with 8 countries, viz, India, Indonesia, Japan, Philippines, South Korea, Australia, New Zealand, and Bangladesh. Thus, </a:t>
            </a:r>
            <a:r>
              <a:rPr lang="en-US" b="1" dirty="0">
                <a:ea typeface="+mn-lt"/>
                <a:cs typeface="+mn-lt"/>
              </a:rPr>
              <a:t>APAC</a:t>
            </a:r>
            <a:r>
              <a:rPr lang="en-US" dirty="0">
                <a:ea typeface="+mn-lt"/>
                <a:cs typeface="+mn-lt"/>
              </a:rPr>
              <a:t> becomes the region of significant concern for the organization. In this region, it has the most number of stores, demonstrating its geographical significance. Next comes </a:t>
            </a:r>
            <a:r>
              <a:rPr lang="en-US" b="1" dirty="0">
                <a:ea typeface="+mn-lt"/>
                <a:cs typeface="+mn-lt"/>
              </a:rPr>
              <a:t>Europe (EU)</a:t>
            </a:r>
            <a:r>
              <a:rPr lang="en-US" dirty="0">
                <a:ea typeface="+mn-lt"/>
                <a:cs typeface="+mn-lt"/>
              </a:rPr>
              <a:t>, which has 6 stores, while </a:t>
            </a:r>
            <a:r>
              <a:rPr lang="en-US" b="1" dirty="0">
                <a:ea typeface="+mn-lt"/>
                <a:cs typeface="+mn-lt"/>
              </a:rPr>
              <a:t>North America (NA)</a:t>
            </a:r>
            <a:r>
              <a:rPr lang="en-US" dirty="0">
                <a:ea typeface="+mn-lt"/>
                <a:cs typeface="+mn-lt"/>
              </a:rPr>
              <a:t> has 2, indicating a wider but sparser expanse of presence beyond the </a:t>
            </a:r>
            <a:r>
              <a:rPr lang="en-US" b="1" dirty="0">
                <a:ea typeface="+mn-lt"/>
                <a:cs typeface="+mn-lt"/>
              </a:rPr>
              <a:t>APAC</a:t>
            </a:r>
            <a:r>
              <a:rPr lang="en-US" dirty="0">
                <a:ea typeface="+mn-lt"/>
                <a:cs typeface="+mn-lt"/>
              </a:rPr>
              <a:t> region. The company has a noticeably large market in this region due to its emphasis on this fast-growing domestic market.</a:t>
            </a:r>
          </a:p>
          <a:p>
            <a:pPr>
              <a:lnSpc>
                <a:spcPct val="90000"/>
              </a:lnSpc>
              <a:spcAft>
                <a:spcPts val="600"/>
              </a:spcAft>
            </a:pPr>
            <a:endParaRPr lang="en-US" u="sng" dirty="0">
              <a:ea typeface="+mn-lt"/>
              <a:cs typeface="+mn-lt"/>
            </a:endParaRPr>
          </a:p>
        </p:txBody>
      </p:sp>
      <p:sp>
        <p:nvSpPr>
          <p:cNvPr id="11" name="TextBox 10">
            <a:extLst>
              <a:ext uri="{FF2B5EF4-FFF2-40B4-BE49-F238E27FC236}">
                <a16:creationId xmlns:a16="http://schemas.microsoft.com/office/drawing/2014/main" id="{B050021B-9F83-0627-716E-61A8BC6150EB}"/>
              </a:ext>
            </a:extLst>
          </p:cNvPr>
          <p:cNvSpPr txBox="1"/>
          <p:nvPr/>
        </p:nvSpPr>
        <p:spPr>
          <a:xfrm>
            <a:off x="551961" y="2627922"/>
            <a:ext cx="3765059"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6600">
                <a:solidFill>
                  <a:schemeClr val="bg1"/>
                </a:solidFill>
                <a:ea typeface="Calibri"/>
                <a:cs typeface="Calibri"/>
              </a:rPr>
              <a:t>INSIGTS</a:t>
            </a:r>
          </a:p>
        </p:txBody>
      </p:sp>
    </p:spTree>
    <p:extLst>
      <p:ext uri="{BB962C8B-B14F-4D97-AF65-F5344CB8AC3E}">
        <p14:creationId xmlns:p14="http://schemas.microsoft.com/office/powerpoint/2010/main" val="1176700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0B3F64-4A28-AC30-8297-677B972B5A02}"/>
              </a:ext>
            </a:extLst>
          </p:cNvPr>
          <p:cNvSpPr txBox="1"/>
          <p:nvPr/>
        </p:nvSpPr>
        <p:spPr>
          <a:xfrm>
            <a:off x="483628" y="1958203"/>
            <a:ext cx="9211620" cy="5539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20202"/>
                </a:solidFill>
                <a:latin typeface="Arial"/>
                <a:ea typeface="Calibri"/>
                <a:cs typeface="Calibri"/>
              </a:rPr>
              <a:t>SQL Query :</a:t>
            </a:r>
          </a:p>
          <a:p>
            <a:endParaRPr lang="en-US" sz="2400">
              <a:solidFill>
                <a:srgbClr val="020202"/>
              </a:solidFill>
              <a:latin typeface="Arial"/>
              <a:ea typeface="+mn-lt"/>
              <a:cs typeface="+mn-lt"/>
            </a:endParaRPr>
          </a:p>
          <a:p>
            <a:r>
              <a:rPr lang="en-US">
                <a:solidFill>
                  <a:srgbClr val="020202"/>
                </a:solidFill>
                <a:latin typeface="Arial"/>
                <a:ea typeface="+mn-lt"/>
                <a:cs typeface="+mn-lt"/>
              </a:rPr>
              <a:t>set @unique_products_2020 = (</a:t>
            </a:r>
            <a:endParaRPr lang="en-US">
              <a:latin typeface="Arial"/>
              <a:cs typeface="Arial"/>
            </a:endParaRPr>
          </a:p>
          <a:p>
            <a:r>
              <a:rPr lang="en-US">
                <a:solidFill>
                  <a:srgbClr val="020202"/>
                </a:solidFill>
                <a:latin typeface="Arial"/>
                <a:ea typeface="+mn-lt"/>
                <a:cs typeface="+mn-lt"/>
              </a:rPr>
              <a:t>select count(distinct </a:t>
            </a:r>
            <a:r>
              <a:rPr lang="en-US" err="1">
                <a:solidFill>
                  <a:srgbClr val="020202"/>
                </a:solidFill>
                <a:latin typeface="Arial"/>
                <a:ea typeface="+mn-lt"/>
                <a:cs typeface="+mn-lt"/>
              </a:rPr>
              <a:t>product_code</a:t>
            </a:r>
            <a:r>
              <a:rPr lang="en-US">
                <a:solidFill>
                  <a:srgbClr val="020202"/>
                </a:solidFill>
                <a:latin typeface="Arial"/>
                <a:ea typeface="+mn-lt"/>
                <a:cs typeface="+mn-lt"/>
              </a:rPr>
              <a:t>)</a:t>
            </a:r>
            <a:endParaRPr lang="en-US">
              <a:latin typeface="Arial"/>
              <a:cs typeface="Arial"/>
            </a:endParaRPr>
          </a:p>
          <a:p>
            <a:r>
              <a:rPr lang="en-US">
                <a:solidFill>
                  <a:srgbClr val="020202"/>
                </a:solidFill>
                <a:latin typeface="Arial"/>
                <a:ea typeface="+mn-lt"/>
                <a:cs typeface="+mn-lt"/>
              </a:rPr>
              <a:t>from </a:t>
            </a:r>
            <a:r>
              <a:rPr lang="en-US" err="1">
                <a:solidFill>
                  <a:srgbClr val="020202"/>
                </a:solidFill>
                <a:latin typeface="Arial"/>
                <a:ea typeface="+mn-lt"/>
                <a:cs typeface="+mn-lt"/>
              </a:rPr>
              <a:t>fact_gross_price</a:t>
            </a:r>
            <a:endParaRPr lang="en-US">
              <a:latin typeface="Arial"/>
              <a:cs typeface="Arial"/>
            </a:endParaRPr>
          </a:p>
          <a:p>
            <a:r>
              <a:rPr lang="en-US">
                <a:solidFill>
                  <a:srgbClr val="020202"/>
                </a:solidFill>
                <a:latin typeface="Arial"/>
                <a:ea typeface="+mn-lt"/>
                <a:cs typeface="+mn-lt"/>
              </a:rPr>
              <a:t>where </a:t>
            </a:r>
            <a:r>
              <a:rPr lang="en-US" err="1">
                <a:solidFill>
                  <a:srgbClr val="020202"/>
                </a:solidFill>
                <a:latin typeface="Arial"/>
                <a:ea typeface="+mn-lt"/>
                <a:cs typeface="+mn-lt"/>
              </a:rPr>
              <a:t>fiscal_year</a:t>
            </a:r>
            <a:r>
              <a:rPr lang="en-US">
                <a:solidFill>
                  <a:srgbClr val="020202"/>
                </a:solidFill>
                <a:latin typeface="Arial"/>
                <a:ea typeface="+mn-lt"/>
                <a:cs typeface="+mn-lt"/>
              </a:rPr>
              <a:t> = 2020);</a:t>
            </a:r>
            <a:endParaRPr lang="en-US">
              <a:latin typeface="Arial"/>
              <a:cs typeface="Arial"/>
            </a:endParaRPr>
          </a:p>
          <a:p>
            <a:endParaRPr lang="en-US">
              <a:latin typeface="Arial"/>
              <a:cs typeface="Arial"/>
            </a:endParaRPr>
          </a:p>
          <a:p>
            <a:endParaRPr lang="en-US">
              <a:solidFill>
                <a:srgbClr val="000000"/>
              </a:solidFill>
              <a:latin typeface="Arial"/>
              <a:ea typeface="Calibri"/>
              <a:cs typeface="Arial"/>
            </a:endParaRPr>
          </a:p>
          <a:p>
            <a:r>
              <a:rPr lang="en-US">
                <a:solidFill>
                  <a:srgbClr val="020202"/>
                </a:solidFill>
                <a:latin typeface="Arial"/>
                <a:ea typeface="+mn-lt"/>
                <a:cs typeface="+mn-lt"/>
              </a:rPr>
              <a:t>set @unique_products_2021 = (</a:t>
            </a:r>
            <a:endParaRPr lang="en-US">
              <a:latin typeface="Arial"/>
              <a:cs typeface="Arial"/>
            </a:endParaRPr>
          </a:p>
          <a:p>
            <a:r>
              <a:rPr lang="en-US">
                <a:solidFill>
                  <a:srgbClr val="020202"/>
                </a:solidFill>
                <a:latin typeface="Arial"/>
                <a:ea typeface="+mn-lt"/>
                <a:cs typeface="+mn-lt"/>
              </a:rPr>
              <a:t>select count(distinct </a:t>
            </a:r>
            <a:r>
              <a:rPr lang="en-US" err="1">
                <a:solidFill>
                  <a:srgbClr val="020202"/>
                </a:solidFill>
                <a:latin typeface="Arial"/>
                <a:ea typeface="+mn-lt"/>
                <a:cs typeface="+mn-lt"/>
              </a:rPr>
              <a:t>product_code</a:t>
            </a:r>
            <a:r>
              <a:rPr lang="en-US">
                <a:solidFill>
                  <a:srgbClr val="020202"/>
                </a:solidFill>
                <a:latin typeface="Arial"/>
                <a:ea typeface="+mn-lt"/>
                <a:cs typeface="+mn-lt"/>
              </a:rPr>
              <a:t>)</a:t>
            </a:r>
            <a:endParaRPr lang="en-US">
              <a:latin typeface="Arial"/>
              <a:cs typeface="Arial"/>
            </a:endParaRPr>
          </a:p>
          <a:p>
            <a:r>
              <a:rPr lang="en-US">
                <a:solidFill>
                  <a:srgbClr val="020202"/>
                </a:solidFill>
                <a:latin typeface="Arial"/>
                <a:ea typeface="+mn-lt"/>
                <a:cs typeface="+mn-lt"/>
              </a:rPr>
              <a:t>from </a:t>
            </a:r>
            <a:r>
              <a:rPr lang="en-US" err="1">
                <a:solidFill>
                  <a:srgbClr val="020202"/>
                </a:solidFill>
                <a:latin typeface="Arial"/>
                <a:ea typeface="+mn-lt"/>
                <a:cs typeface="+mn-lt"/>
              </a:rPr>
              <a:t>fact_gross_price</a:t>
            </a:r>
            <a:endParaRPr lang="en-US">
              <a:latin typeface="Arial"/>
              <a:cs typeface="Arial"/>
            </a:endParaRPr>
          </a:p>
          <a:p>
            <a:r>
              <a:rPr lang="en-US">
                <a:solidFill>
                  <a:srgbClr val="020202"/>
                </a:solidFill>
                <a:latin typeface="Arial"/>
                <a:ea typeface="+mn-lt"/>
                <a:cs typeface="+mn-lt"/>
              </a:rPr>
              <a:t>where </a:t>
            </a:r>
            <a:r>
              <a:rPr lang="en-US" err="1">
                <a:solidFill>
                  <a:srgbClr val="020202"/>
                </a:solidFill>
                <a:latin typeface="Arial"/>
                <a:ea typeface="+mn-lt"/>
                <a:cs typeface="+mn-lt"/>
              </a:rPr>
              <a:t>fiscal_year</a:t>
            </a:r>
            <a:r>
              <a:rPr lang="en-US">
                <a:solidFill>
                  <a:srgbClr val="020202"/>
                </a:solidFill>
                <a:latin typeface="Arial"/>
                <a:ea typeface="+mn-lt"/>
                <a:cs typeface="+mn-lt"/>
              </a:rPr>
              <a:t> = 2021);</a:t>
            </a:r>
            <a:endParaRPr lang="en-US">
              <a:latin typeface="Arial"/>
              <a:cs typeface="Arial"/>
            </a:endParaRPr>
          </a:p>
          <a:p>
            <a:r>
              <a:rPr lang="en-US">
                <a:solidFill>
                  <a:srgbClr val="020202"/>
                </a:solidFill>
                <a:latin typeface="Arial"/>
                <a:ea typeface="+mn-lt"/>
                <a:cs typeface="+mn-lt"/>
              </a:rPr>
              <a:t>       </a:t>
            </a:r>
            <a:endParaRPr lang="en-US">
              <a:latin typeface="Arial"/>
              <a:cs typeface="Arial"/>
            </a:endParaRPr>
          </a:p>
          <a:p>
            <a:r>
              <a:rPr lang="en-US">
                <a:solidFill>
                  <a:srgbClr val="020202"/>
                </a:solidFill>
                <a:latin typeface="Arial"/>
                <a:ea typeface="+mn-lt"/>
                <a:cs typeface="+mn-lt"/>
              </a:rPr>
              <a:t>set @percentage_chg = round(((@unique_products_2021-@unique_products_2020) / @unique_products_2020)*100, 3);</a:t>
            </a:r>
            <a:endParaRPr lang="en-US">
              <a:latin typeface="Arial"/>
              <a:cs typeface="Arial"/>
            </a:endParaRPr>
          </a:p>
          <a:p>
            <a:endParaRPr lang="en-US">
              <a:latin typeface="Arial"/>
              <a:cs typeface="Arial"/>
            </a:endParaRPr>
          </a:p>
          <a:p>
            <a:r>
              <a:rPr lang="en-US">
                <a:solidFill>
                  <a:srgbClr val="020202"/>
                </a:solidFill>
                <a:latin typeface="Arial"/>
                <a:ea typeface="+mn-lt"/>
                <a:cs typeface="+mn-lt"/>
              </a:rPr>
              <a:t>SELECT @unique_products_2020 AS unique_products_2020, </a:t>
            </a:r>
            <a:endParaRPr lang="en-US">
              <a:latin typeface="Arial"/>
              <a:cs typeface="Arial"/>
            </a:endParaRPr>
          </a:p>
          <a:p>
            <a:r>
              <a:rPr lang="en-US">
                <a:solidFill>
                  <a:srgbClr val="020202"/>
                </a:solidFill>
                <a:latin typeface="Arial"/>
                <a:ea typeface="+mn-lt"/>
                <a:cs typeface="+mn-lt"/>
              </a:rPr>
              <a:t>       @unique_products_2021 AS unique_products_2021, </a:t>
            </a:r>
            <a:endParaRPr lang="en-US">
              <a:latin typeface="Arial"/>
              <a:cs typeface="Arial"/>
            </a:endParaRPr>
          </a:p>
          <a:p>
            <a:r>
              <a:rPr lang="en-US">
                <a:solidFill>
                  <a:srgbClr val="020202"/>
                </a:solidFill>
                <a:latin typeface="Arial"/>
                <a:ea typeface="+mn-lt"/>
                <a:cs typeface="+mn-lt"/>
              </a:rPr>
              <a:t>       @percentage_chg;</a:t>
            </a:r>
            <a:endParaRPr lang="en-US">
              <a:latin typeface="Arial"/>
              <a:ea typeface="+mn-lt"/>
              <a:cs typeface="+mn-lt"/>
            </a:endParaRPr>
          </a:p>
        </p:txBody>
      </p:sp>
      <p:sp>
        <p:nvSpPr>
          <p:cNvPr id="7" name="TextBox 6">
            <a:extLst>
              <a:ext uri="{FF2B5EF4-FFF2-40B4-BE49-F238E27FC236}">
                <a16:creationId xmlns:a16="http://schemas.microsoft.com/office/drawing/2014/main" id="{69EAC637-26BF-0635-FABF-A35A478859CD}"/>
              </a:ext>
            </a:extLst>
          </p:cNvPr>
          <p:cNvSpPr txBox="1"/>
          <p:nvPr/>
        </p:nvSpPr>
        <p:spPr>
          <a:xfrm>
            <a:off x="10064292" y="1958202"/>
            <a:ext cx="21717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20202"/>
                </a:solidFill>
                <a:latin typeface="Arial"/>
                <a:ea typeface="Calibri"/>
                <a:cs typeface="Calibri"/>
              </a:rPr>
              <a:t>Output :</a:t>
            </a:r>
          </a:p>
          <a:p>
            <a:endParaRPr lang="en-US" sz="3200">
              <a:solidFill>
                <a:srgbClr val="020202"/>
              </a:solidFill>
              <a:ea typeface="Calibri"/>
              <a:cs typeface="Calibri"/>
            </a:endParaRPr>
          </a:p>
        </p:txBody>
      </p:sp>
      <p:sp>
        <p:nvSpPr>
          <p:cNvPr id="29" name="Text 0">
            <a:extLst>
              <a:ext uri="{FF2B5EF4-FFF2-40B4-BE49-F238E27FC236}">
                <a16:creationId xmlns:a16="http://schemas.microsoft.com/office/drawing/2014/main" id="{709BD2FB-E726-C8F0-78A5-C8AA0E7AE0A1}"/>
              </a:ext>
            </a:extLst>
          </p:cNvPr>
          <p:cNvSpPr/>
          <p:nvPr/>
        </p:nvSpPr>
        <p:spPr>
          <a:xfrm>
            <a:off x="387953" y="710089"/>
            <a:ext cx="13230130" cy="1619964"/>
          </a:xfrm>
          <a:prstGeom prst="rect">
            <a:avLst/>
          </a:prstGeom>
          <a:noFill/>
          <a:ln/>
        </p:spPr>
        <p:txBody>
          <a:bodyPr wrap="square" lIns="0" tIns="0" rIns="0" bIns="0" rtlCol="0" anchor="t"/>
          <a:lstStyle/>
          <a:p>
            <a:pPr marL="0" indent="0">
              <a:lnSpc>
                <a:spcPts val="6350"/>
              </a:lnSpc>
              <a:buNone/>
            </a:pPr>
            <a:r>
              <a:rPr lang="en-US" sz="5100">
                <a:solidFill>
                  <a:srgbClr val="020202"/>
                </a:solidFill>
                <a:latin typeface="PT Serif" pitchFamily="34" charset="0"/>
                <a:ea typeface="PT Serif" pitchFamily="34" charset="-122"/>
                <a:cs typeface="PT Serif" pitchFamily="34" charset="-120"/>
              </a:rPr>
              <a:t>Request 2: Unique Product Increase</a:t>
            </a:r>
            <a:endParaRPr lang="en-US" sz="5100"/>
          </a:p>
        </p:txBody>
      </p:sp>
      <p:pic>
        <p:nvPicPr>
          <p:cNvPr id="30" name="Picture 29" descr="A screenshot of a computer&#10;&#10;Description automatically generated">
            <a:extLst>
              <a:ext uri="{FF2B5EF4-FFF2-40B4-BE49-F238E27FC236}">
                <a16:creationId xmlns:a16="http://schemas.microsoft.com/office/drawing/2014/main" id="{3BD36744-A0E9-AB7D-5821-39BE91DD5D54}"/>
              </a:ext>
            </a:extLst>
          </p:cNvPr>
          <p:cNvPicPr>
            <a:picLocks noChangeAspect="1"/>
          </p:cNvPicPr>
          <p:nvPr/>
        </p:nvPicPr>
        <p:blipFill>
          <a:blip r:embed="rId2"/>
          <a:stretch>
            <a:fillRect/>
          </a:stretch>
        </p:blipFill>
        <p:spPr>
          <a:xfrm>
            <a:off x="9701856" y="2734877"/>
            <a:ext cx="4446887" cy="73677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Arc 3">
            <a:extLst>
              <a:ext uri="{FF2B5EF4-FFF2-40B4-BE49-F238E27FC236}">
                <a16:creationId xmlns:a16="http://schemas.microsoft.com/office/drawing/2014/main" id="{3B503CF5-6D93-A4C0-8599-F2A25A80A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5122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0">
            <a:extLst>
              <a:ext uri="{FF2B5EF4-FFF2-40B4-BE49-F238E27FC236}">
                <a16:creationId xmlns:a16="http://schemas.microsoft.com/office/drawing/2014/main" id="{E7A5EB1C-9924-6289-0CCD-2D83ED02CE4D}"/>
              </a:ext>
            </a:extLst>
          </p:cNvPr>
          <p:cNvSpPr/>
          <p:nvPr/>
        </p:nvSpPr>
        <p:spPr>
          <a:xfrm>
            <a:off x="387953" y="710089"/>
            <a:ext cx="13230130" cy="1619964"/>
          </a:xfrm>
          <a:prstGeom prst="rect">
            <a:avLst/>
          </a:prstGeom>
          <a:noFill/>
          <a:ln/>
        </p:spPr>
        <p:txBody>
          <a:bodyPr wrap="square" lIns="0" tIns="0" rIns="0" bIns="0" rtlCol="0" anchor="t"/>
          <a:lstStyle/>
          <a:p>
            <a:pPr marL="0" indent="0">
              <a:lnSpc>
                <a:spcPts val="6350"/>
              </a:lnSpc>
              <a:buNone/>
            </a:pPr>
            <a:r>
              <a:rPr lang="en-US" sz="5100">
                <a:solidFill>
                  <a:srgbClr val="020202"/>
                </a:solidFill>
                <a:latin typeface="PT Serif" pitchFamily="34" charset="0"/>
                <a:ea typeface="PT Serif" pitchFamily="34" charset="-122"/>
                <a:cs typeface="PT Serif" pitchFamily="34" charset="-120"/>
              </a:rPr>
              <a:t>Request 2: Unique Product Increase</a:t>
            </a:r>
            <a:endParaRPr lang="en-US" sz="5100"/>
          </a:p>
        </p:txBody>
      </p:sp>
      <p:sp>
        <p:nvSpPr>
          <p:cNvPr id="11" name="TextBox 10">
            <a:extLst>
              <a:ext uri="{FF2B5EF4-FFF2-40B4-BE49-F238E27FC236}">
                <a16:creationId xmlns:a16="http://schemas.microsoft.com/office/drawing/2014/main" id="{23A72BCF-8838-F2D5-96BD-2193CE982EC5}"/>
              </a:ext>
            </a:extLst>
          </p:cNvPr>
          <p:cNvSpPr txBox="1"/>
          <p:nvPr/>
        </p:nvSpPr>
        <p:spPr>
          <a:xfrm>
            <a:off x="383393" y="1794532"/>
            <a:ext cx="261404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20202"/>
                </a:solidFill>
                <a:ea typeface="+mn-lt"/>
                <a:cs typeface="+mn-lt"/>
              </a:rPr>
              <a:t>Visualization</a:t>
            </a:r>
            <a:r>
              <a:rPr lang="en-US" sz="3200">
                <a:solidFill>
                  <a:srgbClr val="020202"/>
                </a:solidFill>
                <a:latin typeface="Arial"/>
                <a:ea typeface="Calibri"/>
                <a:cs typeface="Calibri"/>
              </a:rPr>
              <a:t>:</a:t>
            </a:r>
            <a:endParaRPr lang="en-US"/>
          </a:p>
          <a:p>
            <a:endParaRPr lang="en-US" sz="3200">
              <a:solidFill>
                <a:srgbClr val="020202"/>
              </a:solidFill>
              <a:ea typeface="Calibri"/>
              <a:cs typeface="Calibri"/>
            </a:endParaRPr>
          </a:p>
        </p:txBody>
      </p:sp>
      <p:pic>
        <p:nvPicPr>
          <p:cNvPr id="2" name="Picture 1" descr="A graph of different colored squares&#10;&#10;Description automatically generated">
            <a:extLst>
              <a:ext uri="{FF2B5EF4-FFF2-40B4-BE49-F238E27FC236}">
                <a16:creationId xmlns:a16="http://schemas.microsoft.com/office/drawing/2014/main" id="{9FBABA58-C741-2F98-0515-2500FDE5D45A}"/>
              </a:ext>
            </a:extLst>
          </p:cNvPr>
          <p:cNvPicPr>
            <a:picLocks noChangeAspect="1"/>
          </p:cNvPicPr>
          <p:nvPr/>
        </p:nvPicPr>
        <p:blipFill>
          <a:blip r:embed="rId2"/>
          <a:stretch>
            <a:fillRect/>
          </a:stretch>
        </p:blipFill>
        <p:spPr>
          <a:xfrm>
            <a:off x="379982" y="2332937"/>
            <a:ext cx="5813845" cy="4561037"/>
          </a:xfrm>
          <a:prstGeom prst="rect">
            <a:avLst/>
          </a:prstGeom>
        </p:spPr>
      </p:pic>
      <p:sp>
        <p:nvSpPr>
          <p:cNvPr id="4" name="TextBox 3">
            <a:extLst>
              <a:ext uri="{FF2B5EF4-FFF2-40B4-BE49-F238E27FC236}">
                <a16:creationId xmlns:a16="http://schemas.microsoft.com/office/drawing/2014/main" id="{11121087-9CA4-9C9C-4ABC-005936D22AC2}"/>
              </a:ext>
            </a:extLst>
          </p:cNvPr>
          <p:cNvSpPr txBox="1"/>
          <p:nvPr/>
        </p:nvSpPr>
        <p:spPr>
          <a:xfrm>
            <a:off x="6495690" y="2057399"/>
            <a:ext cx="7884544"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u="sng">
                <a:ea typeface="Calibri" panose="020F0502020204030204"/>
                <a:cs typeface="Calibri" panose="020F0502020204030204"/>
              </a:rPr>
              <a:t>INSIGTS</a:t>
            </a:r>
          </a:p>
          <a:p>
            <a:pPr algn="just"/>
            <a:endParaRPr lang="en-US" sz="3200" u="sng">
              <a:solidFill>
                <a:srgbClr val="000000"/>
              </a:solidFill>
              <a:ea typeface="+mn-lt"/>
              <a:cs typeface="+mn-lt"/>
            </a:endParaRPr>
          </a:p>
          <a:p>
            <a:pPr algn="just"/>
            <a:r>
              <a:rPr lang="en-US" sz="2000">
                <a:solidFill>
                  <a:srgbClr val="020202"/>
                </a:solidFill>
                <a:ea typeface="+mn-lt"/>
                <a:cs typeface="+mn-lt"/>
              </a:rPr>
              <a:t>The unique products increased from 245 in 2020 to 334 in 2021, reflecting a significant growth of </a:t>
            </a:r>
            <a:r>
              <a:rPr lang="en-US" sz="2000" b="1">
                <a:solidFill>
                  <a:srgbClr val="020202"/>
                </a:solidFill>
                <a:ea typeface="+mn-lt"/>
                <a:cs typeface="+mn-lt"/>
              </a:rPr>
              <a:t>36.33%</a:t>
            </a:r>
            <a:r>
              <a:rPr lang="en-US" sz="2000">
                <a:solidFill>
                  <a:srgbClr val="020202"/>
                </a:solidFill>
                <a:ea typeface="+mn-lt"/>
                <a:cs typeface="+mn-lt"/>
              </a:rPr>
              <a:t>. This surge suggests successful market expansion and heightened consumer demand.  If this trend continues, it could lead to increased innovation and investment opportunities. Overall, this growth indicates a robust market environment for unique products.</a:t>
            </a:r>
            <a:endParaRPr lang="en-US">
              <a:ea typeface="Calibri" panose="020F0502020204030204"/>
              <a:cs typeface="Calibri" panose="020F0502020204030204"/>
            </a:endParaRPr>
          </a:p>
          <a:p>
            <a:pPr algn="ctr"/>
            <a:endParaRPr lang="en-US" u="sng">
              <a:solidFill>
                <a:srgbClr val="000000"/>
              </a:solidFill>
              <a:ea typeface="Calibri"/>
              <a:cs typeface="Calibri"/>
            </a:endParaRPr>
          </a:p>
        </p:txBody>
      </p:sp>
      <p:sp>
        <p:nvSpPr>
          <p:cNvPr id="5" name="Arc 4">
            <a:extLst>
              <a:ext uri="{FF2B5EF4-FFF2-40B4-BE49-F238E27FC236}">
                <a16:creationId xmlns:a16="http://schemas.microsoft.com/office/drawing/2014/main" id="{47ACC326-705C-8F8F-935B-F8F9CFD9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66764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0">
            <a:extLst>
              <a:ext uri="{FF2B5EF4-FFF2-40B4-BE49-F238E27FC236}">
                <a16:creationId xmlns:a16="http://schemas.microsoft.com/office/drawing/2014/main" id="{01C5CEB0-1215-673C-10AF-0653DD8D71F5}"/>
              </a:ext>
            </a:extLst>
          </p:cNvPr>
          <p:cNvSpPr/>
          <p:nvPr/>
        </p:nvSpPr>
        <p:spPr>
          <a:xfrm>
            <a:off x="743267" y="526975"/>
            <a:ext cx="11143417" cy="809982"/>
          </a:xfrm>
          <a:prstGeom prst="rect">
            <a:avLst/>
          </a:prstGeom>
          <a:noFill/>
          <a:ln/>
        </p:spPr>
        <p:txBody>
          <a:bodyPr wrap="none" lIns="0" tIns="0" rIns="0" bIns="0" rtlCol="0" anchor="t"/>
          <a:lstStyle/>
          <a:p>
            <a:pPr marL="0" indent="0">
              <a:lnSpc>
                <a:spcPts val="6350"/>
              </a:lnSpc>
              <a:buNone/>
            </a:pPr>
            <a:r>
              <a:rPr lang="en-US" sz="5100">
                <a:solidFill>
                  <a:srgbClr val="020202"/>
                </a:solidFill>
                <a:latin typeface="PT Serif" pitchFamily="34" charset="0"/>
                <a:ea typeface="PT Serif" pitchFamily="34" charset="-122"/>
                <a:cs typeface="PT Serif" pitchFamily="34" charset="-120"/>
              </a:rPr>
              <a:t>Request 3: Product Counts by Segment</a:t>
            </a:r>
            <a:endParaRPr lang="en-US" sz="5100"/>
          </a:p>
        </p:txBody>
      </p:sp>
      <p:sp>
        <p:nvSpPr>
          <p:cNvPr id="11" name="TextBox 10">
            <a:extLst>
              <a:ext uri="{FF2B5EF4-FFF2-40B4-BE49-F238E27FC236}">
                <a16:creationId xmlns:a16="http://schemas.microsoft.com/office/drawing/2014/main" id="{2E1F5376-7B09-5211-1049-83B0BA154701}"/>
              </a:ext>
            </a:extLst>
          </p:cNvPr>
          <p:cNvSpPr txBox="1"/>
          <p:nvPr/>
        </p:nvSpPr>
        <p:spPr>
          <a:xfrm>
            <a:off x="483628" y="1958203"/>
            <a:ext cx="5364240"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SQL Query :</a:t>
            </a:r>
          </a:p>
          <a:p>
            <a:endParaRPr lang="en-US">
              <a:solidFill>
                <a:srgbClr val="020202"/>
              </a:solidFill>
              <a:latin typeface="Arial"/>
              <a:ea typeface="+mn-lt"/>
              <a:cs typeface="+mn-lt"/>
            </a:endParaRPr>
          </a:p>
          <a:p>
            <a:r>
              <a:rPr lang="en-US" sz="2000">
                <a:solidFill>
                  <a:srgbClr val="000000"/>
                </a:solidFill>
                <a:ea typeface="+mn-lt"/>
                <a:cs typeface="+mn-lt"/>
              </a:rPr>
              <a:t>select </a:t>
            </a:r>
            <a:r>
              <a:rPr lang="en-US" sz="2000" err="1">
                <a:solidFill>
                  <a:srgbClr val="000000"/>
                </a:solidFill>
                <a:ea typeface="+mn-lt"/>
                <a:cs typeface="+mn-lt"/>
              </a:rPr>
              <a:t>dim_product.segment</a:t>
            </a:r>
            <a:r>
              <a:rPr lang="en-US" sz="2000">
                <a:solidFill>
                  <a:srgbClr val="000000"/>
                </a:solidFill>
                <a:ea typeface="+mn-lt"/>
                <a:cs typeface="+mn-lt"/>
              </a:rPr>
              <a:t>, </a:t>
            </a:r>
          </a:p>
          <a:p>
            <a:endParaRPr lang="en-US" sz="2000">
              <a:ea typeface="+mn-lt"/>
              <a:cs typeface="+mn-lt"/>
            </a:endParaRPr>
          </a:p>
          <a:p>
            <a:r>
              <a:rPr lang="en-US" sz="2000">
                <a:solidFill>
                  <a:srgbClr val="000000"/>
                </a:solidFill>
                <a:ea typeface="+mn-lt"/>
                <a:cs typeface="+mn-lt"/>
              </a:rPr>
              <a:t>COUNT(distinct </a:t>
            </a:r>
            <a:r>
              <a:rPr lang="en-US" sz="2000" err="1">
                <a:solidFill>
                  <a:srgbClr val="000000"/>
                </a:solidFill>
                <a:ea typeface="+mn-lt"/>
                <a:cs typeface="+mn-lt"/>
              </a:rPr>
              <a:t>dim_product.product_code</a:t>
            </a:r>
            <a:r>
              <a:rPr lang="en-US" sz="2000">
                <a:solidFill>
                  <a:srgbClr val="000000"/>
                </a:solidFill>
                <a:ea typeface="+mn-lt"/>
                <a:cs typeface="+mn-lt"/>
              </a:rPr>
              <a:t>) AS </a:t>
            </a:r>
            <a:r>
              <a:rPr lang="en-US" sz="2000" err="1">
                <a:solidFill>
                  <a:srgbClr val="000000"/>
                </a:solidFill>
                <a:ea typeface="+mn-lt"/>
                <a:cs typeface="+mn-lt"/>
              </a:rPr>
              <a:t>product_count</a:t>
            </a:r>
            <a:endParaRPr lang="en-US" sz="2000">
              <a:ea typeface="+mn-lt"/>
              <a:cs typeface="+mn-lt"/>
            </a:endParaRPr>
          </a:p>
          <a:p>
            <a:endParaRPr lang="en-US" sz="2000">
              <a:solidFill>
                <a:srgbClr val="000000"/>
              </a:solidFill>
              <a:ea typeface="+mn-lt"/>
              <a:cs typeface="+mn-lt"/>
            </a:endParaRPr>
          </a:p>
          <a:p>
            <a:r>
              <a:rPr lang="en-US" sz="2000">
                <a:solidFill>
                  <a:srgbClr val="000000"/>
                </a:solidFill>
                <a:ea typeface="+mn-lt"/>
                <a:cs typeface="+mn-lt"/>
              </a:rPr>
              <a:t>from </a:t>
            </a:r>
            <a:r>
              <a:rPr lang="en-US" sz="2000" err="1">
                <a:solidFill>
                  <a:srgbClr val="000000"/>
                </a:solidFill>
                <a:ea typeface="+mn-lt"/>
                <a:cs typeface="+mn-lt"/>
              </a:rPr>
              <a:t>dim_product</a:t>
            </a:r>
            <a:endParaRPr lang="en-US" sz="2000">
              <a:ea typeface="+mn-lt"/>
              <a:cs typeface="+mn-lt"/>
            </a:endParaRPr>
          </a:p>
          <a:p>
            <a:endParaRPr lang="en-US" sz="2000">
              <a:solidFill>
                <a:srgbClr val="000000"/>
              </a:solidFill>
              <a:ea typeface="+mn-lt"/>
              <a:cs typeface="+mn-lt"/>
            </a:endParaRPr>
          </a:p>
          <a:p>
            <a:r>
              <a:rPr lang="en-US" sz="2000">
                <a:solidFill>
                  <a:srgbClr val="000000"/>
                </a:solidFill>
                <a:ea typeface="+mn-lt"/>
                <a:cs typeface="+mn-lt"/>
              </a:rPr>
              <a:t>group by segment</a:t>
            </a:r>
          </a:p>
          <a:p>
            <a:endParaRPr lang="en-US" sz="2000">
              <a:ea typeface="Calibri"/>
              <a:cs typeface="Calibri"/>
            </a:endParaRPr>
          </a:p>
          <a:p>
            <a:r>
              <a:rPr lang="en-US" sz="2000">
                <a:solidFill>
                  <a:srgbClr val="000000"/>
                </a:solidFill>
                <a:ea typeface="+mn-lt"/>
                <a:cs typeface="+mn-lt"/>
              </a:rPr>
              <a:t>order by </a:t>
            </a:r>
            <a:r>
              <a:rPr lang="en-US" sz="2000" err="1">
                <a:solidFill>
                  <a:srgbClr val="000000"/>
                </a:solidFill>
                <a:ea typeface="+mn-lt"/>
                <a:cs typeface="+mn-lt"/>
              </a:rPr>
              <a:t>product_count</a:t>
            </a:r>
            <a:r>
              <a:rPr lang="en-US" sz="2000">
                <a:solidFill>
                  <a:srgbClr val="000000"/>
                </a:solidFill>
                <a:ea typeface="+mn-lt"/>
                <a:cs typeface="+mn-lt"/>
              </a:rPr>
              <a:t> desc;</a:t>
            </a:r>
            <a:endParaRPr lang="en-US" sz="2000">
              <a:ea typeface="+mn-lt"/>
              <a:cs typeface="+mn-lt"/>
            </a:endParaRPr>
          </a:p>
          <a:p>
            <a:endParaRPr lang="en-US">
              <a:solidFill>
                <a:srgbClr val="000000"/>
              </a:solidFill>
              <a:latin typeface="Arial"/>
              <a:ea typeface="+mn-lt"/>
              <a:cs typeface="Arial"/>
            </a:endParaRPr>
          </a:p>
          <a:p>
            <a:endParaRPr lang="en-US">
              <a:solidFill>
                <a:srgbClr val="020202"/>
              </a:solidFill>
              <a:latin typeface="Arial"/>
              <a:ea typeface="+mn-lt"/>
              <a:cs typeface="+mn-lt"/>
            </a:endParaRPr>
          </a:p>
        </p:txBody>
      </p:sp>
      <p:sp>
        <p:nvSpPr>
          <p:cNvPr id="13" name="TextBox 12">
            <a:extLst>
              <a:ext uri="{FF2B5EF4-FFF2-40B4-BE49-F238E27FC236}">
                <a16:creationId xmlns:a16="http://schemas.microsoft.com/office/drawing/2014/main" id="{457EE9EF-D7D5-EF0A-AEC4-3C311D45E88E}"/>
              </a:ext>
            </a:extLst>
          </p:cNvPr>
          <p:cNvSpPr txBox="1"/>
          <p:nvPr/>
        </p:nvSpPr>
        <p:spPr>
          <a:xfrm>
            <a:off x="7441862" y="1958202"/>
            <a:ext cx="2171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Output :</a:t>
            </a:r>
            <a:endParaRPr lang="en-US"/>
          </a:p>
          <a:p>
            <a:endParaRPr lang="en-US" sz="3200">
              <a:solidFill>
                <a:srgbClr val="020202"/>
              </a:solidFill>
              <a:ea typeface="Calibri"/>
              <a:cs typeface="Calibri"/>
            </a:endParaRPr>
          </a:p>
        </p:txBody>
      </p:sp>
      <p:pic>
        <p:nvPicPr>
          <p:cNvPr id="3" name="Picture 2" descr="A screenshot of a computer&#10;&#10;Description automatically generated">
            <a:extLst>
              <a:ext uri="{FF2B5EF4-FFF2-40B4-BE49-F238E27FC236}">
                <a16:creationId xmlns:a16="http://schemas.microsoft.com/office/drawing/2014/main" id="{C830F22F-719A-D3D4-C7E2-BB4E3DBB46C2}"/>
              </a:ext>
            </a:extLst>
          </p:cNvPr>
          <p:cNvPicPr>
            <a:picLocks noChangeAspect="1"/>
          </p:cNvPicPr>
          <p:nvPr/>
        </p:nvPicPr>
        <p:blipFill>
          <a:blip r:embed="rId2"/>
          <a:stretch>
            <a:fillRect/>
          </a:stretch>
        </p:blipFill>
        <p:spPr>
          <a:xfrm>
            <a:off x="7445985" y="2582740"/>
            <a:ext cx="4445245" cy="40019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Arc 3">
            <a:extLst>
              <a:ext uri="{FF2B5EF4-FFF2-40B4-BE49-F238E27FC236}">
                <a16:creationId xmlns:a16="http://schemas.microsoft.com/office/drawing/2014/main" id="{58AD0714-7784-A542-8559-B8AD9C86A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8694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FBF30E-F303-4254-2410-CEBA5DDB39D7}"/>
              </a:ext>
            </a:extLst>
          </p:cNvPr>
          <p:cNvSpPr txBox="1"/>
          <p:nvPr/>
        </p:nvSpPr>
        <p:spPr>
          <a:xfrm>
            <a:off x="383393" y="1794532"/>
            <a:ext cx="261404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20202"/>
                </a:solidFill>
                <a:ea typeface="+mn-lt"/>
                <a:cs typeface="+mn-lt"/>
              </a:rPr>
              <a:t>Visualization</a:t>
            </a:r>
            <a:r>
              <a:rPr lang="en-US" sz="3200">
                <a:solidFill>
                  <a:srgbClr val="020202"/>
                </a:solidFill>
                <a:latin typeface="Arial"/>
                <a:ea typeface="Calibri"/>
                <a:cs typeface="Calibri"/>
              </a:rPr>
              <a:t>:</a:t>
            </a:r>
            <a:endParaRPr lang="en-US"/>
          </a:p>
          <a:p>
            <a:endParaRPr lang="en-US" sz="3200">
              <a:solidFill>
                <a:srgbClr val="020202"/>
              </a:solidFill>
              <a:ea typeface="Calibri"/>
              <a:cs typeface="Calibri"/>
            </a:endParaRPr>
          </a:p>
        </p:txBody>
      </p:sp>
      <p:sp>
        <p:nvSpPr>
          <p:cNvPr id="9" name="TextBox 8">
            <a:extLst>
              <a:ext uri="{FF2B5EF4-FFF2-40B4-BE49-F238E27FC236}">
                <a16:creationId xmlns:a16="http://schemas.microsoft.com/office/drawing/2014/main" id="{04F50D2C-43F5-F9DC-0879-3CB4C3228475}"/>
              </a:ext>
            </a:extLst>
          </p:cNvPr>
          <p:cNvSpPr txBox="1"/>
          <p:nvPr/>
        </p:nvSpPr>
        <p:spPr>
          <a:xfrm>
            <a:off x="6495690" y="2057399"/>
            <a:ext cx="7884544"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u="sng" dirty="0">
                <a:ea typeface="Calibri" panose="020F0502020204030204"/>
                <a:cs typeface="Calibri" panose="020F0502020204030204"/>
              </a:rPr>
              <a:t>INSIGTS</a:t>
            </a:r>
          </a:p>
          <a:p>
            <a:pPr algn="just"/>
            <a:r>
              <a:rPr lang="en-US" sz="2000" dirty="0">
                <a:solidFill>
                  <a:srgbClr val="000000"/>
                </a:solidFill>
                <a:ea typeface="+mn-lt"/>
                <a:cs typeface="+mn-lt"/>
              </a:rPr>
              <a:t>In the </a:t>
            </a:r>
            <a:r>
              <a:rPr lang="en-US" sz="2000" b="1" dirty="0">
                <a:solidFill>
                  <a:srgbClr val="000000"/>
                </a:solidFill>
                <a:ea typeface="+mn-lt"/>
                <a:cs typeface="+mn-lt"/>
              </a:rPr>
              <a:t>notebook</a:t>
            </a:r>
            <a:r>
              <a:rPr lang="en-US" sz="2000" dirty="0">
                <a:solidFill>
                  <a:srgbClr val="000000"/>
                </a:solidFill>
                <a:ea typeface="+mn-lt"/>
                <a:cs typeface="+mn-lt"/>
              </a:rPr>
              <a:t> category, the leads stand at 129 units supported by the growing virtue of portable computing devices, which is likely a result of remote work and mobile computing. </a:t>
            </a:r>
            <a:r>
              <a:rPr lang="en-US" sz="2000" b="1" dirty="0">
                <a:solidFill>
                  <a:srgbClr val="000000"/>
                </a:solidFill>
                <a:ea typeface="+mn-lt"/>
                <a:cs typeface="+mn-lt"/>
              </a:rPr>
              <a:t>Accessories</a:t>
            </a:r>
            <a:r>
              <a:rPr lang="en-US" sz="2000" dirty="0">
                <a:solidFill>
                  <a:srgbClr val="000000"/>
                </a:solidFill>
                <a:ea typeface="+mn-lt"/>
                <a:cs typeface="+mn-lt"/>
              </a:rPr>
              <a:t> closely come after at 116 units, those of add-ons showing an aspiring market improved tech usability. In 84 units, </a:t>
            </a:r>
            <a:r>
              <a:rPr lang="en-US" sz="2000" b="1" dirty="0">
                <a:solidFill>
                  <a:srgbClr val="000000"/>
                </a:solidFill>
                <a:ea typeface="+mn-lt"/>
                <a:cs typeface="+mn-lt"/>
              </a:rPr>
              <a:t>peripherals</a:t>
            </a:r>
            <a:r>
              <a:rPr lang="en-US" sz="2000" dirty="0">
                <a:solidFill>
                  <a:srgbClr val="000000"/>
                </a:solidFill>
                <a:ea typeface="+mn-lt"/>
                <a:cs typeface="+mn-lt"/>
              </a:rPr>
              <a:t> play a significant role, proving how external devices such as keyboards and monitors are well regarded.</a:t>
            </a:r>
          </a:p>
          <a:p>
            <a:pPr algn="just"/>
            <a:r>
              <a:rPr lang="en-US" sz="2000" dirty="0">
                <a:solidFill>
                  <a:srgbClr val="000000"/>
                </a:solidFill>
                <a:ea typeface="+mn-lt"/>
                <a:cs typeface="+mn-lt"/>
              </a:rPr>
              <a:t>Giving contrast, </a:t>
            </a:r>
            <a:r>
              <a:rPr lang="en-US" sz="2000" b="1" dirty="0">
                <a:solidFill>
                  <a:srgbClr val="000000"/>
                </a:solidFill>
                <a:ea typeface="+mn-lt"/>
                <a:cs typeface="+mn-lt"/>
              </a:rPr>
              <a:t>desktop</a:t>
            </a:r>
            <a:r>
              <a:rPr lang="en-US" sz="2000" dirty="0">
                <a:solidFill>
                  <a:srgbClr val="000000"/>
                </a:solidFill>
                <a:ea typeface="+mn-lt"/>
                <a:cs typeface="+mn-lt"/>
              </a:rPr>
              <a:t> (32 units) and </a:t>
            </a:r>
            <a:r>
              <a:rPr lang="en-US" sz="2000" b="1" dirty="0">
                <a:solidFill>
                  <a:srgbClr val="000000"/>
                </a:solidFill>
                <a:ea typeface="+mn-lt"/>
                <a:cs typeface="+mn-lt"/>
              </a:rPr>
              <a:t>storage</a:t>
            </a:r>
            <a:r>
              <a:rPr lang="en-US" sz="2000" dirty="0">
                <a:solidFill>
                  <a:srgbClr val="000000"/>
                </a:solidFill>
                <a:ea typeface="+mn-lt"/>
                <a:cs typeface="+mn-lt"/>
              </a:rPr>
              <a:t> (27 units) do not take center stage, showing lesser traditional system preference compared to mobile tech. The </a:t>
            </a:r>
            <a:r>
              <a:rPr lang="en-US" sz="2000" b="1" dirty="0">
                <a:solidFill>
                  <a:srgbClr val="000000"/>
                </a:solidFill>
                <a:ea typeface="+mn-lt"/>
                <a:cs typeface="+mn-lt"/>
              </a:rPr>
              <a:t>networking</a:t>
            </a:r>
            <a:r>
              <a:rPr lang="en-US" sz="2000" dirty="0">
                <a:solidFill>
                  <a:srgbClr val="000000"/>
                </a:solidFill>
                <a:ea typeface="+mn-lt"/>
                <a:cs typeface="+mn-lt"/>
              </a:rPr>
              <a:t> aspect, with just 9 units, reveals a very niche market, likely catering to specific demands. By and large, the products that the market offers are primarily those that encourage mobility alongside the </a:t>
            </a:r>
            <a:r>
              <a:rPr lang="en-US" sz="2000" b="1" dirty="0">
                <a:solidFill>
                  <a:srgbClr val="000000"/>
                </a:solidFill>
                <a:ea typeface="+mn-lt"/>
                <a:cs typeface="+mn-lt"/>
              </a:rPr>
              <a:t>accessories</a:t>
            </a:r>
            <a:r>
              <a:rPr lang="en-US" sz="2000" dirty="0">
                <a:solidFill>
                  <a:srgbClr val="000000"/>
                </a:solidFill>
                <a:ea typeface="+mn-lt"/>
                <a:cs typeface="+mn-lt"/>
              </a:rPr>
              <a:t>.</a:t>
            </a:r>
          </a:p>
          <a:p>
            <a:pPr algn="just"/>
            <a:endParaRPr lang="en-US" sz="2000" u="sng" dirty="0">
              <a:solidFill>
                <a:srgbClr val="000000"/>
              </a:solidFill>
              <a:ea typeface="+mn-lt"/>
              <a:cs typeface="+mn-lt"/>
            </a:endParaRPr>
          </a:p>
          <a:p>
            <a:pPr algn="just"/>
            <a:endParaRPr lang="en-US" sz="2000" dirty="0">
              <a:solidFill>
                <a:srgbClr val="020202"/>
              </a:solidFill>
              <a:ea typeface="+mn-lt"/>
              <a:cs typeface="+mn-lt"/>
            </a:endParaRPr>
          </a:p>
          <a:p>
            <a:pPr algn="just"/>
            <a:endParaRPr lang="en-US" sz="2000" dirty="0">
              <a:solidFill>
                <a:srgbClr val="020202"/>
              </a:solidFill>
              <a:ea typeface="+mn-lt"/>
              <a:cs typeface="+mn-lt"/>
            </a:endParaRPr>
          </a:p>
          <a:p>
            <a:pPr algn="just"/>
            <a:endParaRPr lang="en-US" sz="2000" dirty="0">
              <a:solidFill>
                <a:srgbClr val="020202"/>
              </a:solidFill>
              <a:ea typeface="Calibri" panose="020F0502020204030204"/>
              <a:cs typeface="Calibri" panose="020F0502020204030204"/>
            </a:endParaRPr>
          </a:p>
          <a:p>
            <a:pPr algn="ctr"/>
            <a:endParaRPr lang="en-US" sz="2000" u="sng" dirty="0">
              <a:solidFill>
                <a:srgbClr val="000000"/>
              </a:solidFill>
              <a:ea typeface="Calibri"/>
              <a:cs typeface="Calibri"/>
            </a:endParaRPr>
          </a:p>
        </p:txBody>
      </p:sp>
      <p:sp>
        <p:nvSpPr>
          <p:cNvPr id="11" name="Text 0">
            <a:extLst>
              <a:ext uri="{FF2B5EF4-FFF2-40B4-BE49-F238E27FC236}">
                <a16:creationId xmlns:a16="http://schemas.microsoft.com/office/drawing/2014/main" id="{AD5A1F3F-95D0-88C4-418C-DD43882422F1}"/>
              </a:ext>
            </a:extLst>
          </p:cNvPr>
          <p:cNvSpPr/>
          <p:nvPr/>
        </p:nvSpPr>
        <p:spPr>
          <a:xfrm>
            <a:off x="622497" y="647745"/>
            <a:ext cx="11143417" cy="809982"/>
          </a:xfrm>
          <a:prstGeom prst="rect">
            <a:avLst/>
          </a:prstGeom>
          <a:noFill/>
          <a:ln/>
        </p:spPr>
        <p:txBody>
          <a:bodyPr wrap="none" lIns="0" tIns="0" rIns="0" bIns="0" rtlCol="0" anchor="t"/>
          <a:lstStyle/>
          <a:p>
            <a:pPr marL="0" indent="0">
              <a:lnSpc>
                <a:spcPts val="6350"/>
              </a:lnSpc>
              <a:buNone/>
            </a:pPr>
            <a:r>
              <a:rPr lang="en-US" sz="5100">
                <a:solidFill>
                  <a:srgbClr val="020202"/>
                </a:solidFill>
                <a:latin typeface="PT Serif" pitchFamily="34" charset="0"/>
                <a:ea typeface="PT Serif" pitchFamily="34" charset="-122"/>
                <a:cs typeface="PT Serif" pitchFamily="34" charset="-120"/>
              </a:rPr>
              <a:t>Request 3: Product Counts by Segment</a:t>
            </a:r>
            <a:endParaRPr lang="en-US" sz="5100"/>
          </a:p>
        </p:txBody>
      </p:sp>
      <p:pic>
        <p:nvPicPr>
          <p:cNvPr id="2" name="Picture 1" descr="A green pie chart with a pie chart and text&#10;&#10;Description automatically generated">
            <a:extLst>
              <a:ext uri="{FF2B5EF4-FFF2-40B4-BE49-F238E27FC236}">
                <a16:creationId xmlns:a16="http://schemas.microsoft.com/office/drawing/2014/main" id="{99449E49-162E-E93D-009B-64EE5D10B425}"/>
              </a:ext>
            </a:extLst>
          </p:cNvPr>
          <p:cNvPicPr>
            <a:picLocks noChangeAspect="1"/>
          </p:cNvPicPr>
          <p:nvPr/>
        </p:nvPicPr>
        <p:blipFill>
          <a:blip r:embed="rId2"/>
          <a:stretch>
            <a:fillRect/>
          </a:stretch>
        </p:blipFill>
        <p:spPr>
          <a:xfrm>
            <a:off x="379535" y="2642088"/>
            <a:ext cx="5219700" cy="4610100"/>
          </a:xfrm>
          <a:prstGeom prst="rect">
            <a:avLst/>
          </a:prstGeom>
        </p:spPr>
      </p:pic>
    </p:spTree>
    <p:extLst>
      <p:ext uri="{BB962C8B-B14F-4D97-AF65-F5344CB8AC3E}">
        <p14:creationId xmlns:p14="http://schemas.microsoft.com/office/powerpoint/2010/main" val="331277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 y="0"/>
            <a:ext cx="14626743"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026" y="1342837"/>
            <a:ext cx="5543926" cy="55439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0">
            <a:extLst>
              <a:ext uri="{FF2B5EF4-FFF2-40B4-BE49-F238E27FC236}">
                <a16:creationId xmlns:a16="http://schemas.microsoft.com/office/drawing/2014/main" id="{CA65EAA6-C11C-C430-4E79-76FDF29A9E80}"/>
              </a:ext>
            </a:extLst>
          </p:cNvPr>
          <p:cNvSpPr/>
          <p:nvPr/>
        </p:nvSpPr>
        <p:spPr>
          <a:xfrm>
            <a:off x="1315347" y="1676023"/>
            <a:ext cx="4443243" cy="487755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600">
                <a:solidFill>
                  <a:schemeClr val="bg1"/>
                </a:solidFill>
                <a:latin typeface="Calibri"/>
                <a:ea typeface="Calibri"/>
                <a:cs typeface="Calibri"/>
              </a:rPr>
              <a:t>SQL Query : </a:t>
            </a:r>
          </a:p>
        </p:txBody>
      </p:sp>
      <p:sp>
        <p:nvSpPr>
          <p:cNvPr id="17" name="Oval 16">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057" y="5737190"/>
            <a:ext cx="655320" cy="6553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CD179832-0E4C-2C10-9986-C8289B28DFBD}"/>
              </a:ext>
            </a:extLst>
          </p:cNvPr>
          <p:cNvSpPr txBox="1"/>
          <p:nvPr/>
        </p:nvSpPr>
        <p:spPr>
          <a:xfrm>
            <a:off x="6309272" y="2220983"/>
            <a:ext cx="7977801" cy="521701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endParaRPr lang="en-US" sz="2000">
              <a:ea typeface="Calibri"/>
              <a:cs typeface="Calibri"/>
            </a:endParaRPr>
          </a:p>
          <a:p>
            <a:pPr>
              <a:lnSpc>
                <a:spcPct val="90000"/>
              </a:lnSpc>
              <a:spcAft>
                <a:spcPts val="600"/>
              </a:spcAft>
            </a:pPr>
            <a:r>
              <a:rPr lang="en-US" sz="2000"/>
              <a:t>select</a:t>
            </a:r>
            <a:endParaRPr lang="en-US" sz="2000">
              <a:ea typeface="Calibri" panose="020F0502020204030204"/>
              <a:cs typeface="Calibri" panose="020F0502020204030204"/>
            </a:endParaRPr>
          </a:p>
          <a:p>
            <a:pPr>
              <a:lnSpc>
                <a:spcPct val="90000"/>
              </a:lnSpc>
              <a:spcAft>
                <a:spcPts val="600"/>
              </a:spcAft>
            </a:pPr>
            <a:r>
              <a:rPr lang="en-US" sz="2000" err="1"/>
              <a:t>dim_product.segment</a:t>
            </a:r>
            <a:r>
              <a:rPr lang="en-US" sz="2000"/>
              <a:t>,</a:t>
            </a:r>
            <a:endParaRPr lang="en-US" sz="2000">
              <a:ea typeface="Calibri" panose="020F0502020204030204"/>
              <a:cs typeface="Calibri" panose="020F0502020204030204"/>
            </a:endParaRPr>
          </a:p>
          <a:p>
            <a:pPr>
              <a:lnSpc>
                <a:spcPct val="90000"/>
              </a:lnSpc>
              <a:spcAft>
                <a:spcPts val="600"/>
              </a:spcAft>
            </a:pPr>
            <a:r>
              <a:rPr lang="en-US" sz="2000"/>
              <a:t>count(case when </a:t>
            </a:r>
            <a:r>
              <a:rPr lang="en-US" sz="2000" err="1"/>
              <a:t>fact_gross_price.fiscal_year</a:t>
            </a:r>
            <a:r>
              <a:rPr lang="en-US" sz="2000"/>
              <a:t> = 2020 then </a:t>
            </a:r>
            <a:r>
              <a:rPr lang="en-US" sz="2000" err="1"/>
              <a:t>dim_product.product_code</a:t>
            </a:r>
            <a:r>
              <a:rPr lang="en-US" sz="2000"/>
              <a:t> end) as product_count_2020,</a:t>
            </a:r>
            <a:endParaRPr lang="en-US" sz="2000">
              <a:ea typeface="Calibri" panose="020F0502020204030204"/>
              <a:cs typeface="Calibri" panose="020F0502020204030204"/>
            </a:endParaRPr>
          </a:p>
          <a:p>
            <a:pPr>
              <a:lnSpc>
                <a:spcPct val="90000"/>
              </a:lnSpc>
              <a:spcAft>
                <a:spcPts val="600"/>
              </a:spcAft>
            </a:pPr>
            <a:r>
              <a:rPr lang="en-US" sz="2000"/>
              <a:t>count(case when </a:t>
            </a:r>
            <a:r>
              <a:rPr lang="en-US" sz="2000" err="1"/>
              <a:t>fact_gross_price.fiscal_year</a:t>
            </a:r>
            <a:r>
              <a:rPr lang="en-US" sz="2000"/>
              <a:t> = 2021 then </a:t>
            </a:r>
            <a:r>
              <a:rPr lang="en-US" sz="2000" err="1"/>
              <a:t>dim_product.product_code</a:t>
            </a:r>
            <a:r>
              <a:rPr lang="en-US" sz="2000"/>
              <a:t> end) as preduct_count_2021,</a:t>
            </a:r>
            <a:endParaRPr lang="en-US" sz="2000">
              <a:ea typeface="Calibri" panose="020F0502020204030204"/>
              <a:cs typeface="Calibri" panose="020F0502020204030204"/>
            </a:endParaRPr>
          </a:p>
          <a:p>
            <a:pPr>
              <a:lnSpc>
                <a:spcPct val="90000"/>
              </a:lnSpc>
              <a:spcAft>
                <a:spcPts val="600"/>
              </a:spcAft>
            </a:pPr>
            <a:r>
              <a:rPr lang="en-US" sz="2000"/>
              <a:t>count(case when </a:t>
            </a:r>
            <a:r>
              <a:rPr lang="en-US" sz="2000" err="1"/>
              <a:t>fact_gross_price.fiscal_year</a:t>
            </a:r>
            <a:r>
              <a:rPr lang="en-US" sz="2000"/>
              <a:t> = 2021 then </a:t>
            </a:r>
            <a:r>
              <a:rPr lang="en-US" sz="2000" err="1"/>
              <a:t>dim_product.product_code</a:t>
            </a:r>
            <a:r>
              <a:rPr lang="en-US" sz="2000"/>
              <a:t> end) - count(case when </a:t>
            </a:r>
            <a:r>
              <a:rPr lang="en-US" sz="2000" err="1"/>
              <a:t>fact_gross_price.fiscal_year</a:t>
            </a:r>
            <a:r>
              <a:rPr lang="en-US" sz="2000"/>
              <a:t> = 2020 then </a:t>
            </a:r>
            <a:r>
              <a:rPr lang="en-US" sz="2000" err="1"/>
              <a:t>dim_product.product_code</a:t>
            </a:r>
            <a:r>
              <a:rPr lang="en-US" sz="2000"/>
              <a:t> end) as increase</a:t>
            </a:r>
            <a:endParaRPr lang="en-US" sz="2000">
              <a:ea typeface="Calibri" panose="020F0502020204030204"/>
              <a:cs typeface="Calibri" panose="020F0502020204030204"/>
            </a:endParaRPr>
          </a:p>
          <a:p>
            <a:pPr>
              <a:lnSpc>
                <a:spcPct val="90000"/>
              </a:lnSpc>
              <a:spcAft>
                <a:spcPts val="600"/>
              </a:spcAft>
            </a:pPr>
            <a:r>
              <a:rPr lang="en-US" sz="2000"/>
              <a:t>from </a:t>
            </a:r>
            <a:r>
              <a:rPr lang="en-US" sz="2000" err="1"/>
              <a:t>dim_product</a:t>
            </a:r>
            <a:endParaRPr lang="en-US" sz="2000">
              <a:ea typeface="Calibri" panose="020F0502020204030204"/>
              <a:cs typeface="Calibri" panose="020F0502020204030204"/>
            </a:endParaRPr>
          </a:p>
          <a:p>
            <a:pPr>
              <a:lnSpc>
                <a:spcPct val="90000"/>
              </a:lnSpc>
              <a:spcAft>
                <a:spcPts val="600"/>
              </a:spcAft>
            </a:pPr>
            <a:r>
              <a:rPr lang="en-US" sz="2000"/>
              <a:t>inner join </a:t>
            </a:r>
            <a:r>
              <a:rPr lang="en-US" sz="2000" err="1"/>
              <a:t>fact_gross_price</a:t>
            </a:r>
            <a:r>
              <a:rPr lang="en-US" sz="2000"/>
              <a:t> on </a:t>
            </a:r>
            <a:r>
              <a:rPr lang="en-US" sz="2000" err="1"/>
              <a:t>dim_product.product_code</a:t>
            </a:r>
            <a:r>
              <a:rPr lang="en-US" sz="2000"/>
              <a:t> = </a:t>
            </a:r>
            <a:r>
              <a:rPr lang="en-US" sz="2000" err="1"/>
              <a:t>fact_gross_price.product_code</a:t>
            </a:r>
            <a:endParaRPr lang="en-US" sz="2000">
              <a:ea typeface="Calibri" panose="020F0502020204030204"/>
              <a:cs typeface="Calibri" panose="020F0502020204030204"/>
            </a:endParaRPr>
          </a:p>
          <a:p>
            <a:pPr>
              <a:lnSpc>
                <a:spcPct val="90000"/>
              </a:lnSpc>
              <a:spcAft>
                <a:spcPts val="600"/>
              </a:spcAft>
            </a:pPr>
            <a:r>
              <a:rPr lang="en-US" sz="2000"/>
              <a:t>group by </a:t>
            </a:r>
            <a:r>
              <a:rPr lang="en-US" sz="2000" err="1"/>
              <a:t>dim_product.segment</a:t>
            </a:r>
            <a:r>
              <a:rPr lang="en-US" sz="2000"/>
              <a:t> </a:t>
            </a:r>
            <a:endParaRPr lang="en-US" sz="2000">
              <a:ea typeface="Calibri" panose="020F0502020204030204"/>
              <a:cs typeface="Calibri" panose="020F0502020204030204"/>
            </a:endParaRPr>
          </a:p>
          <a:p>
            <a:pPr>
              <a:lnSpc>
                <a:spcPct val="90000"/>
              </a:lnSpc>
              <a:spcAft>
                <a:spcPts val="600"/>
              </a:spcAft>
            </a:pPr>
            <a:r>
              <a:rPr lang="en-US" sz="2000"/>
              <a:t>order by increase desc;</a:t>
            </a:r>
            <a:endParaRPr lang="en-US" sz="2000">
              <a:ea typeface="Calibri" panose="020F0502020204030204"/>
              <a:cs typeface="Calibri" panose="020F0502020204030204"/>
            </a:endParaRPr>
          </a:p>
        </p:txBody>
      </p:sp>
      <p:sp>
        <p:nvSpPr>
          <p:cNvPr id="7" name="Text 0">
            <a:extLst>
              <a:ext uri="{FF2B5EF4-FFF2-40B4-BE49-F238E27FC236}">
                <a16:creationId xmlns:a16="http://schemas.microsoft.com/office/drawing/2014/main" id="{00A4326E-ED19-300F-5917-ED3FEE7D3A6E}"/>
              </a:ext>
            </a:extLst>
          </p:cNvPr>
          <p:cNvSpPr/>
          <p:nvPr/>
        </p:nvSpPr>
        <p:spPr>
          <a:xfrm>
            <a:off x="5527583" y="-2876"/>
            <a:ext cx="8925302" cy="237419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latin typeface="PT Serif"/>
                <a:ea typeface="+mj-ea"/>
                <a:cs typeface="+mj-cs"/>
              </a:rPr>
              <a:t>Request 4: Segment with Most </a:t>
            </a:r>
            <a:r>
              <a:rPr lang="en-US" sz="4400" kern="1200" err="1">
                <a:latin typeface="PT Serif"/>
                <a:ea typeface="+mj-ea"/>
                <a:cs typeface="+mj-cs"/>
              </a:rPr>
              <a:t>Uniqe</a:t>
            </a:r>
            <a:r>
              <a:rPr lang="en-US" sz="4400" kern="1200">
                <a:latin typeface="PT Serif"/>
                <a:ea typeface="+mj-ea"/>
                <a:cs typeface="+mj-cs"/>
              </a:rPr>
              <a:t> Product Increase</a:t>
            </a:r>
            <a:endParaRPr lang="en-US" sz="4400" kern="1200">
              <a:latin typeface="PT Serif"/>
              <a:ea typeface="Calibri Light"/>
              <a:cs typeface="Calibri Light"/>
            </a:endParaRPr>
          </a:p>
        </p:txBody>
      </p:sp>
      <p:sp>
        <p:nvSpPr>
          <p:cNvPr id="9" name="Arc 8">
            <a:extLst>
              <a:ext uri="{FF2B5EF4-FFF2-40B4-BE49-F238E27FC236}">
                <a16:creationId xmlns:a16="http://schemas.microsoft.com/office/drawing/2014/main" id="{B814D528-4362-403F-F8FB-4CB87C1BF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02550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revision>42</cp:revision>
  <dcterms:created xsi:type="dcterms:W3CDTF">2024-10-06T09:14:49Z</dcterms:created>
  <dcterms:modified xsi:type="dcterms:W3CDTF">2024-10-07T11:32:58Z</dcterms:modified>
</cp:coreProperties>
</file>