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60" r:id="rId4"/>
    <p:sldId id="272" r:id="rId5"/>
    <p:sldId id="268" r:id="rId6"/>
    <p:sldId id="266" r:id="rId7"/>
    <p:sldId id="269" r:id="rId8"/>
    <p:sldId id="270" r:id="rId9"/>
    <p:sldId id="271" r:id="rId10"/>
    <p:sldId id="259" r:id="rId11"/>
    <p:sldId id="265"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93" d="100"/>
          <a:sy n="93" d="100"/>
        </p:scale>
        <p:origin x="92"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25853-360F-4D8D-9A86-47757DEB67C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290439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25853-360F-4D8D-9A86-47757DEB67C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249206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25853-360F-4D8D-9A86-47757DEB67C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FB80B-FC9E-4653-9FB3-EC751C0EF05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210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C25853-360F-4D8D-9A86-47757DEB67C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377623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C25853-360F-4D8D-9A86-47757DEB67C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FB80B-FC9E-4653-9FB3-EC751C0EF05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702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C25853-360F-4D8D-9A86-47757DEB67C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567282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25853-360F-4D8D-9A86-47757DEB67C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191796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25853-360F-4D8D-9A86-47757DEB67C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40054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25853-360F-4D8D-9A86-47757DEB67C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11400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25853-360F-4D8D-9A86-47757DEB67C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269349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25853-360F-4D8D-9A86-47757DEB67C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76257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25853-360F-4D8D-9A86-47757DEB67CF}"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411937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25853-360F-4D8D-9A86-47757DEB67CF}"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28083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25853-360F-4D8D-9A86-47757DEB67CF}"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24395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25853-360F-4D8D-9A86-47757DEB67C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18844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25853-360F-4D8D-9A86-47757DEB67C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FB80B-FC9E-4653-9FB3-EC751C0EF052}" type="slidenum">
              <a:rPr lang="en-US" smtClean="0"/>
              <a:t>‹#›</a:t>
            </a:fld>
            <a:endParaRPr lang="en-US"/>
          </a:p>
        </p:txBody>
      </p:sp>
    </p:spTree>
    <p:extLst>
      <p:ext uri="{BB962C8B-B14F-4D97-AF65-F5344CB8AC3E}">
        <p14:creationId xmlns:p14="http://schemas.microsoft.com/office/powerpoint/2010/main" val="333202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C25853-360F-4D8D-9A86-47757DEB67CF}" type="datetimeFigureOut">
              <a:rPr lang="en-US" smtClean="0"/>
              <a:t>3/29/2024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AFB80B-FC9E-4653-9FB3-EC751C0EF052}" type="slidenum">
              <a:rPr lang="en-US" smtClean="0"/>
              <a:t>‹#›</a:t>
            </a:fld>
            <a:endParaRPr lang="en-US"/>
          </a:p>
        </p:txBody>
      </p:sp>
    </p:spTree>
    <p:extLst>
      <p:ext uri="{BB962C8B-B14F-4D97-AF65-F5344CB8AC3E}">
        <p14:creationId xmlns:p14="http://schemas.microsoft.com/office/powerpoint/2010/main" val="11585440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DD3-39EC-4E71-9953-65D11C59362E}"/>
              </a:ext>
            </a:extLst>
          </p:cNvPr>
          <p:cNvSpPr>
            <a:spLocks noGrp="1"/>
          </p:cNvSpPr>
          <p:nvPr>
            <p:ph type="ctrTitle"/>
          </p:nvPr>
        </p:nvSpPr>
        <p:spPr>
          <a:xfrm>
            <a:off x="1363134" y="1104372"/>
            <a:ext cx="9144000" cy="423334"/>
          </a:xfrm>
        </p:spPr>
        <p:txBody>
          <a:bodyPr>
            <a:noAutofit/>
          </a:bodyPr>
          <a:lstStyle/>
          <a:p>
            <a:pPr algn="ctr"/>
            <a:r>
              <a:rPr lang="en-US" sz="2400" b="1" dirty="0">
                <a:latin typeface="Times New Roman" panose="02020603050405020304" pitchFamily="18" charset="0"/>
                <a:cs typeface="Times New Roman" panose="02020603050405020304" pitchFamily="18" charset="0"/>
              </a:rPr>
              <a:t>ML23/24-09 Approve Prediction of Multisequence Learning </a:t>
            </a:r>
            <a:endParaRPr lang="en-US" sz="2400" b="1" dirty="0"/>
          </a:p>
        </p:txBody>
      </p:sp>
      <p:sp>
        <p:nvSpPr>
          <p:cNvPr id="3" name="Subtitle 2">
            <a:extLst>
              <a:ext uri="{FF2B5EF4-FFF2-40B4-BE49-F238E27FC236}">
                <a16:creationId xmlns:a16="http://schemas.microsoft.com/office/drawing/2014/main" id="{6816D8F2-3930-4A21-99BC-29C1F1129ABE}"/>
              </a:ext>
            </a:extLst>
          </p:cNvPr>
          <p:cNvSpPr>
            <a:spLocks noGrp="1"/>
          </p:cNvSpPr>
          <p:nvPr>
            <p:ph type="subTitle" idx="1"/>
          </p:nvPr>
        </p:nvSpPr>
        <p:spPr>
          <a:xfrm>
            <a:off x="1524000" y="1778000"/>
            <a:ext cx="9144000" cy="3479800"/>
          </a:xfrm>
        </p:spPr>
        <p: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Course:  Software Engineering</a:t>
            </a:r>
          </a:p>
          <a:p>
            <a:pPr algn="ctr"/>
            <a:r>
              <a:rPr lang="en-US" sz="2000" b="1" dirty="0">
                <a:solidFill>
                  <a:schemeClr val="tx1"/>
                </a:solidFill>
                <a:latin typeface="Times New Roman" panose="02020603050405020304" pitchFamily="18" charset="0"/>
                <a:cs typeface="Times New Roman" panose="02020603050405020304" pitchFamily="18" charset="0"/>
              </a:rPr>
              <a:t>Lecturer: </a:t>
            </a:r>
            <a:r>
              <a:rPr lang="en-US" sz="2000" b="1" dirty="0" err="1">
                <a:solidFill>
                  <a:schemeClr val="tx1"/>
                </a:solidFill>
                <a:latin typeface="Times New Roman" panose="02020603050405020304" pitchFamily="18" charset="0"/>
                <a:cs typeface="Times New Roman" panose="02020603050405020304" pitchFamily="18" charset="0"/>
              </a:rPr>
              <a:t>Damir</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Dobric</a:t>
            </a:r>
            <a:r>
              <a:rPr lang="en-US" sz="2000" b="1" dirty="0">
                <a:solidFill>
                  <a:schemeClr val="tx1"/>
                </a:solidFill>
                <a:latin typeface="Times New Roman" panose="02020603050405020304" pitchFamily="18" charset="0"/>
                <a:cs typeface="Times New Roman" panose="02020603050405020304" pitchFamily="18" charset="0"/>
              </a:rPr>
              <a:t> / Andreas </a:t>
            </a:r>
            <a:r>
              <a:rPr lang="en-US" sz="2000" b="1" dirty="0" err="1">
                <a:solidFill>
                  <a:schemeClr val="tx1"/>
                </a:solidFill>
                <a:latin typeface="Times New Roman" panose="02020603050405020304" pitchFamily="18" charset="0"/>
                <a:cs typeface="Times New Roman" panose="02020603050405020304" pitchFamily="18" charset="0"/>
              </a:rPr>
              <a:t>Pech</a:t>
            </a:r>
            <a:endParaRPr lang="en-US" sz="2000" b="1" dirty="0">
              <a:solidFill>
                <a:schemeClr val="tx1"/>
              </a:solidFill>
              <a:latin typeface="Times New Roman" panose="02020603050405020304" pitchFamily="18" charset="0"/>
              <a:cs typeface="Times New Roman" panose="02020603050405020304" pitchFamily="18" charset="0"/>
            </a:endParaRPr>
          </a:p>
          <a:p>
            <a:pPr algn="l"/>
            <a:endParaRPr lang="en-US" dirty="0">
              <a:solidFill>
                <a:schemeClr val="tx1"/>
              </a:solidFill>
            </a:endParaRPr>
          </a:p>
          <a:p>
            <a:r>
              <a:rPr lang="en-US" dirty="0"/>
              <a:t>        </a:t>
            </a:r>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Md. </a:t>
            </a:r>
            <a:r>
              <a:rPr lang="en-US" sz="1800" dirty="0" err="1">
                <a:solidFill>
                  <a:schemeClr val="tx1"/>
                </a:solidFill>
                <a:latin typeface="Times New Roman" panose="02020603050405020304" pitchFamily="18" charset="0"/>
                <a:cs typeface="Times New Roman" panose="02020603050405020304" pitchFamily="18" charset="0"/>
              </a:rPr>
              <a:t>Fazley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Rabbe</a:t>
            </a:r>
            <a:r>
              <a:rPr lang="en-US" sz="1800" dirty="0">
                <a:solidFill>
                  <a:schemeClr val="tx1"/>
                </a:solidFill>
                <a:latin typeface="Times New Roman" panose="02020603050405020304" pitchFamily="18" charset="0"/>
                <a:cs typeface="Times New Roman" panose="02020603050405020304" pitchFamily="18" charset="0"/>
              </a:rPr>
              <a:t> (1502895)</a:t>
            </a:r>
          </a:p>
          <a:p>
            <a:r>
              <a:rPr lang="en-US"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Mahidul Islam Rana</a:t>
            </a:r>
            <a:r>
              <a:rPr lang="de-DE" sz="1800" dirty="0">
                <a:solidFill>
                  <a:schemeClr val="tx1"/>
                </a:solidFill>
                <a:latin typeface="Times New Roman" panose="02020603050405020304" pitchFamily="18" charset="0"/>
                <a:cs typeface="Times New Roman" panose="02020603050405020304" pitchFamily="18" charset="0"/>
              </a:rPr>
              <a:t> (1502217)</a:t>
            </a:r>
            <a:endParaRPr lang="en-US"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Md. Ashik Iqbal (1502569</a:t>
            </a:r>
            <a:r>
              <a:rPr lang="de-DE"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37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9812-9DA3-450A-BA44-FEC814723270}"/>
              </a:ext>
            </a:extLst>
          </p:cNvPr>
          <p:cNvSpPr>
            <a:spLocks noGrp="1"/>
          </p:cNvSpPr>
          <p:nvPr>
            <p:ph type="title"/>
          </p:nvPr>
        </p:nvSpPr>
        <p:spPr>
          <a:xfrm>
            <a:off x="2589213" y="624110"/>
            <a:ext cx="8915400" cy="561223"/>
          </a:xfrm>
        </p:spPr>
        <p:txBody>
          <a:bodyPr>
            <a:normAutofit/>
          </a:bodyPr>
          <a:lstStyle/>
          <a:p>
            <a:r>
              <a:rPr lang="en-US" sz="24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B1001A2-5198-4C90-AFD6-47133360F6A5}"/>
              </a:ext>
            </a:extLst>
          </p:cNvPr>
          <p:cNvSpPr>
            <a:spLocks noGrp="1"/>
          </p:cNvSpPr>
          <p:nvPr>
            <p:ph idx="1"/>
          </p:nvPr>
        </p:nvSpPr>
        <p:spPr>
          <a:xfrm>
            <a:off x="2589212" y="1185333"/>
            <a:ext cx="8915400" cy="5324524"/>
          </a:xfrm>
        </p:spPr>
        <p:txBody>
          <a:bodyPr/>
          <a:lstStyle/>
          <a:p>
            <a:r>
              <a:rPr lang="en-GB" dirty="0">
                <a:latin typeface="Times New Roman" panose="02020603050405020304" pitchFamily="18" charset="0"/>
                <a:cs typeface="Times New Roman" panose="02020603050405020304" pitchFamily="18" charset="0"/>
              </a:rPr>
              <a:t>Among all the tests carried out in the instruction phase and forecast phase, the resemblances between patterns of the same class </a:t>
            </a:r>
            <a:r>
              <a:rPr lang="en-PK" dirty="0">
                <a:latin typeface="Times New Roman" panose="02020603050405020304" pitchFamily="18" charset="0"/>
                <a:cs typeface="Times New Roman" panose="02020603050405020304" pitchFamily="18" charset="0"/>
              </a:rPr>
              <a:t>and </a:t>
            </a:r>
            <a:r>
              <a:rPr lang="en-GB" dirty="0">
                <a:latin typeface="Times New Roman" panose="02020603050405020304" pitchFamily="18" charset="0"/>
                <a:cs typeface="Times New Roman" panose="02020603050405020304" pitchFamily="18" charset="0"/>
              </a:rPr>
              <a:t>various classes have clarified our results in the examples listed below.</a:t>
            </a:r>
          </a:p>
          <a:p>
            <a:r>
              <a:rPr lang="en-GB" dirty="0">
                <a:latin typeface="Times New Roman" panose="02020603050405020304" pitchFamily="18" charset="0"/>
                <a:cs typeface="Times New Roman" panose="02020603050405020304" pitchFamily="18" charset="0"/>
              </a:rPr>
              <a:t>We used Multi Sequence Learning to predict a Sequence of data points with high accuracy. The accuracy was shown to increase with the amount of cycles.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F98A344-3345-4CCB-9D28-4D6F5030A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387" y="2827089"/>
            <a:ext cx="5048955" cy="3536069"/>
          </a:xfrm>
          <a:prstGeom prst="rect">
            <a:avLst/>
          </a:prstGeom>
        </p:spPr>
      </p:pic>
    </p:spTree>
    <p:extLst>
      <p:ext uri="{BB962C8B-B14F-4D97-AF65-F5344CB8AC3E}">
        <p14:creationId xmlns:p14="http://schemas.microsoft.com/office/powerpoint/2010/main" val="250830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D27-8D0A-4FBC-A0C7-25E8961428E7}"/>
              </a:ext>
            </a:extLst>
          </p:cNvPr>
          <p:cNvSpPr>
            <a:spLocks noGrp="1"/>
          </p:cNvSpPr>
          <p:nvPr>
            <p:ph type="title"/>
          </p:nvPr>
        </p:nvSpPr>
        <p:spPr>
          <a:xfrm>
            <a:off x="2592925" y="606749"/>
            <a:ext cx="8911687" cy="561223"/>
          </a:xfrm>
        </p:spPr>
        <p:txBody>
          <a:bodyPr>
            <a:normAutofit/>
          </a:bodyPr>
          <a:lstStyle/>
          <a:p>
            <a:r>
              <a:rPr lang="en-PK" sz="2400" dirty="0">
                <a:latin typeface="Times New Roman" panose="02020603050405020304" pitchFamily="18" charset="0"/>
                <a:cs typeface="Times New Roman" panose="02020603050405020304" pitchFamily="18" charset="0"/>
              </a:rPr>
              <a:t>CONCLUSION</a:t>
            </a:r>
            <a:endParaRPr lang="en-US" sz="2400" dirty="0"/>
          </a:p>
        </p:txBody>
      </p:sp>
      <p:sp>
        <p:nvSpPr>
          <p:cNvPr id="3" name="Content Placeholder 2">
            <a:extLst>
              <a:ext uri="{FF2B5EF4-FFF2-40B4-BE49-F238E27FC236}">
                <a16:creationId xmlns:a16="http://schemas.microsoft.com/office/drawing/2014/main" id="{CC3EFBAC-2C47-468A-8266-B0FDBB485E6E}"/>
              </a:ext>
            </a:extLst>
          </p:cNvPr>
          <p:cNvSpPr>
            <a:spLocks noGrp="1"/>
          </p:cNvSpPr>
          <p:nvPr>
            <p:ph idx="1"/>
          </p:nvPr>
        </p:nvSpPr>
        <p:spPr>
          <a:xfrm>
            <a:off x="2589212" y="1312333"/>
            <a:ext cx="8915400" cy="4598889"/>
          </a:xfrm>
        </p:spPr>
        <p:txBody>
          <a:bodyPr>
            <a:normAutofit/>
          </a:bodyPr>
          <a:lstStyle/>
          <a:p>
            <a:r>
              <a:rPr lang="en-US" dirty="0">
                <a:latin typeface="Times New Roman" panose="02020603050405020304" pitchFamily="18" charset="0"/>
                <a:cs typeface="Times New Roman" panose="02020603050405020304" pitchFamily="18" charset="0"/>
              </a:rPr>
              <a:t>Future work and advancements will focus on investigating the scalability and effectiveness of the Hierarchical Temporal Memory (HTM) system in managing larger datasets and increasingly complex sequence predictions. The algorithm will be improved further with the goal of better generalizing across various data kinds, especially unstructured data, which is particularly challenging. The methodology for evaluating HTM systems against the most recent models in the state of the art within the context of their respective domains, as well as the specification of the benchmark, will all be included in this.</a:t>
            </a:r>
          </a:p>
          <a:p>
            <a:endParaRPr lang="en-US" dirty="0"/>
          </a:p>
        </p:txBody>
      </p:sp>
    </p:spTree>
    <p:extLst>
      <p:ext uri="{BB962C8B-B14F-4D97-AF65-F5344CB8AC3E}">
        <p14:creationId xmlns:p14="http://schemas.microsoft.com/office/powerpoint/2010/main" val="41629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9C6BF-9019-42A3-BC8C-076861DB8F80}"/>
              </a:ext>
            </a:extLst>
          </p:cNvPr>
          <p:cNvSpPr>
            <a:spLocks noGrp="1"/>
          </p:cNvSpPr>
          <p:nvPr>
            <p:ph idx="1"/>
          </p:nvPr>
        </p:nvSpPr>
        <p:spPr>
          <a:xfrm>
            <a:off x="2509444" y="2151934"/>
            <a:ext cx="7411452" cy="3759288"/>
          </a:xfrm>
        </p:spPr>
        <p:txBody>
          <a:bodyPr>
            <a:normAutofit/>
          </a:bodyPr>
          <a:lstStyle/>
          <a:p>
            <a:pPr marL="0" indent="0" algn="ctr">
              <a:buNone/>
            </a:pPr>
            <a:endParaRPr lang="en-US" sz="4800" b="1" dirty="0"/>
          </a:p>
          <a:p>
            <a:pPr marL="0" indent="0" algn="ctr">
              <a:buNone/>
            </a:pPr>
            <a:r>
              <a:rPr lang="en-US" sz="4800" b="1" dirty="0"/>
              <a:t>THANK YOU</a:t>
            </a:r>
          </a:p>
        </p:txBody>
      </p:sp>
    </p:spTree>
    <p:extLst>
      <p:ext uri="{BB962C8B-B14F-4D97-AF65-F5344CB8AC3E}">
        <p14:creationId xmlns:p14="http://schemas.microsoft.com/office/powerpoint/2010/main" val="261798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8B89-CE52-4E8B-A4A3-983A24FA9A98}"/>
              </a:ext>
            </a:extLst>
          </p:cNvPr>
          <p:cNvSpPr>
            <a:spLocks noGrp="1"/>
          </p:cNvSpPr>
          <p:nvPr>
            <p:ph type="title"/>
          </p:nvPr>
        </p:nvSpPr>
        <p:spPr>
          <a:xfrm>
            <a:off x="2592925" y="624110"/>
            <a:ext cx="8911687" cy="676184"/>
          </a:xfrm>
        </p:spPr>
        <p:txBody>
          <a:bodyPr>
            <a:normAutofit/>
          </a:bodyPr>
          <a:lstStyle/>
          <a:p>
            <a:r>
              <a:rPr lang="en-US" sz="2400"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F818E080-5B09-491E-A039-9C3A7DD14D66}"/>
              </a:ext>
            </a:extLst>
          </p:cNvPr>
          <p:cNvSpPr>
            <a:spLocks noGrp="1"/>
          </p:cNvSpPr>
          <p:nvPr>
            <p:ph idx="1"/>
          </p:nvPr>
        </p:nvSpPr>
        <p:spPr>
          <a:xfrm>
            <a:off x="2589212" y="1388757"/>
            <a:ext cx="8915400" cy="3777622"/>
          </a:xfrm>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INTRODUCTION </a:t>
            </a:r>
          </a:p>
          <a:p>
            <a:r>
              <a:rPr lang="en-GB" dirty="0">
                <a:latin typeface="Times New Roman" panose="02020603050405020304" pitchFamily="18" charset="0"/>
                <a:cs typeface="Times New Roman" panose="02020603050405020304" pitchFamily="18" charset="0"/>
              </a:rPr>
              <a:t>METHODOLOGY</a:t>
            </a:r>
            <a:endParaRPr lang="en-PK" dirty="0">
              <a:latin typeface="Times New Roman" panose="02020603050405020304" pitchFamily="18" charset="0"/>
              <a:cs typeface="Times New Roman" panose="02020603050405020304" pitchFamily="18" charset="0"/>
            </a:endParaRPr>
          </a:p>
          <a:p>
            <a:r>
              <a:rPr lang="en-PK" dirty="0">
                <a:latin typeface="Times New Roman" panose="02020603050405020304" pitchFamily="18" charset="0"/>
                <a:cs typeface="Times New Roman" panose="02020603050405020304" pitchFamily="18" charset="0"/>
              </a:rPr>
              <a:t>HTM</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a:t>
            </a:r>
            <a:r>
              <a:rPr lang="en-PK" dirty="0">
                <a:latin typeface="Times New Roman" panose="02020603050405020304" pitchFamily="18" charset="0"/>
                <a:cs typeface="Times New Roman" panose="02020603050405020304" pitchFamily="18" charset="0"/>
              </a:rPr>
              <a:t>PARSE</a:t>
            </a:r>
            <a:r>
              <a:rPr lang="en-GB" dirty="0">
                <a:latin typeface="Times New Roman" panose="02020603050405020304" pitchFamily="18" charset="0"/>
                <a:cs typeface="Times New Roman" panose="02020603050405020304" pitchFamily="18" charset="0"/>
              </a:rPr>
              <a:t> D</a:t>
            </a:r>
            <a:r>
              <a:rPr lang="en-PK" dirty="0">
                <a:latin typeface="Times New Roman" panose="02020603050405020304" pitchFamily="18" charset="0"/>
                <a:cs typeface="Times New Roman" panose="02020603050405020304" pitchFamily="18" charset="0"/>
              </a:rPr>
              <a:t>ISTRIBUTED</a:t>
            </a:r>
            <a:r>
              <a:rPr lang="en-GB" dirty="0">
                <a:latin typeface="Times New Roman" panose="02020603050405020304" pitchFamily="18" charset="0"/>
                <a:cs typeface="Times New Roman" panose="02020603050405020304" pitchFamily="18" charset="0"/>
              </a:rPr>
              <a:t> R</a:t>
            </a:r>
            <a:r>
              <a:rPr lang="en-PK" dirty="0">
                <a:latin typeface="Times New Roman" panose="02020603050405020304" pitchFamily="18" charset="0"/>
                <a:cs typeface="Times New Roman" panose="02020603050405020304" pitchFamily="18" charset="0"/>
              </a:rPr>
              <a:t>EPRESENTATIO</a:t>
            </a:r>
            <a:r>
              <a:rPr lang="en-US" dirty="0">
                <a:latin typeface="Times New Roman" panose="02020603050405020304" pitchFamily="18" charset="0"/>
                <a:cs typeface="Times New Roman" panose="02020603050405020304" pitchFamily="18" charset="0"/>
              </a:rPr>
              <a:t>N</a:t>
            </a:r>
          </a:p>
          <a:p>
            <a:r>
              <a:rPr lang="en-GB" dirty="0">
                <a:latin typeface="Times New Roman" panose="02020603050405020304" pitchFamily="18" charset="0"/>
                <a:cs typeface="Times New Roman" panose="02020603050405020304" pitchFamily="18" charset="0"/>
              </a:rPr>
              <a:t>E</a:t>
            </a:r>
            <a:r>
              <a:rPr lang="en-PK" dirty="0">
                <a:latin typeface="Times New Roman" panose="02020603050405020304" pitchFamily="18" charset="0"/>
                <a:cs typeface="Times New Roman" panose="02020603050405020304" pitchFamily="18" charset="0"/>
              </a:rPr>
              <a:t>NCODER</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a:t>
            </a:r>
            <a:r>
              <a:rPr lang="en-PK" dirty="0">
                <a:latin typeface="Times New Roman" panose="02020603050405020304" pitchFamily="18" charset="0"/>
                <a:cs typeface="Times New Roman" panose="02020603050405020304" pitchFamily="18" charset="0"/>
              </a:rPr>
              <a:t>PATIAL</a:t>
            </a:r>
            <a:r>
              <a:rPr lang="en-GB" dirty="0">
                <a:latin typeface="Times New Roman" panose="02020603050405020304" pitchFamily="18" charset="0"/>
                <a:cs typeface="Times New Roman" panose="02020603050405020304" pitchFamily="18" charset="0"/>
              </a:rPr>
              <a:t> P</a:t>
            </a:r>
            <a:r>
              <a:rPr lang="en-PK" dirty="0">
                <a:latin typeface="Times New Roman" panose="02020603050405020304" pitchFamily="18" charset="0"/>
                <a:cs typeface="Times New Roman" panose="02020603050405020304" pitchFamily="18" charset="0"/>
              </a:rPr>
              <a:t>OOLER</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a:t>
            </a:r>
            <a:r>
              <a:rPr lang="en-PK" dirty="0">
                <a:latin typeface="Times New Roman" panose="02020603050405020304" pitchFamily="18" charset="0"/>
                <a:cs typeface="Times New Roman" panose="02020603050405020304" pitchFamily="18" charset="0"/>
              </a:rPr>
              <a:t>EMPORAL</a:t>
            </a:r>
            <a:r>
              <a:rPr lang="en-GB" dirty="0">
                <a:latin typeface="Times New Roman" panose="02020603050405020304" pitchFamily="18" charset="0"/>
                <a:cs typeface="Times New Roman" panose="02020603050405020304" pitchFamily="18" charset="0"/>
              </a:rPr>
              <a:t> M</a:t>
            </a:r>
            <a:r>
              <a:rPr lang="en-PK" dirty="0">
                <a:latin typeface="Times New Roman" panose="02020603050405020304" pitchFamily="18" charset="0"/>
                <a:cs typeface="Times New Roman" panose="02020603050405020304" pitchFamily="18" charset="0"/>
              </a:rPr>
              <a:t>EMORY</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IMPLEMENTATION</a:t>
            </a:r>
          </a:p>
          <a:p>
            <a:r>
              <a:rPr lang="en-US" dirty="0">
                <a:latin typeface="Times New Roman" panose="02020603050405020304" pitchFamily="18" charset="0"/>
                <a:cs typeface="Times New Roman" panose="02020603050405020304" pitchFamily="18" charset="0"/>
              </a:rPr>
              <a:t>RESULTS</a:t>
            </a:r>
            <a:endParaRPr lang="en-GB" dirty="0">
              <a:latin typeface="Times New Roman" panose="02020603050405020304" pitchFamily="18" charset="0"/>
              <a:cs typeface="Times New Roman" panose="02020603050405020304" pitchFamily="18" charset="0"/>
            </a:endParaRPr>
          </a:p>
          <a:p>
            <a:r>
              <a:rPr lang="en-PK"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86370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0951-0E84-47EA-91EF-1F344DC1316D}"/>
              </a:ext>
            </a:extLst>
          </p:cNvPr>
          <p:cNvSpPr>
            <a:spLocks noGrp="1"/>
          </p:cNvSpPr>
          <p:nvPr>
            <p:ph type="title"/>
          </p:nvPr>
        </p:nvSpPr>
        <p:spPr>
          <a:xfrm>
            <a:off x="2589213" y="624110"/>
            <a:ext cx="8915400" cy="603557"/>
          </a:xfrm>
        </p:spPr>
        <p:txBody>
          <a:bodyPr>
            <a:normAutofit/>
          </a:bodyPr>
          <a:lstStyle/>
          <a:p>
            <a:r>
              <a:rPr lang="en-IN"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NTRODUCTION</a:t>
            </a:r>
            <a:endParaRPr lang="en-US" sz="2400" dirty="0"/>
          </a:p>
        </p:txBody>
      </p:sp>
      <p:sp>
        <p:nvSpPr>
          <p:cNvPr id="3" name="Content Placeholder 2">
            <a:extLst>
              <a:ext uri="{FF2B5EF4-FFF2-40B4-BE49-F238E27FC236}">
                <a16:creationId xmlns:a16="http://schemas.microsoft.com/office/drawing/2014/main" id="{B3721F4B-AC83-4C1B-B697-0B8CC781E39F}"/>
              </a:ext>
            </a:extLst>
          </p:cNvPr>
          <p:cNvSpPr>
            <a:spLocks noGrp="1"/>
          </p:cNvSpPr>
          <p:nvPr>
            <p:ph idx="1"/>
          </p:nvPr>
        </p:nvSpPr>
        <p:spPr>
          <a:xfrm>
            <a:off x="2589212" y="1227667"/>
            <a:ext cx="8915400" cy="468355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Multisequence learning has a broad range of applications across multiple disciplines, such as finance, bioinformatics, natural language processing, and sensor networks. For example, MSL methods have proven crucial in computational biology to understand the intricate regulatory systems controlling genomic sequences, protein interactions, and gene expression. Similar to this, MSL models in financial markets can predict stock prices, spot trading opportunities, and better manage portfolio risks by taking use of the dependencies between various financial time series. In this project, we provide a comprehensive overview of Multisequence Learning, covering its theoretical foundations, algorithmic methodologies, and practical applications. We discuss the key challenges associated with learning from multiple sequences and highlight the unique opportunities afforded by this paradigm. Our Project can learn the previous sequence and predict the future sequence. We have trained the project and got some output It gives good accuracy</a:t>
            </a:r>
          </a:p>
        </p:txBody>
      </p:sp>
    </p:spTree>
    <p:extLst>
      <p:ext uri="{BB962C8B-B14F-4D97-AF65-F5344CB8AC3E}">
        <p14:creationId xmlns:p14="http://schemas.microsoft.com/office/powerpoint/2010/main" val="184567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8711-FBAB-4F9E-B268-6F66CDBC131B}"/>
              </a:ext>
            </a:extLst>
          </p:cNvPr>
          <p:cNvSpPr>
            <a:spLocks noGrp="1"/>
          </p:cNvSpPr>
          <p:nvPr>
            <p:ph type="title"/>
          </p:nvPr>
        </p:nvSpPr>
        <p:spPr>
          <a:xfrm>
            <a:off x="2592925" y="624110"/>
            <a:ext cx="8911687" cy="726518"/>
          </a:xfrm>
        </p:spPr>
        <p:txBody>
          <a:bodyPr>
            <a:normAutofit/>
          </a:bodyPr>
          <a:lstStyle/>
          <a:p>
            <a:r>
              <a:rPr lang="en-GB" sz="2400" dirty="0">
                <a:latin typeface="Times New Roman" panose="02020603050405020304" pitchFamily="18" charset="0"/>
                <a:cs typeface="Times New Roman" panose="02020603050405020304" pitchFamily="18" charset="0"/>
              </a:rPr>
              <a:t>METHODOLOGY</a:t>
            </a:r>
            <a:endParaRPr lang="en-US" sz="2400" dirty="0"/>
          </a:p>
        </p:txBody>
      </p:sp>
      <p:pic>
        <p:nvPicPr>
          <p:cNvPr id="4" name="Content Placeholder 3" descr="A diagram of a computer program&#10;&#10;Description automatically generated">
            <a:extLst>
              <a:ext uri="{FF2B5EF4-FFF2-40B4-BE49-F238E27FC236}">
                <a16:creationId xmlns:a16="http://schemas.microsoft.com/office/drawing/2014/main" id="{AF5FCE5B-9FE7-4404-8AEF-8E6118A88C87}"/>
              </a:ext>
            </a:extLst>
          </p:cNvPr>
          <p:cNvPicPr>
            <a:picLocks noGrp="1" noChangeAspect="1"/>
          </p:cNvPicPr>
          <p:nvPr>
            <p:ph idx="1"/>
          </p:nvPr>
        </p:nvPicPr>
        <p:blipFill>
          <a:blip r:embed="rId2"/>
          <a:stretch>
            <a:fillRect/>
          </a:stretch>
        </p:blipFill>
        <p:spPr>
          <a:xfrm>
            <a:off x="3760631" y="1410962"/>
            <a:ext cx="5132231" cy="4172030"/>
          </a:xfrm>
          <a:prstGeom prst="rect">
            <a:avLst/>
          </a:prstGeom>
        </p:spPr>
      </p:pic>
    </p:spTree>
    <p:extLst>
      <p:ext uri="{BB962C8B-B14F-4D97-AF65-F5344CB8AC3E}">
        <p14:creationId xmlns:p14="http://schemas.microsoft.com/office/powerpoint/2010/main" val="358584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CED5-848F-4F8E-BC4C-712BEB4BD266}"/>
              </a:ext>
            </a:extLst>
          </p:cNvPr>
          <p:cNvSpPr>
            <a:spLocks noGrp="1"/>
          </p:cNvSpPr>
          <p:nvPr>
            <p:ph type="title"/>
          </p:nvPr>
        </p:nvSpPr>
        <p:spPr>
          <a:xfrm>
            <a:off x="2583461" y="392804"/>
            <a:ext cx="9082137" cy="687947"/>
          </a:xfrm>
        </p:spPr>
        <p:txBody>
          <a:bodyPr>
            <a:normAutofit/>
          </a:bodyPr>
          <a:lstStyle/>
          <a:p>
            <a:r>
              <a:rPr lang="en-GB" sz="2400" dirty="0">
                <a:latin typeface="Times New Roman" panose="02020603050405020304" pitchFamily="18" charset="0"/>
                <a:cs typeface="Times New Roman" panose="02020603050405020304" pitchFamily="18" charset="0"/>
              </a:rPr>
              <a:t>E</a:t>
            </a:r>
            <a:r>
              <a:rPr lang="en-PK" sz="2400" dirty="0">
                <a:latin typeface="Times New Roman" panose="02020603050405020304" pitchFamily="18" charset="0"/>
                <a:cs typeface="Times New Roman" panose="02020603050405020304" pitchFamily="18" charset="0"/>
              </a:rPr>
              <a:t>NCODER</a:t>
            </a:r>
            <a:endParaRPr lang="en-US" sz="2400" dirty="0"/>
          </a:p>
        </p:txBody>
      </p:sp>
      <p:sp>
        <p:nvSpPr>
          <p:cNvPr id="3" name="Content Placeholder 2">
            <a:extLst>
              <a:ext uri="{FF2B5EF4-FFF2-40B4-BE49-F238E27FC236}">
                <a16:creationId xmlns:a16="http://schemas.microsoft.com/office/drawing/2014/main" id="{B266CDA8-08E4-4194-9969-6FE648FD7657}"/>
              </a:ext>
            </a:extLst>
          </p:cNvPr>
          <p:cNvSpPr>
            <a:spLocks noGrp="1"/>
          </p:cNvSpPr>
          <p:nvPr>
            <p:ph idx="1"/>
          </p:nvPr>
        </p:nvSpPr>
        <p:spPr>
          <a:xfrm>
            <a:off x="2583461" y="1127185"/>
            <a:ext cx="8915400" cy="5730815"/>
          </a:xfrm>
        </p:spPr>
        <p:txBody>
          <a:bodyPr>
            <a:normAutofit/>
          </a:bodyPr>
          <a:lstStyle/>
          <a:p>
            <a:r>
              <a:rPr lang="en-US" b="1" dirty="0">
                <a:latin typeface="Times New Roman" panose="02020603050405020304" pitchFamily="18" charset="0"/>
                <a:cs typeface="Times New Roman" panose="02020603050405020304" pitchFamily="18" charset="0"/>
              </a:rPr>
              <a:t>Encoding Input Sequences : </a:t>
            </a:r>
            <a:r>
              <a:rPr lang="en-US" dirty="0">
                <a:latin typeface="Times New Roman" panose="02020603050405020304" pitchFamily="18" charset="0"/>
                <a:cs typeface="Times New Roman" panose="02020603050405020304" pitchFamily="18" charset="0"/>
              </a:rPr>
              <a:t>Each input sequence from different sources or modalities is encoded into a fixed-size representation by the encoder</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Learning Temporal Patterns:</a:t>
            </a:r>
            <a:r>
              <a:rPr lang="en-US" dirty="0">
                <a:latin typeface="Times New Roman" panose="02020603050405020304" pitchFamily="18" charset="0"/>
                <a:cs typeface="Times New Roman" panose="02020603050405020304" pitchFamily="18" charset="0"/>
              </a:rPr>
              <a:t> This model learns to predict the future states of each sequence based on its past states and potentially the states of other sequences.</a:t>
            </a:r>
          </a:p>
          <a:p>
            <a:r>
              <a:rPr lang="en-US" b="1" dirty="0">
                <a:latin typeface="Times New Roman" panose="02020603050405020304" pitchFamily="18" charset="0"/>
                <a:cs typeface="Times New Roman" panose="02020603050405020304" pitchFamily="18" charset="0"/>
              </a:rPr>
              <a:t>Training the Model</a:t>
            </a:r>
            <a:r>
              <a:rPr lang="en-US" dirty="0">
                <a:latin typeface="Times New Roman" panose="02020603050405020304" pitchFamily="18" charset="0"/>
                <a:cs typeface="Times New Roman" panose="02020603050405020304" pitchFamily="18" charset="0"/>
              </a:rPr>
              <a:t>: The model parameters, including those of the encoder and the predictive model, are trained using a suitable objective function, such as mean squared error (MSE) or cross-entropy loss.</a:t>
            </a:r>
          </a:p>
          <a:p>
            <a:r>
              <a:rPr lang="en-US" b="1" dirty="0">
                <a:latin typeface="Times New Roman" panose="02020603050405020304" pitchFamily="18" charset="0"/>
                <a:cs typeface="Times New Roman" panose="02020603050405020304" pitchFamily="18" charset="0"/>
              </a:rPr>
              <a:t>Predictive Modeling</a:t>
            </a:r>
            <a:r>
              <a:rPr lang="en-US" dirty="0">
                <a:latin typeface="Times New Roman" panose="02020603050405020304" pitchFamily="18" charset="0"/>
                <a:cs typeface="Times New Roman" panose="02020603050405020304" pitchFamily="18" charset="0"/>
              </a:rPr>
              <a:t>: Once trained, the model can make predictions about future states of the input sequences given their past states.</a:t>
            </a:r>
          </a:p>
          <a:p>
            <a:r>
              <a:rPr lang="en-US" b="1" dirty="0">
                <a:latin typeface="Times New Roman" panose="02020603050405020304" pitchFamily="18" charset="0"/>
                <a:cs typeface="Times New Roman" panose="02020603050405020304" pitchFamily="18" charset="0"/>
              </a:rPr>
              <a:t>Evaluation and Fine-tuning</a:t>
            </a:r>
            <a:r>
              <a:rPr lang="en-US" dirty="0">
                <a:latin typeface="Times New Roman" panose="02020603050405020304" pitchFamily="18" charset="0"/>
                <a:cs typeface="Times New Roman" panose="02020603050405020304" pitchFamily="18" charset="0"/>
              </a:rPr>
              <a:t>: The performance of the predictive model is evaluated on unseen data to assess its accuracy and generalization ability.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de-DE" dirty="0">
              <a:latin typeface="Times New Roman" panose="02020603050405020304" pitchFamily="18" charset="0"/>
              <a:cs typeface="Times New Roman" panose="02020603050405020304" pitchFamily="18" charset="0"/>
            </a:endParaRPr>
          </a:p>
          <a:p>
            <a:pPr marL="0" indent="0">
              <a:buNone/>
            </a:pPr>
            <a:endParaRPr lang="de-DE"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037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F1985-566A-4E0E-B652-D1846DF42BDB}"/>
              </a:ext>
            </a:extLst>
          </p:cNvPr>
          <p:cNvSpPr>
            <a:spLocks noGrp="1"/>
          </p:cNvSpPr>
          <p:nvPr>
            <p:ph idx="1"/>
          </p:nvPr>
        </p:nvSpPr>
        <p:spPr>
          <a:xfrm>
            <a:off x="2487716" y="528506"/>
            <a:ext cx="8915400" cy="640080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Hierarchical temporal memory</a:t>
            </a:r>
            <a:r>
              <a:rPr lang="de-DE" sz="2400" dirty="0">
                <a:latin typeface="Times New Roman" panose="02020603050405020304" pitchFamily="18" charset="0"/>
                <a:cs typeface="Times New Roman" panose="02020603050405020304" pitchFamily="18" charset="0"/>
              </a:rPr>
              <a:t>(HTM)</a:t>
            </a:r>
          </a:p>
          <a:p>
            <a:pPr marL="0" indent="0">
              <a:buNone/>
            </a:pPr>
            <a:endParaRPr lang="en-US" dirty="0"/>
          </a:p>
          <a:p>
            <a:r>
              <a:rPr lang="en-US" dirty="0"/>
              <a:t>Hierarchical temporal memory  is a machine learning algorithm that simulates the structure and biological functionality of the neocortex and is particularly suitable for sequence learning and prediction. It not only advances our understanding of how the brain may solve the sequence learning problems but also has been applied to various practical implications, such as anomaly detection, discrete and continuous sequence modelling, face classification, handwritten digits recognition, and sequence prediction.</a:t>
            </a:r>
          </a:p>
          <a:p>
            <a:endParaRPr lang="en-US" dirty="0"/>
          </a:p>
          <a:p>
            <a:pPr marL="0" indent="0">
              <a:buNone/>
            </a:pPr>
            <a:r>
              <a:rPr lang="en-GB" sz="2400" dirty="0">
                <a:latin typeface="Times New Roman" panose="02020603050405020304" pitchFamily="18" charset="0"/>
                <a:cs typeface="Times New Roman" panose="02020603050405020304" pitchFamily="18" charset="0"/>
              </a:rPr>
              <a:t>S</a:t>
            </a:r>
            <a:r>
              <a:rPr lang="en-PK" sz="2400" dirty="0">
                <a:latin typeface="Times New Roman" panose="02020603050405020304" pitchFamily="18" charset="0"/>
                <a:cs typeface="Times New Roman" panose="02020603050405020304" pitchFamily="18" charset="0"/>
              </a:rPr>
              <a:t>PARSE</a:t>
            </a:r>
            <a:r>
              <a:rPr lang="en-GB" sz="2400" dirty="0">
                <a:latin typeface="Times New Roman" panose="02020603050405020304" pitchFamily="18" charset="0"/>
                <a:cs typeface="Times New Roman" panose="02020603050405020304" pitchFamily="18" charset="0"/>
              </a:rPr>
              <a:t> D</a:t>
            </a:r>
            <a:r>
              <a:rPr lang="en-PK" sz="2400" dirty="0">
                <a:latin typeface="Times New Roman" panose="02020603050405020304" pitchFamily="18" charset="0"/>
                <a:cs typeface="Times New Roman" panose="02020603050405020304" pitchFamily="18" charset="0"/>
              </a:rPr>
              <a:t>ISTRIBUTED</a:t>
            </a:r>
            <a:r>
              <a:rPr lang="en-GB" sz="2400" dirty="0">
                <a:latin typeface="Times New Roman" panose="02020603050405020304" pitchFamily="18" charset="0"/>
                <a:cs typeface="Times New Roman" panose="02020603050405020304" pitchFamily="18" charset="0"/>
              </a:rPr>
              <a:t> R</a:t>
            </a:r>
            <a:r>
              <a:rPr lang="en-PK" sz="2400" dirty="0">
                <a:latin typeface="Times New Roman" panose="02020603050405020304" pitchFamily="18" charset="0"/>
                <a:cs typeface="Times New Roman" panose="02020603050405020304" pitchFamily="18" charset="0"/>
              </a:rPr>
              <a:t>EPRESENTATION (SDR)</a:t>
            </a:r>
            <a:endParaRPr lang="en-US" sz="2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Encoding Input Sequences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Learning Temporal Patterns</a:t>
            </a:r>
          </a:p>
          <a:p>
            <a:r>
              <a:rPr lang="en-US" b="1" dirty="0">
                <a:latin typeface="Times New Roman" panose="02020603050405020304" pitchFamily="18" charset="0"/>
                <a:cs typeface="Times New Roman" panose="02020603050405020304" pitchFamily="18" charset="0"/>
              </a:rPr>
              <a:t>Predictive Modeling</a:t>
            </a:r>
          </a:p>
          <a:p>
            <a:r>
              <a:rPr lang="en-US" b="1" dirty="0">
                <a:latin typeface="Times New Roman" panose="02020603050405020304" pitchFamily="18" charset="0"/>
                <a:cs typeface="Times New Roman" panose="02020603050405020304" pitchFamily="18" charset="0"/>
              </a:rPr>
              <a:t>Multi-Sequence Learning</a:t>
            </a:r>
            <a:endParaRPr lang="en-US" dirty="0">
              <a:latin typeface="Times New Roman" panose="02020603050405020304" pitchFamily="18" charset="0"/>
              <a:cs typeface="Times New Roman" panose="02020603050405020304" pitchFamily="18" charset="0"/>
            </a:endParaRPr>
          </a:p>
          <a:p>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41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3A18-2799-4561-9AB8-77FF68B5E975}"/>
              </a:ext>
            </a:extLst>
          </p:cNvPr>
          <p:cNvSpPr>
            <a:spLocks noGrp="1"/>
          </p:cNvSpPr>
          <p:nvPr>
            <p:ph type="title"/>
          </p:nvPr>
        </p:nvSpPr>
        <p:spPr/>
        <p:txBody>
          <a:bodyPr>
            <a:normAutofit/>
          </a:bodyPr>
          <a:lstStyle/>
          <a:p>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S</a:t>
            </a:r>
            <a:r>
              <a:rPr lang="en-PK" sz="2400" dirty="0">
                <a:latin typeface="Times New Roman" panose="02020603050405020304" pitchFamily="18" charset="0"/>
                <a:cs typeface="Times New Roman" panose="02020603050405020304" pitchFamily="18" charset="0"/>
              </a:rPr>
              <a:t>PATIAL</a:t>
            </a:r>
            <a:r>
              <a:rPr lang="en-GB" sz="2400" dirty="0">
                <a:latin typeface="Times New Roman" panose="02020603050405020304" pitchFamily="18" charset="0"/>
                <a:cs typeface="Times New Roman" panose="02020603050405020304" pitchFamily="18" charset="0"/>
              </a:rPr>
              <a:t> P</a:t>
            </a:r>
            <a:r>
              <a:rPr lang="en-PK" sz="2400" dirty="0">
                <a:latin typeface="Times New Roman" panose="02020603050405020304" pitchFamily="18" charset="0"/>
                <a:cs typeface="Times New Roman" panose="02020603050405020304" pitchFamily="18" charset="0"/>
              </a:rPr>
              <a:t>OOLER</a:t>
            </a:r>
            <a:endParaRPr lang="en-US" sz="2400" dirty="0"/>
          </a:p>
        </p:txBody>
      </p:sp>
      <p:sp>
        <p:nvSpPr>
          <p:cNvPr id="3" name="Content Placeholder 2">
            <a:extLst>
              <a:ext uri="{FF2B5EF4-FFF2-40B4-BE49-F238E27FC236}">
                <a16:creationId xmlns:a16="http://schemas.microsoft.com/office/drawing/2014/main" id="{285C7D43-EFA5-4068-ADF1-7DA2148030E5}"/>
              </a:ext>
            </a:extLst>
          </p:cNvPr>
          <p:cNvSpPr>
            <a:spLocks noGrp="1"/>
          </p:cNvSpPr>
          <p:nvPr>
            <p:ph idx="1"/>
          </p:nvPr>
        </p:nvSpPr>
        <p:spPr>
          <a:xfrm>
            <a:off x="2589212" y="1764484"/>
            <a:ext cx="8915400" cy="3777622"/>
          </a:xfrm>
        </p:spPr>
        <p:txBody>
          <a:bodyPr/>
          <a:lstStyle/>
          <a:p>
            <a:r>
              <a:rPr lang="en-US" dirty="0">
                <a:latin typeface="Times New Roman" panose="02020603050405020304" pitchFamily="18" charset="0"/>
                <a:cs typeface="Times New Roman" panose="02020603050405020304" pitchFamily="18" charset="0"/>
              </a:rPr>
              <a:t>The SP is a sparse feature detector that learns the common spatial patterns in a region's input and, at every time step, produces a sparse distributed representation (SDR) of the current input. It has been extended from the original algorithm into the Augmented Spatial Pooler (ASP)that is capable of handling non-binary input, multiple channels, and is designed to converge onto a stable set of codes without learning being artificially terminated.</a:t>
            </a:r>
          </a:p>
        </p:txBody>
      </p:sp>
    </p:spTree>
    <p:extLst>
      <p:ext uri="{BB962C8B-B14F-4D97-AF65-F5344CB8AC3E}">
        <p14:creationId xmlns:p14="http://schemas.microsoft.com/office/powerpoint/2010/main" val="406358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B8E9-6C22-4B02-9D7E-3AE9E42D55D8}"/>
              </a:ext>
            </a:extLst>
          </p:cNvPr>
          <p:cNvSpPr>
            <a:spLocks noGrp="1"/>
          </p:cNvSpPr>
          <p:nvPr>
            <p:ph type="title"/>
          </p:nvPr>
        </p:nvSpPr>
        <p:spPr>
          <a:xfrm>
            <a:off x="2592925" y="624111"/>
            <a:ext cx="8911687" cy="747490"/>
          </a:xfrm>
        </p:spPr>
        <p:txBody>
          <a:bodyPr>
            <a:normAutofit fontScale="90000"/>
          </a:bodyPr>
          <a:lstStyle/>
          <a:p>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EMPORAL</a:t>
            </a:r>
            <a:r>
              <a:rPr lang="en-GB"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EMORY</a:t>
            </a:r>
            <a:endParaRPr lang="en-US" sz="2400" dirty="0"/>
          </a:p>
        </p:txBody>
      </p:sp>
      <p:sp>
        <p:nvSpPr>
          <p:cNvPr id="3" name="Content Placeholder 2">
            <a:extLst>
              <a:ext uri="{FF2B5EF4-FFF2-40B4-BE49-F238E27FC236}">
                <a16:creationId xmlns:a16="http://schemas.microsoft.com/office/drawing/2014/main" id="{F692B2CB-CA17-420A-9E54-2D60592C6776}"/>
              </a:ext>
            </a:extLst>
          </p:cNvPr>
          <p:cNvSpPr>
            <a:spLocks noGrp="1"/>
          </p:cNvSpPr>
          <p:nvPr>
            <p:ph idx="1"/>
          </p:nvPr>
        </p:nvSpPr>
        <p:spPr>
          <a:xfrm>
            <a:off x="2585499" y="1487347"/>
            <a:ext cx="8915400" cy="5370653"/>
          </a:xfrm>
        </p:spPr>
        <p:txBody>
          <a:bodyPr>
            <a:noAutofit/>
          </a:bodyPr>
          <a:lstStyle/>
          <a:p>
            <a:r>
              <a:rPr lang="en-US" b="1" dirty="0">
                <a:latin typeface="Times New Roman" panose="02020603050405020304" pitchFamily="18" charset="0"/>
                <a:cs typeface="Times New Roman" panose="02020603050405020304" pitchFamily="18" charset="0"/>
              </a:rPr>
              <a:t>Temporal Memory (TM)</a:t>
            </a:r>
            <a:r>
              <a:rPr lang="en-US" dirty="0">
                <a:latin typeface="Times New Roman" panose="02020603050405020304" pitchFamily="18" charset="0"/>
                <a:cs typeface="Times New Roman" panose="02020603050405020304" pitchFamily="18" charset="0"/>
              </a:rPr>
              <a:t>: The Temporal Memory is a critical component of HTM models responsible for learning and predicting temporal sequences. It is designed to capture sequences of patterns over time, forming predictive models based on the input data's temporal context.</a:t>
            </a:r>
          </a:p>
          <a:p>
            <a:r>
              <a:rPr lang="en-US" b="1" dirty="0">
                <a:latin typeface="Times New Roman" panose="02020603050405020304" pitchFamily="18" charset="0"/>
                <a:cs typeface="Times New Roman" panose="02020603050405020304" pitchFamily="18" charset="0"/>
              </a:rPr>
              <a:t>Learning Temporal Patterns</a:t>
            </a:r>
            <a:r>
              <a:rPr lang="en-US" dirty="0">
                <a:latin typeface="Times New Roman" panose="02020603050405020304" pitchFamily="18" charset="0"/>
                <a:cs typeface="Times New Roman" panose="02020603050405020304" pitchFamily="18" charset="0"/>
              </a:rPr>
              <a:t>: The Temporal Memory learns temporal patterns by forming and updating predictive cell activations based on the input sequences' temporal context. It does so by observing patterns of active and inactive cells over time and reinforcing connections between cells that frequently co-occur within temporal sequences.</a:t>
            </a:r>
          </a:p>
          <a:p>
            <a:r>
              <a:rPr lang="en-US" b="1" dirty="0">
                <a:latin typeface="Times New Roman" panose="02020603050405020304" pitchFamily="18" charset="0"/>
                <a:cs typeface="Times New Roman" panose="02020603050405020304" pitchFamily="18" charset="0"/>
              </a:rPr>
              <a:t>Integration with Spatial Pooling</a:t>
            </a:r>
            <a:r>
              <a:rPr lang="en-US" dirty="0">
                <a:latin typeface="Times New Roman" panose="02020603050405020304" pitchFamily="18" charset="0"/>
                <a:cs typeface="Times New Roman" panose="02020603050405020304" pitchFamily="18" charset="0"/>
              </a:rPr>
              <a:t>: While the Temporal Memory focuses on learning temporal sequences, it often integrates with the Spatial Pooler (SP) to process high-dimensional input data and generate Sparse Distributed Representations (SDRs). The SDRs produced by the SP serve as inputs to the Temporal Memory, allowing it to learn temporal patterns from encoded representations of the input sequences.</a:t>
            </a:r>
          </a:p>
          <a:p>
            <a:r>
              <a:rPr lang="en-US" b="1" dirty="0">
                <a:latin typeface="Times New Roman" panose="02020603050405020304" pitchFamily="18" charset="0"/>
                <a:cs typeface="Times New Roman" panose="02020603050405020304" pitchFamily="18" charset="0"/>
              </a:rPr>
              <a:t>Training and Evaluation</a:t>
            </a:r>
            <a:r>
              <a:rPr lang="en-US" dirty="0">
                <a:latin typeface="Times New Roman" panose="02020603050405020304" pitchFamily="18" charset="0"/>
                <a:cs typeface="Times New Roman" panose="02020603050405020304" pitchFamily="18" charset="0"/>
              </a:rPr>
              <a:t>: HTM models are trained using suitable objective functions, such as minimizing prediction errors or maximizing sequence likelihood. The model's performance is evaluated on held-out validation or test data to assess its predictive accuracy and generalization ability across multiple sequences.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80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6110-4D7C-4747-B68B-B231F4775DBE}"/>
              </a:ext>
            </a:extLst>
          </p:cNvPr>
          <p:cNvSpPr>
            <a:spLocks noGrp="1"/>
          </p:cNvSpPr>
          <p:nvPr>
            <p:ph type="title"/>
          </p:nvPr>
        </p:nvSpPr>
        <p:spPr/>
        <p:txBody>
          <a:bodyPr/>
          <a:lstStyle/>
          <a:p>
            <a:r>
              <a:rPr lang="de-DE"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endParaRPr lang="en-US" sz="2400" dirty="0"/>
          </a:p>
        </p:txBody>
      </p:sp>
      <p:sp>
        <p:nvSpPr>
          <p:cNvPr id="3" name="Content Placeholder 2">
            <a:extLst>
              <a:ext uri="{FF2B5EF4-FFF2-40B4-BE49-F238E27FC236}">
                <a16:creationId xmlns:a16="http://schemas.microsoft.com/office/drawing/2014/main" id="{46DB1104-E68A-4E8B-9D6E-8B004BEDDD34}"/>
              </a:ext>
            </a:extLst>
          </p:cNvPr>
          <p:cNvSpPr>
            <a:spLocks noGrp="1"/>
          </p:cNvSpPr>
          <p:nvPr>
            <p:ph idx="1"/>
          </p:nvPr>
        </p:nvSpPr>
        <p:spPr>
          <a:xfrm>
            <a:off x="2592925" y="1345035"/>
            <a:ext cx="8915400" cy="3777622"/>
          </a:xfrm>
        </p:spPr>
        <p:txBody>
          <a:bodyPr/>
          <a:lstStyle/>
          <a:p>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Model Configuration</a:t>
            </a:r>
          </a:p>
          <a:p>
            <a:r>
              <a:rPr lang="en-US" b="1" dirty="0">
                <a:latin typeface="Times New Roman" panose="02020603050405020304" pitchFamily="18" charset="0"/>
                <a:cs typeface="Times New Roman" panose="02020603050405020304" pitchFamily="18" charset="0"/>
              </a:rPr>
              <a:t>Initialization</a:t>
            </a:r>
          </a:p>
          <a:p>
            <a:r>
              <a:rPr lang="en-US" b="1" dirty="0">
                <a:latin typeface="Times New Roman" panose="02020603050405020304" pitchFamily="18" charset="0"/>
                <a:cs typeface="Times New Roman" panose="02020603050405020304" pitchFamily="18" charset="0"/>
              </a:rPr>
              <a:t>Training Loop</a:t>
            </a:r>
          </a:p>
          <a:p>
            <a:r>
              <a:rPr lang="en-US" b="1" dirty="0">
                <a:latin typeface="Times New Roman" panose="02020603050405020304" pitchFamily="18" charset="0"/>
                <a:cs typeface="Times New Roman" panose="02020603050405020304" pitchFamily="18" charset="0"/>
              </a:rPr>
              <a:t>Evaluation</a:t>
            </a:r>
          </a:p>
          <a:p>
            <a:r>
              <a:rPr lang="en-US" b="1" dirty="0">
                <a:latin typeface="Times New Roman" panose="02020603050405020304" pitchFamily="18" charset="0"/>
                <a:cs typeface="Times New Roman" panose="02020603050405020304" pitchFamily="18" charset="0"/>
              </a:rPr>
              <a:t>Hyperparameter Tuning</a:t>
            </a:r>
          </a:p>
          <a:p>
            <a:r>
              <a:rPr lang="en-US" b="1" dirty="0">
                <a:latin typeface="Times New Roman" panose="02020603050405020304" pitchFamily="18" charset="0"/>
                <a:cs typeface="Times New Roman" panose="02020603050405020304" pitchFamily="18" charset="0"/>
              </a:rPr>
              <a:t>Monitoring and Debugging</a:t>
            </a:r>
          </a:p>
          <a:p>
            <a:r>
              <a:rPr lang="en-US" b="1" dirty="0">
                <a:latin typeface="Times New Roman" panose="02020603050405020304" pitchFamily="18" charset="0"/>
                <a:cs typeface="Times New Roman" panose="02020603050405020304" pitchFamily="18" charset="0"/>
              </a:rPr>
              <a:t>Iterative Improvement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2907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L23" id="{ACAAF4E5-4A53-48ED-9E60-0971B073271B}" vid="{D3FEDEF5-13A4-443D-A882-95FC01CF0465}"/>
    </a:ext>
  </a:extLst>
</a:theme>
</file>

<file path=docProps/app.xml><?xml version="1.0" encoding="utf-8"?>
<Properties xmlns="http://schemas.openxmlformats.org/officeDocument/2006/extended-properties" xmlns:vt="http://schemas.openxmlformats.org/officeDocument/2006/docPropsVTypes">
  <Template>ML23</Template>
  <TotalTime>0</TotalTime>
  <Words>892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ML23/24-09 Approve Prediction of Multisequence Learning </vt:lpstr>
      <vt:lpstr>TABLE OF CONTENT</vt:lpstr>
      <vt:lpstr>INTRODUCTION</vt:lpstr>
      <vt:lpstr>METHODOLOGY</vt:lpstr>
      <vt:lpstr>ENCODER</vt:lpstr>
      <vt:lpstr>PowerPoint Presentation</vt:lpstr>
      <vt:lpstr> SPATIAL POOLER</vt:lpstr>
      <vt:lpstr> TEMPORAL MEMORY</vt:lpstr>
      <vt:lpstr>IMPLEMENTATION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ML23/24-09 Approve Prediction of Multisequence Learning</dc:title>
  <dc:creator>Mahidul Islam</dc:creator>
  <cp:lastModifiedBy>Mahidul Islam</cp:lastModifiedBy>
  <cp:revision>12</cp:revision>
  <dcterms:created xsi:type="dcterms:W3CDTF">2024-03-29T19:38:28Z</dcterms:created>
  <dcterms:modified xsi:type="dcterms:W3CDTF">2024-03-29T21:27:53Z</dcterms:modified>
</cp:coreProperties>
</file>