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69" r:id="rId1"/>
  </p:sldMasterIdLst>
  <p:notesMasterIdLst>
    <p:notesMasterId r:id="rId40"/>
  </p:notesMasterIdLst>
  <p:handoutMasterIdLst>
    <p:handoutMasterId r:id="rId41"/>
  </p:handoutMasterIdLst>
  <p:sldIdLst>
    <p:sldId id="256" r:id="rId2"/>
    <p:sldId id="257" r:id="rId3"/>
    <p:sldId id="258" r:id="rId4"/>
    <p:sldId id="259" r:id="rId5"/>
    <p:sldId id="293" r:id="rId6"/>
    <p:sldId id="260" r:id="rId7"/>
    <p:sldId id="291" r:id="rId8"/>
    <p:sldId id="262" r:id="rId9"/>
    <p:sldId id="263" r:id="rId10"/>
    <p:sldId id="264" r:id="rId11"/>
    <p:sldId id="29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2" r:id="rId3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01" autoAdjust="0"/>
  </p:normalViewPr>
  <p:slideViewPr>
    <p:cSldViewPr>
      <p:cViewPr>
        <p:scale>
          <a:sx n="112" d="100"/>
          <a:sy n="112"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8/25/2022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where the browser places each block element, so it is easier to control the spacing, borders, and other formatting. This is the CSS box model</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1</a:t>
            </a:fld>
            <a:endParaRPr lang="en-US"/>
          </a:p>
        </p:txBody>
      </p:sp>
    </p:spTree>
    <p:extLst>
      <p:ext uri="{BB962C8B-B14F-4D97-AF65-F5344CB8AC3E}">
        <p14:creationId xmlns:p14="http://schemas.microsoft.com/office/powerpoint/2010/main" val="550982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same page from the last chapter, we can see the layout is much cleaner. The content is Centered within the page and all the element spacing has been greatly improved.</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14</a:t>
            </a:fld>
            <a:endParaRPr lang="en-US"/>
          </a:p>
        </p:txBody>
      </p:sp>
    </p:spTree>
    <p:extLst>
      <p:ext uri="{BB962C8B-B14F-4D97-AF65-F5344CB8AC3E}">
        <p14:creationId xmlns:p14="http://schemas.microsoft.com/office/powerpoint/2010/main" val="143287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 rules affect size and spacing.</a:t>
            </a:r>
          </a:p>
          <a:p>
            <a:r>
              <a:rPr lang="en-US" dirty="0"/>
              <a:t>A good practice to prevent collapsing margins is to set them to 0, then overwrite later</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18</a:t>
            </a:fld>
            <a:endParaRPr lang="en-US"/>
          </a:p>
        </p:txBody>
      </p:sp>
    </p:spTree>
    <p:extLst>
      <p:ext uri="{BB962C8B-B14F-4D97-AF65-F5344CB8AC3E}">
        <p14:creationId xmlns:p14="http://schemas.microsoft.com/office/powerpoint/2010/main" val="241134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slightly modified version of the same. page where it uses a reset selector</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21</a:t>
            </a:fld>
            <a:endParaRPr lang="en-US"/>
          </a:p>
        </p:txBody>
      </p:sp>
    </p:spTree>
    <p:extLst>
      <p:ext uri="{BB962C8B-B14F-4D97-AF65-F5344CB8AC3E}">
        <p14:creationId xmlns:p14="http://schemas.microsoft.com/office/powerpoint/2010/main" val="3796499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a universal selector that sets the margins and padding for all the elements to 0. setting the margin and padding can be set and will override the reset selector.</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22</a:t>
            </a:fld>
            <a:endParaRPr lang="en-US"/>
          </a:p>
        </p:txBody>
      </p:sp>
    </p:spTree>
    <p:extLst>
      <p:ext uri="{BB962C8B-B14F-4D97-AF65-F5344CB8AC3E}">
        <p14:creationId xmlns:p14="http://schemas.microsoft.com/office/powerpoint/2010/main" val="284261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Border: Border width, style, and color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Border-side: Specified side, Border width, style, and color</a:t>
            </a:r>
          </a:p>
          <a:p>
            <a:r>
              <a:rPr lang="en-US" dirty="0"/>
              <a:t>Border-Width: specified value, thin, medium, thick, px</a:t>
            </a:r>
          </a:p>
          <a:p>
            <a:r>
              <a:rPr lang="en-US" dirty="0"/>
              <a:t>Border-style: dotted, dashed, solid, double, groove, ridge, inset, outset, none, none is the default.</a:t>
            </a:r>
          </a:p>
          <a:p>
            <a:r>
              <a:rPr lang="en-US" dirty="0"/>
              <a:t>Border-color: hex, </a:t>
            </a:r>
            <a:r>
              <a:rPr lang="en-US" dirty="0" err="1"/>
              <a:t>rgb</a:t>
            </a:r>
            <a:r>
              <a:rPr lang="en-US" dirty="0"/>
              <a:t>, name, none</a:t>
            </a:r>
          </a:p>
          <a:p>
            <a:r>
              <a:rPr lang="en-US" dirty="0"/>
              <a:t>Border-side-width: width of specific side</a:t>
            </a:r>
          </a:p>
          <a:p>
            <a:r>
              <a:rPr lang="en-US" dirty="0"/>
              <a:t>Border-side-style: specified style for one side</a:t>
            </a:r>
          </a:p>
          <a:p>
            <a:r>
              <a:rPr lang="en-US" dirty="0"/>
              <a:t>Border-side-color: specifies color for one side</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23</a:t>
            </a:fld>
            <a:endParaRPr lang="en-US"/>
          </a:p>
        </p:txBody>
      </p:sp>
    </p:spTree>
    <p:extLst>
      <p:ext uri="{BB962C8B-B14F-4D97-AF65-F5344CB8AC3E}">
        <p14:creationId xmlns:p14="http://schemas.microsoft.com/office/powerpoint/2010/main" val="732165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round corners, border-radius property, to add shadow, box-shadow property</a:t>
            </a:r>
          </a:p>
          <a:p>
            <a:r>
              <a:rPr lang="en-US" dirty="0"/>
              <a:t>There are additional features available like border-top-left-radius, and such for each corner</a:t>
            </a:r>
          </a:p>
          <a:p>
            <a:r>
              <a:rPr lang="en-US" dirty="0"/>
              <a:t>W3C has more information if you choose to investigate</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26</a:t>
            </a:fld>
            <a:endParaRPr lang="en-US"/>
          </a:p>
        </p:txBody>
      </p:sp>
    </p:spTree>
    <p:extLst>
      <p:ext uri="{BB962C8B-B14F-4D97-AF65-F5344CB8AC3E}">
        <p14:creationId xmlns:p14="http://schemas.microsoft.com/office/powerpoint/2010/main" val="1336795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Border-radius properties can be assigned by each individual corner</a:t>
            </a:r>
          </a:p>
          <a:p>
            <a:r>
              <a:rPr lang="en-US" dirty="0"/>
              <a:t>Box-shadow properties can be positive and negative numbers, positive values offset to the right or down, and negative numbers offset to the top or left</a:t>
            </a:r>
          </a:p>
          <a:p>
            <a:r>
              <a:rPr lang="en-US" dirty="0"/>
              <a:t>Box-shadow  first and second value are the offsets, the third value is how much blur, the fourth value how far to spread the blur, and the fifth value you should </a:t>
            </a:r>
            <a:r>
              <a:rPr lang="en-US" dirty="0" err="1"/>
              <a:t>dbe</a:t>
            </a:r>
            <a:r>
              <a:rPr lang="en-US" dirty="0"/>
              <a:t> able to see it the color</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27</a:t>
            </a:fld>
            <a:endParaRPr lang="en-US"/>
          </a:p>
        </p:txBody>
      </p:sp>
    </p:spTree>
    <p:extLst>
      <p:ext uri="{BB962C8B-B14F-4D97-AF65-F5344CB8AC3E}">
        <p14:creationId xmlns:p14="http://schemas.microsoft.com/office/powerpoint/2010/main" val="3708152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output of the previous CSS</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28</a:t>
            </a:fld>
            <a:endParaRPr lang="en-US"/>
          </a:p>
        </p:txBody>
      </p:sp>
    </p:spTree>
    <p:extLst>
      <p:ext uri="{BB962C8B-B14F-4D97-AF65-F5344CB8AC3E}">
        <p14:creationId xmlns:p14="http://schemas.microsoft.com/office/powerpoint/2010/main" val="3997242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color, image, repeat, attachment, and position values</a:t>
            </a:r>
          </a:p>
          <a:p>
            <a:r>
              <a:rPr lang="en-US" sz="1200" b="0" spc="-10" dirty="0">
                <a:effectLst/>
                <a:latin typeface="Courier New" panose="02070309020205020404" pitchFamily="49" charset="0"/>
                <a:ea typeface="Times New Roman" panose="02020603050405020304" pitchFamily="18" charset="0"/>
              </a:rPr>
              <a:t>background-color: color value or keyword</a:t>
            </a:r>
          </a:p>
          <a:p>
            <a:r>
              <a:rPr lang="en-US" sz="1200" b="0" spc="-10" dirty="0">
                <a:latin typeface="Courier New" panose="02070309020205020404" pitchFamily="49" charset="0"/>
                <a:ea typeface="Times New Roman" panose="02020603050405020304" pitchFamily="18" charset="0"/>
              </a:rPr>
              <a:t>b</a:t>
            </a:r>
            <a:r>
              <a:rPr lang="en-US" sz="1200" b="0" spc="-10" dirty="0">
                <a:effectLst/>
                <a:latin typeface="Courier New" panose="02070309020205020404" pitchFamily="49" charset="0"/>
                <a:ea typeface="Times New Roman" panose="02020603050405020304" pitchFamily="18" charset="0"/>
              </a:rPr>
              <a:t>ackground-image: contain a URL, absolute or relative</a:t>
            </a:r>
            <a:r>
              <a:rPr lang="en-US" sz="1200" b="0" spc="-10" dirty="0">
                <a:effectLst/>
                <a:latin typeface="Times New Roman" panose="02020603050405020304" pitchFamily="18" charset="0"/>
                <a:ea typeface="Times New Roman" panose="02020603050405020304" pitchFamily="18" charset="0"/>
              </a:rPr>
              <a:t>	</a:t>
            </a:r>
          </a:p>
          <a:p>
            <a:r>
              <a:rPr lang="en-US" sz="1200" b="0" spc="-10" dirty="0">
                <a:latin typeface="Courier New" panose="02070309020205020404" pitchFamily="49" charset="0"/>
                <a:ea typeface="Times New Roman" panose="02020603050405020304" pitchFamily="18" charset="0"/>
              </a:rPr>
              <a:t>b</a:t>
            </a:r>
            <a:r>
              <a:rPr lang="en-US" sz="1200" b="0" spc="-10" dirty="0">
                <a:effectLst/>
                <a:latin typeface="Courier New" panose="02070309020205020404" pitchFamily="49" charset="0"/>
                <a:ea typeface="Times New Roman" panose="02020603050405020304" pitchFamily="18" charset="0"/>
              </a:rPr>
              <a:t>ackground-repeat:</a:t>
            </a:r>
            <a:r>
              <a:rPr lang="en-US" sz="1200" b="0" spc="-10" dirty="0">
                <a:effectLst/>
                <a:latin typeface="Times New Roman" panose="02020603050405020304" pitchFamily="18" charset="0"/>
                <a:ea typeface="Times New Roman" panose="02020603050405020304" pitchFamily="18" charset="0"/>
              </a:rPr>
              <a:t>	</a:t>
            </a:r>
          </a:p>
          <a:p>
            <a:r>
              <a:rPr lang="en-US" sz="1200" b="0" spc="-10" dirty="0">
                <a:latin typeface="Courier New" panose="02070309020205020404" pitchFamily="49" charset="0"/>
                <a:ea typeface="Times New Roman" panose="02020603050405020304" pitchFamily="18" charset="0"/>
              </a:rPr>
              <a:t>b</a:t>
            </a:r>
            <a:r>
              <a:rPr lang="en-US" sz="1200" b="0" spc="-10" dirty="0">
                <a:effectLst/>
                <a:latin typeface="Courier New" panose="02070309020205020404" pitchFamily="49" charset="0"/>
                <a:ea typeface="Times New Roman" panose="02020603050405020304" pitchFamily="18" charset="0"/>
              </a:rPr>
              <a:t>ackground-attachment:</a:t>
            </a:r>
            <a:r>
              <a:rPr lang="en-US" sz="1200" b="0" spc="-10" dirty="0">
                <a:effectLst/>
                <a:latin typeface="Times New Roman" panose="02020603050405020304" pitchFamily="18" charset="0"/>
                <a:ea typeface="Times New Roman" panose="02020603050405020304" pitchFamily="18" charset="0"/>
              </a:rPr>
              <a:t>	</a:t>
            </a:r>
          </a:p>
          <a:p>
            <a:r>
              <a:rPr lang="en-US" sz="1200" b="0" spc="-10" dirty="0">
                <a:latin typeface="Courier New" panose="02070309020205020404" pitchFamily="49" charset="0"/>
                <a:ea typeface="Times New Roman" panose="02020603050405020304" pitchFamily="18" charset="0"/>
              </a:rPr>
              <a:t>b</a:t>
            </a:r>
            <a:r>
              <a:rPr lang="en-US" sz="1200" b="0" spc="-10" dirty="0">
                <a:effectLst/>
                <a:latin typeface="Courier New" panose="02070309020205020404" pitchFamily="49" charset="0"/>
                <a:ea typeface="Times New Roman" panose="02020603050405020304" pitchFamily="18" charset="0"/>
              </a:rPr>
              <a:t>ackground-</a:t>
            </a:r>
            <a:r>
              <a:rPr lang="en-US" sz="1200" b="0" spc="-10" dirty="0">
                <a:latin typeface="Courier New" panose="02070309020205020404" pitchFamily="49" charset="0"/>
                <a:ea typeface="Times New Roman" panose="02020603050405020304" pitchFamily="18" charset="0"/>
              </a:rPr>
              <a:t>position:</a:t>
            </a:r>
            <a:endParaRPr lang="en-US" b="0" dirty="0"/>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29</a:t>
            </a:fld>
            <a:endParaRPr lang="en-US"/>
          </a:p>
        </p:txBody>
      </p:sp>
    </p:spTree>
    <p:extLst>
      <p:ext uri="{BB962C8B-B14F-4D97-AF65-F5344CB8AC3E}">
        <p14:creationId xmlns:p14="http://schemas.microsoft.com/office/powerpoint/2010/main" val="3676593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how to combine multiple properties for using it shorthand.</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30</a:t>
            </a:fld>
            <a:endParaRPr lang="en-US"/>
          </a:p>
        </p:txBody>
      </p:sp>
    </p:spTree>
    <p:extLst>
      <p:ext uri="{BB962C8B-B14F-4D97-AF65-F5344CB8AC3E}">
        <p14:creationId xmlns:p14="http://schemas.microsoft.com/office/powerpoint/2010/main" val="357321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CSS box model lets you work with these boxes around each element</a:t>
            </a:r>
          </a:p>
          <a:p>
            <a:r>
              <a:rPr lang="en-US" dirty="0"/>
              <a:t>Margin – the spacing of the border of an element and either its containing block or the element next to it</a:t>
            </a:r>
          </a:p>
          <a:p>
            <a:r>
              <a:rPr lang="en-US" dirty="0"/>
              <a:t>Padding – spacing between an element and its border</a:t>
            </a:r>
          </a:p>
          <a:p>
            <a:r>
              <a:rPr lang="en-US" dirty="0"/>
              <a:t>Height and width can be used to define the size of the content area for the element</a:t>
            </a:r>
          </a:p>
          <a:p>
            <a:r>
              <a:rPr lang="en-US" dirty="0"/>
              <a:t>Other properties can be used to control margins padding and borders for a block element, and that is added to the height and width of the content area to determine the overall size of the box</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4</a:t>
            </a:fld>
            <a:endParaRPr lang="en-US"/>
          </a:p>
        </p:txBody>
      </p:sp>
    </p:spTree>
    <p:extLst>
      <p:ext uri="{BB962C8B-B14F-4D97-AF65-F5344CB8AC3E}">
        <p14:creationId xmlns:p14="http://schemas.microsoft.com/office/powerpoint/2010/main" val="3619164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31</a:t>
            </a:fld>
            <a:endParaRPr lang="en-US"/>
          </a:p>
        </p:txBody>
      </p:sp>
    </p:spTree>
    <p:extLst>
      <p:ext uri="{BB962C8B-B14F-4D97-AF65-F5344CB8AC3E}">
        <p14:creationId xmlns:p14="http://schemas.microsoft.com/office/powerpoint/2010/main" val="4134900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linear-gradient() CSS function creates an image consisting of a progressive transition between two or more colors along a straight line. </a:t>
            </a:r>
          </a:p>
          <a:p>
            <a:r>
              <a:rPr lang="en-US" dirty="0"/>
              <a:t>A good practice would be to set the background-color first, in case the browser cannot display the linear-gradient, then the element has a default color to display.</a:t>
            </a:r>
          </a:p>
          <a:p>
            <a:r>
              <a:rPr lang="en-US" dirty="0"/>
              <a:t>You may further investigate these properties at W3C.</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32</a:t>
            </a:fld>
            <a:endParaRPr lang="en-US"/>
          </a:p>
        </p:txBody>
      </p:sp>
    </p:spTree>
    <p:extLst>
      <p:ext uri="{BB962C8B-B14F-4D97-AF65-F5344CB8AC3E}">
        <p14:creationId xmlns:p14="http://schemas.microsoft.com/office/powerpoint/2010/main" val="1817418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CSS for Linear-gradients displays backgrounds without images </a:t>
            </a:r>
          </a:p>
          <a:p>
            <a:r>
              <a:rPr lang="en-US" dirty="0"/>
              <a:t>The first parameter is direction. If a number of degrees, it should be on an angle.</a:t>
            </a:r>
          </a:p>
          <a:p>
            <a:r>
              <a:rPr lang="en-US" dirty="0"/>
              <a:t>To right  = left to right</a:t>
            </a:r>
          </a:p>
          <a:p>
            <a:r>
              <a:rPr lang="en-US" dirty="0"/>
              <a:t>To bottom = top to bottom</a:t>
            </a:r>
          </a:p>
          <a:p>
            <a:r>
              <a:rPr lang="en-US" dirty="0"/>
              <a:t>To left = right to left</a:t>
            </a:r>
          </a:p>
          <a:p>
            <a:r>
              <a:rPr lang="en-US" dirty="0"/>
              <a:t>To top = bottom to top</a:t>
            </a:r>
          </a:p>
          <a:p>
            <a:r>
              <a:rPr lang="en-US" dirty="0"/>
              <a:t>Direction is followed by two or more parameters consisting of color and percent. The first percent indicates where the first color starts, and the last percent indicates where the last color ends. The percent in between is where the two colors meet</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33</a:t>
            </a:fld>
            <a:endParaRPr lang="en-US"/>
          </a:p>
        </p:txBody>
      </p:sp>
    </p:spTree>
    <p:extLst>
      <p:ext uri="{BB962C8B-B14F-4D97-AF65-F5344CB8AC3E}">
        <p14:creationId xmlns:p14="http://schemas.microsoft.com/office/powerpoint/2010/main" val="3453198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view of some different output of the linear-gradient function</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34</a:t>
            </a:fld>
            <a:endParaRPr lang="en-US"/>
          </a:p>
        </p:txBody>
      </p:sp>
    </p:spTree>
    <p:extLst>
      <p:ext uri="{BB962C8B-B14F-4D97-AF65-F5344CB8AC3E}">
        <p14:creationId xmlns:p14="http://schemas.microsoft.com/office/powerpoint/2010/main" val="3812090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page again, but with a little more style and class, pun intended. Here they have applied borders and backgrounds. The background appears to have used the linear-gradient function “to bottom” is the direction.</a:t>
            </a:r>
          </a:p>
          <a:p>
            <a:r>
              <a:rPr lang="en-US" dirty="0"/>
              <a:t>You can also see the box-shadow, and border-radius applied.</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35</a:t>
            </a:fld>
            <a:endParaRPr lang="en-US"/>
          </a:p>
        </p:txBody>
      </p:sp>
    </p:spTree>
    <p:extLst>
      <p:ext uri="{BB962C8B-B14F-4D97-AF65-F5344CB8AC3E}">
        <p14:creationId xmlns:p14="http://schemas.microsoft.com/office/powerpoint/2010/main" val="1131741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5.1 should like very close to this. Give it your best shot, if you need my assistance, we can work through any issues. Good luck</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38</a:t>
            </a:fld>
            <a:endParaRPr lang="en-US"/>
          </a:p>
        </p:txBody>
      </p:sp>
    </p:spTree>
    <p:extLst>
      <p:ext uri="{BB962C8B-B14F-4D97-AF65-F5344CB8AC3E}">
        <p14:creationId xmlns:p14="http://schemas.microsoft.com/office/powerpoint/2010/main" val="337721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tools also has a visual of the selected element CSS box model</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5</a:t>
            </a:fld>
            <a:endParaRPr lang="en-US"/>
          </a:p>
        </p:txBody>
      </p:sp>
    </p:spTree>
    <p:extLst>
      <p:ext uri="{BB962C8B-B14F-4D97-AF65-F5344CB8AC3E}">
        <p14:creationId xmlns:p14="http://schemas.microsoft.com/office/powerpoint/2010/main" val="6314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box model, here we have the HTML for the page.</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7</a:t>
            </a:fld>
            <a:endParaRPr lang="en-US"/>
          </a:p>
        </p:txBody>
      </p:sp>
    </p:spTree>
    <p:extLst>
      <p:ext uri="{BB962C8B-B14F-4D97-AF65-F5344CB8AC3E}">
        <p14:creationId xmlns:p14="http://schemas.microsoft.com/office/powerpoint/2010/main" val="22569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CSS; As we review it we can see it adds borders to all the block elements on the page. The borders are of different styles and sizes. We also have padding and margins</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8</a:t>
            </a:fld>
            <a:endParaRPr lang="en-US"/>
          </a:p>
        </p:txBody>
      </p:sp>
    </p:spTree>
    <p:extLst>
      <p:ext uri="{BB962C8B-B14F-4D97-AF65-F5344CB8AC3E}">
        <p14:creationId xmlns:p14="http://schemas.microsoft.com/office/powerpoint/2010/main" val="68277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borders are clearly defined, outlining the box elements.</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9</a:t>
            </a:fld>
            <a:endParaRPr lang="en-US"/>
          </a:p>
        </p:txBody>
      </p:sp>
    </p:spTree>
    <p:extLst>
      <p:ext uri="{BB962C8B-B14F-4D97-AF65-F5344CB8AC3E}">
        <p14:creationId xmlns:p14="http://schemas.microsoft.com/office/powerpoint/2010/main" val="447156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Width/height auto is default</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10</a:t>
            </a:fld>
            <a:endParaRPr lang="en-US"/>
          </a:p>
        </p:txBody>
      </p:sp>
    </p:spTree>
    <p:extLst>
      <p:ext uri="{BB962C8B-B14F-4D97-AF65-F5344CB8AC3E}">
        <p14:creationId xmlns:p14="http://schemas.microsoft.com/office/powerpoint/2010/main" val="321045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Sizing and spacing elements. We have reviewed several different properties to define the size spacing of an element. Here we will begin digging into these properties more.</a:t>
            </a:r>
          </a:p>
          <a:p>
            <a:r>
              <a:rPr lang="en-US" dirty="0"/>
              <a:t>Width and height can be set to relative or absolute values</a:t>
            </a:r>
          </a:p>
          <a:p>
            <a:r>
              <a:rPr lang="en-US" dirty="0"/>
              <a:t>Min values will always be at least that size, even if there is not enough content to fill it.</a:t>
            </a:r>
          </a:p>
          <a:p>
            <a:r>
              <a:rPr lang="en-US" dirty="0"/>
              <a:t>Max values are a hard stop; if the content exceeds the sized element it will either be hidden or scrollbars appear to view the additional content</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11</a:t>
            </a:fld>
            <a:endParaRPr lang="en-US"/>
          </a:p>
        </p:txBody>
      </p:sp>
    </p:spTree>
    <p:extLst>
      <p:ext uri="{BB962C8B-B14F-4D97-AF65-F5344CB8AC3E}">
        <p14:creationId xmlns:p14="http://schemas.microsoft.com/office/powerpoint/2010/main" val="130364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specify the margin-bottom for an element and margin-top for the following element, the margin is collapsed, and only the larger of the two is applied </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12</a:t>
            </a:fld>
            <a:endParaRPr lang="en-US"/>
          </a:p>
        </p:txBody>
      </p:sp>
    </p:spTree>
    <p:extLst>
      <p:ext uri="{BB962C8B-B14F-4D97-AF65-F5344CB8AC3E}">
        <p14:creationId xmlns:p14="http://schemas.microsoft.com/office/powerpoint/2010/main" val="51927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_number_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HTML and CSS, 5th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HTML and CSS, 5th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HTML and CSS, 5th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HTML and CSS, 5th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HTML and CSS, 5th Edition</a:t>
            </a:r>
            <a:endParaRPr lang="en-US" dirty="0"/>
          </a:p>
        </p:txBody>
      </p:sp>
      <p:sp>
        <p:nvSpPr>
          <p:cNvPr id="4" name="Footer Placeholder 3"/>
          <p:cNvSpPr>
            <a:spLocks noGrp="1"/>
          </p:cNvSpPr>
          <p:nvPr>
            <p:ph type="ftr" sz="quarter" idx="11"/>
          </p:nvPr>
        </p:nvSpPr>
        <p:spPr/>
        <p:txBody>
          <a:bodyPr/>
          <a:lstStyle/>
          <a:p>
            <a:pPr>
              <a:defRPr/>
            </a:pPr>
            <a:r>
              <a:rPr lang="en-US"/>
              <a:t>© 2022,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HTML and CSS, 5th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5th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2022,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6" r:id="rId5"/>
    <p:sldLayoutId id="2147483680" r:id="rId6"/>
    <p:sldLayoutId id="2147483683" r:id="rId7"/>
    <p:sldLayoutId id="2147483681" r:id="rId8"/>
    <p:sldLayoutId id="2147483674" r:id="rId9"/>
    <p:sldLayoutId id="2147483687" r:id="rId10"/>
    <p:sldLayoutId id="2147483676" r:id="rId11"/>
    <p:sldLayoutId id="2147483675" r:id="rId12"/>
    <p:sldLayoutId id="2147483684" r:id="rId1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5</a:t>
            </a:r>
          </a:p>
        </p:txBody>
      </p:sp>
      <p:sp>
        <p:nvSpPr>
          <p:cNvPr id="6" name="Text Placeholder 5"/>
          <p:cNvSpPr>
            <a:spLocks noGrp="1"/>
          </p:cNvSpPr>
          <p:nvPr>
            <p:ph type="body" sz="quarter" idx="13"/>
          </p:nvPr>
        </p:nvSpPr>
        <p:spPr>
          <a:xfrm>
            <a:off x="1371600" y="2209800"/>
            <a:ext cx="6400800" cy="2971800"/>
          </a:xfrm>
        </p:spPr>
        <p:txBody>
          <a:bodyPr/>
          <a:lstStyle/>
          <a:p>
            <a:r>
              <a:rPr lang="en-US" dirty="0"/>
              <a:t>How to use </a:t>
            </a:r>
          </a:p>
          <a:p>
            <a:r>
              <a:rPr lang="en-US" dirty="0"/>
              <a:t>the CSS box model</a:t>
            </a:r>
          </a:p>
        </p:txBody>
      </p:sp>
      <p:sp>
        <p:nvSpPr>
          <p:cNvPr id="2" name="Date Placeholder 1"/>
          <p:cNvSpPr>
            <a:spLocks noGrp="1"/>
          </p:cNvSpPr>
          <p:nvPr>
            <p:ph type="dt" sz="half" idx="10"/>
          </p:nvPr>
        </p:nvSpPr>
        <p:spPr/>
        <p:txBody>
          <a:bodyPr/>
          <a:lstStyle/>
          <a:p>
            <a:pPr>
              <a:defRPr/>
            </a:pPr>
            <a:r>
              <a:rPr lang="en-US" dirty="0" err="1"/>
              <a:t>Murach's</a:t>
            </a:r>
            <a:r>
              <a:rPr lang="en-US" dirty="0"/>
              <a:t> HTML and CSS, 5th Edition</a:t>
            </a:r>
          </a:p>
        </p:txBody>
      </p:sp>
      <p:sp>
        <p:nvSpPr>
          <p:cNvPr id="3" name="Footer Placeholder 2"/>
          <p:cNvSpPr>
            <a:spLocks noGrp="1"/>
          </p:cNvSpPr>
          <p:nvPr>
            <p:ph type="ftr" sz="quarter" idx="11"/>
          </p:nvPr>
        </p:nvSpPr>
        <p:spPr/>
        <p:txBody>
          <a:bodyPr/>
          <a:lstStyle/>
          <a:p>
            <a:pPr>
              <a:defRPr/>
            </a:pPr>
            <a:r>
              <a:rPr lang="en-US"/>
              <a:t>© 2022, Mike Murach &amp; Associates, Inc.</a:t>
            </a:r>
            <a:endParaRPr lang="en-US" dirty="0"/>
          </a:p>
        </p:txBody>
      </p:sp>
      <p:sp>
        <p:nvSpPr>
          <p:cNvPr id="4" name="Slide Number Placeholder 3"/>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F272-DC7A-4B61-8B19-AF488282F0B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Width and height properties</a:t>
            </a:r>
            <a:endParaRPr lang="en-US" dirty="0"/>
          </a:p>
        </p:txBody>
      </p:sp>
      <p:sp>
        <p:nvSpPr>
          <p:cNvPr id="4" name="Date Placeholder 3">
            <a:extLst>
              <a:ext uri="{FF2B5EF4-FFF2-40B4-BE49-F238E27FC236}">
                <a16:creationId xmlns:a16="http://schemas.microsoft.com/office/drawing/2014/main" id="{850840D2-9547-40ED-B42F-A423D9EF826D}"/>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B1386546-CD65-4F7F-8CAD-EBD1FF960DB5}"/>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55AD1354-364E-44FB-990A-7748E55480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graphicFrame>
        <p:nvGraphicFramePr>
          <p:cNvPr id="7" name="Table 7">
            <a:extLst>
              <a:ext uri="{FF2B5EF4-FFF2-40B4-BE49-F238E27FC236}">
                <a16:creationId xmlns:a16="http://schemas.microsoft.com/office/drawing/2014/main" id="{505E34A9-7BA4-4172-9090-F49001C8E48C}"/>
              </a:ext>
            </a:extLst>
          </p:cNvPr>
          <p:cNvGraphicFramePr>
            <a:graphicFrameLocks noGrp="1"/>
          </p:cNvGraphicFramePr>
          <p:nvPr>
            <p:extLst>
              <p:ext uri="{D42A27DB-BD31-4B8C-83A1-F6EECF244321}">
                <p14:modId xmlns:p14="http://schemas.microsoft.com/office/powerpoint/2010/main" val="3050958265"/>
              </p:ext>
            </p:extLst>
          </p:nvPr>
        </p:nvGraphicFramePr>
        <p:xfrm>
          <a:off x="228600" y="1143000"/>
          <a:ext cx="8839200" cy="2819399"/>
        </p:xfrm>
        <a:graphic>
          <a:graphicData uri="http://schemas.openxmlformats.org/drawingml/2006/table">
            <a:tbl>
              <a:tblPr firstRow="1" bandRow="1">
                <a:tableStyleId>{0E3FDE45-AF77-4B5C-9715-49D594BDF05E}</a:tableStyleId>
              </a:tblPr>
              <a:tblGrid>
                <a:gridCol w="1550737">
                  <a:extLst>
                    <a:ext uri="{9D8B030D-6E8A-4147-A177-3AD203B41FA5}">
                      <a16:colId xmlns:a16="http://schemas.microsoft.com/office/drawing/2014/main" val="1387605315"/>
                    </a:ext>
                  </a:extLst>
                </a:gridCol>
                <a:gridCol w="7288463">
                  <a:extLst>
                    <a:ext uri="{9D8B030D-6E8A-4147-A177-3AD203B41FA5}">
                      <a16:colId xmlns:a16="http://schemas.microsoft.com/office/drawing/2014/main" val="1721916172"/>
                    </a:ext>
                  </a:extLst>
                </a:gridCol>
              </a:tblGrid>
              <a:tr h="348009">
                <a:tc>
                  <a:txBody>
                    <a:bodyPr/>
                    <a:lstStyle/>
                    <a:p>
                      <a:r>
                        <a:rPr lang="en-US" sz="1600" dirty="0">
                          <a:latin typeface="Courier New" panose="02070309020205020404" pitchFamily="49" charset="0"/>
                          <a:cs typeface="Courier New" panose="02070309020205020404" pitchFamily="49" charset="0"/>
                        </a:rPr>
                        <a:t>Property</a:t>
                      </a:r>
                    </a:p>
                  </a:txBody>
                  <a:tcPr/>
                </a:tc>
                <a:tc>
                  <a:txBody>
                    <a:bodyPr/>
                    <a:lstStyle/>
                    <a:p>
                      <a:r>
                        <a:rPr lang="en-US" sz="1600" dirty="0">
                          <a:latin typeface="Courier New" panose="02070309020205020404" pitchFamily="49" charset="0"/>
                          <a:cs typeface="Courier New" panose="02070309020205020404" pitchFamily="49" charset="0"/>
                        </a:rPr>
                        <a:t>Description</a:t>
                      </a:r>
                    </a:p>
                  </a:txBody>
                  <a:tcPr/>
                </a:tc>
                <a:extLst>
                  <a:ext uri="{0D108BD9-81ED-4DB2-BD59-A6C34878D82A}">
                    <a16:rowId xmlns:a16="http://schemas.microsoft.com/office/drawing/2014/main" val="3830060801"/>
                  </a:ext>
                </a:extLst>
              </a:tr>
              <a:tr h="348009">
                <a:tc>
                  <a:txBody>
                    <a:bodyPr/>
                    <a:lstStyle/>
                    <a:p>
                      <a:r>
                        <a:rPr lang="en-US" sz="1600" dirty="0">
                          <a:latin typeface="Courier New" panose="02070309020205020404" pitchFamily="49" charset="0"/>
                          <a:cs typeface="Courier New" panose="02070309020205020404" pitchFamily="49" charset="0"/>
                        </a:rPr>
                        <a:t>width</a:t>
                      </a:r>
                    </a:p>
                  </a:txBody>
                  <a:tcPr/>
                </a:tc>
                <a:tc>
                  <a:txBody>
                    <a:bodyPr/>
                    <a:lstStyle/>
                    <a:p>
                      <a:r>
                        <a:rPr lang="en-US" sz="1600" dirty="0">
                          <a:latin typeface="Courier New" panose="02070309020205020404" pitchFamily="49" charset="0"/>
                          <a:cs typeface="Courier New" panose="02070309020205020404" pitchFamily="49" charset="0"/>
                        </a:rPr>
                        <a:t>The width of the content area for a block element</a:t>
                      </a:r>
                    </a:p>
                  </a:txBody>
                  <a:tcPr/>
                </a:tc>
                <a:extLst>
                  <a:ext uri="{0D108BD9-81ED-4DB2-BD59-A6C34878D82A}">
                    <a16:rowId xmlns:a16="http://schemas.microsoft.com/office/drawing/2014/main" val="1424832053"/>
                  </a:ext>
                </a:extLst>
              </a:tr>
              <a:tr h="348009">
                <a:tc>
                  <a:txBody>
                    <a:bodyPr/>
                    <a:lstStyle/>
                    <a:p>
                      <a:r>
                        <a:rPr lang="en-US" sz="1600" dirty="0">
                          <a:latin typeface="Courier New" panose="02070309020205020404" pitchFamily="49" charset="0"/>
                          <a:cs typeface="Courier New" panose="02070309020205020404" pitchFamily="49" charset="0"/>
                        </a:rPr>
                        <a:t>height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The height of the content area for a block element</a:t>
                      </a:r>
                    </a:p>
                  </a:txBody>
                  <a:tcPr/>
                </a:tc>
                <a:extLst>
                  <a:ext uri="{0D108BD9-81ED-4DB2-BD59-A6C34878D82A}">
                    <a16:rowId xmlns:a16="http://schemas.microsoft.com/office/drawing/2014/main" val="606610056"/>
                  </a:ext>
                </a:extLst>
              </a:tr>
              <a:tr h="443843">
                <a:tc>
                  <a:txBody>
                    <a:bodyPr/>
                    <a:lstStyle/>
                    <a:p>
                      <a:r>
                        <a:rPr lang="en-US" sz="1600" dirty="0">
                          <a:latin typeface="Courier New" panose="02070309020205020404" pitchFamily="49" charset="0"/>
                          <a:cs typeface="Courier New" panose="02070309020205020404" pitchFamily="49" charset="0"/>
                        </a:rPr>
                        <a:t>min-width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The minimum width of the content area for a block element</a:t>
                      </a:r>
                    </a:p>
                  </a:txBody>
                  <a:tcPr/>
                </a:tc>
                <a:extLst>
                  <a:ext uri="{0D108BD9-81ED-4DB2-BD59-A6C34878D82A}">
                    <a16:rowId xmlns:a16="http://schemas.microsoft.com/office/drawing/2014/main" val="1227865092"/>
                  </a:ext>
                </a:extLst>
              </a:tr>
              <a:tr h="443843">
                <a:tc>
                  <a:txBody>
                    <a:bodyPr/>
                    <a:lstStyle/>
                    <a:p>
                      <a:r>
                        <a:rPr lang="en-US" sz="1600" dirty="0">
                          <a:latin typeface="Courier New" panose="02070309020205020404" pitchFamily="49" charset="0"/>
                          <a:cs typeface="Courier New" panose="02070309020205020404" pitchFamily="49" charset="0"/>
                        </a:rPr>
                        <a:t>max-width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The maximum width of the content area for a block element</a:t>
                      </a:r>
                    </a:p>
                  </a:txBody>
                  <a:tcPr/>
                </a:tc>
                <a:extLst>
                  <a:ext uri="{0D108BD9-81ED-4DB2-BD59-A6C34878D82A}">
                    <a16:rowId xmlns:a16="http://schemas.microsoft.com/office/drawing/2014/main" val="515470165"/>
                  </a:ext>
                </a:extLst>
              </a:tr>
              <a:tr h="443843">
                <a:tc>
                  <a:txBody>
                    <a:bodyPr/>
                    <a:lstStyle/>
                    <a:p>
                      <a:r>
                        <a:rPr lang="en-US" sz="1600" dirty="0">
                          <a:latin typeface="Courier New" panose="02070309020205020404" pitchFamily="49" charset="0"/>
                          <a:cs typeface="Courier New" panose="02070309020205020404" pitchFamily="49" charset="0"/>
                        </a:rPr>
                        <a:t>min-height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The minimum height of the content area for a block element</a:t>
                      </a:r>
                    </a:p>
                  </a:txBody>
                  <a:tcPr/>
                </a:tc>
                <a:extLst>
                  <a:ext uri="{0D108BD9-81ED-4DB2-BD59-A6C34878D82A}">
                    <a16:rowId xmlns:a16="http://schemas.microsoft.com/office/drawing/2014/main" val="1766136777"/>
                  </a:ext>
                </a:extLst>
              </a:tr>
              <a:tr h="443843">
                <a:tc>
                  <a:txBody>
                    <a:bodyPr/>
                    <a:lstStyle/>
                    <a:p>
                      <a:r>
                        <a:rPr lang="en-US" sz="1600" dirty="0">
                          <a:latin typeface="Courier New" panose="02070309020205020404" pitchFamily="49" charset="0"/>
                          <a:cs typeface="Courier New" panose="02070309020205020404" pitchFamily="49" charset="0"/>
                        </a:rPr>
                        <a:t>max-height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The maximum height of the content area for a block element</a:t>
                      </a:r>
                    </a:p>
                  </a:txBody>
                  <a:tcPr/>
                </a:tc>
                <a:extLst>
                  <a:ext uri="{0D108BD9-81ED-4DB2-BD59-A6C34878D82A}">
                    <a16:rowId xmlns:a16="http://schemas.microsoft.com/office/drawing/2014/main" val="3988675240"/>
                  </a:ext>
                </a:extLst>
              </a:tr>
            </a:tbl>
          </a:graphicData>
        </a:graphic>
      </p:graphicFrame>
    </p:spTree>
    <p:extLst>
      <p:ext uri="{BB962C8B-B14F-4D97-AF65-F5344CB8AC3E}">
        <p14:creationId xmlns:p14="http://schemas.microsoft.com/office/powerpoint/2010/main" val="142699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F272-DC7A-4B61-8B19-AF488282F0B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width of the content area</a:t>
            </a:r>
            <a:endParaRPr lang="en-US" dirty="0"/>
          </a:p>
        </p:txBody>
      </p:sp>
      <p:sp>
        <p:nvSpPr>
          <p:cNvPr id="3" name="Text Placeholder 2">
            <a:extLst>
              <a:ext uri="{FF2B5EF4-FFF2-40B4-BE49-F238E27FC236}">
                <a16:creationId xmlns:a16="http://schemas.microsoft.com/office/drawing/2014/main" id="{ACA19AC4-86CD-43B5-871B-237B3C4832D3}"/>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width: 450px;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an absolute width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width: 75%;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 relative width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width: auto;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width based on its containing</a:t>
            </a:r>
          </a:p>
          <a:p>
            <a:pPr marL="347345" marR="0">
              <a:spcBef>
                <a:spcPts val="0"/>
              </a:spcBef>
              <a:spcAft>
                <a:spcPts val="0"/>
              </a:spcAft>
              <a:tabLst>
                <a:tab pos="1371600" algn="l"/>
              </a:tabLst>
            </a:pP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block (the default) */</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height of the content area</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height: 125px;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height: 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height: auto;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height based on its content (default) */</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minimum and maximum width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height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min-width: 450px;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max-width: 600px;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min-height: 120px;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max-height: 160px;</a:t>
            </a:r>
          </a:p>
          <a:p>
            <a:endParaRPr lang="en-US" sz="1600" dirty="0"/>
          </a:p>
        </p:txBody>
      </p:sp>
      <p:sp>
        <p:nvSpPr>
          <p:cNvPr id="4" name="Date Placeholder 3">
            <a:extLst>
              <a:ext uri="{FF2B5EF4-FFF2-40B4-BE49-F238E27FC236}">
                <a16:creationId xmlns:a16="http://schemas.microsoft.com/office/drawing/2014/main" id="{850840D2-9547-40ED-B42F-A423D9EF826D}"/>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B1386546-CD65-4F7F-8CAD-EBD1FF960DB5}"/>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55AD1354-364E-44FB-990A-7748E55480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26425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4290-CA6A-480D-A928-CCEE33D34C7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margin on a single side</a:t>
            </a:r>
            <a:endParaRPr lang="en-US" dirty="0"/>
          </a:p>
        </p:txBody>
      </p:sp>
      <p:sp>
        <p:nvSpPr>
          <p:cNvPr id="3" name="Text Placeholder 2">
            <a:extLst>
              <a:ext uri="{FF2B5EF4-FFF2-40B4-BE49-F238E27FC236}">
                <a16:creationId xmlns:a16="http://schemas.microsoft.com/office/drawing/2014/main" id="{C106125D-4174-4D91-8D93-C2D200007A5D}"/>
              </a:ext>
            </a:extLst>
          </p:cNvPr>
          <p:cNvSpPr>
            <a:spLocks noGrp="1"/>
          </p:cNvSpPr>
          <p:nvPr>
            <p:ph type="body" sz="quarter" idx="13"/>
          </p:nvPr>
        </p:nvSpPr>
        <p:spPr>
          <a:xfrm>
            <a:off x="838200" y="1066800"/>
            <a:ext cx="82296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margin-top: .5em;</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margin-left: 1em;</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margins on multiple sides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margin: 1em;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all four sides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margin: 0 1em;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and bottom, right and left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margin: .5em 1em 2em;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and left, bottom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margin: .5em 1em 2em 1em;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bottom, left */</a:t>
            </a:r>
          </a:p>
          <a:p>
            <a:endParaRPr lang="en-US" sz="1600" dirty="0"/>
          </a:p>
        </p:txBody>
      </p:sp>
      <p:sp>
        <p:nvSpPr>
          <p:cNvPr id="4" name="Date Placeholder 3">
            <a:extLst>
              <a:ext uri="{FF2B5EF4-FFF2-40B4-BE49-F238E27FC236}">
                <a16:creationId xmlns:a16="http://schemas.microsoft.com/office/drawing/2014/main" id="{222A1242-CDEB-44CF-8C01-929B2DB810CA}"/>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9FB68208-9761-4007-82E2-6042DA1A23EE}"/>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65C29261-6780-48C0-91AC-4E3D5E39A12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2656090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3DC593-5FB3-47B3-B04E-1C831782010C}"/>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padding on a single side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element</a:t>
            </a:r>
            <a:endParaRPr lang="en-US" dirty="0"/>
          </a:p>
        </p:txBody>
      </p:sp>
      <p:sp>
        <p:nvSpPr>
          <p:cNvPr id="8" name="Text Placeholder 7">
            <a:extLst>
              <a:ext uri="{FF2B5EF4-FFF2-40B4-BE49-F238E27FC236}">
                <a16:creationId xmlns:a16="http://schemas.microsoft.com/office/drawing/2014/main" id="{FE6D661C-5BDC-4BA6-98AE-1E115CB6C753}"/>
              </a:ext>
            </a:extLst>
          </p:cNvPr>
          <p:cNvSpPr>
            <a:spLocks noGrp="1"/>
          </p:cNvSpPr>
          <p:nvPr>
            <p:ph type="body" sz="quarter" idx="13"/>
          </p:nvPr>
        </p:nvSpPr>
        <p:spPr>
          <a:xfrm>
            <a:off x="838200" y="1463040"/>
            <a:ext cx="8153400" cy="4495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padding-top: 0;</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padding-right: 1em;</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padding on multiple sides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element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padding: 1em;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all four sides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padding: 0 1em;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and bottom, right and left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padding: 0 1em .5em;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and left, bottom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padding: 0 1em .5em 1em;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bottom, left */</a:t>
            </a:r>
          </a:p>
          <a:p>
            <a:endParaRPr lang="en-US" sz="1600" dirty="0"/>
          </a:p>
        </p:txBody>
      </p:sp>
      <p:sp>
        <p:nvSpPr>
          <p:cNvPr id="4" name="Date Placeholder 3">
            <a:extLst>
              <a:ext uri="{FF2B5EF4-FFF2-40B4-BE49-F238E27FC236}">
                <a16:creationId xmlns:a16="http://schemas.microsoft.com/office/drawing/2014/main" id="{5BCF2922-5A06-43A7-A38C-93C9C2F53784}"/>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FE75098A-16ED-4FC3-A7AB-A84C823BF792}"/>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46947802-06D2-41B4-BDF8-434F280FEBB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25757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BC77B8-124E-437B-ADCE-F5499FD2806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9" name="Content Placeholder 8" descr="Refer to page 153 in textbook">
            <a:extLst>
              <a:ext uri="{FF2B5EF4-FFF2-40B4-BE49-F238E27FC236}">
                <a16:creationId xmlns:a16="http://schemas.microsoft.com/office/drawing/2014/main" id="{4468EBED-E8D1-4303-9817-579C22F41343}"/>
              </a:ext>
            </a:extLst>
          </p:cNvPr>
          <p:cNvPicPr>
            <a:picLocks noGrp="1" noChangeAspect="1"/>
          </p:cNvPicPr>
          <p:nvPr>
            <p:ph sz="quarter" idx="13"/>
          </p:nvPr>
        </p:nvPicPr>
        <p:blipFill>
          <a:blip r:embed="rId3"/>
          <a:stretch>
            <a:fillRect/>
          </a:stretch>
        </p:blipFill>
        <p:spPr>
          <a:xfrm>
            <a:off x="1295400" y="1115367"/>
            <a:ext cx="6127011" cy="4627265"/>
          </a:xfrm>
          <a:prstGeom prst="rect">
            <a:avLst/>
          </a:prstGeom>
        </p:spPr>
      </p:pic>
      <p:sp>
        <p:nvSpPr>
          <p:cNvPr id="4" name="Date Placeholder 3">
            <a:extLst>
              <a:ext uri="{FF2B5EF4-FFF2-40B4-BE49-F238E27FC236}">
                <a16:creationId xmlns:a16="http://schemas.microsoft.com/office/drawing/2014/main" id="{A6160FDC-A7D5-46FB-9D28-D201A40CC8D2}"/>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4778CC04-D969-44C4-A40E-92B0F0036E4D}"/>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387730E9-513F-46B4-BAFB-4E1A6F497A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24647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A39D-2AF2-482E-A586-84C18F9913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page (part 1)</a:t>
            </a:r>
            <a:endParaRPr lang="en-US" dirty="0"/>
          </a:p>
        </p:txBody>
      </p:sp>
      <p:sp>
        <p:nvSpPr>
          <p:cNvPr id="3" name="Text Placeholder 2">
            <a:extLst>
              <a:ext uri="{FF2B5EF4-FFF2-40B4-BE49-F238E27FC236}">
                <a16:creationId xmlns:a16="http://schemas.microsoft.com/office/drawing/2014/main" id="{F900AD6C-5497-416D-A5AA-BE5851A1DEBC}"/>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&lt;header&gt;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img</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="images/logo.gif" alt="Town Hall Logo"</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width="80"&gt;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&lt;h2&gt;San Joaquin Valley Town Hall&lt;/h2&gt;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&lt;h3&gt;Bringing cutting-edge speakers to the valley&lt;/h3&gt;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&lt;/header&gt;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0BFECFBD-75D9-4EAD-97E0-620F19814D75}"/>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FDA68099-9DAD-4A4D-BA08-AD0542C11032}"/>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C01011D0-9134-40A3-AB6E-37BDC74BC4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425671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3228-7261-4A2C-8FF2-F7F112FCD84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page (part 2)</a:t>
            </a:r>
            <a:endParaRPr lang="en-US" dirty="0"/>
          </a:p>
        </p:txBody>
      </p:sp>
      <p:sp>
        <p:nvSpPr>
          <p:cNvPr id="3" name="Text Placeholder 2">
            <a:extLst>
              <a:ext uri="{FF2B5EF4-FFF2-40B4-BE49-F238E27FC236}">
                <a16:creationId xmlns:a16="http://schemas.microsoft.com/office/drawing/2014/main" id="{F9199F41-3E3E-43A7-B350-ED220BAB060C}"/>
              </a:ext>
            </a:extLst>
          </p:cNvPr>
          <p:cNvSpPr>
            <a:spLocks noGrp="1"/>
          </p:cNvSpPr>
          <p:nvPr>
            <p:ph type="body" sz="quarter" idx="13"/>
          </p:nvPr>
        </p:nvSpPr>
        <p:spPr>
          <a:xfrm>
            <a:off x="838200" y="1066800"/>
            <a:ext cx="7543800" cy="4876800"/>
          </a:xfrm>
        </p:spPr>
        <p:txBody>
          <a:bodyPr/>
          <a:lstStyle/>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&lt;main&gt;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&lt;h1&gt;This season's guest speakers&lt;/h1&gt;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&lt;nav&gt;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&lt;li&gt;October: &lt;a class="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date_passed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="speakers/brancaccio.html"&gt;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David Brancaccio&lt;/a&gt;&lt;/li&gt;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&lt;li&gt;April: &lt;a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="speakers/tynan.html"&gt;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Ronan Tynan&lt;/a&gt;&lt;/li&gt;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&lt;/ul&gt;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&lt;/nav&gt;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&lt;h2&gt;Looking for a unique gift?&lt;/h2&gt;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&lt;p&gt;Town Hall has the answer. For only $100, ....&lt;/p&gt;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&lt;p&gt;Or, for $50, you can give yourself the gift ....&lt;/p&gt;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&lt;p&gt;See you at the next show?&lt;/p&gt;</a:t>
            </a:r>
          </a:p>
          <a:p>
            <a:pPr marL="0"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&lt;p </a:t>
            </a:r>
            <a:r>
              <a:rPr lang="en-US" sz="16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a:t>
            </a:r>
            <a:r>
              <a:rPr lang="en-US" sz="16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&gt;Contact us by phone&lt;/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 at</a:t>
            </a:r>
          </a:p>
          <a:p>
            <a:pPr marL="0"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(559) 555-1212 for </a:t>
            </a:r>
          </a:p>
          <a:p>
            <a:pPr marL="0"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ticket information.&lt;/p&gt;</a:t>
            </a: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&lt;/main&gt;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19F3F7E-877A-42A3-AE37-D8E061D76F04}"/>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FC1BF7D6-EE4C-44C6-9C3D-AC263DB8E6AA}"/>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01AF88DF-9919-44F2-9541-C0282784C96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30503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4F8F-3DBE-4417-A633-F90D509A0AF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page (part 3)</a:t>
            </a:r>
            <a:endParaRPr lang="en-US" dirty="0"/>
          </a:p>
        </p:txBody>
      </p:sp>
      <p:sp>
        <p:nvSpPr>
          <p:cNvPr id="3" name="Text Placeholder 2">
            <a:extLst>
              <a:ext uri="{FF2B5EF4-FFF2-40B4-BE49-F238E27FC236}">
                <a16:creationId xmlns:a16="http://schemas.microsoft.com/office/drawing/2014/main" id="{9575DC99-BE38-45B0-A3D6-6ABE9FB12F4E}"/>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&lt;footer&gt;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&lt;p&gt;&amp;copy; Copyright 2022 San Joaquin Valley Town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Hall.&lt;/p&gt;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&lt;/footer&gt;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0F103E0D-26E9-4442-B243-D0BD9D5E2D7C}"/>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32DCE6D0-E657-482E-88FF-30067C01B8A1}"/>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5E58D206-AC19-4A5E-B3FF-4B9DF4A07DF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65740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0726-AB78-407C-AAA6-EBDB22B3559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web page (part 1)</a:t>
            </a:r>
            <a:endParaRPr lang="en-US" dirty="0"/>
          </a:p>
        </p:txBody>
      </p:sp>
      <p:sp>
        <p:nvSpPr>
          <p:cNvPr id="3" name="Text Placeholder 2">
            <a:extLst>
              <a:ext uri="{FF2B5EF4-FFF2-40B4-BE49-F238E27FC236}">
                <a16:creationId xmlns:a16="http://schemas.microsoft.com/office/drawing/2014/main" id="{10E3DE1D-3103-4808-B51E-EE1EA6D8D11E}"/>
              </a:ext>
            </a:extLst>
          </p:cNvPr>
          <p:cNvSpPr>
            <a:spLocks noGrp="1"/>
          </p:cNvSpPr>
          <p:nvPr>
            <p:ph type="body" sz="quarter" idx="13"/>
          </p:nvPr>
        </p:nvSpPr>
        <p:spPr>
          <a:xfrm>
            <a:off x="838200" y="1066800"/>
            <a:ext cx="8001000" cy="4876800"/>
          </a:xfrm>
        </p:spPr>
        <p:txBody>
          <a:bodyPr/>
          <a:lstStyle/>
          <a:p>
            <a:pPr marL="347345" marR="0">
              <a:spcBef>
                <a:spcPts val="0"/>
              </a:spcBef>
              <a:spcAft>
                <a:spcPts val="0"/>
              </a:spcAft>
              <a:tabLst>
                <a:tab pos="13716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body </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font-family: Verdana, Arial, Helvetica, sans-serif;</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100%;</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 700px;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fixed width */    </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1em auto;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top bottom spacing | left, right auto */</a:t>
            </a:r>
            <a:endPar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h1, h2, h3, p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 0;</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padding: 0;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prevent margin collapse */</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 { font-weight: bold;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a:link { color: #931420;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a:visited { color: #f2972e;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a:hover, a:focus { color: blue;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 {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0 0 1.5em;</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bottom only 1.5em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 font-size: 95%;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padding-bottom: .35em;</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bottom only .35em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 { font-size: 95%;</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 .25em 0;</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spacing between paragraphs */</a:t>
            </a:r>
            <a:endPar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em</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font-weight: bold;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18AAFCA5-42DE-44A3-BACD-DD725CC31825}"/>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E5F6D904-5336-405D-9A6B-49FEB4D0AD7F}"/>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BA6F8CF6-B4F4-4968-8378-3450109925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17892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9DE1-AA44-4A76-94C9-A7F4A9E3DBF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web page (part 2)</a:t>
            </a:r>
            <a:endParaRPr lang="en-US" dirty="0"/>
          </a:p>
        </p:txBody>
      </p:sp>
      <p:sp>
        <p:nvSpPr>
          <p:cNvPr id="3" name="Text Placeholder 2">
            <a:extLst>
              <a:ext uri="{FF2B5EF4-FFF2-40B4-BE49-F238E27FC236}">
                <a16:creationId xmlns:a16="http://schemas.microsoft.com/office/drawing/2014/main" id="{10F163AE-F20C-4439-A708-A6A3ED57D60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a:t>
            </a:r>
            <a:r>
              <a:rPr lang="en-US" sz="14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img</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float: left;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h2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220%;</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#f2972e;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center;</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text-shadow: 2px </a:t>
            </a:r>
            <a:r>
              <a:rPr lang="en-US" sz="14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0 black;</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margin-bottom: .25em;</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sets bottom margin for h2 */</a:t>
            </a:r>
            <a:endPar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h3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130%;</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font-style: italic;</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center;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60608E9B-619F-4679-8301-9EEF02C264F3}"/>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6ACD0D5A-6D8D-465C-AF12-E078F115BEC4}"/>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FBF6CF9B-4A99-45C5-A5FE-33BF24F1646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5729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E992-D91B-41B2-87D6-684159AEEFB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44148CA4-15FF-45A4-B938-F08E4BCCDF67}"/>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2000" spc="-10" dirty="0">
                <a:effectLst/>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to the web page. </a:t>
            </a: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DF750B5-6819-4692-8353-86E92C777810}"/>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799DC338-E7D5-47D7-B4B8-72E28761BB48}"/>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F0430EE6-A534-4C9F-AD66-DAE2246764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074049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A2FD-0459-4BFC-BE39-105BA9818FC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web page (part 3)</a:t>
            </a:r>
            <a:endParaRPr lang="en-US" dirty="0"/>
          </a:p>
        </p:txBody>
      </p:sp>
      <p:sp>
        <p:nvSpPr>
          <p:cNvPr id="3" name="Text Placeholder 2">
            <a:extLst>
              <a:ext uri="{FF2B5EF4-FFF2-40B4-BE49-F238E27FC236}">
                <a16:creationId xmlns:a16="http://schemas.microsoft.com/office/drawing/2014/main" id="{AF00C355-B033-4C5E-BB7C-0EECDFE5A5C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h1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175%;</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1em 0 .35em;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1em bottom .35em */</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h2 { font-size: 130%;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#contact_us {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1em;</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only 1em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a.date_passed</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color: gray;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solidFill>
                  <a:schemeClr val="accent1">
                    <a:lumMod val="75000"/>
                  </a:schemeClr>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the styles for the footer */</a:t>
            </a:r>
            <a:endPar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footer {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1em;</a:t>
            </a: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only 1em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footer p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80%;</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right;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1039811B-B383-4206-BB3C-C066B803E912}"/>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9E574B45-3C52-443E-9C90-3C9092A45C64}"/>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3818AC13-0AE5-44E9-B52B-DA882B7F2B7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14316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AEF8B2-EA13-4DA9-AC27-9495FF8D05C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version of the page that uses a reset selector</a:t>
            </a:r>
            <a:endParaRPr lang="en-US" dirty="0"/>
          </a:p>
        </p:txBody>
      </p:sp>
      <p:pic>
        <p:nvPicPr>
          <p:cNvPr id="9" name="Content Placeholder 8" descr="Refer to page 157 in textbook">
            <a:extLst>
              <a:ext uri="{FF2B5EF4-FFF2-40B4-BE49-F238E27FC236}">
                <a16:creationId xmlns:a16="http://schemas.microsoft.com/office/drawing/2014/main" id="{39E91AFA-C4DE-40D1-BF02-E8347C732E0F}"/>
              </a:ext>
            </a:extLst>
          </p:cNvPr>
          <p:cNvPicPr>
            <a:picLocks noGrp="1" noChangeAspect="1"/>
          </p:cNvPicPr>
          <p:nvPr>
            <p:ph sz="quarter" idx="13"/>
          </p:nvPr>
        </p:nvPicPr>
        <p:blipFill>
          <a:blip r:embed="rId3"/>
          <a:stretch>
            <a:fillRect/>
          </a:stretch>
        </p:blipFill>
        <p:spPr>
          <a:xfrm>
            <a:off x="1274412" y="1143000"/>
            <a:ext cx="6307488" cy="4800600"/>
          </a:xfrm>
          <a:prstGeom prst="rect">
            <a:avLst/>
          </a:prstGeom>
        </p:spPr>
      </p:pic>
      <p:sp>
        <p:nvSpPr>
          <p:cNvPr id="4" name="Date Placeholder 3">
            <a:extLst>
              <a:ext uri="{FF2B5EF4-FFF2-40B4-BE49-F238E27FC236}">
                <a16:creationId xmlns:a16="http://schemas.microsoft.com/office/drawing/2014/main" id="{3A294AB2-1148-44AD-A88E-E3200F9F9199}"/>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8D69E5AB-F1B4-4FFE-9EAD-528731D438FF}"/>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4159FA28-43AD-47BA-A6C7-6D7F34EA2A0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17132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51D3-DBA5-4CC7-9715-425F69A18C9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this version of the page</a:t>
            </a:r>
            <a:endParaRPr lang="en-US" dirty="0"/>
          </a:p>
        </p:txBody>
      </p:sp>
      <p:sp>
        <p:nvSpPr>
          <p:cNvPr id="3" name="Text Placeholder 2">
            <a:extLst>
              <a:ext uri="{FF2B5EF4-FFF2-40B4-BE49-F238E27FC236}">
                <a16:creationId xmlns:a16="http://schemas.microsoft.com/office/drawing/2014/main" id="{73FCFDF2-F950-4B3B-9ACE-535394DBAB2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the reset selector */</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 0;</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padding: 0;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 {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0 0 1.5em 1.25em;</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95%;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padding-bottom: .35em;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 .25em;</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#contact_us {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1em;</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DF8A399C-FC4D-4AA4-8F88-1963F2EF4904}"/>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3FA331C3-E897-4B83-A82A-30EF53E7C91A}"/>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A082B6FD-81FD-4C66-85AF-4430D08669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11467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6827-E731-4DCF-AD38-1F50E58EB03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Properties for setting borders</a:t>
            </a:r>
            <a:endParaRPr lang="en-US" dirty="0"/>
          </a:p>
        </p:txBody>
      </p:sp>
      <p:sp>
        <p:nvSpPr>
          <p:cNvPr id="3" name="Text Placeholder 2">
            <a:extLst>
              <a:ext uri="{FF2B5EF4-FFF2-40B4-BE49-F238E27FC236}">
                <a16:creationId xmlns:a16="http://schemas.microsoft.com/office/drawing/2014/main" id="{5A9D4768-A7C3-4652-9860-F3EBF28A8A4E}"/>
              </a:ext>
            </a:extLst>
          </p:cNvPr>
          <p:cNvSpPr>
            <a:spLocks noGrp="1"/>
          </p:cNvSpPr>
          <p:nvPr>
            <p:ph type="body" sz="quarter" idx="13"/>
          </p:nvPr>
        </p:nvSpPr>
        <p:spPr/>
        <p:txBody>
          <a:bodyPr/>
          <a:lstStyle/>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a:t>
            </a:r>
            <a:r>
              <a:rPr lang="en-US" sz="1800" b="1" i="1" spc="-10" dirty="0">
                <a:effectLst/>
                <a:latin typeface="Courier New" panose="02070309020205020404" pitchFamily="49" charset="0"/>
                <a:ea typeface="Times New Roman" panose="02020603050405020304" pitchFamily="18" charset="0"/>
              </a:rPr>
              <a:t>side</a:t>
            </a:r>
            <a:r>
              <a:rPr lang="en-US" sz="1800" b="1" i="1" spc="-10" dirty="0">
                <a:latin typeface="Times New Roman" panose="02020603050405020304" pitchFamily="18" charset="0"/>
                <a:ea typeface="Times New Roman" panose="02020603050405020304" pitchFamily="18" charset="0"/>
              </a:rPr>
              <a:t>     </a:t>
            </a:r>
            <a:r>
              <a:rPr lang="en-US" sz="1400" b="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i="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top | right | bottom | left </a:t>
            </a:r>
            <a:r>
              <a:rPr lang="en-US" sz="1400" b="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border-width</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border-style</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border-color</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a:t>
            </a:r>
            <a:r>
              <a:rPr lang="en-US" sz="1800" b="1" i="1" spc="-10" dirty="0">
                <a:effectLst/>
                <a:latin typeface="Courier New" panose="02070309020205020404" pitchFamily="49" charset="0"/>
                <a:ea typeface="Times New Roman" panose="02020603050405020304" pitchFamily="18" charset="0"/>
              </a:rPr>
              <a:t>side</a:t>
            </a:r>
            <a:r>
              <a:rPr lang="en-US" sz="1800" b="1" spc="-10" dirty="0">
                <a:effectLst/>
                <a:latin typeface="Courier New" panose="02070309020205020404" pitchFamily="49" charset="0"/>
                <a:ea typeface="Times New Roman" panose="02020603050405020304" pitchFamily="18" charset="0"/>
              </a:rPr>
              <a:t>-width</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a:t>
            </a:r>
            <a:r>
              <a:rPr lang="en-US" sz="1800" b="1" i="1" spc="-10" dirty="0">
                <a:effectLst/>
                <a:latin typeface="Courier New" panose="02070309020205020404" pitchFamily="49" charset="0"/>
                <a:ea typeface="Times New Roman" panose="02020603050405020304" pitchFamily="18" charset="0"/>
              </a:rPr>
              <a:t>side</a:t>
            </a:r>
            <a:r>
              <a:rPr lang="en-US" sz="1800" b="1" spc="-10" dirty="0">
                <a:effectLst/>
                <a:latin typeface="Courier New" panose="02070309020205020404" pitchFamily="49" charset="0"/>
                <a:ea typeface="Times New Roman" panose="02020603050405020304" pitchFamily="18" charset="0"/>
              </a:rPr>
              <a:t>-style</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342900" marR="274320" indent="0">
              <a:spcBef>
                <a:spcPts val="0"/>
              </a:spcBef>
              <a:spcAft>
                <a:spcPts val="600"/>
              </a:spcAft>
            </a:pPr>
            <a:r>
              <a:rPr lang="en-US" sz="1800" b="1" spc="-10" dirty="0">
                <a:effectLst/>
                <a:latin typeface="Courier New" panose="02070309020205020404" pitchFamily="49" charset="0"/>
                <a:ea typeface="Times New Roman" panose="02020603050405020304" pitchFamily="18" charset="0"/>
              </a:rPr>
              <a:t>border-</a:t>
            </a:r>
            <a:r>
              <a:rPr lang="en-US" sz="1800" b="1" i="1" spc="-10" dirty="0">
                <a:effectLst/>
                <a:latin typeface="Courier New" panose="02070309020205020404" pitchFamily="49" charset="0"/>
                <a:ea typeface="Times New Roman" panose="02020603050405020304" pitchFamily="18" charset="0"/>
              </a:rPr>
              <a:t>side</a:t>
            </a:r>
            <a:r>
              <a:rPr lang="en-US" sz="1800" b="1" spc="-10" dirty="0">
                <a:effectLst/>
                <a:latin typeface="Courier New" panose="02070309020205020404" pitchFamily="49" charset="0"/>
                <a:ea typeface="Times New Roman" panose="02020603050405020304" pitchFamily="18" charset="0"/>
              </a:rPr>
              <a:t>-color</a:t>
            </a:r>
            <a:r>
              <a:rPr lang="en-US" sz="1800" spc="-10" dirty="0">
                <a:effectLst/>
                <a:latin typeface="Times New Roman" panose="02020603050405020304" pitchFamily="18" charset="0"/>
                <a:ea typeface="Times New Roman" panose="02020603050405020304" pitchFamily="18" charset="0"/>
              </a:rPr>
              <a:t>	</a:t>
            </a:r>
            <a:endParaRPr lang="en-US" spc="-1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the shorthand border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border-</a:t>
            </a:r>
            <a:r>
              <a:rPr lang="en-US" sz="2400" b="1" i="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side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properties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side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800" dirty="0"/>
          </a:p>
        </p:txBody>
      </p:sp>
      <p:sp>
        <p:nvSpPr>
          <p:cNvPr id="4" name="Date Placeholder 3">
            <a:extLst>
              <a:ext uri="{FF2B5EF4-FFF2-40B4-BE49-F238E27FC236}">
                <a16:creationId xmlns:a16="http://schemas.microsoft.com/office/drawing/2014/main" id="{35614EBE-2EF2-4AAC-9A2D-26E0B85285A2}"/>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50FDAD1B-EB35-4042-8BB4-10F4DDFBD926}"/>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0C0CF945-CE9B-46C9-95FF-4420C701104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20648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3CB3-C13D-4692-9C59-5ADAFBC38EF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border properties</a:t>
            </a:r>
            <a:endParaRPr lang="en-US" dirty="0"/>
          </a:p>
        </p:txBody>
      </p:sp>
      <p:sp>
        <p:nvSpPr>
          <p:cNvPr id="3" name="Text Placeholder 2">
            <a:extLst>
              <a:ext uri="{FF2B5EF4-FFF2-40B4-BE49-F238E27FC236}">
                <a16:creationId xmlns:a16="http://schemas.microsoft.com/office/drawing/2014/main" id="{9F77EFCB-F686-4800-BCCF-029EECA38A0C}"/>
              </a:ext>
            </a:extLst>
          </p:cNvPr>
          <p:cNvSpPr>
            <a:spLocks noGrp="1"/>
          </p:cNvSpPr>
          <p:nvPr>
            <p:ph type="body" sz="quarter" idx="13"/>
          </p:nvPr>
        </p:nvSpPr>
        <p:spPr>
          <a:xfrm>
            <a:off x="838200" y="1066800"/>
            <a:ext cx="8153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 thin solid green;</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 2px dashed #808080;</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 1px inset;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uses the element's color property */</a:t>
            </a:r>
          </a:p>
          <a:p>
            <a:pPr marL="347345" marR="0">
              <a:spcBef>
                <a:spcPts val="0"/>
              </a:spcBef>
              <a:spcAft>
                <a:spcPts val="0"/>
              </a:spcAft>
              <a:tabLst>
                <a:tab pos="1371600" algn="l"/>
              </a:tabLst>
            </a:pP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side borders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border-top: 2px solid black;</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border-right: 4px double blue;</a:t>
            </a:r>
          </a:p>
          <a:p>
            <a:endParaRPr lang="en-US" sz="1600" dirty="0"/>
          </a:p>
        </p:txBody>
      </p:sp>
      <p:sp>
        <p:nvSpPr>
          <p:cNvPr id="4" name="Date Placeholder 3">
            <a:extLst>
              <a:ext uri="{FF2B5EF4-FFF2-40B4-BE49-F238E27FC236}">
                <a16:creationId xmlns:a16="http://schemas.microsoft.com/office/drawing/2014/main" id="{E2CD98D6-CE7B-4B89-BDEE-402393AAA2F3}"/>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25106108-DDEB-4549-8348-3F5A6D37DE04}"/>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1CBA390E-4854-45A6-9519-83B6326AAA4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93139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7BBC-0180-461D-A7EE-BAAF1A4696F5}"/>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widths of borders</a:t>
            </a:r>
            <a:endParaRPr lang="en-US" dirty="0"/>
          </a:p>
        </p:txBody>
      </p:sp>
      <p:sp>
        <p:nvSpPr>
          <p:cNvPr id="3" name="Text Placeholder 2">
            <a:extLst>
              <a:ext uri="{FF2B5EF4-FFF2-40B4-BE49-F238E27FC236}">
                <a16:creationId xmlns:a16="http://schemas.microsoft.com/office/drawing/2014/main" id="{D3E6B064-14A9-4E49-922E-4CE9F41A0610}"/>
              </a:ext>
            </a:extLst>
          </p:cNvPr>
          <p:cNvSpPr>
            <a:spLocks noGrp="1"/>
          </p:cNvSpPr>
          <p:nvPr>
            <p:ph type="body" sz="quarter" idx="13"/>
          </p:nvPr>
        </p:nvSpPr>
        <p:spPr>
          <a:xfrm>
            <a:off x="838200" y="1066800"/>
            <a:ext cx="80010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border-width: 1px;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all four sides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bottom, left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bottom, left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3px;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right, bottom, left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style of borders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border-style: dashed;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dashed line all sides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border-style: solid none;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solid top, bottom</a:t>
            </a:r>
            <a:r>
              <a:rPr lang="en-US" sz="1400" b="1" dirty="0">
                <a:solidFill>
                  <a:schemeClr val="accent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none right, left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color of borders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border-color: #808080;</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border-color: black gray;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black top ,bottom</a:t>
            </a:r>
            <a:r>
              <a:rPr lang="en-US" sz="1400" b="1" dirty="0">
                <a:solidFill>
                  <a:schemeClr val="accent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gray right, left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width, style, and color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border-bottom-width: 4px;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border-right-style: dashed;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border-left-color: gray;</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9E14258B-3C2D-4950-A863-BCA60083C498}"/>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771043D5-26D4-4AF8-8EF6-A3AEF51E5FA3}"/>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63619632-DF85-4B05-B8F9-15B4390BFCD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936502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7236D9-7F6F-42B0-A41C-CD1633A368C6}"/>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the border-radius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box-shadow properties</a:t>
            </a:r>
            <a:endParaRPr lang="en-US" dirty="0"/>
          </a:p>
        </p:txBody>
      </p:sp>
      <p:sp>
        <p:nvSpPr>
          <p:cNvPr id="8" name="Text Placeholder 7">
            <a:extLst>
              <a:ext uri="{FF2B5EF4-FFF2-40B4-BE49-F238E27FC236}">
                <a16:creationId xmlns:a16="http://schemas.microsoft.com/office/drawing/2014/main" id="{6CFA7353-6489-474F-807D-B5E40554B2CD}"/>
              </a:ext>
            </a:extLst>
          </p:cNvPr>
          <p:cNvSpPr>
            <a:spLocks noGrp="1"/>
          </p:cNvSpPr>
          <p:nvPr>
            <p:ph type="body" sz="quarter" idx="13"/>
          </p:nvPr>
        </p:nvSpPr>
        <p:spPr>
          <a:xfrm>
            <a:off x="838200" y="1463040"/>
            <a:ext cx="7543800" cy="4495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radius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applies to all four corners */</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topLeft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topRight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lowerRight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lowerLeft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box-shadow: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horizontalOffset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verticalOffset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blurRadius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spread color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sz="1600" dirty="0"/>
          </a:p>
          <a:p>
            <a:pPr marL="347345" marR="0">
              <a:spcBef>
                <a:spcPts val="0"/>
              </a:spcBef>
              <a:spcAft>
                <a:spcPts val="0"/>
              </a:spcAft>
              <a:tabLst>
                <a:tab pos="1371600" algn="l"/>
              </a:tabLst>
            </a:pPr>
            <a:endParaRPr lang="en-US" sz="1600" dirty="0"/>
          </a:p>
          <a:p>
            <a:pPr marL="347345" marR="0">
              <a:spcBef>
                <a:spcPts val="0"/>
              </a:spcBef>
              <a:spcAft>
                <a:spcPts val="0"/>
              </a:spcAft>
              <a:tabLst>
                <a:tab pos="1371600" algn="l"/>
              </a:tabLst>
            </a:pPr>
            <a:endParaRPr lang="en-US" sz="1600" dirty="0"/>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cs typeface="Courier New" panose="02070309020205020404" pitchFamily="49" charset="0"/>
              </a:rPr>
              <a:t>border-top-left-radius: 50px 20px;</a:t>
            </a:r>
            <a:endParaRPr lang="en-US" sz="1600" b="1"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endParaRP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100" dirty="0">
              <a:latin typeface="Times New Roman" panose="02020603050405020304" pitchFamily="18" charset="0"/>
              <a:ea typeface="Times New Roman" panose="02020603050405020304" pitchFamily="18" charset="0"/>
            </a:endParaRP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F39FBD8F-0C76-4EEC-8242-CE65F3F2F811}"/>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CDFF8CEF-2781-4B61-8A3B-DED5222B6008}"/>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D98E218C-56D4-455F-A037-1131DB1DFA0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pic>
        <p:nvPicPr>
          <p:cNvPr id="10" name="Picture 9" descr="Shape&#10;&#10;Description automatically generated">
            <a:extLst>
              <a:ext uri="{FF2B5EF4-FFF2-40B4-BE49-F238E27FC236}">
                <a16:creationId xmlns:a16="http://schemas.microsoft.com/office/drawing/2014/main" id="{8614A345-B45A-4BFC-9543-29A819D09900}"/>
              </a:ext>
            </a:extLst>
          </p:cNvPr>
          <p:cNvPicPr>
            <a:picLocks noChangeAspect="1"/>
          </p:cNvPicPr>
          <p:nvPr/>
        </p:nvPicPr>
        <p:blipFill>
          <a:blip r:embed="rId3"/>
          <a:stretch>
            <a:fillRect/>
          </a:stretch>
        </p:blipFill>
        <p:spPr>
          <a:xfrm>
            <a:off x="5307806" y="3979488"/>
            <a:ext cx="2643187" cy="2124132"/>
          </a:xfrm>
          <a:prstGeom prst="rect">
            <a:avLst/>
          </a:prstGeom>
        </p:spPr>
      </p:pic>
    </p:spTree>
    <p:extLst>
      <p:ext uri="{BB962C8B-B14F-4D97-AF65-F5344CB8AC3E}">
        <p14:creationId xmlns:p14="http://schemas.microsoft.com/office/powerpoint/2010/main" val="3574220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E45F-FD83-48B3-9A41-5386D1190E1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a section</a:t>
            </a:r>
            <a:endParaRPr lang="en-US" dirty="0"/>
          </a:p>
        </p:txBody>
      </p:sp>
      <p:sp>
        <p:nvSpPr>
          <p:cNvPr id="3" name="Text Placeholder 2">
            <a:extLst>
              <a:ext uri="{FF2B5EF4-FFF2-40B4-BE49-F238E27FC236}">
                <a16:creationId xmlns:a16="http://schemas.microsoft.com/office/drawing/2014/main" id="{EE6C9880-0194-499C-979C-4419FC6624A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&lt;section&gt;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="ebooks_index.html"&gt;$10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Ebooks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!&lt;/a&gt;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&lt;/section&gt;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section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section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20px;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160px;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5px double blue;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font-size: 200%;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center;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font-weight: bold;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10px 20px 0 20px;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3px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3px</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4px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4px</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red;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509139ED-D2EE-47BB-8887-FCFF6777F477}"/>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017F36FF-9A68-4C33-BC15-5D9041212B90}"/>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8753D9DC-119E-428F-8AE2-550760C775E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692922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2D57E1-BC07-4A33-B6F3-EC2C04EE306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section in a browser</a:t>
            </a:r>
            <a:endParaRPr lang="en-US" dirty="0"/>
          </a:p>
        </p:txBody>
      </p:sp>
      <p:pic>
        <p:nvPicPr>
          <p:cNvPr id="9" name="Content Placeholder 8" descr="Refer to page 161 in textbook">
            <a:extLst>
              <a:ext uri="{FF2B5EF4-FFF2-40B4-BE49-F238E27FC236}">
                <a16:creationId xmlns:a16="http://schemas.microsoft.com/office/drawing/2014/main" id="{B64BC841-16B8-4CC2-A779-55CD3A93FBD7}"/>
              </a:ext>
            </a:extLst>
          </p:cNvPr>
          <p:cNvPicPr>
            <a:picLocks noGrp="1" noChangeAspect="1"/>
          </p:cNvPicPr>
          <p:nvPr>
            <p:ph sz="quarter" idx="13"/>
          </p:nvPr>
        </p:nvPicPr>
        <p:blipFill>
          <a:blip r:embed="rId3"/>
          <a:stretch>
            <a:fillRect/>
          </a:stretch>
        </p:blipFill>
        <p:spPr>
          <a:xfrm>
            <a:off x="1225164" y="1179473"/>
            <a:ext cx="3818495" cy="1487527"/>
          </a:xfrm>
          <a:prstGeom prst="rect">
            <a:avLst/>
          </a:prstGeom>
        </p:spPr>
      </p:pic>
      <p:sp>
        <p:nvSpPr>
          <p:cNvPr id="4" name="Date Placeholder 3">
            <a:extLst>
              <a:ext uri="{FF2B5EF4-FFF2-40B4-BE49-F238E27FC236}">
                <a16:creationId xmlns:a16="http://schemas.microsoft.com/office/drawing/2014/main" id="{4F2CD5A6-1766-48F1-B16E-F07A13E9B2F0}"/>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78CEBF98-3558-487B-B8A9-921459450525}"/>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A52F53C2-EA09-4413-B04C-BC79244192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214821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D9788D-BEB3-4EAC-9146-8AC072EB09EC}"/>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properties for setting the background color and image</a:t>
            </a:r>
            <a:endParaRPr lang="en-US" dirty="0"/>
          </a:p>
        </p:txBody>
      </p:sp>
      <p:sp>
        <p:nvSpPr>
          <p:cNvPr id="8" name="Text Placeholder 7">
            <a:extLst>
              <a:ext uri="{FF2B5EF4-FFF2-40B4-BE49-F238E27FC236}">
                <a16:creationId xmlns:a16="http://schemas.microsoft.com/office/drawing/2014/main" id="{134548CE-2830-4528-ABC8-99D657FDD80E}"/>
              </a:ext>
            </a:extLst>
          </p:cNvPr>
          <p:cNvSpPr>
            <a:spLocks noGrp="1"/>
          </p:cNvSpPr>
          <p:nvPr>
            <p:ph type="body" sz="quarter" idx="13"/>
          </p:nvPr>
        </p:nvSpPr>
        <p:spPr>
          <a:xfrm>
            <a:off x="838200" y="1463040"/>
            <a:ext cx="8077200" cy="4495800"/>
          </a:xfrm>
        </p:spPr>
        <p:txBody>
          <a:bodyPr/>
          <a:lstStyle/>
          <a:p>
            <a:pPr marL="342900" marR="274320" indent="0">
              <a:spcBef>
                <a:spcPts val="0"/>
              </a:spcBef>
              <a:spcAft>
                <a:spcPts val="600"/>
              </a:spcAft>
            </a:pPr>
            <a:r>
              <a:rPr lang="en-US" sz="1600" b="1" spc="-10" dirty="0">
                <a:effectLst/>
                <a:latin typeface="Courier New" panose="02070309020205020404" pitchFamily="49" charset="0"/>
                <a:ea typeface="Times New Roman" panose="02020603050405020304" pitchFamily="18" charset="0"/>
              </a:rPr>
              <a:t>background</a:t>
            </a:r>
            <a:r>
              <a:rPr lang="en-US" sz="1600" spc="-10" dirty="0">
                <a:effectLst/>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effectLst/>
                <a:latin typeface="Courier New" panose="02070309020205020404" pitchFamily="49" charset="0"/>
                <a:ea typeface="Times New Roman" panose="02020603050405020304" pitchFamily="18" charset="0"/>
              </a:rPr>
              <a:t>background-color </a:t>
            </a:r>
            <a:r>
              <a:rPr lang="en-US" sz="1600" b="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 color name, hex or </a:t>
            </a:r>
            <a:r>
              <a:rPr lang="en-US" sz="1600" b="1" spc="-10" dirty="0" err="1">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rgb</a:t>
            </a:r>
            <a:r>
              <a:rPr lang="en-US" sz="1600" b="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600" b="1" spc="-10" dirty="0">
              <a:effectLst/>
              <a:latin typeface="Courier New" panose="02070309020205020404" pitchFamily="49"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t>
            </a:r>
            <a:r>
              <a:rPr lang="en-US" sz="1600" b="1" spc="-10" dirty="0">
                <a:effectLst/>
                <a:latin typeface="Courier New" panose="02070309020205020404" pitchFamily="49" charset="0"/>
                <a:ea typeface="Times New Roman" panose="02020603050405020304" pitchFamily="18" charset="0"/>
              </a:rPr>
              <a:t>ackground-image</a:t>
            </a:r>
            <a:r>
              <a:rPr lang="en-US" sz="1600" spc="-10" dirty="0">
                <a:effectLst/>
                <a:latin typeface="Times New Roman" panose="02020603050405020304" pitchFamily="18" charset="0"/>
                <a:ea typeface="Times New Roman" panose="02020603050405020304" pitchFamily="18" charset="0"/>
              </a:rPr>
              <a:t>	</a:t>
            </a:r>
            <a:r>
              <a:rPr lang="en-US" sz="1600" b="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b="1" spc="-10" dirty="0" err="1">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url</a:t>
            </a:r>
            <a:r>
              <a:rPr lang="en-US" sz="1600" b="1" spc="-10" dirty="0">
                <a:solidFill>
                  <a:schemeClr val="accent1">
                    <a:lumMod val="75000"/>
                  </a:schemeClr>
                </a:solidFill>
                <a:effectLst/>
                <a:latin typeface="Courier New" panose="02070309020205020404" pitchFamily="49" charset="0"/>
                <a:ea typeface="Times New Roman" panose="02020603050405020304" pitchFamily="18" charset="0"/>
                <a:cs typeface="Courier New" panose="02070309020205020404" pitchFamily="49" charset="0"/>
              </a:rPr>
              <a:t>(‘image/myimage.png’) */</a:t>
            </a:r>
          </a:p>
          <a:p>
            <a:pPr marL="342900" marR="274320" indent="0">
              <a:spcBef>
                <a:spcPts val="0"/>
              </a:spcBef>
              <a:spcAft>
                <a:spcPts val="600"/>
              </a:spcAft>
            </a:pPr>
            <a:r>
              <a:rPr lang="en-US" sz="1600" b="1" spc="-10" dirty="0">
                <a:latin typeface="Courier New" panose="02070309020205020404" pitchFamily="49" charset="0"/>
                <a:ea typeface="Times New Roman" panose="02020603050405020304" pitchFamily="18" charset="0"/>
              </a:rPr>
              <a:t>b</a:t>
            </a:r>
            <a:r>
              <a:rPr lang="en-US" sz="1600" b="1" spc="-10" dirty="0">
                <a:effectLst/>
                <a:latin typeface="Courier New" panose="02070309020205020404" pitchFamily="49" charset="0"/>
                <a:ea typeface="Times New Roman" panose="02020603050405020304" pitchFamily="18" charset="0"/>
              </a:rPr>
              <a:t>ackground-repeat</a:t>
            </a:r>
            <a:endParaRPr lang="en-US" sz="1600" b="1" spc="-10" dirty="0">
              <a:latin typeface="Courier New" panose="02070309020205020404" pitchFamily="49" charset="0"/>
              <a:ea typeface="Times New Roman" panose="02020603050405020304" pitchFamily="18" charset="0"/>
              <a:cs typeface="Courier New" panose="02070309020205020404" pitchFamily="49" charset="0"/>
            </a:endParaRPr>
          </a:p>
          <a:p>
            <a:pPr marL="342900" marR="274320" indent="0">
              <a:spcBef>
                <a:spcPts val="0"/>
              </a:spcBef>
              <a:spcAft>
                <a:spcPts val="600"/>
              </a:spcAft>
            </a:pPr>
            <a:r>
              <a:rPr lang="en-US" sz="1600" b="1" spc="-10" dirty="0">
                <a:latin typeface="Courier New" panose="02070309020205020404" pitchFamily="49" charset="0"/>
                <a:ea typeface="Times New Roman" panose="02020603050405020304" pitchFamily="18" charset="0"/>
              </a:rPr>
              <a:t>b</a:t>
            </a:r>
            <a:r>
              <a:rPr lang="en-US" sz="1600" b="1" spc="-10" dirty="0">
                <a:effectLst/>
                <a:latin typeface="Courier New" panose="02070309020205020404" pitchFamily="49" charset="0"/>
                <a:ea typeface="Times New Roman" panose="02020603050405020304" pitchFamily="18" charset="0"/>
              </a:rPr>
              <a:t>ackground-attachment</a:t>
            </a:r>
            <a:r>
              <a:rPr lang="en-US" sz="1600" spc="-10" dirty="0">
                <a:effectLst/>
                <a:latin typeface="Times New Roman" panose="02020603050405020304" pitchFamily="18" charset="0"/>
                <a:ea typeface="Times New Roman" panose="02020603050405020304" pitchFamily="18" charset="0"/>
              </a:rPr>
              <a:t>	</a:t>
            </a:r>
          </a:p>
          <a:p>
            <a:pPr marL="342900" marR="274320" indent="0">
              <a:spcBef>
                <a:spcPts val="0"/>
              </a:spcBef>
              <a:spcAft>
                <a:spcPts val="600"/>
              </a:spcAft>
            </a:pPr>
            <a:r>
              <a:rPr lang="en-US" sz="1600" b="1" spc="-10" dirty="0">
                <a:latin typeface="Courier New" panose="02070309020205020404" pitchFamily="49" charset="0"/>
                <a:ea typeface="Times New Roman" panose="02020603050405020304" pitchFamily="18" charset="0"/>
              </a:rPr>
              <a:t>b</a:t>
            </a:r>
            <a:r>
              <a:rPr lang="en-US" sz="1600" b="1" spc="-10" dirty="0">
                <a:effectLst/>
                <a:latin typeface="Courier New" panose="02070309020205020404" pitchFamily="49" charset="0"/>
                <a:ea typeface="Times New Roman" panose="02020603050405020304" pitchFamily="18" charset="0"/>
              </a:rPr>
              <a:t>ackground-</a:t>
            </a:r>
            <a:r>
              <a:rPr lang="en-US" sz="1600" b="1" spc="-10" dirty="0">
                <a:latin typeface="Courier New" panose="02070309020205020404" pitchFamily="49" charset="0"/>
                <a:ea typeface="Times New Roman" panose="02020603050405020304" pitchFamily="18" charset="0"/>
              </a:rPr>
              <a:t>position</a:t>
            </a:r>
            <a:r>
              <a:rPr lang="en-US" sz="1600" spc="-10" dirty="0">
                <a:effectLst/>
                <a:latin typeface="Times New Roman" panose="02020603050405020304" pitchFamily="18" charset="0"/>
                <a:ea typeface="Times New Roman" panose="02020603050405020304" pitchFamily="18" charset="0"/>
              </a:rPr>
              <a:t>	</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the shorthand background property</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background: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[color] [image] [repeat] [attachment] [position]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spcAft>
                <a:spcPts val="600"/>
              </a:spcAft>
              <a:tabLst>
                <a:tab pos="1371600" algn="l"/>
              </a:tabLst>
            </a:pPr>
            <a:endParaRPr lang="en-US" sz="1600" b="1" spc="-10" dirty="0">
              <a:latin typeface="Courier New" panose="02070309020205020404" pitchFamily="49" charset="0"/>
              <a:ea typeface="Times New Roman" panose="02020603050405020304" pitchFamily="18" charset="0"/>
            </a:endParaRPr>
          </a:p>
          <a:p>
            <a:pPr marL="347345">
              <a:spcBef>
                <a:spcPts val="0"/>
              </a:spcBef>
              <a:spcAft>
                <a:spcPts val="600"/>
              </a:spcAft>
              <a:tabLst>
                <a:tab pos="1371600" algn="l"/>
              </a:tabLst>
            </a:pPr>
            <a:r>
              <a:rPr lang="en-US" sz="1600" b="1" spc="-10" dirty="0">
                <a:latin typeface="Courier New" panose="02070309020205020404" pitchFamily="49" charset="0"/>
                <a:ea typeface="Times New Roman" panose="02020603050405020304" pitchFamily="18" charset="0"/>
              </a:rPr>
              <a:t>b</a:t>
            </a:r>
            <a:r>
              <a:rPr lang="en-US" sz="1600" b="1" spc="-10" dirty="0">
                <a:effectLst/>
                <a:latin typeface="Courier New" panose="02070309020205020404" pitchFamily="49" charset="0"/>
                <a:ea typeface="Times New Roman" panose="02020603050405020304" pitchFamily="18" charset="0"/>
              </a:rPr>
              <a:t>ackground-repeat: </a:t>
            </a:r>
            <a:r>
              <a:rPr lang="en-US" sz="1600" spc="-10" dirty="0">
                <a:effectLst/>
                <a:latin typeface="Courier New" panose="02070309020205020404" pitchFamily="49" charset="0"/>
                <a:ea typeface="Times New Roman" panose="02020603050405020304" pitchFamily="18" charset="0"/>
                <a:cs typeface="Courier New" panose="02070309020205020404" pitchFamily="49" charset="0"/>
              </a:rPr>
              <a:t>[repeat] [repeat-x] [repeat-y] [no-repeat];</a:t>
            </a:r>
          </a:p>
          <a:p>
            <a:pPr marL="347345">
              <a:spcBef>
                <a:spcPts val="0"/>
              </a:spcBef>
              <a:spcAft>
                <a:spcPts val="600"/>
              </a:spcAft>
              <a:tabLst>
                <a:tab pos="1371600" algn="l"/>
              </a:tabLst>
            </a:pPr>
            <a:endParaRPr lang="en-US" sz="1600" b="1" spc="-10" dirty="0">
              <a:latin typeface="Courier New" panose="02070309020205020404" pitchFamily="49" charset="0"/>
              <a:ea typeface="Times New Roman" panose="02020603050405020304" pitchFamily="18" charset="0"/>
            </a:endParaRPr>
          </a:p>
          <a:p>
            <a:pPr marL="347345">
              <a:spcBef>
                <a:spcPts val="0"/>
              </a:spcBef>
              <a:spcAft>
                <a:spcPts val="600"/>
              </a:spcAft>
              <a:tabLst>
                <a:tab pos="1371600" algn="l"/>
              </a:tabLst>
            </a:pPr>
            <a:r>
              <a:rPr lang="en-US" sz="1600" b="1" spc="-10" dirty="0">
                <a:latin typeface="Courier New" panose="02070309020205020404" pitchFamily="49" charset="0"/>
                <a:ea typeface="Times New Roman" panose="02020603050405020304" pitchFamily="18" charset="0"/>
              </a:rPr>
              <a:t>b</a:t>
            </a:r>
            <a:r>
              <a:rPr lang="en-US" sz="1600" b="1" spc="-10" dirty="0">
                <a:effectLst/>
                <a:latin typeface="Courier New" panose="02070309020205020404" pitchFamily="49" charset="0"/>
                <a:ea typeface="Times New Roman" panose="02020603050405020304" pitchFamily="18" charset="0"/>
              </a:rPr>
              <a:t>ackground-attachment</a:t>
            </a:r>
            <a:r>
              <a:rPr lang="en-US" sz="1600" b="1" spc="-1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600" spc="-10" dirty="0">
                <a:effectLst/>
                <a:latin typeface="Courier New" panose="02070309020205020404" pitchFamily="49" charset="0"/>
                <a:ea typeface="Times New Roman" panose="02020603050405020304" pitchFamily="18" charset="0"/>
                <a:cs typeface="Courier New" panose="02070309020205020404" pitchFamily="49" charset="0"/>
              </a:rPr>
              <a:t>[scroll] [fixed];</a:t>
            </a:r>
          </a:p>
          <a:p>
            <a:pPr marL="347345">
              <a:spcBef>
                <a:spcPts val="0"/>
              </a:spcBef>
              <a:spcAft>
                <a:spcPts val="600"/>
              </a:spcAft>
              <a:tabLst>
                <a:tab pos="1371600" algn="l"/>
              </a:tabLst>
            </a:pPr>
            <a:endParaRPr lang="en-US" sz="1600" spc="-10" dirty="0">
              <a:effectLst/>
              <a:latin typeface="Courier New" panose="02070309020205020404" pitchFamily="49" charset="0"/>
              <a:ea typeface="Times New Roman" panose="02020603050405020304" pitchFamily="18" charset="0"/>
              <a:cs typeface="Courier New" panose="02070309020205020404" pitchFamily="49" charset="0"/>
            </a:endParaRPr>
          </a:p>
          <a:p>
            <a:pPr marL="347345" marR="0">
              <a:spcBef>
                <a:spcPts val="0"/>
              </a:spcBef>
              <a:spcAft>
                <a:spcPts val="60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800" dirty="0"/>
          </a:p>
        </p:txBody>
      </p:sp>
      <p:sp>
        <p:nvSpPr>
          <p:cNvPr id="4" name="Date Placeholder 3">
            <a:extLst>
              <a:ext uri="{FF2B5EF4-FFF2-40B4-BE49-F238E27FC236}">
                <a16:creationId xmlns:a16="http://schemas.microsoft.com/office/drawing/2014/main" id="{CA4CE1C7-8BE4-49DE-9DAF-40678F755695}"/>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F34ECBAD-B1EF-43F5-BEFA-B0C95721DADB}"/>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C23E88F3-08F5-422F-A7FC-C58DD34DD3F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59873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7F98-8F87-432C-AD11-ABAC30363509}"/>
              </a:ext>
            </a:extLst>
          </p:cNvPr>
          <p:cNvSpPr>
            <a:spLocks noGrp="1"/>
          </p:cNvSpPr>
          <p:nvPr>
            <p:ph type="title"/>
          </p:nvPr>
        </p:nvSpPr>
        <p:spPr/>
        <p:txBody>
          <a:bodyPr/>
          <a:lstStyle/>
          <a:p>
            <a:r>
              <a:rPr lang="en-US" dirty="0"/>
              <a:t>Objectives (cont.)</a:t>
            </a:r>
          </a:p>
        </p:txBody>
      </p:sp>
      <p:sp>
        <p:nvSpPr>
          <p:cNvPr id="3" name="Text Placeholder 2">
            <a:extLst>
              <a:ext uri="{FF2B5EF4-FFF2-40B4-BE49-F238E27FC236}">
                <a16:creationId xmlns:a16="http://schemas.microsoft.com/office/drawing/2014/main" id="{6EF9C9F2-00DA-4E42-9875-524A2613AB46}"/>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Describe these properties for formatting block elements: height, margin, and padding.</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Describe the effect of “collapsed margins.”</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Describe the use of a reset selector.</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Describe the use of these properties for formatting block elements: border, border-color, and background-color.</a:t>
            </a:r>
          </a:p>
          <a:p>
            <a:pPr marL="342900" marR="0" lvl="0" indent="-342900">
              <a:spcBef>
                <a:spcPts val="0"/>
              </a:spcBef>
              <a:spcAft>
                <a:spcPts val="600"/>
              </a:spcAft>
              <a:buFont typeface="+mj-lt"/>
              <a:buAutoNum type="arabicPeriod"/>
              <a:tabLst>
                <a:tab pos="347345" algn="l"/>
                <a:tab pos="457200" algn="l"/>
              </a:tabLst>
            </a:pPr>
            <a:r>
              <a:rPr lang="en-US" sz="2000" spc="-10" dirty="0">
                <a:effectLst/>
                <a:latin typeface="Times New Roman" panose="02020603050405020304" pitchFamily="18" charset="0"/>
                <a:ea typeface="Times New Roman" panose="02020603050405020304" pitchFamily="18" charset="0"/>
              </a:rPr>
              <a:t>Describe these CSS features for formatting block elements: rounded corners, shadows, background gradients.</a:t>
            </a:r>
          </a:p>
          <a:p>
            <a:endParaRPr lang="en-US" dirty="0"/>
          </a:p>
        </p:txBody>
      </p:sp>
      <p:sp>
        <p:nvSpPr>
          <p:cNvPr id="4" name="Date Placeholder 3">
            <a:extLst>
              <a:ext uri="{FF2B5EF4-FFF2-40B4-BE49-F238E27FC236}">
                <a16:creationId xmlns:a16="http://schemas.microsoft.com/office/drawing/2014/main" id="{E28EFEF9-7699-487C-BE85-891072C8B5BF}"/>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F7CBCF2C-6FE2-4BF5-A4DC-56981BDF1814}"/>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4F0BD37E-FCFC-4357-8731-0427DDE55CB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39639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1AB0-94CC-4FB4-9D43-DD1F2632EA4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shorthand property</a:t>
            </a:r>
            <a:endParaRPr lang="en-US" dirty="0"/>
          </a:p>
        </p:txBody>
      </p:sp>
      <p:sp>
        <p:nvSpPr>
          <p:cNvPr id="3" name="Text Placeholder 2">
            <a:extLst>
              <a:ext uri="{FF2B5EF4-FFF2-40B4-BE49-F238E27FC236}">
                <a16:creationId xmlns:a16="http://schemas.microsoft.com/office/drawing/2014/main" id="{6D3EB006-41B8-49FD-86ED-B123D4C1E7D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background: blue;</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background: blue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("../images/texture.gif");</a:t>
            </a:r>
          </a:p>
          <a:p>
            <a:pPr marL="347345" marR="0">
              <a:spcBef>
                <a:spcPts val="0"/>
              </a:spcBef>
              <a:spcAft>
                <a:spcPts val="0"/>
              </a:spcAft>
              <a:tabLst>
                <a:tab pos="13716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background: #808080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("../images/header.jpg")</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repeat-y scroll center top;</a:t>
            </a:r>
          </a:p>
          <a:p>
            <a:endParaRPr lang="en-US" sz="1600" dirty="0"/>
          </a:p>
        </p:txBody>
      </p:sp>
      <p:sp>
        <p:nvSpPr>
          <p:cNvPr id="4" name="Date Placeholder 3">
            <a:extLst>
              <a:ext uri="{FF2B5EF4-FFF2-40B4-BE49-F238E27FC236}">
                <a16:creationId xmlns:a16="http://schemas.microsoft.com/office/drawing/2014/main" id="{0A583057-8686-4962-8D23-4762CEDADB57}"/>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0F8DBF8E-64E5-419C-8F86-329AB0CF5809}"/>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A7AEE46D-1219-4526-8ED4-2CE370BA992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231151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5474-EA7B-4694-9996-5498DFA1DB57}"/>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control image repetition</a:t>
            </a:r>
            <a:endParaRPr lang="en-US" dirty="0"/>
          </a:p>
        </p:txBody>
      </p:sp>
      <p:sp>
        <p:nvSpPr>
          <p:cNvPr id="3" name="Text Placeholder 2">
            <a:extLst>
              <a:ext uri="{FF2B5EF4-FFF2-40B4-BE49-F238E27FC236}">
                <a16:creationId xmlns:a16="http://schemas.microsoft.com/office/drawing/2014/main" id="{BFCD8DEB-9E89-4BC9-BCAD-6073100A631F}"/>
              </a:ext>
            </a:extLst>
          </p:cNvPr>
          <p:cNvSpPr>
            <a:spLocks noGrp="1"/>
          </p:cNvSpPr>
          <p:nvPr>
            <p:ph type="body" sz="quarter" idx="13"/>
          </p:nvPr>
        </p:nvSpPr>
        <p:spPr>
          <a:xfrm>
            <a:off x="838200" y="1066800"/>
            <a:ext cx="8229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background-repeat: repeat;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repeats both directions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background-repeat: repeat-x;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repeats horizontally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background-repeat: repeat-y;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repeats vertically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background-repeat: no-repeat;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doesn't repeat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control image position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background-position: left top;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0% from left, 0% from top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background-position: center top;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centered horizontal, 0% from top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background-position: 90% 90%;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90% from left, 90% from top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control image scrolling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background-attachment: scroll;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image moves as you scroll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background-attachment: fixed;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image does not move as you scroll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Accessibility guideline</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Don’t use a background color or image that makes the text over it difficult to read.</a:t>
            </a:r>
          </a:p>
          <a:p>
            <a:endParaRPr lang="en-US" sz="1400" dirty="0"/>
          </a:p>
        </p:txBody>
      </p:sp>
      <p:sp>
        <p:nvSpPr>
          <p:cNvPr id="4" name="Date Placeholder 3">
            <a:extLst>
              <a:ext uri="{FF2B5EF4-FFF2-40B4-BE49-F238E27FC236}">
                <a16:creationId xmlns:a16="http://schemas.microsoft.com/office/drawing/2014/main" id="{E4E8D76F-7928-4590-903E-66773F1B2BC1}"/>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BE466461-AF43-4ABA-820C-DFB05A2AC335}"/>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87204E22-34D3-4337-8B96-E491B241AF8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81059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914CA3-E4A7-4A5C-A741-01B35640B579}"/>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using a linear gradient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background-image property</a:t>
            </a:r>
            <a:endParaRPr lang="en-US" dirty="0"/>
          </a:p>
        </p:txBody>
      </p:sp>
      <p:sp>
        <p:nvSpPr>
          <p:cNvPr id="8" name="Text Placeholder 7">
            <a:extLst>
              <a:ext uri="{FF2B5EF4-FFF2-40B4-BE49-F238E27FC236}">
                <a16:creationId xmlns:a16="http://schemas.microsoft.com/office/drawing/2014/main" id="{6BA38976-AB35-481C-BFE6-B4984400D4BA}"/>
              </a:ext>
            </a:extLst>
          </p:cNvPr>
          <p:cNvSpPr>
            <a:spLocks noGrp="1"/>
          </p:cNvSpPr>
          <p:nvPr>
            <p:ph type="body" sz="quarter" idx="13"/>
          </p:nvPr>
        </p:nvSpPr>
        <p:spPr>
          <a:xfrm>
            <a:off x="838199" y="1463040"/>
            <a:ext cx="8161123" cy="4495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linear-gradient(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direction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Courier New" panose="02070309020205020404" pitchFamily="49" charset="0"/>
            </a:endParaRPr>
          </a:p>
          <a:p>
            <a:pPr marL="0" marR="0">
              <a:spcBef>
                <a:spcPts val="0"/>
              </a:spcBef>
              <a:spcAft>
                <a:spcPts val="0"/>
              </a:spcAft>
            </a:pPr>
            <a:r>
              <a:rPr lang="en-US" sz="1600" b="1" dirty="0">
                <a:latin typeface="Courier New" panose="02070309020205020404" pitchFamily="49" charset="0"/>
                <a:ea typeface="Times New Roman" panose="02020603050405020304" pitchFamily="18" charset="0"/>
                <a:cs typeface="Courier New" panose="02070309020205020404" pitchFamily="49" charset="0"/>
              </a:rPr>
              <a:t>   </a:t>
            </a:r>
          </a:p>
          <a:p>
            <a:pPr marL="0" marR="0">
              <a:spcBef>
                <a:spcPts val="0"/>
              </a:spcBef>
              <a:spcAft>
                <a:spcPts val="0"/>
              </a:spcAft>
            </a:pPr>
            <a:endParaRPr lang="en-US" sz="1600" b="1"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spcBef>
                <a:spcPts val="0"/>
              </a:spcBef>
              <a:spcAft>
                <a:spcPts val="0"/>
              </a:spcAft>
            </a:pPr>
            <a:endParaRPr lang="en-US" sz="1600" b="1" dirty="0">
              <a:latin typeface="Courier New" panose="02070309020205020404" pitchFamily="49" charset="0"/>
              <a:ea typeface="Times New Roman" panose="02020603050405020304" pitchFamily="18" charset="0"/>
              <a:cs typeface="Courier New" panose="02070309020205020404" pitchFamily="49" charset="0"/>
            </a:endParaRPr>
          </a:p>
          <a:p>
            <a:pPr marL="0" marR="0">
              <a:spcBef>
                <a:spcPts val="0"/>
              </a:spcBef>
              <a:spcAft>
                <a:spcPts val="0"/>
              </a:spcAf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   background-image: </a:t>
            </a:r>
          </a:p>
          <a:p>
            <a:pPr marL="0" marR="0">
              <a:spcBef>
                <a:spcPts val="0"/>
              </a:spcBef>
              <a:spcAft>
                <a:spcPts val="0"/>
              </a:spcAft>
            </a:pPr>
            <a:r>
              <a:rPr lang="en-US" sz="1600" b="1"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linear-gradient(to right, red, orange, yellow, green, blue,    			indigo, violet);</a:t>
            </a: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5BE6EFBC-F7CE-4954-B9CF-C7545B016E39}"/>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C367F6AD-1E68-43EB-8D87-233B869043A3}"/>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1F72F15C-0647-4BCB-BF4A-3AAD3FE8035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pic>
        <p:nvPicPr>
          <p:cNvPr id="3" name="Picture 2">
            <a:extLst>
              <a:ext uri="{FF2B5EF4-FFF2-40B4-BE49-F238E27FC236}">
                <a16:creationId xmlns:a16="http://schemas.microsoft.com/office/drawing/2014/main" id="{FF65647F-D049-4722-A09F-8FBB611BED3C}"/>
              </a:ext>
            </a:extLst>
          </p:cNvPr>
          <p:cNvPicPr>
            <a:picLocks noChangeAspect="1"/>
          </p:cNvPicPr>
          <p:nvPr/>
        </p:nvPicPr>
        <p:blipFill>
          <a:blip r:embed="rId3"/>
          <a:stretch>
            <a:fillRect/>
          </a:stretch>
        </p:blipFill>
        <p:spPr>
          <a:xfrm>
            <a:off x="144676" y="4114800"/>
            <a:ext cx="8854647" cy="457506"/>
          </a:xfrm>
          <a:prstGeom prst="rect">
            <a:avLst/>
          </a:prstGeom>
        </p:spPr>
      </p:pic>
    </p:spTree>
    <p:extLst>
      <p:ext uri="{BB962C8B-B14F-4D97-AF65-F5344CB8AC3E}">
        <p14:creationId xmlns:p14="http://schemas.microsoft.com/office/powerpoint/2010/main" val="1817875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23B8-A5A0-4847-ACF5-199B6C90157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three divisions</a:t>
            </a:r>
            <a:endParaRPr lang="en-US" dirty="0"/>
          </a:p>
        </p:txBody>
      </p:sp>
      <p:sp>
        <p:nvSpPr>
          <p:cNvPr id="3" name="Text Placeholder 2">
            <a:extLst>
              <a:ext uri="{FF2B5EF4-FFF2-40B4-BE49-F238E27FC236}">
                <a16:creationId xmlns:a16="http://schemas.microsoft.com/office/drawing/2014/main" id="{8DB43327-0B2E-4CF9-AE28-BC9C9F3F5E2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 id="eg1"&gt;&lt;/div&gt;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 id="eg2"&gt;&lt;/div&gt;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 id="eg3"&gt;&lt;/div&gt;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three divisions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#eg1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background-image: linear-gradient(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to right, white 0%, red 100%);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#eg2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background-image: linear-gradient(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45deg, red 0%, white 50%, blue 100%); }</a:t>
            </a: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#eg3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background-image: linear-gradient(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45deg, red 0%, red 33%,</a:t>
            </a:r>
            <a:b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white 33%, white 66%,</a:t>
            </a:r>
            <a:b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blue 66%, blue 100%);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4D6A453-CCEE-4C87-8CC5-2AAA448A8F75}"/>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653805A3-9DA2-4770-91E1-13635BCAC05D}"/>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347BA14F-B979-452B-914A-4C0CF6019EF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421534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958C-5D4E-40E5-9ABA-5639DB3B778B}"/>
              </a:ext>
            </a:extLst>
          </p:cNvPr>
          <p:cNvSpPr>
            <a:spLocks noGrp="1"/>
          </p:cNvSpPr>
          <p:nvPr>
            <p:ph type="title"/>
          </p:nvPr>
        </p:nvSpPr>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linear gradients in a browser</a:t>
            </a:r>
            <a:endParaRPr lang="en-US" dirty="0"/>
          </a:p>
        </p:txBody>
      </p:sp>
      <p:pic>
        <p:nvPicPr>
          <p:cNvPr id="8" name="Content Placeholder 7" descr="Refer to page 165 in textbook">
            <a:extLst>
              <a:ext uri="{FF2B5EF4-FFF2-40B4-BE49-F238E27FC236}">
                <a16:creationId xmlns:a16="http://schemas.microsoft.com/office/drawing/2014/main" id="{154A65D4-6FF0-40D7-96BF-2476E7B377F9}"/>
              </a:ext>
            </a:extLst>
          </p:cNvPr>
          <p:cNvPicPr>
            <a:picLocks noGrp="1" noChangeAspect="1"/>
          </p:cNvPicPr>
          <p:nvPr>
            <p:ph sz="quarter" idx="13"/>
          </p:nvPr>
        </p:nvPicPr>
        <p:blipFill>
          <a:blip r:embed="rId3"/>
          <a:stretch>
            <a:fillRect/>
          </a:stretch>
        </p:blipFill>
        <p:spPr>
          <a:xfrm>
            <a:off x="1295400" y="1143000"/>
            <a:ext cx="4609051" cy="4343400"/>
          </a:xfrm>
          <a:prstGeom prst="rect">
            <a:avLst/>
          </a:prstGeom>
        </p:spPr>
      </p:pic>
      <p:sp>
        <p:nvSpPr>
          <p:cNvPr id="4" name="Date Placeholder 3">
            <a:extLst>
              <a:ext uri="{FF2B5EF4-FFF2-40B4-BE49-F238E27FC236}">
                <a16:creationId xmlns:a16="http://schemas.microsoft.com/office/drawing/2014/main" id="{4E2B1293-3EF0-48A8-9664-EBB413DE8605}"/>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F6200538-10B6-490D-A5A6-D3A0875AA572}"/>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15290858-E58A-4FE9-B078-B21EDB54F49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397228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1F7784-AD9B-45E4-B152-0E6982DDD12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web page that uses borders and a gradient</a:t>
            </a:r>
            <a:endParaRPr lang="en-US" dirty="0"/>
          </a:p>
        </p:txBody>
      </p:sp>
      <p:pic>
        <p:nvPicPr>
          <p:cNvPr id="9" name="Content Placeholder 8" descr="Refer to page 167 in textbook">
            <a:extLst>
              <a:ext uri="{FF2B5EF4-FFF2-40B4-BE49-F238E27FC236}">
                <a16:creationId xmlns:a16="http://schemas.microsoft.com/office/drawing/2014/main" id="{408ABFCF-624F-41B8-97FD-D48F20A0766F}"/>
              </a:ext>
            </a:extLst>
          </p:cNvPr>
          <p:cNvPicPr>
            <a:picLocks noGrp="1" noChangeAspect="1"/>
          </p:cNvPicPr>
          <p:nvPr>
            <p:ph sz="quarter" idx="13"/>
          </p:nvPr>
        </p:nvPicPr>
        <p:blipFill>
          <a:blip r:embed="rId3"/>
          <a:stretch>
            <a:fillRect/>
          </a:stretch>
        </p:blipFill>
        <p:spPr>
          <a:xfrm>
            <a:off x="1219200" y="1143000"/>
            <a:ext cx="5722410" cy="4800600"/>
          </a:xfrm>
          <a:prstGeom prst="rect">
            <a:avLst/>
          </a:prstGeom>
        </p:spPr>
      </p:pic>
      <p:sp>
        <p:nvSpPr>
          <p:cNvPr id="4" name="Date Placeholder 3">
            <a:extLst>
              <a:ext uri="{FF2B5EF4-FFF2-40B4-BE49-F238E27FC236}">
                <a16:creationId xmlns:a16="http://schemas.microsoft.com/office/drawing/2014/main" id="{CDCBF4AC-826F-45F7-9FE8-7EF666325CAC}"/>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2B6C5F86-85C5-42DF-A76C-F9F9706D9E52}"/>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095CF0BB-ED97-4C5B-8D2A-AAD1D3E62CC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3044862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FD7F-0240-4521-9C11-EEAB8BFEC4E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gradient and borders</a:t>
            </a:r>
            <a:endParaRPr lang="en-US" dirty="0"/>
          </a:p>
        </p:txBody>
      </p:sp>
      <p:sp>
        <p:nvSpPr>
          <p:cNvPr id="3" name="Text Placeholder 2">
            <a:extLst>
              <a:ext uri="{FF2B5EF4-FFF2-40B4-BE49-F238E27FC236}">
                <a16:creationId xmlns:a16="http://schemas.microsoft.com/office/drawing/2014/main" id="{B6E80A91-FD2C-4A9D-9D09-5E550CD625B2}"/>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the styles that provide the background behind the body */</a:t>
            </a:r>
          </a:p>
          <a:p>
            <a:pPr marL="0" marR="0">
              <a:spcBef>
                <a:spcPts val="0"/>
              </a:spcBef>
              <a:spcAft>
                <a:spcPts val="0"/>
              </a:spcAft>
              <a:tabLst>
                <a:tab pos="6515100" algn="l"/>
              </a:tabLst>
            </a:pP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html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background-image: linear-gradient(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to bottom, white 0%, #facd8a 100%);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body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font-family: Verdana, Arial, Helvetica, sans-serif;</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100%;</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width: 700px;</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 15px auto;</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15px 1.5em;</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 1px solid black;</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border-radius: 25px;</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box-shadow: 5px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5px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0 0;</a:t>
            </a: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38B41C64-A3A2-4D1B-BFB9-75E26AD2C0D6}"/>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3FDD54BD-B412-4146-A79F-E722DDC7E17D}"/>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95A2CE8A-0D46-43FE-9FE4-8040ABCEA2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674412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7A5D-1B1C-403F-9DE0-7542C58FDC6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(continued)</a:t>
            </a:r>
            <a:endParaRPr lang="en-US" dirty="0"/>
          </a:p>
        </p:txBody>
      </p:sp>
      <p:sp>
        <p:nvSpPr>
          <p:cNvPr id="3" name="Text Placeholder 2">
            <a:extLst>
              <a:ext uri="{FF2B5EF4-FFF2-40B4-BE49-F238E27FC236}">
                <a16:creationId xmlns:a16="http://schemas.microsoft.com/office/drawing/2014/main" id="{C710E2A3-CA4A-406D-B982-CB7B0849A5CD}"/>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the styles for the header */</a:t>
            </a:r>
            <a:endPar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endPar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padding-bottom: 1em;</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border-bottom: 2px solid #f2972e;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h2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text-shadow: 2px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2px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0 black;</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endPar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the styles for the footer */</a:t>
            </a:r>
            <a:endPar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endPar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footer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margin-top: 2em;</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border-top: 2px solid #f2972e;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padding-top: .7em; }</a:t>
            </a:r>
          </a:p>
          <a:p>
            <a:pPr marL="0" marR="0">
              <a:spcBef>
                <a:spcPts val="0"/>
              </a:spcBef>
              <a:spcAft>
                <a:spcPts val="600"/>
              </a:spcAft>
            </a:pPr>
            <a:r>
              <a:rPr lang="en-US" sz="1100" dirty="0">
                <a:effectLst/>
                <a:latin typeface="Times New Roman" panose="02020603050405020304" pitchFamily="18" charset="0"/>
                <a:ea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21B690F1-97C4-43CA-8156-CCBE02FBBECA}"/>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85EC0282-157B-4F71-AD1A-D96A4A6B917F}"/>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661C69B1-CCD7-47B0-B935-8A0294FEF31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258617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3F3B-F915-493B-8F74-F53C0CBF0F85}"/>
              </a:ext>
            </a:extLst>
          </p:cNvPr>
          <p:cNvSpPr>
            <a:spLocks noGrp="1"/>
          </p:cNvSpPr>
          <p:nvPr>
            <p:ph type="title"/>
          </p:nvPr>
        </p:nvSpPr>
        <p:spPr/>
        <p:txBody>
          <a:bodyPr/>
          <a:lstStyle/>
          <a:p>
            <a:r>
              <a:rPr lang="en-US" dirty="0"/>
              <a:t>Short 5-1	Apply CSS to an HTML page</a:t>
            </a:r>
          </a:p>
        </p:txBody>
      </p:sp>
      <p:sp>
        <p:nvSpPr>
          <p:cNvPr id="4" name="Date Placeholder 3">
            <a:extLst>
              <a:ext uri="{FF2B5EF4-FFF2-40B4-BE49-F238E27FC236}">
                <a16:creationId xmlns:a16="http://schemas.microsoft.com/office/drawing/2014/main" id="{D5337ED3-8F6A-42E2-9728-34F310F0EBFB}"/>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DD0292B5-3458-42E6-8A62-0F4590B2ED48}"/>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F76FE993-94D4-4468-AFC3-B61D2B234E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38</a:t>
            </a:fld>
            <a:endParaRPr lang="en-US" dirty="0">
              <a:solidFill>
                <a:schemeClr val="bg1"/>
              </a:solidFill>
            </a:endParaRPr>
          </a:p>
        </p:txBody>
      </p:sp>
      <p:pic>
        <p:nvPicPr>
          <p:cNvPr id="9" name="Picture 8" descr="Graphical user interface, text, application&#10;&#10;Description automatically generated">
            <a:extLst>
              <a:ext uri="{FF2B5EF4-FFF2-40B4-BE49-F238E27FC236}">
                <a16:creationId xmlns:a16="http://schemas.microsoft.com/office/drawing/2014/main" id="{44B7F7FF-4EAB-4F97-A295-D29969008A5D}"/>
              </a:ext>
            </a:extLst>
          </p:cNvPr>
          <p:cNvPicPr>
            <a:picLocks noChangeAspect="1"/>
          </p:cNvPicPr>
          <p:nvPr/>
        </p:nvPicPr>
        <p:blipFill>
          <a:blip r:embed="rId3"/>
          <a:stretch>
            <a:fillRect/>
          </a:stretch>
        </p:blipFill>
        <p:spPr>
          <a:xfrm>
            <a:off x="2133600" y="1077220"/>
            <a:ext cx="4500747" cy="5018779"/>
          </a:xfrm>
          <a:prstGeom prst="rect">
            <a:avLst/>
          </a:prstGeom>
        </p:spPr>
      </p:pic>
    </p:spTree>
    <p:extLst>
      <p:ext uri="{BB962C8B-B14F-4D97-AF65-F5344CB8AC3E}">
        <p14:creationId xmlns:p14="http://schemas.microsoft.com/office/powerpoint/2010/main" val="267878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0AB525-BA88-44E9-A8ED-CAC5DC29F36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descr="Refer to page 145 in textbook">
            <a:extLst>
              <a:ext uri="{FF2B5EF4-FFF2-40B4-BE49-F238E27FC236}">
                <a16:creationId xmlns:a16="http://schemas.microsoft.com/office/drawing/2014/main" id="{22476DA3-0ED5-4C44-B8D3-79EA9D498DC2}"/>
              </a:ext>
            </a:extLst>
          </p:cNvPr>
          <p:cNvPicPr>
            <a:picLocks noGrp="1" noChangeAspect="1"/>
          </p:cNvPicPr>
          <p:nvPr>
            <p:ph sz="quarter" idx="13"/>
          </p:nvPr>
        </p:nvPicPr>
        <p:blipFill>
          <a:blip r:embed="rId3"/>
          <a:stretch>
            <a:fillRect/>
          </a:stretch>
        </p:blipFill>
        <p:spPr>
          <a:xfrm>
            <a:off x="943428" y="1105391"/>
            <a:ext cx="7257143" cy="3923809"/>
          </a:xfrm>
          <a:prstGeom prst="rect">
            <a:avLst/>
          </a:prstGeom>
        </p:spPr>
      </p:pic>
      <p:sp>
        <p:nvSpPr>
          <p:cNvPr id="4" name="Date Placeholder 3">
            <a:extLst>
              <a:ext uri="{FF2B5EF4-FFF2-40B4-BE49-F238E27FC236}">
                <a16:creationId xmlns:a16="http://schemas.microsoft.com/office/drawing/2014/main" id="{7F0D74AD-B20A-41CC-9A99-1BA44EDB1062}"/>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B0CD05B7-E0DE-4F2B-8FFB-40EB7B4A561D}"/>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EAD61712-6478-4F3E-AFBA-06157D99C3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310343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0AB525-BA88-44E9-A8ED-CAC5DC29F36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Developer Tools view</a:t>
            </a:r>
            <a:endParaRPr lang="en-US" dirty="0"/>
          </a:p>
        </p:txBody>
      </p:sp>
      <p:sp>
        <p:nvSpPr>
          <p:cNvPr id="4" name="Date Placeholder 3">
            <a:extLst>
              <a:ext uri="{FF2B5EF4-FFF2-40B4-BE49-F238E27FC236}">
                <a16:creationId xmlns:a16="http://schemas.microsoft.com/office/drawing/2014/main" id="{7F0D74AD-B20A-41CC-9A99-1BA44EDB1062}"/>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B0CD05B7-E0DE-4F2B-8FFB-40EB7B4A561D}"/>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EAD61712-6478-4F3E-AFBA-06157D99C3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pic>
        <p:nvPicPr>
          <p:cNvPr id="8" name="Picture 7" descr="Graphical user interface&#10;&#10;Description automatically generated">
            <a:extLst>
              <a:ext uri="{FF2B5EF4-FFF2-40B4-BE49-F238E27FC236}">
                <a16:creationId xmlns:a16="http://schemas.microsoft.com/office/drawing/2014/main" id="{BAD3046B-A96B-4BB4-98BF-9F114D17CF8F}"/>
              </a:ext>
            </a:extLst>
          </p:cNvPr>
          <p:cNvPicPr>
            <a:picLocks noChangeAspect="1"/>
          </p:cNvPicPr>
          <p:nvPr/>
        </p:nvPicPr>
        <p:blipFill>
          <a:blip r:embed="rId3"/>
          <a:stretch>
            <a:fillRect/>
          </a:stretch>
        </p:blipFill>
        <p:spPr>
          <a:xfrm>
            <a:off x="1143000" y="1497525"/>
            <a:ext cx="6629400" cy="4247671"/>
          </a:xfrm>
          <a:prstGeom prst="rect">
            <a:avLst/>
          </a:prstGeom>
        </p:spPr>
      </p:pic>
    </p:spTree>
    <p:extLst>
      <p:ext uri="{BB962C8B-B14F-4D97-AF65-F5344CB8AC3E}">
        <p14:creationId xmlns:p14="http://schemas.microsoft.com/office/powerpoint/2010/main" val="301263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D1B3-EC4B-46CC-BAF9-494C8BF4BA5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formula for calculating the height of a box</a:t>
            </a:r>
            <a:endParaRPr lang="en-US" dirty="0"/>
          </a:p>
        </p:txBody>
      </p:sp>
      <p:sp>
        <p:nvSpPr>
          <p:cNvPr id="3" name="Text Placeholder 2">
            <a:extLst>
              <a:ext uri="{FF2B5EF4-FFF2-40B4-BE49-F238E27FC236}">
                <a16:creationId xmlns:a16="http://schemas.microsoft.com/office/drawing/2014/main" id="{C554FB55-B4BA-4286-AD7B-B7783FEFF51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top margin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top border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top padding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height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bottom padding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bottom border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bottom margin</a:t>
            </a:r>
          </a:p>
          <a:p>
            <a:pPr marL="347345" marR="0">
              <a:spcBef>
                <a:spcPts val="0"/>
              </a:spcBef>
              <a:spcAft>
                <a:spcPts val="0"/>
              </a:spcAft>
              <a:tabLst>
                <a:tab pos="1371600" algn="l"/>
              </a:tabLst>
            </a:pPr>
            <a:r>
              <a:rPr lang="en-US" sz="1600" b="1" i="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box height</a:t>
            </a:r>
            <a:endParaRPr lang="en-US" sz="1600" b="1" i="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formula for calculating the width of a box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left margin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left border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left padding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width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right padding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right border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right margin</a:t>
            </a:r>
          </a:p>
          <a:p>
            <a:pPr marL="347345" marR="0">
              <a:spcBef>
                <a:spcPts val="0"/>
              </a:spcBef>
              <a:spcAft>
                <a:spcPts val="0"/>
              </a:spcAft>
              <a:tabLst>
                <a:tab pos="1371600" algn="l"/>
              </a:tabLst>
            </a:pPr>
            <a:r>
              <a:rPr lang="en-US" sz="1600" b="1" i="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box width</a:t>
            </a:r>
            <a:endParaRPr lang="en-US" sz="1600" b="1" i="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3BE0E7B3-E4EA-468C-9D16-DD7091B99EB9}"/>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4D1AE27A-F0F2-4DA2-9441-4860DE7C6C19}"/>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46C46453-CF1D-4E80-BEEC-B520080862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79220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3558-E0C7-4561-9FEF-1D0377E314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a page that uses the box model</a:t>
            </a:r>
            <a:endParaRPr lang="en-US" dirty="0"/>
          </a:p>
        </p:txBody>
      </p:sp>
      <p:sp>
        <p:nvSpPr>
          <p:cNvPr id="7" name="Rectangle 1">
            <a:extLst>
              <a:ext uri="{FF2B5EF4-FFF2-40B4-BE49-F238E27FC236}">
                <a16:creationId xmlns:a16="http://schemas.microsoft.com/office/drawing/2014/main" id="{20F58515-0EB6-4978-A0C4-D8F73D393C77}"/>
              </a:ext>
            </a:extLst>
          </p:cNvPr>
          <p:cNvSpPr>
            <a:spLocks noGrp="1" noChangeArrowheads="1"/>
          </p:cNvSpPr>
          <p:nvPr>
            <p:ph type="body" sz="quarter" idx="13"/>
          </p:nvPr>
        </p:nvSpPr>
        <p:spPr bwMode="auto">
          <a:xfrm>
            <a:off x="838200" y="1066800"/>
            <a:ext cx="722024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1371600" algn="l"/>
              </a:tabLst>
              <a:defRPr>
                <a:solidFill>
                  <a:schemeClr val="tx1"/>
                </a:solidFill>
                <a:latin typeface="Arial" panose="020B0604020202020204" pitchFamily="34" charset="0"/>
              </a:defRPr>
            </a:lvl1pPr>
            <a:lvl2pPr>
              <a:tabLst>
                <a:tab pos="1371600" algn="l"/>
              </a:tabLst>
              <a:defRPr>
                <a:solidFill>
                  <a:schemeClr val="tx1"/>
                </a:solidFill>
                <a:latin typeface="Arial" panose="020B0604020202020204" pitchFamily="34" charset="0"/>
              </a:defRPr>
            </a:lvl2pPr>
            <a:lvl3pPr>
              <a:tabLst>
                <a:tab pos="1371600" algn="l"/>
              </a:tabLst>
              <a:defRPr>
                <a:solidFill>
                  <a:schemeClr val="tx1"/>
                </a:solidFill>
                <a:latin typeface="Arial" panose="020B0604020202020204" pitchFamily="34" charset="0"/>
              </a:defRPr>
            </a:lvl3pPr>
            <a:lvl4pPr>
              <a:tabLst>
                <a:tab pos="1371600" algn="l"/>
              </a:tabLst>
              <a:defRPr>
                <a:solidFill>
                  <a:schemeClr val="tx1"/>
                </a:solidFill>
                <a:latin typeface="Arial" panose="020B0604020202020204" pitchFamily="34" charset="0"/>
              </a:defRPr>
            </a:lvl4pPr>
            <a:lvl5pPr>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&lt;body&gt;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&lt;main&gt;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&lt;h1&gt;San Joaquin Valley Town Hall&lt;/h1&gt;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&lt;p&gt;Welcome to San Joaquin Valley Town Hall.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We have some fascinating speakers for you this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season!&lt;/p&gt;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&lt;/main&gt;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&lt;/body&gt;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1338257A-90A1-4D18-95A1-D91AB5E7B4B2}"/>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ED64DCA0-A693-4501-8FA5-05A78A9B9C1B}"/>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145F698C-F5B6-4460-992D-E505ECAD5AC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36744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A1B5-2F3D-456E-B4EC-B2CB618A780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page that uses the box model</a:t>
            </a:r>
            <a:endParaRPr lang="en-US" dirty="0"/>
          </a:p>
        </p:txBody>
      </p:sp>
      <p:sp>
        <p:nvSpPr>
          <p:cNvPr id="3" name="Text Placeholder 2">
            <a:extLst>
              <a:ext uri="{FF2B5EF4-FFF2-40B4-BE49-F238E27FC236}">
                <a16:creationId xmlns:a16="http://schemas.microsoft.com/office/drawing/2014/main" id="{F8C79B9F-D54C-405D-BEFB-C4CCCDA8413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body {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3px </a:t>
            </a:r>
            <a:r>
              <a:rPr lang="en-US" sz="1400" b="1" dirty="0">
                <a:effectLst/>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dotted</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black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margin: 10px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4 sides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main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2px </a:t>
            </a:r>
            <a:r>
              <a:rPr lang="en-US" sz="1400" b="1" dirty="0">
                <a:effectLst/>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solid</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black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width:   500px;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fixed width */</a:t>
            </a: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margin:  20px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4 sides */</a:t>
            </a: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padding: 10px;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4 sides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h1, p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1px </a:t>
            </a:r>
            <a:r>
              <a:rPr lang="en-US" sz="1400" b="1" dirty="0">
                <a:effectLst/>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dashed</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black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padding: 10px;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4 sides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h1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margin: .5em 0 .25em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top | right/left | bottom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padding-left: 15px;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1 side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margin: 0;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4 sides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padding-left: 15px; </a:t>
            </a:r>
            <a:r>
              <a:rPr lang="en-US" sz="14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rPr>
              <a:t>/* 1 side */</a:t>
            </a:r>
            <a:endParaRPr lang="en-US" sz="1600" b="1" dirty="0">
              <a:solidFill>
                <a:schemeClr val="accent1">
                  <a:lumMod val="75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C8F5FF03-0377-4D88-A1E5-66D536D7840B}"/>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CE96B21A-5514-4DAE-B516-D2D3F7CB0C0C}"/>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A5457A73-48BC-4037-B45A-65F062A9FC7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54896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CAC94D-862F-412B-B6DE-E1EBC177829A}"/>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a browser</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pic>
        <p:nvPicPr>
          <p:cNvPr id="9" name="Content Placeholder 8" descr="Refer to page 147 in textbook">
            <a:extLst>
              <a:ext uri="{FF2B5EF4-FFF2-40B4-BE49-F238E27FC236}">
                <a16:creationId xmlns:a16="http://schemas.microsoft.com/office/drawing/2014/main" id="{4DB2688A-48F6-4EC9-B412-0FC05F1FACC3}"/>
              </a:ext>
            </a:extLst>
          </p:cNvPr>
          <p:cNvPicPr>
            <a:picLocks noGrp="1" noChangeAspect="1"/>
          </p:cNvPicPr>
          <p:nvPr>
            <p:ph sz="quarter" idx="13"/>
          </p:nvPr>
        </p:nvPicPr>
        <p:blipFill>
          <a:blip r:embed="rId3"/>
          <a:stretch>
            <a:fillRect/>
          </a:stretch>
        </p:blipFill>
        <p:spPr>
          <a:xfrm>
            <a:off x="1219200" y="990600"/>
            <a:ext cx="6751471" cy="3581400"/>
          </a:xfrm>
          <a:prstGeom prst="rect">
            <a:avLst/>
          </a:prstGeom>
        </p:spPr>
      </p:pic>
      <p:sp>
        <p:nvSpPr>
          <p:cNvPr id="4" name="Date Placeholder 3">
            <a:extLst>
              <a:ext uri="{FF2B5EF4-FFF2-40B4-BE49-F238E27FC236}">
                <a16:creationId xmlns:a16="http://schemas.microsoft.com/office/drawing/2014/main" id="{BC456463-461C-4149-879C-6E3D21C43E9B}"/>
              </a:ext>
            </a:extLst>
          </p:cNvPr>
          <p:cNvSpPr>
            <a:spLocks noGrp="1"/>
          </p:cNvSpPr>
          <p:nvPr>
            <p:ph type="dt" sz="half" idx="10"/>
          </p:nvPr>
        </p:nvSpPr>
        <p:spPr/>
        <p:txBody>
          <a:bodyPr/>
          <a:lstStyle/>
          <a:p>
            <a:pPr>
              <a:defRPr/>
            </a:pPr>
            <a:r>
              <a:rPr lang="en-US"/>
              <a:t>Murach's HTML and CSS, 5th Edition</a:t>
            </a:r>
            <a:endParaRPr lang="en-US" dirty="0"/>
          </a:p>
        </p:txBody>
      </p:sp>
      <p:sp>
        <p:nvSpPr>
          <p:cNvPr id="5" name="Footer Placeholder 4">
            <a:extLst>
              <a:ext uri="{FF2B5EF4-FFF2-40B4-BE49-F238E27FC236}">
                <a16:creationId xmlns:a16="http://schemas.microsoft.com/office/drawing/2014/main" id="{8EA180EF-0D37-4EE1-A251-078CEFC47218}"/>
              </a:ext>
            </a:extLst>
          </p:cNvPr>
          <p:cNvSpPr>
            <a:spLocks noGrp="1"/>
          </p:cNvSpPr>
          <p:nvPr>
            <p:ph type="ftr" sz="quarter" idx="11"/>
          </p:nvPr>
        </p:nvSpPr>
        <p:spPr/>
        <p:txBody>
          <a:bodyPr/>
          <a:lstStyle/>
          <a:p>
            <a:pPr>
              <a:defRPr/>
            </a:pPr>
            <a:r>
              <a:rPr lang="en-US"/>
              <a:t>© 2022, Mike Murach &amp; Associates, Inc.</a:t>
            </a:r>
            <a:endParaRPr lang="en-US" dirty="0"/>
          </a:p>
        </p:txBody>
      </p:sp>
      <p:sp>
        <p:nvSpPr>
          <p:cNvPr id="6" name="Slide Number Placeholder 5">
            <a:extLst>
              <a:ext uri="{FF2B5EF4-FFF2-40B4-BE49-F238E27FC236}">
                <a16:creationId xmlns:a16="http://schemas.microsoft.com/office/drawing/2014/main" id="{A021EC54-D677-42CB-A097-857CF24E0E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1921274066"/>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611E833D-05D0-4A5D-A09D-85733BEA6AAA}" vid="{7CAD4F6C-8ECE-45F7-A39E-93FAD23107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572</TotalTime>
  <Words>4298</Words>
  <Application>Microsoft Office PowerPoint</Application>
  <PresentationFormat>On-screen Show (4:3)</PresentationFormat>
  <Paragraphs>625</Paragraphs>
  <Slides>38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Narrow</vt:lpstr>
      <vt:lpstr>Courier New</vt:lpstr>
      <vt:lpstr>Symbol</vt:lpstr>
      <vt:lpstr>Times New Roman</vt:lpstr>
      <vt:lpstr>Master slides_with_titles_logo</vt:lpstr>
      <vt:lpstr>Chapter 5</vt:lpstr>
      <vt:lpstr>Objectives</vt:lpstr>
      <vt:lpstr>Objectives (cont.)</vt:lpstr>
      <vt:lpstr>The CSS box model</vt:lpstr>
      <vt:lpstr>Developer Tools view</vt:lpstr>
      <vt:lpstr>The formula for calculating the height of a box</vt:lpstr>
      <vt:lpstr>The HTML for a page that uses the box model</vt:lpstr>
      <vt:lpstr>The CSS for the page that uses the box model</vt:lpstr>
      <vt:lpstr>The web page in a browser </vt:lpstr>
      <vt:lpstr>Width and height properties</vt:lpstr>
      <vt:lpstr>How to set the width of the content area</vt:lpstr>
      <vt:lpstr>How to set the margin on a single side</vt:lpstr>
      <vt:lpstr>How to set the padding on a single side  of an element</vt:lpstr>
      <vt:lpstr>A web page with widths, margins, and padding</vt:lpstr>
      <vt:lpstr>The HTML for the page (part 1)</vt:lpstr>
      <vt:lpstr>The HTML for the page (part 2)</vt:lpstr>
      <vt:lpstr>The HTML for the page (part 3)</vt:lpstr>
      <vt:lpstr>The CSS for the web page (part 1)</vt:lpstr>
      <vt:lpstr>The CSS for the web page (part 2)</vt:lpstr>
      <vt:lpstr>The CSS for the web page (part 3)</vt:lpstr>
      <vt:lpstr>A version of the page that uses a reset selector</vt:lpstr>
      <vt:lpstr>The CSS for this version of the page</vt:lpstr>
      <vt:lpstr>Properties for setting borders</vt:lpstr>
      <vt:lpstr>How to set border properties</vt:lpstr>
      <vt:lpstr>How to set the widths of borders</vt:lpstr>
      <vt:lpstr>The syntax for the border-radius  and box-shadow properties</vt:lpstr>
      <vt:lpstr>The HTML for a section</vt:lpstr>
      <vt:lpstr>The section in a browser</vt:lpstr>
      <vt:lpstr>The properties for setting the background color and image</vt:lpstr>
      <vt:lpstr>How to use the shorthand property</vt:lpstr>
      <vt:lpstr>How to control image repetition</vt:lpstr>
      <vt:lpstr>The syntax for using a linear gradient  in the background-image property</vt:lpstr>
      <vt:lpstr>The HTML for three divisions</vt:lpstr>
      <vt:lpstr>The linear gradients in a browser</vt:lpstr>
      <vt:lpstr>A web page that uses borders and a gradient</vt:lpstr>
      <vt:lpstr>The CSS for the gradient and borders</vt:lpstr>
      <vt:lpstr>The CSS (continued)</vt:lpstr>
      <vt:lpstr>Short 5-1 Apply CSS to an HTML page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Bethany Cabrera</dc:creator>
  <cp:lastModifiedBy>Pfaff, Larry</cp:lastModifiedBy>
  <cp:revision>17</cp:revision>
  <cp:lastPrinted>2016-01-14T23:03:16Z</cp:lastPrinted>
  <dcterms:created xsi:type="dcterms:W3CDTF">2021-11-01T20:42:05Z</dcterms:created>
  <dcterms:modified xsi:type="dcterms:W3CDTF">2022-08-25T22:29:49Z</dcterms:modified>
</cp:coreProperties>
</file>