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55" r:id="rId1"/>
    <p:sldMasterId id="2147483867" r:id="rId2"/>
  </p:sldMasterIdLst>
  <p:notesMasterIdLst>
    <p:notesMasterId r:id="rId53"/>
  </p:notesMasterIdLst>
  <p:sldIdLst>
    <p:sldId id="323" r:id="rId3"/>
    <p:sldId id="259" r:id="rId4"/>
    <p:sldId id="260" r:id="rId5"/>
    <p:sldId id="261" r:id="rId6"/>
    <p:sldId id="262" r:id="rId7"/>
    <p:sldId id="263" r:id="rId8"/>
    <p:sldId id="264" r:id="rId9"/>
    <p:sldId id="265" r:id="rId10"/>
    <p:sldId id="266" r:id="rId11"/>
    <p:sldId id="324" r:id="rId12"/>
    <p:sldId id="267" r:id="rId13"/>
    <p:sldId id="268" r:id="rId14"/>
    <p:sldId id="314" r:id="rId15"/>
    <p:sldId id="269" r:id="rId16"/>
    <p:sldId id="270" r:id="rId17"/>
    <p:sldId id="272" r:id="rId18"/>
    <p:sldId id="271" r:id="rId19"/>
    <p:sldId id="273" r:id="rId20"/>
    <p:sldId id="274" r:id="rId21"/>
    <p:sldId id="315" r:id="rId22"/>
    <p:sldId id="313" r:id="rId23"/>
    <p:sldId id="316" r:id="rId24"/>
    <p:sldId id="317" r:id="rId25"/>
    <p:sldId id="318" r:id="rId26"/>
    <p:sldId id="319" r:id="rId27"/>
    <p:sldId id="275" r:id="rId28"/>
    <p:sldId id="276" r:id="rId29"/>
    <p:sldId id="277" r:id="rId30"/>
    <p:sldId id="278" r:id="rId31"/>
    <p:sldId id="279" r:id="rId32"/>
    <p:sldId id="280" r:id="rId33"/>
    <p:sldId id="312" r:id="rId34"/>
    <p:sldId id="281" r:id="rId35"/>
    <p:sldId id="282" r:id="rId36"/>
    <p:sldId id="283" r:id="rId37"/>
    <p:sldId id="284" r:id="rId38"/>
    <p:sldId id="325" r:id="rId39"/>
    <p:sldId id="326" r:id="rId40"/>
    <p:sldId id="285" r:id="rId41"/>
    <p:sldId id="286" r:id="rId42"/>
    <p:sldId id="287" r:id="rId43"/>
    <p:sldId id="289" r:id="rId44"/>
    <p:sldId id="288" r:id="rId45"/>
    <p:sldId id="290" r:id="rId46"/>
    <p:sldId id="292" r:id="rId47"/>
    <p:sldId id="293" r:id="rId48"/>
    <p:sldId id="294" r:id="rId49"/>
    <p:sldId id="295" r:id="rId50"/>
    <p:sldId id="298" r:id="rId51"/>
    <p:sldId id="322" r:id="rId52"/>
  </p:sldIdLst>
  <p:sldSz cx="9144000" cy="6858000" type="screen4x3"/>
  <p:notesSz cx="6858000" cy="9144000"/>
  <p:defaultTextStyle>
    <a:defPPr>
      <a:defRPr lang="en-US"/>
    </a:defPPr>
    <a:lvl1pPr algn="l" rtl="0" fontAlgn="base">
      <a:spcBef>
        <a:spcPct val="0"/>
      </a:spcBef>
      <a:spcAft>
        <a:spcPct val="0"/>
      </a:spcAft>
      <a:defRPr sz="2400" kern="1200" baseline="-25000">
        <a:solidFill>
          <a:schemeClr val="tx1"/>
        </a:solidFill>
        <a:latin typeface="Times New Roman" charset="0"/>
        <a:ea typeface="+mn-ea"/>
        <a:cs typeface="+mn-cs"/>
      </a:defRPr>
    </a:lvl1pPr>
    <a:lvl2pPr marL="457200" algn="l" rtl="0" fontAlgn="base">
      <a:spcBef>
        <a:spcPct val="0"/>
      </a:spcBef>
      <a:spcAft>
        <a:spcPct val="0"/>
      </a:spcAft>
      <a:defRPr sz="2400" kern="1200" baseline="-25000">
        <a:solidFill>
          <a:schemeClr val="tx1"/>
        </a:solidFill>
        <a:latin typeface="Times New Roman" charset="0"/>
        <a:ea typeface="+mn-ea"/>
        <a:cs typeface="+mn-cs"/>
      </a:defRPr>
    </a:lvl2pPr>
    <a:lvl3pPr marL="914400" algn="l" rtl="0" fontAlgn="base">
      <a:spcBef>
        <a:spcPct val="0"/>
      </a:spcBef>
      <a:spcAft>
        <a:spcPct val="0"/>
      </a:spcAft>
      <a:defRPr sz="2400" kern="1200" baseline="-25000">
        <a:solidFill>
          <a:schemeClr val="tx1"/>
        </a:solidFill>
        <a:latin typeface="Times New Roman" charset="0"/>
        <a:ea typeface="+mn-ea"/>
        <a:cs typeface="+mn-cs"/>
      </a:defRPr>
    </a:lvl3pPr>
    <a:lvl4pPr marL="1371600" algn="l" rtl="0" fontAlgn="base">
      <a:spcBef>
        <a:spcPct val="0"/>
      </a:spcBef>
      <a:spcAft>
        <a:spcPct val="0"/>
      </a:spcAft>
      <a:defRPr sz="2400" kern="1200" baseline="-25000">
        <a:solidFill>
          <a:schemeClr val="tx1"/>
        </a:solidFill>
        <a:latin typeface="Times New Roman" charset="0"/>
        <a:ea typeface="+mn-ea"/>
        <a:cs typeface="+mn-cs"/>
      </a:defRPr>
    </a:lvl4pPr>
    <a:lvl5pPr marL="1828800" algn="l" rtl="0" fontAlgn="base">
      <a:spcBef>
        <a:spcPct val="0"/>
      </a:spcBef>
      <a:spcAft>
        <a:spcPct val="0"/>
      </a:spcAft>
      <a:defRPr sz="2400" kern="1200" baseline="-25000">
        <a:solidFill>
          <a:schemeClr val="tx1"/>
        </a:solidFill>
        <a:latin typeface="Times New Roman" charset="0"/>
        <a:ea typeface="+mn-ea"/>
        <a:cs typeface="+mn-cs"/>
      </a:defRPr>
    </a:lvl5pPr>
    <a:lvl6pPr marL="2286000" algn="l" defTabSz="914400" rtl="0" eaLnBrk="1" latinLnBrk="0" hangingPunct="1">
      <a:defRPr sz="2400" kern="1200" baseline="-25000">
        <a:solidFill>
          <a:schemeClr val="tx1"/>
        </a:solidFill>
        <a:latin typeface="Times New Roman" charset="0"/>
        <a:ea typeface="+mn-ea"/>
        <a:cs typeface="+mn-cs"/>
      </a:defRPr>
    </a:lvl6pPr>
    <a:lvl7pPr marL="2743200" algn="l" defTabSz="914400" rtl="0" eaLnBrk="1" latinLnBrk="0" hangingPunct="1">
      <a:defRPr sz="2400" kern="1200" baseline="-25000">
        <a:solidFill>
          <a:schemeClr val="tx1"/>
        </a:solidFill>
        <a:latin typeface="Times New Roman" charset="0"/>
        <a:ea typeface="+mn-ea"/>
        <a:cs typeface="+mn-cs"/>
      </a:defRPr>
    </a:lvl7pPr>
    <a:lvl8pPr marL="3200400" algn="l" defTabSz="914400" rtl="0" eaLnBrk="1" latinLnBrk="0" hangingPunct="1">
      <a:defRPr sz="2400" kern="1200" baseline="-25000">
        <a:solidFill>
          <a:schemeClr val="tx1"/>
        </a:solidFill>
        <a:latin typeface="Times New Roman" charset="0"/>
        <a:ea typeface="+mn-ea"/>
        <a:cs typeface="+mn-cs"/>
      </a:defRPr>
    </a:lvl8pPr>
    <a:lvl9pPr marL="3657600" algn="l" defTabSz="914400" rtl="0" eaLnBrk="1" latinLnBrk="0" hangingPunct="1">
      <a:defRPr sz="2400" kern="1200" baseline="-250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95899"/>
    <a:srgbClr val="5FD6C2"/>
    <a:srgbClr val="5DE2B3"/>
    <a:srgbClr val="E3D638"/>
    <a:srgbClr val="FFFF00"/>
    <a:srgbClr val="FF00FF"/>
    <a:srgbClr val="00FF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903" autoAdjust="0"/>
    <p:restoredTop sz="94610" autoAdjust="0"/>
  </p:normalViewPr>
  <p:slideViewPr>
    <p:cSldViewPr>
      <p:cViewPr varScale="1">
        <p:scale>
          <a:sx n="96" d="100"/>
          <a:sy n="96" d="100"/>
        </p:scale>
        <p:origin x="96" y="270"/>
      </p:cViewPr>
      <p:guideLst>
        <p:guide orient="horz" pos="2160"/>
        <p:guide pos="2880"/>
      </p:guideLst>
    </p:cSldViewPr>
  </p:slideViewPr>
  <p:outlineViewPr>
    <p:cViewPr>
      <p:scale>
        <a:sx n="33" d="100"/>
        <a:sy n="33" d="100"/>
      </p:scale>
      <p:origin x="0" y="5059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vl1pPr>
          </a:lstStyle>
          <a:p>
            <a:pPr>
              <a:defRPr/>
            </a:pPr>
            <a:endParaRPr lang="en-US"/>
          </a:p>
        </p:txBody>
      </p:sp>
      <p:sp>
        <p:nvSpPr>
          <p:cNvPr id="2253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vl1pPr>
          </a:lstStyle>
          <a:p>
            <a:pPr>
              <a:defRPr/>
            </a:pPr>
            <a:endParaRPr lang="en-US"/>
          </a:p>
        </p:txBody>
      </p:sp>
      <p:sp>
        <p:nvSpPr>
          <p:cNvPr id="706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253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vl1pPr>
          </a:lstStyle>
          <a:p>
            <a:pPr>
              <a:defRPr/>
            </a:pPr>
            <a:endParaRPr lang="en-US"/>
          </a:p>
        </p:txBody>
      </p:sp>
      <p:sp>
        <p:nvSpPr>
          <p:cNvPr id="2253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lvl1pPr>
          </a:lstStyle>
          <a:p>
            <a:pPr>
              <a:defRPr/>
            </a:pPr>
            <a:fld id="{1D030437-0CE8-44C7-A1FB-6B2A36A01752}" type="slidenum">
              <a:rPr lang="en-US"/>
              <a:pPr>
                <a:defRPr/>
              </a:pPr>
              <a:t>‹#›</a:t>
            </a:fld>
            <a:endParaRPr lang="en-US"/>
          </a:p>
        </p:txBody>
      </p:sp>
    </p:spTree>
    <p:extLst>
      <p:ext uri="{BB962C8B-B14F-4D97-AF65-F5344CB8AC3E}">
        <p14:creationId xmlns:p14="http://schemas.microsoft.com/office/powerpoint/2010/main" val="267903932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021EEC2B-0AF7-4098-A702-2AC3A939BE45}" type="slidenum">
              <a:rPr kumimoji="0" lang="en-US" altLang="en-US" smtClean="0"/>
              <a:pPr eaLnBrk="1" hangingPunct="1">
                <a:spcBef>
                  <a:spcPct val="0"/>
                </a:spcBef>
              </a:pPr>
              <a:t>2</a:t>
            </a:fld>
            <a:endParaRPr kumimoji="0" lang="en-US" altLang="en-US"/>
          </a:p>
        </p:txBody>
      </p:sp>
      <p:sp>
        <p:nvSpPr>
          <p:cNvPr id="74755" name="Rectangle 1026"/>
          <p:cNvSpPr>
            <a:spLocks noGrp="1" noRot="1" noChangeAspect="1" noChangeArrowheads="1" noTextEdit="1"/>
          </p:cNvSpPr>
          <p:nvPr>
            <p:ph type="sldImg"/>
          </p:nvPr>
        </p:nvSpPr>
        <p:spPr>
          <a:ln/>
        </p:spPr>
      </p:sp>
      <p:sp>
        <p:nvSpPr>
          <p:cNvPr id="74756"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extLst>
      <p:ext uri="{BB962C8B-B14F-4D97-AF65-F5344CB8AC3E}">
        <p14:creationId xmlns:p14="http://schemas.microsoft.com/office/powerpoint/2010/main" val="4396428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BCEC33B2-2A09-4284-A85A-37483B7B1C31}" type="slidenum">
              <a:rPr kumimoji="0" lang="en-US" altLang="en-US" smtClean="0"/>
              <a:pPr eaLnBrk="1" hangingPunct="1">
                <a:spcBef>
                  <a:spcPct val="0"/>
                </a:spcBef>
              </a:pPr>
              <a:t>11</a:t>
            </a:fld>
            <a:endParaRPr kumimoji="0" lang="en-US" alt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pr8-02.cpp</a:t>
            </a:r>
          </a:p>
        </p:txBody>
      </p:sp>
    </p:spTree>
    <p:extLst>
      <p:ext uri="{BB962C8B-B14F-4D97-AF65-F5344CB8AC3E}">
        <p14:creationId xmlns:p14="http://schemas.microsoft.com/office/powerpoint/2010/main" val="30532999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67192332-0765-4901-92F9-0C1393EFA575}" type="slidenum">
              <a:rPr kumimoji="0" lang="en-US" altLang="en-US" smtClean="0"/>
              <a:pPr eaLnBrk="1" hangingPunct="1">
                <a:spcBef>
                  <a:spcPct val="0"/>
                </a:spcBef>
              </a:pPr>
              <a:t>12</a:t>
            </a:fld>
            <a:endParaRPr kumimoji="0" lang="en-US" altLang="en-US"/>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pr8-03.cpp</a:t>
            </a:r>
          </a:p>
        </p:txBody>
      </p:sp>
    </p:spTree>
    <p:extLst>
      <p:ext uri="{BB962C8B-B14F-4D97-AF65-F5344CB8AC3E}">
        <p14:creationId xmlns:p14="http://schemas.microsoft.com/office/powerpoint/2010/main" val="9653785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11C27B9F-D012-4331-B1CA-D64C2076F5E4}" type="slidenum">
              <a:rPr kumimoji="0" lang="en-US" altLang="en-US" smtClean="0"/>
              <a:pPr eaLnBrk="1" hangingPunct="1">
                <a:spcBef>
                  <a:spcPct val="0"/>
                </a:spcBef>
              </a:pPr>
              <a:t>13</a:t>
            </a:fld>
            <a:endParaRPr kumimoji="0" lang="en-US" altLang="en-US"/>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8927623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C17FAA54-BE9E-40F9-99A8-91A5829C09E5}" type="slidenum">
              <a:rPr kumimoji="0" lang="en-US" altLang="en-US" smtClean="0"/>
              <a:pPr eaLnBrk="1" hangingPunct="1">
                <a:spcBef>
                  <a:spcPct val="0"/>
                </a:spcBef>
              </a:pPr>
              <a:t>14</a:t>
            </a:fld>
            <a:endParaRPr kumimoji="0" lang="en-US" altLang="en-US"/>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pr8-04.cpp</a:t>
            </a:r>
          </a:p>
        </p:txBody>
      </p:sp>
    </p:spTree>
    <p:extLst>
      <p:ext uri="{BB962C8B-B14F-4D97-AF65-F5344CB8AC3E}">
        <p14:creationId xmlns:p14="http://schemas.microsoft.com/office/powerpoint/2010/main" val="8021540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See pr8-05B.cpp</a:t>
            </a:r>
            <a:r>
              <a:rPr lang="en-US" altLang="en-US" baseline="0" dirty="0"/>
              <a:t> and</a:t>
            </a:r>
            <a:r>
              <a:rPr lang="en-US" altLang="en-US" dirty="0"/>
              <a:t> pr8-06B.cpp</a:t>
            </a:r>
          </a:p>
        </p:txBody>
      </p:sp>
      <p:sp>
        <p:nvSpPr>
          <p:cNvPr id="880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16F9AEDB-FD7A-4305-BFC9-3F9D2F559A83}" type="slidenum">
              <a:rPr kumimoji="0" lang="en-US" altLang="en-US" smtClean="0"/>
              <a:pPr eaLnBrk="1" hangingPunct="1">
                <a:spcBef>
                  <a:spcPct val="0"/>
                </a:spcBef>
              </a:pPr>
              <a:t>16</a:t>
            </a:fld>
            <a:endParaRPr kumimoji="0" lang="en-US" altLang="en-US"/>
          </a:p>
        </p:txBody>
      </p:sp>
    </p:spTree>
    <p:extLst>
      <p:ext uri="{BB962C8B-B14F-4D97-AF65-F5344CB8AC3E}">
        <p14:creationId xmlns:p14="http://schemas.microsoft.com/office/powerpoint/2010/main" val="22663768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A7E3F0EC-2F5F-4FEA-9C26-68590DD17D1F}" type="slidenum">
              <a:rPr kumimoji="0" lang="en-US" altLang="en-US" smtClean="0"/>
              <a:pPr eaLnBrk="1" hangingPunct="1">
                <a:spcBef>
                  <a:spcPct val="0"/>
                </a:spcBef>
              </a:pPr>
              <a:t>17</a:t>
            </a:fld>
            <a:endParaRPr kumimoji="0" lang="en-US" alt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See pr8-05.cpp</a:t>
            </a:r>
            <a:r>
              <a:rPr lang="en-US" altLang="en-US" baseline="0" dirty="0"/>
              <a:t> and</a:t>
            </a:r>
            <a:r>
              <a:rPr lang="en-US" altLang="en-US" dirty="0"/>
              <a:t> pr8-06.cpp</a:t>
            </a:r>
            <a:r>
              <a:rPr lang="en-US" altLang="en-US" baseline="0" dirty="0"/>
              <a:t> </a:t>
            </a:r>
            <a:endParaRPr lang="en-US" altLang="en-US" dirty="0"/>
          </a:p>
        </p:txBody>
      </p:sp>
    </p:spTree>
    <p:extLst>
      <p:ext uri="{BB962C8B-B14F-4D97-AF65-F5344CB8AC3E}">
        <p14:creationId xmlns:p14="http://schemas.microsoft.com/office/powerpoint/2010/main" val="3345874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F295DCF8-26FD-40AF-9BE6-A79D34F5E82F}" type="slidenum">
              <a:rPr kumimoji="0" lang="en-US" altLang="en-US" smtClean="0"/>
              <a:pPr eaLnBrk="1" hangingPunct="1">
                <a:spcBef>
                  <a:spcPct val="0"/>
                </a:spcBef>
              </a:pPr>
              <a:t>18</a:t>
            </a:fld>
            <a:endParaRPr kumimoji="0" lang="en-US" alt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See pr8-07.cpp</a:t>
            </a:r>
          </a:p>
        </p:txBody>
      </p:sp>
    </p:spTree>
    <p:extLst>
      <p:ext uri="{BB962C8B-B14F-4D97-AF65-F5344CB8AC3E}">
        <p14:creationId xmlns:p14="http://schemas.microsoft.com/office/powerpoint/2010/main" val="5820725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25F37661-48A4-4D46-96B1-8F662D41BDE0}" type="slidenum">
              <a:rPr kumimoji="0" lang="en-US" altLang="en-US" smtClean="0"/>
              <a:pPr eaLnBrk="1" hangingPunct="1">
                <a:spcBef>
                  <a:spcPct val="0"/>
                </a:spcBef>
              </a:pPr>
              <a:t>19</a:t>
            </a:fld>
            <a:endParaRPr kumimoji="0" lang="en-US" altLang="en-US"/>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extLst>
      <p:ext uri="{BB962C8B-B14F-4D97-AF65-F5344CB8AC3E}">
        <p14:creationId xmlns:p14="http://schemas.microsoft.com/office/powerpoint/2010/main" val="12386149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See pr8-08.cpp and pr8.09.cpp</a:t>
            </a:r>
          </a:p>
          <a:p>
            <a:endParaRPr lang="en-US" altLang="en-US" dirty="0"/>
          </a:p>
        </p:txBody>
      </p:sp>
      <p:sp>
        <p:nvSpPr>
          <p:cNvPr id="911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charset="0"/>
              </a:defRPr>
            </a:lvl1pPr>
            <a:lvl2pPr marL="742950" indent="-285750" eaLnBrk="0" hangingPunct="0">
              <a:defRPr sz="2400" baseline="-25000">
                <a:solidFill>
                  <a:schemeClr val="tx1"/>
                </a:solidFill>
                <a:latin typeface="Times New Roman" charset="0"/>
              </a:defRPr>
            </a:lvl2pPr>
            <a:lvl3pPr marL="1143000" indent="-228600" eaLnBrk="0" hangingPunct="0">
              <a:defRPr sz="2400" baseline="-25000">
                <a:solidFill>
                  <a:schemeClr val="tx1"/>
                </a:solidFill>
                <a:latin typeface="Times New Roman" charset="0"/>
              </a:defRPr>
            </a:lvl3pPr>
            <a:lvl4pPr marL="1600200" indent="-228600" eaLnBrk="0" hangingPunct="0">
              <a:defRPr sz="2400" baseline="-25000">
                <a:solidFill>
                  <a:schemeClr val="tx1"/>
                </a:solidFill>
                <a:latin typeface="Times New Roman" charset="0"/>
              </a:defRPr>
            </a:lvl4pPr>
            <a:lvl5pPr marL="2057400" indent="-228600" eaLnBrk="0" hangingPunct="0">
              <a:defRPr sz="2400" baseline="-25000">
                <a:solidFill>
                  <a:schemeClr val="tx1"/>
                </a:solidFill>
                <a:latin typeface="Times New Roman" charset="0"/>
              </a:defRPr>
            </a:lvl5pPr>
            <a:lvl6pPr marL="2514600" indent="-228600" eaLnBrk="0" fontAlgn="base" hangingPunct="0">
              <a:spcBef>
                <a:spcPct val="0"/>
              </a:spcBef>
              <a:spcAft>
                <a:spcPct val="0"/>
              </a:spcAft>
              <a:defRPr sz="2400" baseline="-25000">
                <a:solidFill>
                  <a:schemeClr val="tx1"/>
                </a:solidFill>
                <a:latin typeface="Times New Roman" charset="0"/>
              </a:defRPr>
            </a:lvl6pPr>
            <a:lvl7pPr marL="2971800" indent="-228600" eaLnBrk="0" fontAlgn="base" hangingPunct="0">
              <a:spcBef>
                <a:spcPct val="0"/>
              </a:spcBef>
              <a:spcAft>
                <a:spcPct val="0"/>
              </a:spcAft>
              <a:defRPr sz="2400" baseline="-25000">
                <a:solidFill>
                  <a:schemeClr val="tx1"/>
                </a:solidFill>
                <a:latin typeface="Times New Roman" charset="0"/>
              </a:defRPr>
            </a:lvl7pPr>
            <a:lvl8pPr marL="3429000" indent="-228600" eaLnBrk="0" fontAlgn="base" hangingPunct="0">
              <a:spcBef>
                <a:spcPct val="0"/>
              </a:spcBef>
              <a:spcAft>
                <a:spcPct val="0"/>
              </a:spcAft>
              <a:defRPr sz="2400" baseline="-25000">
                <a:solidFill>
                  <a:schemeClr val="tx1"/>
                </a:solidFill>
                <a:latin typeface="Times New Roman" charset="0"/>
              </a:defRPr>
            </a:lvl8pPr>
            <a:lvl9pPr marL="3886200" indent="-228600" eaLnBrk="0" fontAlgn="base" hangingPunct="0">
              <a:spcBef>
                <a:spcPct val="0"/>
              </a:spcBef>
              <a:spcAft>
                <a:spcPct val="0"/>
              </a:spcAft>
              <a:defRPr sz="2400" baseline="-25000">
                <a:solidFill>
                  <a:schemeClr val="tx1"/>
                </a:solidFill>
                <a:latin typeface="Times New Roman" charset="0"/>
              </a:defRPr>
            </a:lvl9pPr>
          </a:lstStyle>
          <a:p>
            <a:pPr eaLnBrk="1" hangingPunct="1"/>
            <a:fld id="{5373F275-A76E-41F9-ABE3-37BCA1236D83}" type="slidenum">
              <a:rPr lang="en-US" altLang="en-US" sz="1200" baseline="0" smtClean="0"/>
              <a:pPr eaLnBrk="1" hangingPunct="1"/>
              <a:t>23</a:t>
            </a:fld>
            <a:endParaRPr lang="en-US" altLang="en-US" sz="1200" baseline="0"/>
          </a:p>
        </p:txBody>
      </p:sp>
    </p:spTree>
    <p:extLst>
      <p:ext uri="{BB962C8B-B14F-4D97-AF65-F5344CB8AC3E}">
        <p14:creationId xmlns:p14="http://schemas.microsoft.com/office/powerpoint/2010/main" val="17100578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F4F2C481-A98D-4A44-AA02-12858F96167F}" type="slidenum">
              <a:rPr kumimoji="0" lang="en-US" altLang="en-US" smtClean="0"/>
              <a:pPr eaLnBrk="1" hangingPunct="1">
                <a:spcBef>
                  <a:spcPct val="0"/>
                </a:spcBef>
              </a:pPr>
              <a:t>26</a:t>
            </a:fld>
            <a:endParaRPr kumimoji="0" lang="en-US" altLang="en-US"/>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See pr8-10.cpp</a:t>
            </a:r>
          </a:p>
        </p:txBody>
      </p:sp>
    </p:spTree>
    <p:extLst>
      <p:ext uri="{BB962C8B-B14F-4D97-AF65-F5344CB8AC3E}">
        <p14:creationId xmlns:p14="http://schemas.microsoft.com/office/powerpoint/2010/main" val="2240189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7F7BCB1C-11C9-4AA0-8A57-D94A4F1DCF1C}" type="slidenum">
              <a:rPr kumimoji="0" lang="en-US" altLang="en-US" smtClean="0"/>
              <a:pPr eaLnBrk="1" hangingPunct="1">
                <a:spcBef>
                  <a:spcPct val="0"/>
                </a:spcBef>
              </a:pPr>
              <a:t>3</a:t>
            </a:fld>
            <a:endParaRPr kumimoji="0" lang="en-US" altLang="en-US"/>
          </a:p>
        </p:txBody>
      </p:sp>
      <p:sp>
        <p:nvSpPr>
          <p:cNvPr id="75779" name="Rectangle 1026"/>
          <p:cNvSpPr>
            <a:spLocks noGrp="1" noRot="1" noChangeAspect="1" noChangeArrowheads="1" noTextEdit="1"/>
          </p:cNvSpPr>
          <p:nvPr>
            <p:ph type="sldImg"/>
          </p:nvPr>
        </p:nvSpPr>
        <p:spPr>
          <a:ln/>
        </p:spPr>
      </p:sp>
      <p:sp>
        <p:nvSpPr>
          <p:cNvPr id="75780"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extLst>
      <p:ext uri="{BB962C8B-B14F-4D97-AF65-F5344CB8AC3E}">
        <p14:creationId xmlns:p14="http://schemas.microsoft.com/office/powerpoint/2010/main" val="42548874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0D813180-DD9A-4C1D-BC60-7B91CA949307}" type="slidenum">
              <a:rPr kumimoji="0" lang="en-US" altLang="en-US" smtClean="0"/>
              <a:pPr eaLnBrk="1" hangingPunct="1">
                <a:spcBef>
                  <a:spcPct val="0"/>
                </a:spcBef>
              </a:pPr>
              <a:t>27</a:t>
            </a:fld>
            <a:endParaRPr kumimoji="0" lang="en-US" altLang="en-US"/>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extLst>
      <p:ext uri="{BB962C8B-B14F-4D97-AF65-F5344CB8AC3E}">
        <p14:creationId xmlns:p14="http://schemas.microsoft.com/office/powerpoint/2010/main" val="38619452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See arrayCopy.cpp</a:t>
            </a:r>
          </a:p>
        </p:txBody>
      </p:sp>
      <p:sp>
        <p:nvSpPr>
          <p:cNvPr id="942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C87BB69A-4BA2-43D4-B763-F0D33B398123}" type="slidenum">
              <a:rPr kumimoji="0" lang="en-US" altLang="en-US" smtClean="0"/>
              <a:pPr eaLnBrk="1" hangingPunct="1">
                <a:spcBef>
                  <a:spcPct val="0"/>
                </a:spcBef>
              </a:pPr>
              <a:t>28</a:t>
            </a:fld>
            <a:endParaRPr kumimoji="0" lang="en-US" altLang="en-US"/>
          </a:p>
        </p:txBody>
      </p:sp>
    </p:spTree>
    <p:extLst>
      <p:ext uri="{BB962C8B-B14F-4D97-AF65-F5344CB8AC3E}">
        <p14:creationId xmlns:p14="http://schemas.microsoft.com/office/powerpoint/2010/main" val="27662331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See arrayCompare.cpp</a:t>
            </a:r>
          </a:p>
        </p:txBody>
      </p:sp>
      <p:sp>
        <p:nvSpPr>
          <p:cNvPr id="952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1D85FA26-89E7-47A8-B004-9DF540D641C7}" type="slidenum">
              <a:rPr kumimoji="0" lang="en-US" altLang="en-US" smtClean="0"/>
              <a:pPr eaLnBrk="1" hangingPunct="1">
                <a:spcBef>
                  <a:spcPct val="0"/>
                </a:spcBef>
              </a:pPr>
              <a:t>29</a:t>
            </a:fld>
            <a:endParaRPr kumimoji="0" lang="en-US" altLang="en-US"/>
          </a:p>
        </p:txBody>
      </p:sp>
    </p:spTree>
    <p:extLst>
      <p:ext uri="{BB962C8B-B14F-4D97-AF65-F5344CB8AC3E}">
        <p14:creationId xmlns:p14="http://schemas.microsoft.com/office/powerpoint/2010/main" val="18162280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E121A975-9B6B-43A0-9190-C0FAC0469F2D}" type="slidenum">
              <a:rPr kumimoji="0" lang="en-US" altLang="en-US" smtClean="0"/>
              <a:pPr eaLnBrk="1" hangingPunct="1">
                <a:spcBef>
                  <a:spcPct val="0"/>
                </a:spcBef>
              </a:pPr>
              <a:t>30</a:t>
            </a:fld>
            <a:endParaRPr kumimoji="0" lang="en-US" altLang="en-US"/>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extLst>
      <p:ext uri="{BB962C8B-B14F-4D97-AF65-F5344CB8AC3E}">
        <p14:creationId xmlns:p14="http://schemas.microsoft.com/office/powerpoint/2010/main" val="6072709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4FD661C2-CAD9-4046-8E1B-D55F8B52D867}" type="slidenum">
              <a:rPr kumimoji="0" lang="en-US" altLang="en-US" smtClean="0"/>
              <a:pPr eaLnBrk="1" hangingPunct="1">
                <a:spcBef>
                  <a:spcPct val="0"/>
                </a:spcBef>
              </a:pPr>
              <a:t>31</a:t>
            </a:fld>
            <a:endParaRPr kumimoji="0" lang="en-US" altLang="en-US"/>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See pr8-11.cpp</a:t>
            </a:r>
          </a:p>
        </p:txBody>
      </p:sp>
    </p:spTree>
    <p:extLst>
      <p:ext uri="{BB962C8B-B14F-4D97-AF65-F5344CB8AC3E}">
        <p14:creationId xmlns:p14="http://schemas.microsoft.com/office/powerpoint/2010/main" val="15390095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83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A34C6B92-3CD7-4786-B0FE-43C69B0F1EA6}" type="slidenum">
              <a:rPr kumimoji="0" lang="en-US" altLang="en-US" smtClean="0"/>
              <a:pPr eaLnBrk="1" hangingPunct="1">
                <a:spcBef>
                  <a:spcPct val="0"/>
                </a:spcBef>
              </a:pPr>
              <a:t>32</a:t>
            </a:fld>
            <a:endParaRPr kumimoji="0" lang="en-US" altLang="en-US"/>
          </a:p>
        </p:txBody>
      </p:sp>
    </p:spTree>
    <p:extLst>
      <p:ext uri="{BB962C8B-B14F-4D97-AF65-F5344CB8AC3E}">
        <p14:creationId xmlns:p14="http://schemas.microsoft.com/office/powerpoint/2010/main" val="4509706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See pr8-12.cpp</a:t>
            </a:r>
          </a:p>
          <a:p>
            <a:endParaRPr lang="en-US" altLang="en-US" dirty="0"/>
          </a:p>
        </p:txBody>
      </p:sp>
      <p:sp>
        <p:nvSpPr>
          <p:cNvPr id="993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0C158E2E-7577-48AB-BD37-A10FD63359C1}" type="slidenum">
              <a:rPr kumimoji="0" lang="en-US" altLang="en-US" smtClean="0"/>
              <a:pPr eaLnBrk="1" hangingPunct="1">
                <a:spcBef>
                  <a:spcPct val="0"/>
                </a:spcBef>
              </a:pPr>
              <a:t>33</a:t>
            </a:fld>
            <a:endParaRPr kumimoji="0" lang="en-US" altLang="en-US"/>
          </a:p>
        </p:txBody>
      </p:sp>
    </p:spTree>
    <p:extLst>
      <p:ext uri="{BB962C8B-B14F-4D97-AF65-F5344CB8AC3E}">
        <p14:creationId xmlns:p14="http://schemas.microsoft.com/office/powerpoint/2010/main" val="20799648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FF53D9A0-DBB0-4522-A8EA-069DFC823438}" type="slidenum">
              <a:rPr kumimoji="0" lang="en-US" altLang="en-US" smtClean="0"/>
              <a:pPr eaLnBrk="1" hangingPunct="1">
                <a:spcBef>
                  <a:spcPct val="0"/>
                </a:spcBef>
              </a:pPr>
              <a:t>34</a:t>
            </a:fld>
            <a:endParaRPr kumimoji="0" lang="en-US" altLang="en-US"/>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See pr8-13.cpp and pr8-14.cpp</a:t>
            </a:r>
          </a:p>
        </p:txBody>
      </p:sp>
    </p:spTree>
    <p:extLst>
      <p:ext uri="{BB962C8B-B14F-4D97-AF65-F5344CB8AC3E}">
        <p14:creationId xmlns:p14="http://schemas.microsoft.com/office/powerpoint/2010/main" val="33308412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8F280626-F767-46E3-AA98-2048FD2F5626}" type="slidenum">
              <a:rPr kumimoji="0" lang="en-US" altLang="en-US" smtClean="0"/>
              <a:pPr eaLnBrk="1" hangingPunct="1">
                <a:spcBef>
                  <a:spcPct val="0"/>
                </a:spcBef>
              </a:pPr>
              <a:t>35</a:t>
            </a:fld>
            <a:endParaRPr kumimoji="0" lang="en-US" altLang="en-US"/>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extLst>
      <p:ext uri="{BB962C8B-B14F-4D97-AF65-F5344CB8AC3E}">
        <p14:creationId xmlns:p14="http://schemas.microsoft.com/office/powerpoint/2010/main" val="757485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CE2039E8-B8AB-43A1-97E5-1FDEDF45FC39}" type="slidenum">
              <a:rPr kumimoji="0" lang="en-US" altLang="en-US" smtClean="0"/>
              <a:pPr eaLnBrk="1" hangingPunct="1">
                <a:spcBef>
                  <a:spcPct val="0"/>
                </a:spcBef>
              </a:pPr>
              <a:t>36</a:t>
            </a:fld>
            <a:endParaRPr kumimoji="0" lang="en-US" altLang="en-US"/>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extLst>
      <p:ext uri="{BB962C8B-B14F-4D97-AF65-F5344CB8AC3E}">
        <p14:creationId xmlns:p14="http://schemas.microsoft.com/office/powerpoint/2010/main" val="23990752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CC577868-196E-4B02-A3E1-1D64C01ED9D4}" type="slidenum">
              <a:rPr kumimoji="0" lang="en-US" altLang="en-US" smtClean="0"/>
              <a:pPr eaLnBrk="1" hangingPunct="1">
                <a:spcBef>
                  <a:spcPct val="0"/>
                </a:spcBef>
              </a:pPr>
              <a:t>4</a:t>
            </a:fld>
            <a:endParaRPr kumimoji="0" lang="en-US" altLang="en-US"/>
          </a:p>
        </p:txBody>
      </p:sp>
      <p:sp>
        <p:nvSpPr>
          <p:cNvPr id="76803" name="Rectangle 2050"/>
          <p:cNvSpPr>
            <a:spLocks noGrp="1" noRot="1" noChangeAspect="1" noChangeArrowheads="1" noTextEdit="1"/>
          </p:cNvSpPr>
          <p:nvPr>
            <p:ph type="sldImg"/>
          </p:nvPr>
        </p:nvSpPr>
        <p:spPr>
          <a:ln/>
        </p:spPr>
      </p:sp>
      <p:sp>
        <p:nvSpPr>
          <p:cNvPr id="76804" name="Rectangle 2051"/>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extLst>
      <p:ext uri="{BB962C8B-B14F-4D97-AF65-F5344CB8AC3E}">
        <p14:creationId xmlns:p14="http://schemas.microsoft.com/office/powerpoint/2010/main" val="16122374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FBADA032-9D43-4182-BC03-0A26E8418734}" type="slidenum">
              <a:rPr kumimoji="0" lang="en-US" altLang="en-US"/>
              <a:pPr>
                <a:spcBef>
                  <a:spcPct val="0"/>
                </a:spcBef>
              </a:pPr>
              <a:t>37</a:t>
            </a:fld>
            <a:endParaRPr kumimoji="0" lang="en-US" alt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Times New Roman" panose="02020603050405020304" pitchFamily="18" charset="0"/>
              </a:rPr>
              <a:t>See pr8-15.cpp</a:t>
            </a:r>
          </a:p>
        </p:txBody>
      </p:sp>
    </p:spTree>
    <p:extLst>
      <p:ext uri="{BB962C8B-B14F-4D97-AF65-F5344CB8AC3E}">
        <p14:creationId xmlns:p14="http://schemas.microsoft.com/office/powerpoint/2010/main" val="25803742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971D9873-C5B8-420D-8307-12B98346AEBA}" type="slidenum">
              <a:rPr kumimoji="0" lang="en-US" altLang="en-US"/>
              <a:pPr>
                <a:spcBef>
                  <a:spcPct val="0"/>
                </a:spcBef>
              </a:pPr>
              <a:t>38</a:t>
            </a:fld>
            <a:endParaRPr kumimoji="0" lang="en-US" alt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Times New Roman" panose="02020603050405020304" pitchFamily="18" charset="0"/>
              </a:rPr>
              <a:t> </a:t>
            </a:r>
          </a:p>
        </p:txBody>
      </p:sp>
    </p:spTree>
    <p:extLst>
      <p:ext uri="{BB962C8B-B14F-4D97-AF65-F5344CB8AC3E}">
        <p14:creationId xmlns:p14="http://schemas.microsoft.com/office/powerpoint/2010/main" val="3882351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6ED93FD9-C8E0-417A-9E7D-82858A6D950D}" type="slidenum">
              <a:rPr kumimoji="0" lang="en-US" altLang="en-US" smtClean="0"/>
              <a:pPr eaLnBrk="1" hangingPunct="1">
                <a:spcBef>
                  <a:spcPct val="0"/>
                </a:spcBef>
              </a:pPr>
              <a:t>39</a:t>
            </a:fld>
            <a:endParaRPr kumimoji="0" lang="en-US" altLang="en-US"/>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pr8-15.cpp</a:t>
            </a:r>
          </a:p>
        </p:txBody>
      </p:sp>
    </p:spTree>
    <p:extLst>
      <p:ext uri="{BB962C8B-B14F-4D97-AF65-F5344CB8AC3E}">
        <p14:creationId xmlns:p14="http://schemas.microsoft.com/office/powerpoint/2010/main" val="35607463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87390C50-ADA3-4CFB-B54B-819ACD110051}" type="slidenum">
              <a:rPr kumimoji="0" lang="en-US" altLang="en-US" smtClean="0"/>
              <a:pPr eaLnBrk="1" hangingPunct="1">
                <a:spcBef>
                  <a:spcPct val="0"/>
                </a:spcBef>
              </a:pPr>
              <a:t>40</a:t>
            </a:fld>
            <a:endParaRPr kumimoji="0" lang="en-US" altLang="en-US"/>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extLst>
      <p:ext uri="{BB962C8B-B14F-4D97-AF65-F5344CB8AC3E}">
        <p14:creationId xmlns:p14="http://schemas.microsoft.com/office/powerpoint/2010/main" val="8975913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9D26C8B5-2ABC-4906-A1C9-29F8000443E7}" type="slidenum">
              <a:rPr kumimoji="0" lang="en-US" altLang="en-US" smtClean="0"/>
              <a:pPr eaLnBrk="1" hangingPunct="1">
                <a:spcBef>
                  <a:spcPct val="0"/>
                </a:spcBef>
              </a:pPr>
              <a:t>41</a:t>
            </a:fld>
            <a:endParaRPr kumimoji="0" lang="en-US" altLang="en-US"/>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extLst>
      <p:ext uri="{BB962C8B-B14F-4D97-AF65-F5344CB8AC3E}">
        <p14:creationId xmlns:p14="http://schemas.microsoft.com/office/powerpoint/2010/main" val="23235467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870D1F6E-EB43-4215-A95E-9BCFDBC15785}" type="slidenum">
              <a:rPr kumimoji="0" lang="en-US" altLang="en-US" smtClean="0"/>
              <a:pPr eaLnBrk="1" hangingPunct="1">
                <a:spcBef>
                  <a:spcPct val="0"/>
                </a:spcBef>
              </a:pPr>
              <a:t>42</a:t>
            </a:fld>
            <a:endParaRPr kumimoji="0" lang="en-US" altLang="en-US"/>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pr8-16.cpp</a:t>
            </a:r>
          </a:p>
        </p:txBody>
      </p:sp>
    </p:spTree>
    <p:extLst>
      <p:ext uri="{BB962C8B-B14F-4D97-AF65-F5344CB8AC3E}">
        <p14:creationId xmlns:p14="http://schemas.microsoft.com/office/powerpoint/2010/main" val="40913840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BAD33EE9-5E91-4D56-99A4-449B4500FF2F}" type="slidenum">
              <a:rPr kumimoji="0" lang="en-US" altLang="en-US" smtClean="0"/>
              <a:pPr eaLnBrk="1" hangingPunct="1">
                <a:spcBef>
                  <a:spcPct val="0"/>
                </a:spcBef>
              </a:pPr>
              <a:t>43</a:t>
            </a:fld>
            <a:endParaRPr kumimoji="0" lang="en-US" altLang="en-US"/>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extLst>
      <p:ext uri="{BB962C8B-B14F-4D97-AF65-F5344CB8AC3E}">
        <p14:creationId xmlns:p14="http://schemas.microsoft.com/office/powerpoint/2010/main" val="13634777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DE4F90D3-B062-4F83-9ECC-9C8B4B8210CD}" type="slidenum">
              <a:rPr kumimoji="0" lang="en-US" altLang="en-US" smtClean="0"/>
              <a:pPr eaLnBrk="1" hangingPunct="1">
                <a:spcBef>
                  <a:spcPct val="0"/>
                </a:spcBef>
              </a:pPr>
              <a:t>44</a:t>
            </a:fld>
            <a:endParaRPr kumimoji="0" lang="en-US" altLang="en-US"/>
          </a:p>
        </p:txBody>
      </p:sp>
      <p:sp>
        <p:nvSpPr>
          <p:cNvPr id="108547" name="Rectangle 1026"/>
          <p:cNvSpPr>
            <a:spLocks noGrp="1" noRot="1" noChangeAspect="1" noChangeArrowheads="1" noTextEdit="1"/>
          </p:cNvSpPr>
          <p:nvPr>
            <p:ph type="sldImg"/>
          </p:nvPr>
        </p:nvSpPr>
        <p:spPr>
          <a:ln/>
        </p:spPr>
      </p:sp>
      <p:sp>
        <p:nvSpPr>
          <p:cNvPr id="10854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pr8-17.cpp and pr8-19.cpp</a:t>
            </a:r>
          </a:p>
        </p:txBody>
      </p:sp>
    </p:spTree>
    <p:extLst>
      <p:ext uri="{BB962C8B-B14F-4D97-AF65-F5344CB8AC3E}">
        <p14:creationId xmlns:p14="http://schemas.microsoft.com/office/powerpoint/2010/main" val="780453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C0D46563-181D-4711-ACB4-A0188D179D8C}" type="slidenum">
              <a:rPr kumimoji="0" lang="en-US" altLang="en-US" smtClean="0"/>
              <a:pPr eaLnBrk="1" hangingPunct="1">
                <a:spcBef>
                  <a:spcPct val="0"/>
                </a:spcBef>
              </a:pPr>
              <a:t>45</a:t>
            </a:fld>
            <a:endParaRPr kumimoji="0" lang="en-US" altLang="en-US"/>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pr8-19.cpp and pr8-20.cpp</a:t>
            </a:r>
          </a:p>
        </p:txBody>
      </p:sp>
    </p:spTree>
    <p:extLst>
      <p:ext uri="{BB962C8B-B14F-4D97-AF65-F5344CB8AC3E}">
        <p14:creationId xmlns:p14="http://schemas.microsoft.com/office/powerpoint/2010/main" val="16481725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5734036E-16F3-4D69-BE2C-EB480F34B7FD}" type="slidenum">
              <a:rPr kumimoji="0" lang="en-US" altLang="en-US" smtClean="0"/>
              <a:pPr eaLnBrk="1" hangingPunct="1">
                <a:spcBef>
                  <a:spcPct val="0"/>
                </a:spcBef>
              </a:pPr>
              <a:t>46</a:t>
            </a:fld>
            <a:endParaRPr kumimoji="0" lang="en-US" altLang="en-US"/>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extLst>
      <p:ext uri="{BB962C8B-B14F-4D97-AF65-F5344CB8AC3E}">
        <p14:creationId xmlns:p14="http://schemas.microsoft.com/office/powerpoint/2010/main" val="3363011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CF53A91C-9F59-4857-9648-4E89371DE63D}" type="slidenum">
              <a:rPr kumimoji="0" lang="en-US" altLang="en-US" smtClean="0"/>
              <a:pPr eaLnBrk="1" hangingPunct="1">
                <a:spcBef>
                  <a:spcPct val="0"/>
                </a:spcBef>
              </a:pPr>
              <a:t>5</a:t>
            </a:fld>
            <a:endParaRPr kumimoji="0" lang="en-US" altLang="en-US"/>
          </a:p>
        </p:txBody>
      </p:sp>
      <p:sp>
        <p:nvSpPr>
          <p:cNvPr id="77827" name="Rectangle 1026"/>
          <p:cNvSpPr>
            <a:spLocks noGrp="1" noRot="1" noChangeAspect="1" noChangeArrowheads="1" noTextEdit="1"/>
          </p:cNvSpPr>
          <p:nvPr>
            <p:ph type="sldImg"/>
          </p:nvPr>
        </p:nvSpPr>
        <p:spPr>
          <a:ln/>
        </p:spPr>
      </p:sp>
      <p:sp>
        <p:nvSpPr>
          <p:cNvPr id="7782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extLst>
      <p:ext uri="{BB962C8B-B14F-4D97-AF65-F5344CB8AC3E}">
        <p14:creationId xmlns:p14="http://schemas.microsoft.com/office/powerpoint/2010/main" val="16368506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2F0998E7-CFD3-4F7F-80E5-26E4E2563D62}" type="slidenum">
              <a:rPr kumimoji="0" lang="en-US" altLang="en-US" smtClean="0"/>
              <a:pPr eaLnBrk="1" hangingPunct="1">
                <a:spcBef>
                  <a:spcPct val="0"/>
                </a:spcBef>
              </a:pPr>
              <a:t>47</a:t>
            </a:fld>
            <a:endParaRPr kumimoji="0" lang="en-US" altLang="en-US"/>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pr8-21.cpp</a:t>
            </a:r>
          </a:p>
        </p:txBody>
      </p:sp>
    </p:spTree>
    <p:extLst>
      <p:ext uri="{BB962C8B-B14F-4D97-AF65-F5344CB8AC3E}">
        <p14:creationId xmlns:p14="http://schemas.microsoft.com/office/powerpoint/2010/main" val="23724490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E9DD07C5-710E-4D55-8BEB-F86AD2582813}" type="slidenum">
              <a:rPr kumimoji="0" lang="en-US" altLang="en-US" smtClean="0"/>
              <a:pPr eaLnBrk="1" hangingPunct="1">
                <a:spcBef>
                  <a:spcPct val="0"/>
                </a:spcBef>
              </a:pPr>
              <a:t>48</a:t>
            </a:fld>
            <a:endParaRPr kumimoji="0" lang="en-US" altLang="en-US"/>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extLst>
      <p:ext uri="{BB962C8B-B14F-4D97-AF65-F5344CB8AC3E}">
        <p14:creationId xmlns:p14="http://schemas.microsoft.com/office/powerpoint/2010/main" val="1205019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EA513119-67E8-4028-947C-9AE0C186E102}" type="slidenum">
              <a:rPr kumimoji="0" lang="en-US" altLang="en-US" smtClean="0"/>
              <a:pPr eaLnBrk="1" hangingPunct="1">
                <a:spcBef>
                  <a:spcPct val="0"/>
                </a:spcBef>
              </a:pPr>
              <a:t>6</a:t>
            </a:fld>
            <a:endParaRPr kumimoji="0" lang="en-US" alt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extLst>
      <p:ext uri="{BB962C8B-B14F-4D97-AF65-F5344CB8AC3E}">
        <p14:creationId xmlns:p14="http://schemas.microsoft.com/office/powerpoint/2010/main" val="667171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3DC0B969-1CAA-4D2F-A8E4-0F77F2A10B6D}" type="slidenum">
              <a:rPr kumimoji="0" lang="en-US" altLang="en-US" smtClean="0"/>
              <a:pPr eaLnBrk="1" hangingPunct="1">
                <a:spcBef>
                  <a:spcPct val="0"/>
                </a:spcBef>
              </a:pPr>
              <a:t>7</a:t>
            </a:fld>
            <a:endParaRPr kumimoji="0" lang="en-US" alt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extLst>
      <p:ext uri="{BB962C8B-B14F-4D97-AF65-F5344CB8AC3E}">
        <p14:creationId xmlns:p14="http://schemas.microsoft.com/office/powerpoint/2010/main" val="1626998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B8FD3781-A179-4A85-8E60-210DA8C9E57D}" type="slidenum">
              <a:rPr kumimoji="0" lang="en-US" altLang="en-US" smtClean="0"/>
              <a:pPr eaLnBrk="1" hangingPunct="1">
                <a:spcBef>
                  <a:spcPct val="0"/>
                </a:spcBef>
              </a:pPr>
              <a:t>8</a:t>
            </a:fld>
            <a:endParaRPr kumimoji="0" lang="en-US" alt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See pr8-01.cpp</a:t>
            </a:r>
          </a:p>
          <a:p>
            <a:pPr eaLnBrk="1" hangingPunct="1"/>
            <a:endParaRPr lang="en-US" altLang="en-US"/>
          </a:p>
          <a:p>
            <a:pPr eaLnBrk="1" hangingPunct="1"/>
            <a:endParaRPr lang="en-US" altLang="en-US"/>
          </a:p>
        </p:txBody>
      </p:sp>
    </p:spTree>
    <p:extLst>
      <p:ext uri="{BB962C8B-B14F-4D97-AF65-F5344CB8AC3E}">
        <p14:creationId xmlns:p14="http://schemas.microsoft.com/office/powerpoint/2010/main" val="2131993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A791D4ED-AE91-4119-8D93-C628380E8CA2}" type="slidenum">
              <a:rPr kumimoji="0" lang="en-US" altLang="en-US" smtClean="0"/>
              <a:pPr eaLnBrk="1" hangingPunct="1">
                <a:spcBef>
                  <a:spcPct val="0"/>
                </a:spcBef>
              </a:pPr>
              <a:t>9</a:t>
            </a:fld>
            <a:endParaRPr kumimoji="0" lang="en-US" alt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extLst>
      <p:ext uri="{BB962C8B-B14F-4D97-AF65-F5344CB8AC3E}">
        <p14:creationId xmlns:p14="http://schemas.microsoft.com/office/powerpoint/2010/main" val="287801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A6E2FA58-9A07-4D2C-B6AB-EB4060F0D323}" type="slidenum">
              <a:rPr kumimoji="0" lang="en-US" altLang="en-US"/>
              <a:pPr>
                <a:spcBef>
                  <a:spcPct val="0"/>
                </a:spcBef>
              </a:pPr>
              <a:t>10</a:t>
            </a:fld>
            <a:endParaRPr kumimoji="0" lang="en-US" alt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Times New Roman" panose="02020603050405020304" pitchFamily="18" charset="0"/>
              </a:rPr>
              <a:t>See pr8-01.cpp</a:t>
            </a:r>
          </a:p>
          <a:p>
            <a:pPr eaLnBrk="1" hangingPunct="1"/>
            <a:endParaRPr lang="en-US" altLang="en-US" smtClean="0">
              <a:latin typeface="Times New Roman" panose="02020603050405020304" pitchFamily="18" charset="0"/>
            </a:endParaRPr>
          </a:p>
          <a:p>
            <a:pPr eaLnBrk="1" hangingPunct="1"/>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747687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7EB56B"/>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Arial" panose="020B0604020202020204" pitchFamily="34" charset="0"/>
                <a:cs typeface="Arial" panose="020B0604020202020204" pitchFamily="34" charset="0"/>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20" name="Shape 20"/>
          <p:cNvSpPr txBox="1">
            <a:spLocks noGrp="1"/>
          </p:cNvSpPr>
          <p:nvPr>
            <p:ph type="subTitle" idx="1" hasCustomPrompt="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baseline="0">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r>
              <a:rPr lang="en-US" dirty="0"/>
              <a:t>Starting Out with C++ Early Objects, Tenth Edition</a:t>
            </a:r>
          </a:p>
          <a:p>
            <a:r>
              <a:rPr lang="en-US" dirty="0"/>
              <a:t>Tony Gaddis, Judy Walters, and Godfrey </a:t>
            </a:r>
            <a:r>
              <a:rPr lang="en-US" dirty="0" err="1"/>
              <a:t>Muganda</a:t>
            </a:r>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37E69762-A23B-4920-B1DE-59ACAF17473D}" type="slidenum">
              <a:rPr lang="en-US" smtClean="0"/>
              <a:pPr>
                <a:defRPr/>
              </a:pPr>
              <a:t>‹#›</a:t>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b="0">
                <a:solidFill>
                  <a:schemeClr val="tx1"/>
                </a:solidFill>
                <a:latin typeface="+mj-lt"/>
                <a:cs typeface="Arial" panose="020B0604020202020204" pitchFamily="34" charset="0"/>
              </a:defRPr>
            </a:lvl1pPr>
          </a:lstStyle>
          <a:p>
            <a:r>
              <a:rPr lang="en-US"/>
              <a:t>Click to edit Master title style</a:t>
            </a:r>
            <a:endParaRPr lang="en-US" dirty="0"/>
          </a:p>
        </p:txBody>
      </p:sp>
      <p:sp>
        <p:nvSpPr>
          <p:cNvPr id="3" name="Footer Placeholder 2"/>
          <p:cNvSpPr>
            <a:spLocks noGrp="1"/>
          </p:cNvSpPr>
          <p:nvPr>
            <p:ph type="ftr" idx="10"/>
          </p:nvPr>
        </p:nvSpPr>
        <p:spPr/>
        <p:txBody>
          <a:bodyPr/>
          <a:lstStyle/>
          <a:p>
            <a:endParaRPr lang="en-US" dirty="0"/>
          </a:p>
        </p:txBody>
      </p:sp>
      <p:sp>
        <p:nvSpPr>
          <p:cNvPr id="4" name="Date Placeholder 3"/>
          <p:cNvSpPr>
            <a:spLocks noGrp="1"/>
          </p:cNvSpPr>
          <p:nvPr>
            <p:ph type="dt" idx="11"/>
          </p:nvPr>
        </p:nvSpPr>
        <p:spPr/>
        <p:txBody>
          <a:bodyPr/>
          <a:lstStyle/>
          <a:p>
            <a:endParaRPr lang="en-US"/>
          </a:p>
        </p:txBody>
      </p:sp>
      <p:sp>
        <p:nvSpPr>
          <p:cNvPr id="5" name="Slide Number Placeholder 4"/>
          <p:cNvSpPr>
            <a:spLocks noGrp="1"/>
          </p:cNvSpPr>
          <p:nvPr>
            <p:ph type="sldNum" idx="12"/>
          </p:nvPr>
        </p:nvSpPr>
        <p:spPr/>
        <p:txBody>
          <a:bodyPr/>
          <a:lstStyle/>
          <a:p>
            <a:pPr>
              <a:defRPr/>
            </a:pPr>
            <a:r>
              <a:rPr lang="en-US"/>
              <a:t>1-</a:t>
            </a:r>
            <a:fld id="{37E69762-A23B-4920-B1DE-59ACAF17473D}" type="slidenum">
              <a:rPr lang="en-US" smtClean="0"/>
              <a:pPr>
                <a:defRPr/>
              </a:pPr>
              <a:t>‹#›</a:t>
            </a:fld>
            <a:endParaRPr lang="en-US"/>
          </a:p>
        </p:txBody>
      </p:sp>
    </p:spTree>
    <p:extLst>
      <p:ext uri="{BB962C8B-B14F-4D97-AF65-F5344CB8AC3E}">
        <p14:creationId xmlns:p14="http://schemas.microsoft.com/office/powerpoint/2010/main" val="145987414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B0DAE07-FFC5-429F-B885-A0231DF88490}" type="datetimeFigureOut">
              <a:rPr lang="en-US" smtClean="0"/>
              <a:t>11/16/2020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9978657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0DAE07-FFC5-429F-B885-A0231DF88490}" type="datetimeFigureOut">
              <a:rPr lang="en-US" smtClean="0"/>
              <a:t>11/16/2020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37297543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0DAE07-FFC5-429F-B885-A0231DF88490}" type="datetimeFigureOut">
              <a:rPr lang="en-US" smtClean="0"/>
              <a:t>11/16/2020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24700202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B0DAE07-FFC5-429F-B885-A0231DF88490}" type="datetimeFigureOut">
              <a:rPr lang="en-US" smtClean="0"/>
              <a:t>11/16/2020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26432251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B0DAE07-FFC5-429F-B885-A0231DF88490}" type="datetimeFigureOut">
              <a:rPr lang="en-US" smtClean="0"/>
              <a:t>11/16/2020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27884468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B0DAE07-FFC5-429F-B885-A0231DF88490}" type="datetimeFigureOut">
              <a:rPr lang="en-US" smtClean="0"/>
              <a:t>11/16/2020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5799155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0DAE07-FFC5-429F-B885-A0231DF88490}" type="datetimeFigureOut">
              <a:rPr lang="en-US" smtClean="0"/>
              <a:t>11/16/2020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5888224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0DAE07-FFC5-429F-B885-A0231DF88490}" type="datetimeFigureOut">
              <a:rPr lang="en-US" smtClean="0"/>
              <a:t>11/16/2020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19468085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0DAE07-FFC5-429F-B885-A0231DF88490}" type="datetimeFigureOut">
              <a:rPr lang="en-US" smtClean="0"/>
              <a:t>11/16/2020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966676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26" name="Shape 26"/>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dirty="0"/>
              <a:t>1-</a:t>
            </a:r>
            <a:fld id="{6542975F-28BB-4424-95DE-08EA9EBEF678}" type="slidenum">
              <a:rPr lang="en-US" smtClean="0"/>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0DAE07-FFC5-429F-B885-A0231DF88490}" type="datetimeFigureOut">
              <a:rPr lang="en-US" smtClean="0"/>
              <a:t>11/16/2020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15813097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0DAE07-FFC5-429F-B885-A0231DF88490}" type="datetimeFigureOut">
              <a:rPr lang="en-US" smtClean="0"/>
              <a:t>11/16/2020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205581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Click to edit Master text styles</a:t>
            </a: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37E69762-A23B-4920-B1DE-59ACAF17473D}" type="slidenum">
              <a:rPr lang="en-US" smtClean="0"/>
              <a:pPr>
                <a:defRPr/>
              </a:pPr>
              <a:t>‹#›</a:t>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cSld name="Learning Objectives">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49" name="Shape 49"/>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118871" marR="0" lvl="0" indent="-93471" algn="l" rtl="0">
              <a:spcBef>
                <a:spcPts val="1500"/>
              </a:spcBef>
              <a:buClr>
                <a:srgbClr val="007FA3"/>
              </a:buClr>
              <a:buSzPct val="25000"/>
              <a:buFont typeface="Arial"/>
              <a:buChar char="•"/>
              <a:defRPr sz="1600" b="0" i="0" u="none" strike="noStrike" cap="none">
                <a:solidFill>
                  <a:schemeClr val="dk1"/>
                </a:solidFill>
                <a:latin typeface="Arial"/>
                <a:ea typeface="Arial"/>
                <a:cs typeface="Arial"/>
                <a:sym typeface="Arial"/>
              </a:defRPr>
            </a:lvl1pPr>
            <a:lvl2pPr marL="569913" marR="0" lvl="1" indent="-188912"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50" name="Shape 5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1" name="Shape 5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2" name="Shape 5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dirty="0"/>
              <a:t>1-</a:t>
            </a:r>
            <a:fld id="{37E69762-A23B-4920-B1DE-59ACAF17473D}" type="slidenum">
              <a:rPr lang="en-US" smtClean="0"/>
              <a:pPr>
                <a:defRPr/>
              </a:pPr>
              <a:t>‹#›</a:t>
            </a:fld>
            <a:endParaRPr lang="en-US" dirty="0"/>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37E69762-A23B-4920-B1DE-59ACAF17473D}" type="slidenum">
              <a:rPr lang="en-US" smtClean="0"/>
              <a:pPr>
                <a:defRPr/>
              </a:pPr>
              <a:t>‹#›</a:t>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Click to edit Master text styles</a:t>
            </a: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37E69762-A23B-4920-B1DE-59ACAF17473D}" type="slidenum">
              <a:rPr lang="en-US" smtClean="0"/>
              <a:pPr>
                <a:defRPr/>
              </a:pPr>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chemeClr val="tx1"/>
                </a:solidFill>
                <a:latin typeface="+mj-lt"/>
                <a:ea typeface="Arial" panose="020B0604020202020204" pitchFamily="34" charset="0"/>
                <a:cs typeface="Arial" panose="020B0604020202020204" pitchFamily="34" charset="0"/>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chemeClr val="tx1"/>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pPr lvl="0"/>
            <a:r>
              <a:rPr lang="en-US"/>
              <a:t>Click to edit Master text styles</a:t>
            </a: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41189421-EDA6-4489-B99A-951730EAE4F2}"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0" i="0" u="none" strike="noStrike" cap="none">
                <a:solidFill>
                  <a:schemeClr val="tx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a:t>Click to edit Master title style</a:t>
            </a:r>
            <a:endParaRPr dirty="0"/>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dirty="0"/>
              <a:t>1-</a:t>
            </a:r>
            <a:fld id="{F1B9BE43-56CD-4205-8FB6-DD15EE86382D}" type="slidenum">
              <a:rPr lang="en-US" smtClean="0"/>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E00C1934-2A4C-4A42-8D11-3579DB51B187}"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9" name="AutoShape 2"/>
          <p:cNvSpPr>
            <a:spLocks noChangeArrowheads="1"/>
          </p:cNvSpPr>
          <p:nvPr/>
        </p:nvSpPr>
        <p:spPr bwMode="auto">
          <a:xfrm flipH="1">
            <a:off x="0" y="-76200"/>
            <a:ext cx="9144000" cy="2133600"/>
          </a:xfrm>
          <a:prstGeom prst="homePlate">
            <a:avLst>
              <a:gd name="adj" fmla="val 0"/>
            </a:avLst>
          </a:prstGeom>
          <a:gradFill rotWithShape="1">
            <a:gsLst>
              <a:gs pos="0">
                <a:srgbClr val="8CBD79"/>
              </a:gs>
              <a:gs pos="100000">
                <a:srgbClr val="FFFFFF"/>
              </a:gs>
            </a:gsLst>
            <a:lin ang="5400000" scaled="1"/>
          </a:gradFill>
          <a:ln>
            <a:noFill/>
          </a:ln>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defRPr/>
            </a:pPr>
            <a:endParaRPr lang="en-US" altLang="en-US"/>
          </a:p>
        </p:txBody>
      </p:sp>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r"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37E69762-A23B-4920-B1DE-59ACAF17473D}" type="slidenum">
              <a:rPr lang="en-US" smtClean="0"/>
              <a:pPr>
                <a:defRPr/>
              </a:pPr>
              <a:t>‹#›</a:t>
            </a:fld>
            <a:endParaRPr lang="en-US"/>
          </a:p>
        </p:txBody>
      </p:sp>
      <p:pic>
        <p:nvPicPr>
          <p:cNvPr id="15" name="Shape 15" descr="Pearson Logo"/>
          <p:cNvPicPr preferRelativeResize="0"/>
          <p:nvPr/>
        </p:nvPicPr>
        <p:blipFill rotWithShape="1">
          <a:blip r:embed="rId12">
            <a:alphaModFix/>
          </a:blip>
          <a:srcRect/>
          <a:stretch/>
        </p:blipFill>
        <p:spPr>
          <a:xfrm>
            <a:off x="93969" y="6149430"/>
            <a:ext cx="917999" cy="279914"/>
          </a:xfrm>
          <a:prstGeom prst="rect">
            <a:avLst/>
          </a:prstGeom>
          <a:noFill/>
          <a:ln>
            <a:noFill/>
          </a:ln>
        </p:spPr>
      </p:pic>
      <p:sp>
        <p:nvSpPr>
          <p:cNvPr id="16" name="Shape 16"/>
          <p:cNvSpPr txBox="1"/>
          <p:nvPr/>
        </p:nvSpPr>
        <p:spPr>
          <a:xfrm>
            <a:off x="1600199" y="6172200"/>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2020, 2017, 2014 Pearson Education, Inc. All Rights Reserved</a:t>
            </a:r>
          </a:p>
        </p:txBody>
      </p:sp>
    </p:spTree>
  </p:cSld>
  <p:clrMap bg1="lt1" tx1="dk1" bg2="dk2" tx2="lt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3600" b="0" i="0" u="none" strike="noStrike" cap="none" baseline="0">
          <a:solidFill>
            <a:schemeClr val="tx1"/>
          </a:solidFill>
          <a:latin typeface="+mj-lt"/>
          <a:ea typeface="Arial" panose="020B0604020202020204" pitchFamily="34" charset="0"/>
          <a:cs typeface="Arial" panose="020B0604020202020204" pitchFamily="34" charset="0"/>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tx1"/>
        </a:buClr>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0DAE07-FFC5-429F-B885-A0231DF88490}" type="datetimeFigureOut">
              <a:rPr lang="en-US" smtClean="0"/>
              <a:t>11/16/2020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B50D05-0DF7-4594-9DB2-4DC7856F00C8}" type="slidenum">
              <a:rPr lang="en-US" smtClean="0"/>
              <a:t>‹#›</a:t>
            </a:fld>
            <a:endParaRPr lang="en-US"/>
          </a:p>
        </p:txBody>
      </p:sp>
    </p:spTree>
    <p:extLst>
      <p:ext uri="{BB962C8B-B14F-4D97-AF65-F5344CB8AC3E}">
        <p14:creationId xmlns:p14="http://schemas.microsoft.com/office/powerpoint/2010/main" val="3761871677"/>
      </p:ext>
    </p:extLst>
  </p:cSld>
  <p:clrMap bg1="lt1" tx1="dk1" bg2="lt2" tx2="dk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Lst>
  <p:txStyles>
    <p:titleStyle>
      <a:lvl1pPr algn="ctr" defTabSz="914400" rtl="0" eaLnBrk="1" latinLnBrk="0" hangingPunct="1">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ok Title"/>
          <p:cNvSpPr>
            <a:spLocks noGrp="1"/>
          </p:cNvSpPr>
          <p:nvPr>
            <p:ph type="title"/>
          </p:nvPr>
        </p:nvSpPr>
        <p:spPr/>
        <p:txBody>
          <a:bodyPr/>
          <a:lstStyle/>
          <a:p>
            <a:r>
              <a:rPr lang="en-US" dirty="0">
                <a:solidFill>
                  <a:schemeClr val="tx1"/>
                </a:solidFill>
              </a:rPr>
              <a:t>Starting Out with C++ Early Objects </a:t>
            </a:r>
          </a:p>
        </p:txBody>
      </p:sp>
      <p:sp>
        <p:nvSpPr>
          <p:cNvPr id="3" name="Textbook Edition"/>
          <p:cNvSpPr>
            <a:spLocks noGrp="1"/>
          </p:cNvSpPr>
          <p:nvPr>
            <p:ph type="body"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Tenth Edition</a:t>
            </a:r>
          </a:p>
        </p:txBody>
      </p:sp>
      <p:sp>
        <p:nvSpPr>
          <p:cNvPr id="4" name="Chapter Number"/>
          <p:cNvSpPr>
            <a:spLocks noGrp="1"/>
          </p:cNvSpPr>
          <p:nvPr>
            <p:ph type="body" idx="2"/>
          </p:nvPr>
        </p:nvSpPr>
        <p:spPr/>
        <p:txBody>
          <a:bodyPr/>
          <a:lstStyle/>
          <a:p>
            <a:r>
              <a:rPr lang="en-US" dirty="0"/>
              <a:t>Chapter 8</a:t>
            </a:r>
          </a:p>
        </p:txBody>
      </p:sp>
      <p:sp>
        <p:nvSpPr>
          <p:cNvPr id="5" name="Chapter Title"/>
          <p:cNvSpPr>
            <a:spLocks noGrp="1"/>
          </p:cNvSpPr>
          <p:nvPr>
            <p:ph type="body" idx="3"/>
          </p:nvPr>
        </p:nvSpPr>
        <p:spPr/>
        <p:txBody>
          <a:bodyPr/>
          <a:lstStyle/>
          <a:p>
            <a:r>
              <a:rPr lang="en-US" dirty="0"/>
              <a:t>Arrays and Vectors</a:t>
            </a:r>
          </a:p>
        </p:txBody>
      </p:sp>
      <p:pic>
        <p:nvPicPr>
          <p:cNvPr id="6" name="Textbook Cover" descr="Front cover:  Starting Out with C++ Early Objects Tenth Edition, by Gaddis, Walters, and Muganda" title="Front cover of textbook"/>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371600"/>
            <a:ext cx="3847041" cy="4812515"/>
          </a:xfrm>
          <a:prstGeom prst="rect">
            <a:avLst/>
          </a:prstGeom>
        </p:spPr>
      </p:pic>
    </p:spTree>
    <p:extLst>
      <p:ext uri="{BB962C8B-B14F-4D97-AF65-F5344CB8AC3E}">
        <p14:creationId xmlns:p14="http://schemas.microsoft.com/office/powerpoint/2010/main" val="17076248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idx="1"/>
          </p:nvPr>
        </p:nvSpPr>
        <p:spPr>
          <a:xfrm>
            <a:off x="304800" y="1295400"/>
            <a:ext cx="8534400" cy="4953000"/>
          </a:xfrm>
        </p:spPr>
        <p:txBody>
          <a:bodyPr/>
          <a:lstStyle/>
          <a:p>
            <a:pPr eaLnBrk="1" hangingPunct="1">
              <a:spcBef>
                <a:spcPct val="0"/>
              </a:spcBef>
              <a:buFontTx/>
              <a:buNone/>
            </a:pPr>
            <a:r>
              <a:rPr lang="en-US" altLang="en-US" dirty="0" smtClean="0"/>
              <a:t>	 </a:t>
            </a:r>
            <a:r>
              <a:rPr lang="en-US" altLang="en-US" dirty="0"/>
              <a:t> </a:t>
            </a:r>
            <a:r>
              <a:rPr lang="en-US" altLang="en-US" dirty="0" smtClean="0"/>
              <a:t>   </a:t>
            </a:r>
            <a:r>
              <a:rPr lang="en-US" altLang="en-US" sz="2000" b="1" dirty="0" err="1" smtClean="0">
                <a:solidFill>
                  <a:srgbClr val="3D8963"/>
                </a:solidFill>
                <a:latin typeface="Courier New" panose="02070309020205020404" pitchFamily="49" charset="0"/>
              </a:rPr>
              <a:t>const</a:t>
            </a:r>
            <a:r>
              <a:rPr lang="en-US" altLang="en-US" sz="2000" b="1" dirty="0" smtClean="0">
                <a:solidFill>
                  <a:srgbClr val="3D8963"/>
                </a:solidFill>
                <a:latin typeface="Courier New" panose="02070309020205020404" pitchFamily="49" charset="0"/>
              </a:rPr>
              <a:t> </a:t>
            </a:r>
            <a:r>
              <a:rPr lang="en-US" altLang="en-US" sz="2000" b="1" dirty="0" err="1" smtClean="0">
                <a:solidFill>
                  <a:srgbClr val="3D8963"/>
                </a:solidFill>
                <a:latin typeface="Courier New" panose="02070309020205020404" pitchFamily="49" charset="0"/>
              </a:rPr>
              <a:t>int</a:t>
            </a:r>
            <a:r>
              <a:rPr lang="en-US" altLang="en-US" sz="2000" b="1" dirty="0" smtClean="0">
                <a:solidFill>
                  <a:srgbClr val="3D8963"/>
                </a:solidFill>
                <a:latin typeface="Courier New" panose="02070309020205020404" pitchFamily="49" charset="0"/>
              </a:rPr>
              <a:t> ISIZE = 5;</a:t>
            </a:r>
          </a:p>
          <a:p>
            <a:pPr lvl="1" eaLnBrk="1" hangingPunct="1">
              <a:spcBef>
                <a:spcPct val="60000"/>
              </a:spcBef>
              <a:buFontTx/>
              <a:buNone/>
            </a:pPr>
            <a:r>
              <a:rPr lang="en-US" altLang="en-US" sz="2000" b="1" dirty="0" err="1" smtClean="0">
                <a:solidFill>
                  <a:srgbClr val="3D8963"/>
                </a:solidFill>
                <a:latin typeface="Courier New" panose="02070309020205020404" pitchFamily="49" charset="0"/>
              </a:rPr>
              <a:t>int</a:t>
            </a:r>
            <a:r>
              <a:rPr lang="en-US" altLang="en-US" sz="2000" b="1" dirty="0" smtClean="0">
                <a:solidFill>
                  <a:srgbClr val="3D8963"/>
                </a:solidFill>
                <a:latin typeface="Courier New" panose="02070309020205020404" pitchFamily="49" charset="0"/>
              </a:rPr>
              <a:t> tests[ISIZE]; // Define 5-elt. array</a:t>
            </a:r>
          </a:p>
          <a:p>
            <a:pPr lvl="1" eaLnBrk="1" hangingPunct="1">
              <a:buFontTx/>
              <a:buNone/>
            </a:pPr>
            <a:r>
              <a:rPr lang="en-US" altLang="en-US" sz="2000" b="1" dirty="0" err="1" smtClean="0">
                <a:solidFill>
                  <a:srgbClr val="3D8963"/>
                </a:solidFill>
                <a:latin typeface="Courier New" panose="02070309020205020404" pitchFamily="49" charset="0"/>
              </a:rPr>
              <a:t>cout</a:t>
            </a:r>
            <a:r>
              <a:rPr lang="en-US" altLang="en-US" sz="2000" b="1" dirty="0" smtClean="0">
                <a:solidFill>
                  <a:srgbClr val="3D8963"/>
                </a:solidFill>
                <a:latin typeface="Courier New" panose="02070309020205020404" pitchFamily="49" charset="0"/>
              </a:rPr>
              <a:t> &lt;&lt; "Enter first test score ";</a:t>
            </a:r>
          </a:p>
          <a:p>
            <a:pPr lvl="1" eaLnBrk="1" hangingPunct="1">
              <a:buFontTx/>
              <a:buNone/>
            </a:pPr>
            <a:r>
              <a:rPr lang="en-US" altLang="en-US" sz="2000" b="1" dirty="0" err="1" smtClean="0">
                <a:solidFill>
                  <a:srgbClr val="3D8963"/>
                </a:solidFill>
                <a:latin typeface="Courier New" panose="02070309020205020404" pitchFamily="49" charset="0"/>
              </a:rPr>
              <a:t>cin</a:t>
            </a:r>
            <a:r>
              <a:rPr lang="en-US" altLang="en-US" sz="2000" b="1" dirty="0" smtClean="0">
                <a:solidFill>
                  <a:srgbClr val="3D8963"/>
                </a:solidFill>
                <a:latin typeface="Courier New" panose="02070309020205020404" pitchFamily="49" charset="0"/>
              </a:rPr>
              <a:t>  &gt;&gt;  tests[0];</a:t>
            </a:r>
          </a:p>
          <a:p>
            <a:pPr lvl="1" eaLnBrk="1" hangingPunct="1">
              <a:buFontTx/>
              <a:buNone/>
            </a:pPr>
            <a:r>
              <a:rPr lang="en-US" altLang="en-US" sz="2000" b="1" dirty="0" err="1" smtClean="0">
                <a:solidFill>
                  <a:srgbClr val="3D8963"/>
                </a:solidFill>
                <a:latin typeface="Courier New" panose="02070309020205020404" pitchFamily="49" charset="0"/>
              </a:rPr>
              <a:t>cout</a:t>
            </a:r>
            <a:r>
              <a:rPr lang="en-US" altLang="en-US" sz="2000" b="1" dirty="0" smtClean="0">
                <a:solidFill>
                  <a:srgbClr val="3D8963"/>
                </a:solidFill>
                <a:latin typeface="Courier New" panose="02070309020205020404" pitchFamily="49" charset="0"/>
              </a:rPr>
              <a:t> &lt;&lt; "Enter second test score ";</a:t>
            </a:r>
          </a:p>
          <a:p>
            <a:pPr lvl="1" eaLnBrk="1" hangingPunct="1">
              <a:buFontTx/>
              <a:buNone/>
            </a:pPr>
            <a:r>
              <a:rPr lang="en-US" altLang="en-US" sz="2000" b="1" dirty="0" err="1" smtClean="0">
                <a:solidFill>
                  <a:srgbClr val="3D8963"/>
                </a:solidFill>
                <a:latin typeface="Courier New" panose="02070309020205020404" pitchFamily="49" charset="0"/>
              </a:rPr>
              <a:t>cin</a:t>
            </a:r>
            <a:r>
              <a:rPr lang="en-US" altLang="en-US" sz="2000" b="1" dirty="0" smtClean="0">
                <a:solidFill>
                  <a:srgbClr val="3D8963"/>
                </a:solidFill>
                <a:latin typeface="Courier New" panose="02070309020205020404" pitchFamily="49" charset="0"/>
              </a:rPr>
              <a:t>  &gt;&gt;  tests[1];</a:t>
            </a:r>
          </a:p>
          <a:p>
            <a:pPr lvl="1" eaLnBrk="1" hangingPunct="1">
              <a:buFontTx/>
              <a:buNone/>
            </a:pPr>
            <a:r>
              <a:rPr lang="en-US" altLang="en-US" sz="2000" b="1" dirty="0" err="1" smtClean="0">
                <a:solidFill>
                  <a:srgbClr val="3D8963"/>
                </a:solidFill>
                <a:latin typeface="Courier New" panose="02070309020205020404" pitchFamily="49" charset="0"/>
              </a:rPr>
              <a:t>cout</a:t>
            </a:r>
            <a:r>
              <a:rPr lang="en-US" altLang="en-US" sz="2000" b="1" dirty="0" smtClean="0">
                <a:solidFill>
                  <a:srgbClr val="3D8963"/>
                </a:solidFill>
                <a:latin typeface="Courier New" panose="02070309020205020404" pitchFamily="49" charset="0"/>
              </a:rPr>
              <a:t> &lt;&lt; "Enter third test score ";</a:t>
            </a:r>
          </a:p>
          <a:p>
            <a:pPr lvl="1" eaLnBrk="1" hangingPunct="1">
              <a:buFontTx/>
              <a:buNone/>
            </a:pPr>
            <a:r>
              <a:rPr lang="en-US" altLang="en-US" sz="2000" b="1" dirty="0" err="1" smtClean="0">
                <a:solidFill>
                  <a:srgbClr val="3D8963"/>
                </a:solidFill>
                <a:latin typeface="Courier New" panose="02070309020205020404" pitchFamily="49" charset="0"/>
              </a:rPr>
              <a:t>cin</a:t>
            </a:r>
            <a:r>
              <a:rPr lang="en-US" altLang="en-US" sz="2000" b="1" dirty="0" smtClean="0">
                <a:solidFill>
                  <a:srgbClr val="3D8963"/>
                </a:solidFill>
                <a:latin typeface="Courier New" panose="02070309020205020404" pitchFamily="49" charset="0"/>
              </a:rPr>
              <a:t>  &gt;&gt;  tests[2];</a:t>
            </a:r>
          </a:p>
          <a:p>
            <a:pPr lvl="1" eaLnBrk="1" hangingPunct="1">
              <a:buFontTx/>
              <a:buNone/>
            </a:pPr>
            <a:r>
              <a:rPr lang="en-US" altLang="en-US" sz="2000" b="1" dirty="0" err="1" smtClean="0">
                <a:solidFill>
                  <a:srgbClr val="3D8963"/>
                </a:solidFill>
                <a:latin typeface="Courier New" panose="02070309020205020404" pitchFamily="49" charset="0"/>
              </a:rPr>
              <a:t>cout</a:t>
            </a:r>
            <a:r>
              <a:rPr lang="en-US" altLang="en-US" sz="2000" b="1" dirty="0" smtClean="0">
                <a:solidFill>
                  <a:srgbClr val="3D8963"/>
                </a:solidFill>
                <a:latin typeface="Courier New" panose="02070309020205020404" pitchFamily="49" charset="0"/>
              </a:rPr>
              <a:t> &lt;&lt; "Enter fourth test score ";</a:t>
            </a:r>
          </a:p>
          <a:p>
            <a:pPr lvl="1" eaLnBrk="1" hangingPunct="1">
              <a:buFontTx/>
              <a:buNone/>
            </a:pPr>
            <a:r>
              <a:rPr lang="en-US" altLang="en-US" sz="2000" b="1" dirty="0" err="1" smtClean="0">
                <a:solidFill>
                  <a:srgbClr val="3D8963"/>
                </a:solidFill>
                <a:latin typeface="Courier New" panose="02070309020205020404" pitchFamily="49" charset="0"/>
              </a:rPr>
              <a:t>cin</a:t>
            </a:r>
            <a:r>
              <a:rPr lang="en-US" altLang="en-US" sz="2000" b="1" dirty="0" smtClean="0">
                <a:solidFill>
                  <a:srgbClr val="3D8963"/>
                </a:solidFill>
                <a:latin typeface="Courier New" panose="02070309020205020404" pitchFamily="49" charset="0"/>
              </a:rPr>
              <a:t>  &gt;&gt;  tests[3];</a:t>
            </a:r>
          </a:p>
          <a:p>
            <a:pPr lvl="1" eaLnBrk="1" hangingPunct="1">
              <a:buFontTx/>
              <a:buNone/>
            </a:pPr>
            <a:r>
              <a:rPr lang="en-US" altLang="en-US" sz="2000" b="1" dirty="0" err="1" smtClean="0">
                <a:solidFill>
                  <a:srgbClr val="3D8963"/>
                </a:solidFill>
                <a:latin typeface="Courier New" panose="02070309020205020404" pitchFamily="49" charset="0"/>
              </a:rPr>
              <a:t>cout</a:t>
            </a:r>
            <a:r>
              <a:rPr lang="en-US" altLang="en-US" sz="2000" b="1" dirty="0" smtClean="0">
                <a:solidFill>
                  <a:srgbClr val="3D8963"/>
                </a:solidFill>
                <a:latin typeface="Courier New" panose="02070309020205020404" pitchFamily="49" charset="0"/>
              </a:rPr>
              <a:t> &lt;&lt; "Enter fifth test score ";</a:t>
            </a:r>
          </a:p>
          <a:p>
            <a:pPr lvl="1" eaLnBrk="1" hangingPunct="1">
              <a:buFontTx/>
              <a:buNone/>
            </a:pPr>
            <a:r>
              <a:rPr lang="en-US" altLang="en-US" sz="2000" b="1" dirty="0" err="1" smtClean="0">
                <a:solidFill>
                  <a:srgbClr val="3D8963"/>
                </a:solidFill>
                <a:latin typeface="Courier New" panose="02070309020205020404" pitchFamily="49" charset="0"/>
              </a:rPr>
              <a:t>cin</a:t>
            </a:r>
            <a:r>
              <a:rPr lang="en-US" altLang="en-US" sz="2000" b="1" dirty="0" smtClean="0">
                <a:solidFill>
                  <a:srgbClr val="3D8963"/>
                </a:solidFill>
                <a:latin typeface="Courier New" panose="02070309020205020404" pitchFamily="49" charset="0"/>
              </a:rPr>
              <a:t>  &gt;&gt;  tests[4];</a:t>
            </a:r>
          </a:p>
          <a:p>
            <a:pPr lvl="1" eaLnBrk="1" hangingPunct="1">
              <a:buFontTx/>
              <a:buNone/>
            </a:pPr>
            <a:endParaRPr lang="en-US" altLang="en-US" sz="2000" b="1" dirty="0" smtClean="0">
              <a:solidFill>
                <a:srgbClr val="3D8963"/>
              </a:solidFill>
              <a:latin typeface="Courier New" panose="02070309020205020404" pitchFamily="49" charset="0"/>
            </a:endParaRPr>
          </a:p>
        </p:txBody>
      </p:sp>
      <p:sp>
        <p:nvSpPr>
          <p:cNvPr id="2253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smtClean="0"/>
              <a:t>8-</a:t>
            </a:r>
            <a:fld id="{AE08AA4D-A84B-4816-AAB9-B094DEDC8794}" type="slidenum">
              <a:rPr lang="en-US" altLang="en-US" sz="1200" smtClean="0"/>
              <a:pPr>
                <a:spcBef>
                  <a:spcPct val="0"/>
                </a:spcBef>
                <a:buFontTx/>
                <a:buNone/>
              </a:pPr>
              <a:t>10</a:t>
            </a:fld>
            <a:endParaRPr lang="en-US" altLang="en-US" sz="1200" smtClean="0"/>
          </a:p>
        </p:txBody>
      </p:sp>
      <p:sp>
        <p:nvSpPr>
          <p:cNvPr id="22532" name="Rectangle 1026"/>
          <p:cNvSpPr>
            <a:spLocks noGrp="1" noChangeArrowheads="1"/>
          </p:cNvSpPr>
          <p:nvPr>
            <p:ph type="title"/>
          </p:nvPr>
        </p:nvSpPr>
        <p:spPr/>
        <p:txBody>
          <a:bodyPr/>
          <a:lstStyle/>
          <a:p>
            <a:r>
              <a:rPr lang="en-US" altLang="en-US" dirty="0">
                <a:solidFill>
                  <a:schemeClr val="tx1"/>
                </a:solidFill>
              </a:rPr>
              <a:t>Array Subscripts</a:t>
            </a:r>
          </a:p>
        </p:txBody>
      </p:sp>
    </p:spTree>
    <p:extLst>
      <p:ext uri="{BB962C8B-B14F-4D97-AF65-F5344CB8AC3E}">
        <p14:creationId xmlns:p14="http://schemas.microsoft.com/office/powerpoint/2010/main" val="22086150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Title"/>
          <p:cNvSpPr>
            <a:spLocks noGrp="1" noChangeArrowheads="1"/>
          </p:cNvSpPr>
          <p:nvPr>
            <p:ph type="title"/>
          </p:nvPr>
        </p:nvSpPr>
        <p:spPr/>
        <p:txBody>
          <a:bodyPr/>
          <a:lstStyle/>
          <a:p>
            <a:pPr eaLnBrk="1" hangingPunct="1"/>
            <a:r>
              <a:rPr lang="en-US" altLang="en-US" dirty="0">
                <a:solidFill>
                  <a:schemeClr val="tx1"/>
                </a:solidFill>
              </a:rPr>
              <a:t>Accessing All Array Elements</a:t>
            </a:r>
          </a:p>
        </p:txBody>
      </p:sp>
      <p:sp>
        <p:nvSpPr>
          <p:cNvPr id="14339" name="Slide Body"/>
          <p:cNvSpPr>
            <a:spLocks noGrp="1" noChangeArrowheads="1"/>
          </p:cNvSpPr>
          <p:nvPr>
            <p:ph type="body" idx="1"/>
          </p:nvPr>
        </p:nvSpPr>
        <p:spPr>
          <a:xfrm>
            <a:off x="533400" y="1752600"/>
            <a:ext cx="8077200" cy="4038600"/>
          </a:xfrm>
        </p:spPr>
        <p:txBody>
          <a:bodyPr/>
          <a:lstStyle/>
          <a:p>
            <a:pPr eaLnBrk="1" hangingPunct="1">
              <a:buFontTx/>
              <a:buNone/>
            </a:pPr>
            <a:r>
              <a:rPr lang="en-US" altLang="en-US" sz="2800" dirty="0"/>
              <a:t>To access each element of an array</a:t>
            </a:r>
          </a:p>
          <a:p>
            <a:pPr lvl="1" eaLnBrk="1" hangingPunct="1"/>
            <a:r>
              <a:rPr lang="en-US" altLang="en-US" sz="2800" dirty="0"/>
              <a:t>Use a loop</a:t>
            </a:r>
          </a:p>
          <a:p>
            <a:pPr lvl="1" eaLnBrk="1" hangingPunct="1"/>
            <a:r>
              <a:rPr lang="en-US" altLang="en-US" sz="2800" dirty="0"/>
              <a:t>Use the loop control variable as the array subscript</a:t>
            </a:r>
          </a:p>
          <a:p>
            <a:pPr lvl="1" eaLnBrk="1" hangingPunct="1"/>
            <a:r>
              <a:rPr lang="en-US" altLang="en-US" sz="2800" dirty="0"/>
              <a:t>A different array element will be referenced each time through the loop</a:t>
            </a:r>
            <a:endParaRPr lang="en-US" altLang="en-US" sz="2800" b="1" dirty="0">
              <a:solidFill>
                <a:srgbClr val="3D8963"/>
              </a:solidFill>
              <a:latin typeface="Courier New" pitchFamily="49" charset="0"/>
            </a:endParaRPr>
          </a:p>
          <a:p>
            <a:pPr eaLnBrk="1" hangingPunct="1">
              <a:buFontTx/>
              <a:buNone/>
            </a:pPr>
            <a:r>
              <a:rPr lang="en-US" altLang="en-US" sz="2800" b="1" dirty="0">
                <a:solidFill>
                  <a:srgbClr val="3D8963"/>
                </a:solidFill>
                <a:latin typeface="Courier New" pitchFamily="49" charset="0"/>
              </a:rPr>
              <a:t>  for (</a:t>
            </a:r>
            <a:r>
              <a:rPr lang="en-US" altLang="en-US" sz="2800" b="1" dirty="0" err="1">
                <a:solidFill>
                  <a:srgbClr val="3D8963"/>
                </a:solidFill>
                <a:latin typeface="Courier New" pitchFamily="49" charset="0"/>
              </a:rPr>
              <a:t>i</a:t>
            </a:r>
            <a:r>
              <a:rPr lang="en-US" altLang="en-US" sz="2800" b="1" dirty="0">
                <a:solidFill>
                  <a:srgbClr val="3D8963"/>
                </a:solidFill>
                <a:latin typeface="Courier New" pitchFamily="49" charset="0"/>
              </a:rPr>
              <a:t> = 0; </a:t>
            </a:r>
            <a:r>
              <a:rPr lang="en-US" altLang="en-US" sz="2800" b="1" dirty="0" err="1">
                <a:solidFill>
                  <a:srgbClr val="3D8963"/>
                </a:solidFill>
                <a:latin typeface="Courier New" pitchFamily="49" charset="0"/>
              </a:rPr>
              <a:t>i</a:t>
            </a:r>
            <a:r>
              <a:rPr lang="en-US" altLang="en-US" sz="2800" b="1" dirty="0">
                <a:solidFill>
                  <a:srgbClr val="3D8963"/>
                </a:solidFill>
                <a:latin typeface="Courier New" pitchFamily="49" charset="0"/>
              </a:rPr>
              <a:t> &lt; 5; </a:t>
            </a:r>
            <a:r>
              <a:rPr lang="en-US" altLang="en-US" sz="2800" b="1" dirty="0" err="1">
                <a:solidFill>
                  <a:srgbClr val="3D8963"/>
                </a:solidFill>
                <a:latin typeface="Courier New" pitchFamily="49" charset="0"/>
              </a:rPr>
              <a:t>i</a:t>
            </a:r>
            <a:r>
              <a:rPr lang="en-US" altLang="en-US" sz="2800" b="1" dirty="0">
                <a:solidFill>
                  <a:srgbClr val="3D8963"/>
                </a:solidFill>
                <a:latin typeface="Courier New" pitchFamily="49" charset="0"/>
              </a:rPr>
              <a:t>++)</a:t>
            </a:r>
          </a:p>
          <a:p>
            <a:pPr lvl="1" eaLnBrk="1" hangingPunct="1">
              <a:lnSpc>
                <a:spcPct val="90000"/>
              </a:lnSpc>
              <a:spcBef>
                <a:spcPct val="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cout</a:t>
            </a:r>
            <a:r>
              <a:rPr lang="en-US" altLang="en-US" sz="2800" b="1" dirty="0">
                <a:solidFill>
                  <a:srgbClr val="3D8963"/>
                </a:solidFill>
                <a:latin typeface="Courier New" pitchFamily="49" charset="0"/>
              </a:rPr>
              <a:t> &lt;&lt; tests[</a:t>
            </a:r>
            <a:r>
              <a:rPr lang="en-US" altLang="en-US" sz="2800" b="1" dirty="0" err="1">
                <a:solidFill>
                  <a:srgbClr val="3D8963"/>
                </a:solidFill>
                <a:latin typeface="Courier New" pitchFamily="49" charset="0"/>
              </a:rPr>
              <a:t>i</a:t>
            </a:r>
            <a:r>
              <a:rPr lang="en-US" altLang="en-US" sz="2800" b="1" dirty="0">
                <a:solidFill>
                  <a:srgbClr val="3D8963"/>
                </a:solidFill>
                <a:latin typeface="Courier New" pitchFamily="49" charset="0"/>
              </a:rPr>
              <a:t>] &lt;&lt; </a:t>
            </a:r>
            <a:r>
              <a:rPr lang="en-US" altLang="en-US" sz="2800" b="1" dirty="0" err="1">
                <a:solidFill>
                  <a:srgbClr val="3D8963"/>
                </a:solidFill>
                <a:latin typeface="Courier New" pitchFamily="49" charset="0"/>
              </a:rPr>
              <a:t>endl</a:t>
            </a:r>
            <a:r>
              <a:rPr lang="en-US" altLang="en-US" sz="2800" b="1" dirty="0">
                <a:solidFill>
                  <a:srgbClr val="3D8963"/>
                </a:solidFill>
                <a:latin typeface="Courier New" pitchFamily="49" charset="0"/>
              </a:rPr>
              <a:t>;</a:t>
            </a:r>
          </a:p>
        </p:txBody>
      </p:sp>
      <p:sp>
        <p:nvSpPr>
          <p:cNvPr id="1434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706DE28A-36C4-44D6-93FA-A8A31F302203}" type="slidenum">
              <a:rPr lang="en-US" altLang="en-US" sz="1200" smtClean="0"/>
              <a:pPr eaLnBrk="1" hangingPunct="1">
                <a:spcBef>
                  <a:spcPct val="0"/>
                </a:spcBef>
                <a:buFontTx/>
                <a:buNone/>
              </a:pPr>
              <a:t>11</a:t>
            </a:fld>
            <a:endParaRPr lang="en-US" altLang="en-US" sz="12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Title"/>
          <p:cNvSpPr>
            <a:spLocks noGrp="1" noChangeArrowheads="1"/>
          </p:cNvSpPr>
          <p:nvPr>
            <p:ph type="title"/>
          </p:nvPr>
        </p:nvSpPr>
        <p:spPr>
          <a:xfrm>
            <a:off x="304800" y="303213"/>
            <a:ext cx="8610600" cy="793750"/>
          </a:xfrm>
        </p:spPr>
        <p:txBody>
          <a:bodyPr/>
          <a:lstStyle/>
          <a:p>
            <a:pPr eaLnBrk="1" hangingPunct="1"/>
            <a:r>
              <a:rPr lang="en-US" altLang="en-US" dirty="0">
                <a:solidFill>
                  <a:schemeClr val="tx1"/>
                </a:solidFill>
              </a:rPr>
              <a:t>Getting Array Data from a File</a:t>
            </a:r>
          </a:p>
        </p:txBody>
      </p:sp>
      <p:sp>
        <p:nvSpPr>
          <p:cNvPr id="15363" name="Slide Body"/>
          <p:cNvSpPr>
            <a:spLocks noGrp="1" noChangeArrowheads="1"/>
          </p:cNvSpPr>
          <p:nvPr>
            <p:ph type="body" idx="1"/>
          </p:nvPr>
        </p:nvSpPr>
        <p:spPr>
          <a:xfrm>
            <a:off x="228600" y="1752600"/>
            <a:ext cx="8382000" cy="4572000"/>
          </a:xfrm>
        </p:spPr>
        <p:txBody>
          <a:bodyPr/>
          <a:lstStyle/>
          <a:p>
            <a:pPr eaLnBrk="1" hangingPunct="1">
              <a:lnSpc>
                <a:spcPct val="75000"/>
              </a:lnSpc>
              <a:spcBef>
                <a:spcPts val="600"/>
              </a:spcBef>
              <a:buFontTx/>
              <a:buNone/>
            </a:pPr>
            <a:r>
              <a:rPr lang="en-US" altLang="en-US" sz="2800" b="1" dirty="0">
                <a:latin typeface="Courier New" pitchFamily="49" charset="0"/>
              </a:rPr>
              <a:t> </a:t>
            </a:r>
            <a:r>
              <a:rPr lang="en-US" altLang="en-US" sz="2400" b="1" dirty="0" err="1">
                <a:solidFill>
                  <a:srgbClr val="3D8963"/>
                </a:solidFill>
                <a:latin typeface="Courier New" pitchFamily="49" charset="0"/>
              </a:rPr>
              <a:t>const</a:t>
            </a: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ISIZE = 5;</a:t>
            </a:r>
          </a:p>
          <a:p>
            <a:pPr eaLnBrk="1" hangingPunct="1">
              <a:lnSpc>
                <a:spcPct val="75000"/>
              </a:lnSpc>
              <a:spcBef>
                <a:spcPts val="600"/>
              </a:spcBef>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sales[ISIZE]; </a:t>
            </a:r>
          </a:p>
          <a:p>
            <a:pPr eaLnBrk="1" hangingPunct="1">
              <a:lnSpc>
                <a:spcPct val="75000"/>
              </a:lnSpc>
              <a:spcBef>
                <a:spcPts val="600"/>
              </a:spcBef>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ifstream</a:t>
            </a: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dataFile</a:t>
            </a:r>
            <a:r>
              <a:rPr lang="en-US" altLang="en-US" sz="2400" b="1" dirty="0">
                <a:solidFill>
                  <a:srgbClr val="3D8963"/>
                </a:solidFill>
                <a:latin typeface="Courier New" pitchFamily="49" charset="0"/>
              </a:rPr>
              <a:t>;           </a:t>
            </a:r>
          </a:p>
          <a:p>
            <a:pPr eaLnBrk="1" hangingPunct="1">
              <a:lnSpc>
                <a:spcPct val="75000"/>
              </a:lnSpc>
              <a:spcBef>
                <a:spcPts val="600"/>
              </a:spcBef>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dataFile.open</a:t>
            </a:r>
            <a:r>
              <a:rPr lang="en-US" altLang="en-US" sz="2400" b="1" dirty="0">
                <a:solidFill>
                  <a:srgbClr val="3D8963"/>
                </a:solidFill>
                <a:latin typeface="Courier New" pitchFamily="49" charset="0"/>
              </a:rPr>
              <a:t>("sales.dat");</a:t>
            </a:r>
          </a:p>
          <a:p>
            <a:pPr eaLnBrk="1" hangingPunct="1">
              <a:lnSpc>
                <a:spcPct val="75000"/>
              </a:lnSpc>
              <a:spcBef>
                <a:spcPts val="600"/>
              </a:spcBef>
              <a:buFontTx/>
              <a:buNone/>
            </a:pPr>
            <a:r>
              <a:rPr lang="en-US" altLang="en-US" sz="2400" b="1" dirty="0">
                <a:solidFill>
                  <a:srgbClr val="3D8963"/>
                </a:solidFill>
                <a:latin typeface="Courier New" pitchFamily="49" charset="0"/>
              </a:rPr>
              <a:t> if (!</a:t>
            </a:r>
            <a:r>
              <a:rPr lang="en-US" altLang="en-US" sz="2400" b="1" dirty="0" err="1">
                <a:solidFill>
                  <a:srgbClr val="3D8963"/>
                </a:solidFill>
                <a:latin typeface="Courier New" pitchFamily="49" charset="0"/>
              </a:rPr>
              <a:t>dataFile</a:t>
            </a:r>
            <a:r>
              <a:rPr lang="en-US" altLang="en-US" sz="2400" b="1" dirty="0">
                <a:solidFill>
                  <a:srgbClr val="3D8963"/>
                </a:solidFill>
                <a:latin typeface="Courier New" pitchFamily="49" charset="0"/>
              </a:rPr>
              <a:t>)</a:t>
            </a:r>
          </a:p>
          <a:p>
            <a:pPr eaLnBrk="1" hangingPunct="1">
              <a:lnSpc>
                <a:spcPct val="75000"/>
              </a:lnSpc>
              <a:spcBef>
                <a:spcPts val="600"/>
              </a:spcBef>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cout</a:t>
            </a:r>
            <a:r>
              <a:rPr lang="en-US" altLang="en-US" sz="2400" b="1" dirty="0">
                <a:solidFill>
                  <a:srgbClr val="3D8963"/>
                </a:solidFill>
                <a:latin typeface="Courier New" pitchFamily="49" charset="0"/>
              </a:rPr>
              <a:t> &lt;&lt; "Error opening data file\n";</a:t>
            </a:r>
          </a:p>
          <a:p>
            <a:pPr eaLnBrk="1" hangingPunct="1">
              <a:lnSpc>
                <a:spcPct val="75000"/>
              </a:lnSpc>
              <a:spcBef>
                <a:spcPts val="600"/>
              </a:spcBef>
              <a:buFontTx/>
              <a:buNone/>
            </a:pPr>
            <a:r>
              <a:rPr lang="en-US" altLang="en-US" sz="2400" b="1" dirty="0">
                <a:solidFill>
                  <a:srgbClr val="3D8963"/>
                </a:solidFill>
                <a:latin typeface="Courier New" pitchFamily="49" charset="0"/>
              </a:rPr>
              <a:t> else  // Input daily sales</a:t>
            </a:r>
          </a:p>
          <a:p>
            <a:pPr eaLnBrk="1" hangingPunct="1">
              <a:lnSpc>
                <a:spcPct val="75000"/>
              </a:lnSpc>
              <a:spcBef>
                <a:spcPts val="600"/>
              </a:spcBef>
              <a:buFontTx/>
              <a:buNone/>
            </a:pPr>
            <a:r>
              <a:rPr lang="en-US" altLang="en-US" sz="2400" b="1" dirty="0">
                <a:solidFill>
                  <a:srgbClr val="3D8963"/>
                </a:solidFill>
                <a:latin typeface="Courier New" pitchFamily="49" charset="0"/>
              </a:rPr>
              <a:t> {  for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day = 0; day &lt; ISIZE; day++) </a:t>
            </a:r>
          </a:p>
          <a:p>
            <a:pPr eaLnBrk="1" hangingPunct="1">
              <a:lnSpc>
                <a:spcPct val="75000"/>
              </a:lnSpc>
              <a:spcBef>
                <a:spcPts val="600"/>
              </a:spcBef>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dataFile</a:t>
            </a:r>
            <a:r>
              <a:rPr lang="en-US" altLang="en-US" sz="2400" b="1" dirty="0">
                <a:solidFill>
                  <a:srgbClr val="3D8963"/>
                </a:solidFill>
                <a:latin typeface="Courier New" pitchFamily="49" charset="0"/>
              </a:rPr>
              <a:t> &gt;&gt; sales[day];  </a:t>
            </a:r>
          </a:p>
          <a:p>
            <a:pPr eaLnBrk="1" hangingPunct="1">
              <a:lnSpc>
                <a:spcPct val="75000"/>
              </a:lnSpc>
              <a:spcBef>
                <a:spcPts val="600"/>
              </a:spcBef>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dataFile.close</a:t>
            </a:r>
            <a:r>
              <a:rPr lang="en-US" altLang="en-US" sz="2400" b="1" dirty="0">
                <a:solidFill>
                  <a:srgbClr val="3D8963"/>
                </a:solidFill>
                <a:latin typeface="Courier New" pitchFamily="49" charset="0"/>
              </a:rPr>
              <a:t>();</a:t>
            </a:r>
          </a:p>
          <a:p>
            <a:pPr eaLnBrk="1" hangingPunct="1">
              <a:lnSpc>
                <a:spcPct val="75000"/>
              </a:lnSpc>
              <a:spcBef>
                <a:spcPts val="600"/>
              </a:spcBef>
              <a:buFontTx/>
              <a:buNone/>
            </a:pPr>
            <a:r>
              <a:rPr lang="en-US" altLang="en-US" sz="2400" b="1" dirty="0">
                <a:solidFill>
                  <a:srgbClr val="3D8963"/>
                </a:solidFill>
                <a:latin typeface="Courier New" pitchFamily="49" charset="0"/>
              </a:rPr>
              <a:t> }</a:t>
            </a:r>
          </a:p>
        </p:txBody>
      </p:sp>
      <p:sp>
        <p:nvSpPr>
          <p:cNvPr id="1536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01D48D85-4425-4AE4-A0EF-BFCDBD3783AC}" type="slidenum">
              <a:rPr lang="en-US" altLang="en-US" sz="1200" smtClean="0"/>
              <a:pPr eaLnBrk="1" hangingPunct="1">
                <a:spcBef>
                  <a:spcPct val="0"/>
                </a:spcBef>
                <a:buFontTx/>
                <a:buNone/>
              </a:pPr>
              <a:t>12</a:t>
            </a:fld>
            <a:endParaRPr lang="en-US" altLang="en-US" sz="12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Title"/>
          <p:cNvSpPr>
            <a:spLocks noGrp="1" noChangeArrowheads="1"/>
          </p:cNvSpPr>
          <p:nvPr>
            <p:ph type="title"/>
          </p:nvPr>
        </p:nvSpPr>
        <p:spPr>
          <a:xfrm>
            <a:off x="304800" y="303213"/>
            <a:ext cx="8610600" cy="793750"/>
          </a:xfrm>
        </p:spPr>
        <p:txBody>
          <a:bodyPr/>
          <a:lstStyle/>
          <a:p>
            <a:pPr eaLnBrk="1" hangingPunct="1"/>
            <a:r>
              <a:rPr lang="en-US" altLang="en-US" dirty="0">
                <a:solidFill>
                  <a:schemeClr val="tx1"/>
                </a:solidFill>
              </a:rPr>
              <a:t>Sending Array Data to a File</a:t>
            </a:r>
          </a:p>
        </p:txBody>
      </p:sp>
      <p:sp>
        <p:nvSpPr>
          <p:cNvPr id="15363" name="Slide Body"/>
          <p:cNvSpPr>
            <a:spLocks noGrp="1" noChangeArrowheads="1"/>
          </p:cNvSpPr>
          <p:nvPr>
            <p:ph type="body" idx="1"/>
          </p:nvPr>
        </p:nvSpPr>
        <p:spPr>
          <a:xfrm>
            <a:off x="304800" y="1752600"/>
            <a:ext cx="8382000" cy="4114800"/>
          </a:xfrm>
        </p:spPr>
        <p:txBody>
          <a:bodyPr/>
          <a:lstStyle/>
          <a:p>
            <a:pPr eaLnBrk="1" hangingPunct="1">
              <a:lnSpc>
                <a:spcPct val="75000"/>
              </a:lnSpc>
              <a:buFont typeface="Arial" panose="020B0604020202020204" pitchFamily="34" charset="0"/>
              <a:buChar char="•"/>
              <a:defRPr/>
            </a:pPr>
            <a:r>
              <a:rPr lang="en-US" altLang="en-US" sz="2800" dirty="0"/>
              <a:t>Open the file using an</a:t>
            </a:r>
            <a:r>
              <a:rPr lang="en-US" altLang="en-US" sz="2800" b="1" dirty="0">
                <a:latin typeface="Courier New" panose="02070309020205020404" pitchFamily="49" charset="0"/>
                <a:cs typeface="Courier New" panose="02070309020205020404" pitchFamily="49" charset="0"/>
              </a:rPr>
              <a:t> </a:t>
            </a:r>
            <a:r>
              <a:rPr lang="en-US" altLang="en-US" sz="2800" b="1" dirty="0" err="1">
                <a:latin typeface="Courier New" panose="02070309020205020404" pitchFamily="49" charset="0"/>
                <a:cs typeface="Courier New" panose="02070309020205020404" pitchFamily="49" charset="0"/>
              </a:rPr>
              <a:t>ofstream</a:t>
            </a:r>
            <a:r>
              <a:rPr lang="en-US" altLang="en-US" sz="2800" b="1" dirty="0">
                <a:latin typeface="Courier New" panose="02070309020205020404" pitchFamily="49" charset="0"/>
                <a:cs typeface="Courier New" panose="02070309020205020404" pitchFamily="49" charset="0"/>
              </a:rPr>
              <a:t> </a:t>
            </a:r>
            <a:r>
              <a:rPr lang="en-US" altLang="en-US" sz="2800" dirty="0"/>
              <a:t>object</a:t>
            </a:r>
          </a:p>
          <a:p>
            <a:pPr marL="0" indent="0" eaLnBrk="1" hangingPunct="1">
              <a:lnSpc>
                <a:spcPct val="75000"/>
              </a:lnSpc>
              <a:buFontTx/>
              <a:buNone/>
              <a:defRPr/>
            </a:pPr>
            <a:endParaRPr lang="en-US" altLang="en-US" sz="2800" dirty="0"/>
          </a:p>
          <a:p>
            <a:pPr eaLnBrk="1" hangingPunct="1">
              <a:lnSpc>
                <a:spcPct val="75000"/>
              </a:lnSpc>
              <a:buFont typeface="Arial" panose="020B0604020202020204" pitchFamily="34" charset="0"/>
              <a:buChar char="•"/>
              <a:defRPr/>
            </a:pPr>
            <a:r>
              <a:rPr lang="en-US" altLang="en-US" sz="2800" dirty="0"/>
              <a:t>Use a loop to write each array element to the file</a:t>
            </a:r>
          </a:p>
          <a:p>
            <a:pPr marL="0" indent="0" eaLnBrk="1" hangingPunct="1">
              <a:lnSpc>
                <a:spcPct val="75000"/>
              </a:lnSpc>
              <a:buFontTx/>
              <a:buNone/>
              <a:defRPr/>
            </a:pPr>
            <a:endParaRPr lang="en-US" altLang="en-US" sz="2800" dirty="0"/>
          </a:p>
          <a:p>
            <a:pPr eaLnBrk="1" hangingPunct="1">
              <a:lnSpc>
                <a:spcPct val="75000"/>
              </a:lnSpc>
              <a:buFont typeface="Arial" panose="020B0604020202020204" pitchFamily="34" charset="0"/>
              <a:buChar char="•"/>
              <a:defRPr/>
            </a:pPr>
            <a:r>
              <a:rPr lang="en-US" altLang="en-US" sz="2800" dirty="0"/>
              <a:t>Close the file</a:t>
            </a:r>
          </a:p>
        </p:txBody>
      </p:sp>
      <p:sp>
        <p:nvSpPr>
          <p:cNvPr id="1638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4A2D4A60-B527-4881-A3EF-CD2A22C31A09}" type="slidenum">
              <a:rPr lang="en-US" altLang="en-US" sz="1200" smtClean="0"/>
              <a:pPr eaLnBrk="1" hangingPunct="1">
                <a:spcBef>
                  <a:spcPct val="0"/>
                </a:spcBef>
                <a:buFontTx/>
                <a:buNone/>
              </a:pPr>
              <a:t>13</a:t>
            </a:fld>
            <a:endParaRPr lang="en-US" altLang="en-US" sz="120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Title"/>
          <p:cNvSpPr>
            <a:spLocks noGrp="1" noChangeArrowheads="1"/>
          </p:cNvSpPr>
          <p:nvPr>
            <p:ph type="title"/>
          </p:nvPr>
        </p:nvSpPr>
        <p:spPr>
          <a:xfrm>
            <a:off x="304800" y="228600"/>
            <a:ext cx="8610600" cy="992188"/>
          </a:xfrm>
        </p:spPr>
        <p:txBody>
          <a:bodyPr/>
          <a:lstStyle/>
          <a:p>
            <a:pPr eaLnBrk="1" hangingPunct="1"/>
            <a:r>
              <a:rPr lang="en-US" altLang="en-US" dirty="0">
                <a:solidFill>
                  <a:schemeClr val="tx1"/>
                </a:solidFill>
              </a:rPr>
              <a:t>No Bounds Checking</a:t>
            </a:r>
          </a:p>
        </p:txBody>
      </p:sp>
      <p:sp>
        <p:nvSpPr>
          <p:cNvPr id="17411" name="Slide Body"/>
          <p:cNvSpPr>
            <a:spLocks noGrp="1" noChangeArrowheads="1"/>
          </p:cNvSpPr>
          <p:nvPr>
            <p:ph type="body" idx="1"/>
          </p:nvPr>
        </p:nvSpPr>
        <p:spPr>
          <a:xfrm>
            <a:off x="228600" y="1786466"/>
            <a:ext cx="8534400" cy="4157133"/>
          </a:xfrm>
        </p:spPr>
        <p:txBody>
          <a:bodyPr/>
          <a:lstStyle/>
          <a:p>
            <a:pPr eaLnBrk="1" hangingPunct="1">
              <a:lnSpc>
                <a:spcPct val="75000"/>
              </a:lnSpc>
              <a:spcBef>
                <a:spcPct val="0"/>
              </a:spcBef>
            </a:pPr>
            <a:r>
              <a:rPr lang="en-US" altLang="en-US" sz="2800" dirty="0"/>
              <a:t>There are no checks in C++ that an array subscript is in range</a:t>
            </a:r>
          </a:p>
          <a:p>
            <a:pPr eaLnBrk="1" hangingPunct="1">
              <a:lnSpc>
                <a:spcPct val="75000"/>
              </a:lnSpc>
              <a:spcBef>
                <a:spcPct val="40000"/>
              </a:spcBef>
            </a:pPr>
            <a:r>
              <a:rPr lang="en-US" altLang="en-US" sz="2800" dirty="0"/>
              <a:t>An invalid array subscript can cause the program to overwrite other memory</a:t>
            </a:r>
          </a:p>
          <a:p>
            <a:pPr eaLnBrk="1" hangingPunct="1">
              <a:lnSpc>
                <a:spcPct val="75000"/>
              </a:lnSpc>
              <a:spcBef>
                <a:spcPct val="40000"/>
              </a:spcBef>
            </a:pPr>
            <a:r>
              <a:rPr lang="en-US" altLang="en-US" sz="2800" dirty="0"/>
              <a:t>Example:</a:t>
            </a:r>
          </a:p>
          <a:p>
            <a:pPr lvl="1" eaLnBrk="1" hangingPunct="1">
              <a:lnSpc>
                <a:spcPct val="75000"/>
              </a:lnSpc>
              <a:buFontTx/>
              <a:buNone/>
            </a:pPr>
            <a:r>
              <a:rPr lang="en-US" altLang="en-US" sz="2400" b="1" dirty="0" err="1">
                <a:solidFill>
                  <a:srgbClr val="3D8963"/>
                </a:solidFill>
                <a:latin typeface="Courier New" pitchFamily="49" charset="0"/>
              </a:rPr>
              <a:t>const</a:t>
            </a: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ISIZE = 3;</a:t>
            </a:r>
          </a:p>
          <a:p>
            <a:pPr lvl="1" eaLnBrk="1" hangingPunct="1">
              <a:lnSpc>
                <a:spcPct val="75000"/>
              </a:lnSpc>
              <a:buFontTx/>
              <a:buNone/>
            </a:pP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i</a:t>
            </a:r>
            <a:r>
              <a:rPr lang="en-US" altLang="en-US" sz="2400" b="1" dirty="0">
                <a:solidFill>
                  <a:srgbClr val="3D8963"/>
                </a:solidFill>
                <a:latin typeface="Courier New" pitchFamily="49" charset="0"/>
              </a:rPr>
              <a:t> = 4;</a:t>
            </a:r>
          </a:p>
          <a:p>
            <a:pPr lvl="1" eaLnBrk="1" hangingPunct="1">
              <a:lnSpc>
                <a:spcPct val="75000"/>
              </a:lnSpc>
              <a:buFontTx/>
              <a:buNone/>
            </a:pP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num</a:t>
            </a:r>
            <a:r>
              <a:rPr lang="en-US" altLang="en-US" sz="2400" b="1" dirty="0">
                <a:solidFill>
                  <a:srgbClr val="3D8963"/>
                </a:solidFill>
                <a:latin typeface="Courier New" pitchFamily="49" charset="0"/>
              </a:rPr>
              <a:t>[ISIZE];</a:t>
            </a:r>
          </a:p>
          <a:p>
            <a:pPr lvl="1" eaLnBrk="1" hangingPunct="1">
              <a:lnSpc>
                <a:spcPct val="75000"/>
              </a:lnSpc>
              <a:buFontTx/>
              <a:buNone/>
            </a:pPr>
            <a:r>
              <a:rPr lang="en-US" altLang="en-US" sz="2400" b="1" dirty="0" err="1">
                <a:solidFill>
                  <a:srgbClr val="3D8963"/>
                </a:solidFill>
                <a:latin typeface="Courier New" pitchFamily="49" charset="0"/>
              </a:rPr>
              <a:t>num</a:t>
            </a:r>
            <a:r>
              <a:rPr lang="en-US" altLang="en-US" sz="2400" b="1" dirty="0">
                <a:solidFill>
                  <a:srgbClr val="3D8963"/>
                </a:solidFill>
                <a:latin typeface="Courier New" pitchFamily="49" charset="0"/>
              </a:rPr>
              <a:t>[</a:t>
            </a:r>
            <a:r>
              <a:rPr lang="en-US" altLang="en-US" sz="2400" b="1" dirty="0" err="1">
                <a:solidFill>
                  <a:srgbClr val="3D8963"/>
                </a:solidFill>
                <a:latin typeface="Courier New" pitchFamily="49" charset="0"/>
              </a:rPr>
              <a:t>i</a:t>
            </a:r>
            <a:r>
              <a:rPr lang="en-US" altLang="en-US" sz="2400" b="1" dirty="0">
                <a:solidFill>
                  <a:srgbClr val="3D8963"/>
                </a:solidFill>
                <a:latin typeface="Courier New" pitchFamily="49" charset="0"/>
              </a:rPr>
              <a:t>] = 25;</a:t>
            </a:r>
          </a:p>
        </p:txBody>
      </p:sp>
      <p:pic>
        <p:nvPicPr>
          <p:cNvPr id="2" name="image of memory for an array with adjacent locations" title="image of an array with adjacent memory location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3000" y="3886200"/>
            <a:ext cx="3188208" cy="1828800"/>
          </a:xfrm>
          <a:prstGeom prst="rect">
            <a:avLst/>
          </a:prstGeom>
        </p:spPr>
      </p:pic>
      <p:sp>
        <p:nvSpPr>
          <p:cNvPr id="1741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55B6DE06-57B5-4CFB-9374-A73A53205912}" type="slidenum">
              <a:rPr lang="en-US" altLang="en-US" sz="1200" smtClean="0"/>
              <a:pPr eaLnBrk="1" hangingPunct="1">
                <a:spcBef>
                  <a:spcPct val="0"/>
                </a:spcBef>
                <a:buFontTx/>
                <a:buNone/>
              </a:pPr>
              <a:t>14</a:t>
            </a:fld>
            <a:endParaRPr lang="en-US" altLang="en-US" sz="12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Title"/>
          <p:cNvSpPr>
            <a:spLocks noGrp="1"/>
          </p:cNvSpPr>
          <p:nvPr>
            <p:ph type="title"/>
          </p:nvPr>
        </p:nvSpPr>
        <p:spPr/>
        <p:txBody>
          <a:bodyPr/>
          <a:lstStyle/>
          <a:p>
            <a:pPr eaLnBrk="1" hangingPunct="1"/>
            <a:r>
              <a:rPr lang="en-US" altLang="en-US" dirty="0">
                <a:solidFill>
                  <a:schemeClr val="tx1"/>
                </a:solidFill>
              </a:rPr>
              <a:t>Off-By-One Errors</a:t>
            </a:r>
          </a:p>
        </p:txBody>
      </p:sp>
      <p:sp>
        <p:nvSpPr>
          <p:cNvPr id="17411" name="Slide Body"/>
          <p:cNvSpPr>
            <a:spLocks noGrp="1"/>
          </p:cNvSpPr>
          <p:nvPr>
            <p:ph type="body" idx="1"/>
          </p:nvPr>
        </p:nvSpPr>
        <p:spPr/>
        <p:txBody>
          <a:bodyPr/>
          <a:lstStyle/>
          <a:p>
            <a:pPr eaLnBrk="1" hangingPunct="1">
              <a:defRPr/>
            </a:pPr>
            <a:r>
              <a:rPr lang="en-US" altLang="en-US" sz="2800" dirty="0"/>
              <a:t>These most often occur when a program accesses data one position beyond the end of an array, or misses the first or last element of an array.</a:t>
            </a:r>
          </a:p>
          <a:p>
            <a:pPr marL="0" indent="0" eaLnBrk="1" hangingPunct="1">
              <a:buFontTx/>
              <a:buNone/>
              <a:defRPr/>
            </a:pPr>
            <a:endParaRPr lang="en-US" altLang="en-US" sz="2800" dirty="0"/>
          </a:p>
          <a:p>
            <a:pPr eaLnBrk="1" hangingPunct="1">
              <a:defRPr/>
            </a:pPr>
            <a:r>
              <a:rPr lang="en-US" altLang="en-US" sz="2800" dirty="0"/>
              <a:t>If an array has size </a:t>
            </a:r>
            <a:r>
              <a:rPr lang="en-US" altLang="en-US" sz="2800" b="1" dirty="0">
                <a:latin typeface="Courier New" panose="02070309020205020404" pitchFamily="49" charset="0"/>
                <a:cs typeface="Courier New" panose="02070309020205020404" pitchFamily="49" charset="0"/>
              </a:rPr>
              <a:t>n</a:t>
            </a:r>
            <a:r>
              <a:rPr lang="en-US" altLang="en-US" sz="2800" dirty="0"/>
              <a:t>, then the range of the subscripts is from </a:t>
            </a:r>
            <a:r>
              <a:rPr lang="en-US" altLang="en-US" sz="2800" b="1" dirty="0">
                <a:latin typeface="Courier New" panose="02070309020205020404" pitchFamily="49" charset="0"/>
                <a:cs typeface="Courier New" panose="02070309020205020404" pitchFamily="49" charset="0"/>
              </a:rPr>
              <a:t>0</a:t>
            </a:r>
            <a:r>
              <a:rPr lang="en-US" altLang="en-US" sz="2800" dirty="0"/>
              <a:t> to </a:t>
            </a:r>
            <a:r>
              <a:rPr lang="en-US" altLang="en-US" sz="2800" b="1" dirty="0">
                <a:latin typeface="Courier New" panose="02070309020205020404" pitchFamily="49" charset="0"/>
                <a:cs typeface="Courier New" panose="02070309020205020404" pitchFamily="49" charset="0"/>
              </a:rPr>
              <a:t>n-1</a:t>
            </a:r>
          </a:p>
        </p:txBody>
      </p:sp>
      <p:sp>
        <p:nvSpPr>
          <p:cNvPr id="1843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4D5B0A1E-50FB-4447-A644-E3214F5FB9B7}" type="slidenum">
              <a:rPr lang="en-US" altLang="en-US" sz="1200" smtClean="0"/>
              <a:pPr eaLnBrk="1" hangingPunct="1">
                <a:spcBef>
                  <a:spcPct val="0"/>
                </a:spcBef>
                <a:buFontTx/>
                <a:buNone/>
              </a:pPr>
              <a:t>15</a:t>
            </a:fld>
            <a:endParaRPr lang="en-US" altLang="en-US" sz="120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Title"/>
          <p:cNvSpPr>
            <a:spLocks noGrp="1"/>
          </p:cNvSpPr>
          <p:nvPr>
            <p:ph type="title"/>
          </p:nvPr>
        </p:nvSpPr>
        <p:spPr/>
        <p:txBody>
          <a:bodyPr/>
          <a:lstStyle/>
          <a:p>
            <a:pPr eaLnBrk="1" hangingPunct="1"/>
            <a:r>
              <a:rPr lang="en-US" altLang="en-US" dirty="0">
                <a:solidFill>
                  <a:schemeClr val="tx1"/>
                </a:solidFill>
              </a:rPr>
              <a:t>Start at element 0 or 1?</a:t>
            </a:r>
          </a:p>
        </p:txBody>
      </p:sp>
      <p:sp>
        <p:nvSpPr>
          <p:cNvPr id="20483" name="Slide Body"/>
          <p:cNvSpPr>
            <a:spLocks noGrp="1"/>
          </p:cNvSpPr>
          <p:nvPr>
            <p:ph type="body" idx="1"/>
          </p:nvPr>
        </p:nvSpPr>
        <p:spPr/>
        <p:txBody>
          <a:bodyPr/>
          <a:lstStyle/>
          <a:p>
            <a:pPr eaLnBrk="1" hangingPunct="1"/>
            <a:r>
              <a:rPr lang="en-US" altLang="en-US" sz="2800" dirty="0"/>
              <a:t>You may choose to declare arrays to be one larger than needed.  This allows you to use the element with subscript 1 as the ‘first’ element, etc., and may minimize off-by-one errors.</a:t>
            </a:r>
          </a:p>
          <a:p>
            <a:pPr eaLnBrk="1" hangingPunct="1"/>
            <a:r>
              <a:rPr lang="en-US" altLang="en-US" sz="2800" dirty="0"/>
              <a:t>The element with subscript 0 is not used.</a:t>
            </a:r>
          </a:p>
          <a:p>
            <a:pPr eaLnBrk="1" hangingPunct="1"/>
            <a:r>
              <a:rPr lang="en-US" altLang="en-US" sz="2800" dirty="0"/>
              <a:t>This is most often done when working with ordered data that logically begins with 1, </a:t>
            </a:r>
            <a:r>
              <a:rPr lang="en-US" altLang="en-US" sz="2800" i="1" dirty="0"/>
              <a:t>e.g.</a:t>
            </a:r>
            <a:r>
              <a:rPr lang="en-US" altLang="en-US" sz="2800" dirty="0"/>
              <a:t>, months of the year or days of the week</a:t>
            </a:r>
          </a:p>
        </p:txBody>
      </p:sp>
      <p:sp>
        <p:nvSpPr>
          <p:cNvPr id="2048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861C2F32-DE9D-45C1-9404-A0925FD33433}" type="slidenum">
              <a:rPr lang="en-US" altLang="en-US" sz="1200" smtClean="0"/>
              <a:pPr eaLnBrk="1" hangingPunct="1">
                <a:spcBef>
                  <a:spcPct val="0"/>
                </a:spcBef>
                <a:buFontTx/>
                <a:buNone/>
              </a:pPr>
              <a:t>16</a:t>
            </a:fld>
            <a:endParaRPr lang="en-US" altLang="en-US" sz="12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Title"/>
          <p:cNvSpPr>
            <a:spLocks noGrp="1" noChangeArrowheads="1"/>
          </p:cNvSpPr>
          <p:nvPr>
            <p:ph type="title"/>
          </p:nvPr>
        </p:nvSpPr>
        <p:spPr/>
        <p:txBody>
          <a:bodyPr/>
          <a:lstStyle/>
          <a:p>
            <a:pPr eaLnBrk="1" hangingPunct="1"/>
            <a:r>
              <a:rPr lang="en-US" altLang="en-US" dirty="0">
                <a:solidFill>
                  <a:schemeClr val="tx1"/>
                </a:solidFill>
              </a:rPr>
              <a:t>8.4  Array Initialization</a:t>
            </a:r>
          </a:p>
        </p:txBody>
      </p:sp>
      <p:sp>
        <p:nvSpPr>
          <p:cNvPr id="19459" name="Slide Body"/>
          <p:cNvSpPr>
            <a:spLocks noGrp="1" noChangeArrowheads="1"/>
          </p:cNvSpPr>
          <p:nvPr>
            <p:ph type="body" idx="1"/>
          </p:nvPr>
        </p:nvSpPr>
        <p:spPr>
          <a:xfrm>
            <a:off x="381000" y="1981200"/>
            <a:ext cx="8382000" cy="4114800"/>
          </a:xfrm>
        </p:spPr>
        <p:txBody>
          <a:bodyPr/>
          <a:lstStyle/>
          <a:p>
            <a:pPr eaLnBrk="1" hangingPunct="1">
              <a:lnSpc>
                <a:spcPct val="90000"/>
              </a:lnSpc>
            </a:pPr>
            <a:r>
              <a:rPr lang="en-US" altLang="en-US" sz="2800" dirty="0"/>
              <a:t>An array can be initialized during program execution with assignment statements </a:t>
            </a:r>
          </a:p>
          <a:p>
            <a:pPr lvl="1" eaLnBrk="1" hangingPunct="1">
              <a:lnSpc>
                <a:spcPct val="90000"/>
              </a:lnSpc>
              <a:buFontTx/>
              <a:buNone/>
            </a:pPr>
            <a:r>
              <a:rPr lang="en-US" altLang="en-US" sz="2400" dirty="0"/>
              <a:t>	</a:t>
            </a:r>
            <a:r>
              <a:rPr lang="en-US" altLang="en-US" sz="2400" b="1" dirty="0">
                <a:solidFill>
                  <a:srgbClr val="3D8963"/>
                </a:solidFill>
                <a:latin typeface="Courier New" pitchFamily="49" charset="0"/>
              </a:rPr>
              <a:t>tests[0] = 79; </a:t>
            </a:r>
          </a:p>
          <a:p>
            <a:pPr lvl="1" eaLnBrk="1" hangingPunct="1">
              <a:lnSpc>
                <a:spcPct val="90000"/>
              </a:lnSpc>
              <a:buFontTx/>
              <a:buNone/>
            </a:pPr>
            <a:r>
              <a:rPr lang="en-US" altLang="en-US" sz="2400" b="1" dirty="0">
                <a:solidFill>
                  <a:srgbClr val="3D8963"/>
                </a:solidFill>
                <a:latin typeface="Courier New" pitchFamily="49" charset="0"/>
              </a:rPr>
              <a:t>	tests[1] = 82; // etc.</a:t>
            </a:r>
          </a:p>
          <a:p>
            <a:pPr eaLnBrk="1" hangingPunct="1">
              <a:lnSpc>
                <a:spcPct val="90000"/>
              </a:lnSpc>
            </a:pPr>
            <a:r>
              <a:rPr lang="en-US" altLang="en-US" sz="2800" dirty="0"/>
              <a:t>It can be initialized at array definition with an </a:t>
            </a:r>
            <a:r>
              <a:rPr lang="en-US" altLang="en-US" sz="2800" dirty="0">
                <a:solidFill>
                  <a:schemeClr val="accent2"/>
                </a:solidFill>
              </a:rPr>
              <a:t>initialization list</a:t>
            </a:r>
            <a:r>
              <a:rPr lang="en-US" altLang="en-US" sz="2800" dirty="0"/>
              <a:t> </a:t>
            </a:r>
          </a:p>
          <a:p>
            <a:pPr lvl="1" eaLnBrk="1" hangingPunct="1">
              <a:lnSpc>
                <a:spcPct val="90000"/>
              </a:lnSpc>
              <a:buFontTx/>
              <a:buNone/>
            </a:pPr>
            <a:r>
              <a:rPr lang="en-US" altLang="en-US" sz="2400" b="1" dirty="0" err="1">
                <a:solidFill>
                  <a:srgbClr val="3D8963"/>
                </a:solidFill>
                <a:latin typeface="Courier New" pitchFamily="49" charset="0"/>
              </a:rPr>
              <a:t>const</a:t>
            </a: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ISIZE = 5;	</a:t>
            </a:r>
          </a:p>
          <a:p>
            <a:pPr lvl="1" eaLnBrk="1" hangingPunct="1">
              <a:lnSpc>
                <a:spcPct val="90000"/>
              </a:lnSpc>
              <a:buFontTx/>
              <a:buNone/>
            </a:pP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tests[ISIZE] = {79,82,91,77,84};</a:t>
            </a:r>
            <a:endParaRPr lang="en-US" altLang="en-US" sz="2400" b="1" dirty="0">
              <a:solidFill>
                <a:srgbClr val="3D8963"/>
              </a:solidFill>
            </a:endParaRPr>
          </a:p>
        </p:txBody>
      </p:sp>
      <p:sp>
        <p:nvSpPr>
          <p:cNvPr id="1946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F8BF4496-E9F8-48CB-929F-D57182903052}" type="slidenum">
              <a:rPr lang="en-US" altLang="en-US" sz="1200" smtClean="0"/>
              <a:pPr eaLnBrk="1" hangingPunct="1">
                <a:spcBef>
                  <a:spcPct val="0"/>
                </a:spcBef>
                <a:buFontTx/>
                <a:buNone/>
              </a:pPr>
              <a:t>17</a:t>
            </a:fld>
            <a:endParaRPr lang="en-US" altLang="en-US" sz="12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Title"/>
          <p:cNvSpPr>
            <a:spLocks noGrp="1" noChangeArrowheads="1"/>
          </p:cNvSpPr>
          <p:nvPr>
            <p:ph type="title"/>
          </p:nvPr>
        </p:nvSpPr>
        <p:spPr/>
        <p:txBody>
          <a:bodyPr/>
          <a:lstStyle/>
          <a:p>
            <a:pPr eaLnBrk="1" hangingPunct="1"/>
            <a:r>
              <a:rPr lang="en-US" altLang="en-US" dirty="0">
                <a:solidFill>
                  <a:schemeClr val="tx1"/>
                </a:solidFill>
              </a:rPr>
              <a:t>Partial Array Initialization</a:t>
            </a:r>
          </a:p>
        </p:txBody>
      </p:sp>
      <p:sp>
        <p:nvSpPr>
          <p:cNvPr id="20483" name="Slide Body"/>
          <p:cNvSpPr>
            <a:spLocks noGrp="1" noChangeArrowheads="1"/>
          </p:cNvSpPr>
          <p:nvPr>
            <p:ph type="body" idx="1"/>
          </p:nvPr>
        </p:nvSpPr>
        <p:spPr>
          <a:xfrm>
            <a:off x="261257" y="1905000"/>
            <a:ext cx="8915400" cy="4114800"/>
          </a:xfrm>
        </p:spPr>
        <p:txBody>
          <a:bodyPr/>
          <a:lstStyle/>
          <a:p>
            <a:pPr eaLnBrk="1" hangingPunct="1">
              <a:lnSpc>
                <a:spcPts val="2800"/>
              </a:lnSpc>
              <a:spcBef>
                <a:spcPct val="0"/>
              </a:spcBef>
              <a:defRPr/>
            </a:pPr>
            <a:r>
              <a:rPr lang="en-US" sz="2800" dirty="0"/>
              <a:t>If </a:t>
            </a:r>
            <a:r>
              <a:rPr lang="en-US" sz="2800" dirty="0" smtClean="0"/>
              <a:t>an array </a:t>
            </a:r>
            <a:r>
              <a:rPr lang="en-US" sz="2800" dirty="0"/>
              <a:t>is initialized at definition with fewer values than the </a:t>
            </a:r>
            <a:r>
              <a:rPr lang="en-US" sz="2800" dirty="0" smtClean="0"/>
              <a:t>array was declared to be, </a:t>
            </a:r>
            <a:r>
              <a:rPr lang="en-US" sz="2800" dirty="0"/>
              <a:t>the remaining elements will be set to </a:t>
            </a:r>
            <a:r>
              <a:rPr lang="en-US" sz="2800" b="1" dirty="0">
                <a:latin typeface="Courier New" pitchFamily="49" charset="0"/>
              </a:rPr>
              <a:t>0</a:t>
            </a:r>
            <a:r>
              <a:rPr lang="en-US" sz="2800" dirty="0"/>
              <a:t> or the empty string</a:t>
            </a:r>
            <a:r>
              <a:rPr lang="en-US" sz="2800" dirty="0">
                <a:latin typeface="Courier New" pitchFamily="49" charset="0"/>
              </a:rPr>
              <a:t> </a:t>
            </a:r>
          </a:p>
          <a:p>
            <a:pPr lvl="1" eaLnBrk="1" hangingPunct="1">
              <a:spcBef>
                <a:spcPct val="30000"/>
              </a:spcBef>
              <a:buFontTx/>
              <a:buNone/>
              <a:defRPr/>
            </a:pPr>
            <a:r>
              <a:rPr lang="en-US" dirty="0"/>
              <a:t>	</a:t>
            </a:r>
            <a:r>
              <a:rPr lang="en-US" sz="3200" b="1" dirty="0" err="1">
                <a:solidFill>
                  <a:srgbClr val="3D8963"/>
                </a:solidFill>
                <a:latin typeface="Courier New" pitchFamily="49" charset="0"/>
              </a:rPr>
              <a:t>int</a:t>
            </a:r>
            <a:r>
              <a:rPr lang="en-US" sz="3200" b="1" dirty="0">
                <a:solidFill>
                  <a:srgbClr val="3D8963"/>
                </a:solidFill>
                <a:latin typeface="Courier New" pitchFamily="49" charset="0"/>
              </a:rPr>
              <a:t> tests[ISIZE] = {79, 82};</a:t>
            </a:r>
          </a:p>
          <a:p>
            <a:pPr marL="0" indent="0" eaLnBrk="1" hangingPunct="1">
              <a:lnSpc>
                <a:spcPts val="2800"/>
              </a:lnSpc>
              <a:spcBef>
                <a:spcPct val="70000"/>
              </a:spcBef>
              <a:buFontTx/>
              <a:buNone/>
              <a:defRPr/>
            </a:pPr>
            <a:endParaRPr lang="en-US" sz="2800" dirty="0"/>
          </a:p>
          <a:p>
            <a:pPr eaLnBrk="1" hangingPunct="1">
              <a:lnSpc>
                <a:spcPts val="2800"/>
              </a:lnSpc>
              <a:spcBef>
                <a:spcPts val="1200"/>
              </a:spcBef>
              <a:defRPr/>
            </a:pPr>
            <a:r>
              <a:rPr lang="en-US" sz="2800" dirty="0"/>
              <a:t>Initial values are used in order; you cannot skip over elements to initialize a noncontiguous range</a:t>
            </a:r>
          </a:p>
          <a:p>
            <a:pPr eaLnBrk="1" hangingPunct="1">
              <a:lnSpc>
                <a:spcPct val="80000"/>
              </a:lnSpc>
              <a:spcBef>
                <a:spcPts val="1200"/>
              </a:spcBef>
              <a:defRPr/>
            </a:pPr>
            <a:r>
              <a:rPr lang="en-US" sz="2800" dirty="0"/>
              <a:t>You cannot have more values in the initialization list than the declared size of the array</a:t>
            </a:r>
          </a:p>
        </p:txBody>
      </p:sp>
      <p:pic>
        <p:nvPicPr>
          <p:cNvPr id="2" name="image of an array in memory" descr="The image is five adjacent rectangles, arranged horizontally.  The contents of the rectangles from left to right are 79, 82, 0, 0, and 0." title="image of a five-element array in memory"/>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7800" y="3733800"/>
            <a:ext cx="6117336" cy="768096"/>
          </a:xfrm>
          <a:prstGeom prst="rect">
            <a:avLst/>
          </a:prstGeom>
        </p:spPr>
      </p:pic>
      <p:sp>
        <p:nvSpPr>
          <p:cNvPr id="2150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7EB05DB7-BA9F-4630-B1BA-0380B3CE46CC}" type="slidenum">
              <a:rPr lang="en-US" altLang="en-US" sz="1200" smtClean="0"/>
              <a:pPr eaLnBrk="1" hangingPunct="1">
                <a:spcBef>
                  <a:spcPct val="0"/>
                </a:spcBef>
                <a:buFontTx/>
                <a:buNone/>
              </a:pPr>
              <a:t>18</a:t>
            </a:fld>
            <a:endParaRPr lang="en-US" altLang="en-US" sz="120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Title"/>
          <p:cNvSpPr>
            <a:spLocks noGrp="1" noChangeArrowheads="1"/>
          </p:cNvSpPr>
          <p:nvPr>
            <p:ph type="title"/>
          </p:nvPr>
        </p:nvSpPr>
        <p:spPr/>
        <p:txBody>
          <a:bodyPr/>
          <a:lstStyle/>
          <a:p>
            <a:pPr eaLnBrk="1" hangingPunct="1"/>
            <a:r>
              <a:rPr lang="en-US" altLang="en-US" dirty="0">
                <a:solidFill>
                  <a:schemeClr val="tx1"/>
                </a:solidFill>
              </a:rPr>
              <a:t>Implicit Array Sizing</a:t>
            </a:r>
          </a:p>
        </p:txBody>
      </p:sp>
      <p:sp>
        <p:nvSpPr>
          <p:cNvPr id="22531" name="Slide Body"/>
          <p:cNvSpPr>
            <a:spLocks noGrp="1" noChangeArrowheads="1"/>
          </p:cNvSpPr>
          <p:nvPr>
            <p:ph type="body" idx="1"/>
          </p:nvPr>
        </p:nvSpPr>
        <p:spPr/>
        <p:txBody>
          <a:bodyPr/>
          <a:lstStyle/>
          <a:p>
            <a:pPr eaLnBrk="1" hangingPunct="1"/>
            <a:r>
              <a:rPr lang="en-US" altLang="en-US" sz="2800" dirty="0"/>
              <a:t>C++ can determine the array size by the size of the initialization list </a:t>
            </a:r>
          </a:p>
          <a:p>
            <a:pPr lvl="1" eaLnBrk="1" hangingPunct="1">
              <a:buFontTx/>
              <a:buNone/>
            </a:pPr>
            <a:r>
              <a:rPr lang="en-US" altLang="en-US" sz="2800" b="1" dirty="0">
                <a:solidFill>
                  <a:srgbClr val="3D8963"/>
                </a:solidFill>
              </a:rPr>
              <a:t>	</a:t>
            </a:r>
            <a:r>
              <a:rPr lang="en-US" altLang="en-US" sz="2800" b="1" dirty="0">
                <a:solidFill>
                  <a:srgbClr val="3D8963"/>
                </a:solidFill>
                <a:latin typeface="Courier New" pitchFamily="49" charset="0"/>
              </a:rPr>
              <a:t>short quizzes[]={12,17,15,11};</a:t>
            </a:r>
            <a:endParaRPr lang="en-US" altLang="en-US" sz="2800" b="1" dirty="0">
              <a:solidFill>
                <a:srgbClr val="3D8963"/>
              </a:solidFill>
            </a:endParaRPr>
          </a:p>
          <a:p>
            <a:pPr lvl="1" eaLnBrk="1" hangingPunct="1">
              <a:buFontTx/>
              <a:buNone/>
            </a:pPr>
            <a:endParaRPr lang="en-US" altLang="en-US" dirty="0"/>
          </a:p>
          <a:p>
            <a:pPr lvl="1" eaLnBrk="1" hangingPunct="1">
              <a:buFontTx/>
              <a:buNone/>
            </a:pPr>
            <a:endParaRPr lang="en-US" altLang="en-US" dirty="0"/>
          </a:p>
          <a:p>
            <a:pPr eaLnBrk="1" hangingPunct="1"/>
            <a:r>
              <a:rPr lang="en-US" altLang="en-US" sz="2800" dirty="0"/>
              <a:t>You must use either an array size </a:t>
            </a:r>
            <a:r>
              <a:rPr lang="en-US" altLang="en-US" sz="2800" dirty="0" err="1"/>
              <a:t>declarator</a:t>
            </a:r>
            <a:r>
              <a:rPr lang="en-US" altLang="en-US" sz="2800" dirty="0"/>
              <a:t> or an initialization list when the array is defined</a:t>
            </a:r>
          </a:p>
        </p:txBody>
      </p:sp>
      <p:pic>
        <p:nvPicPr>
          <p:cNvPr id="2" name="image of the layout of an array" descr="The array is represented as four adjacent rectangles arranged horizontally.  The rectangles contain 12, 17, 15, and 11, from left to right." title="image of the layout of an array"/>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13332" y="3145536"/>
            <a:ext cx="6117336" cy="566928"/>
          </a:xfrm>
          <a:prstGeom prst="rect">
            <a:avLst/>
          </a:prstGeom>
        </p:spPr>
      </p:pic>
      <p:sp>
        <p:nvSpPr>
          <p:cNvPr id="2253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8-</a:t>
            </a:r>
            <a:fld id="{56AA8713-DE26-4EEC-84E4-F156FA70290E}" type="slidenum">
              <a:rPr lang="en-US" altLang="en-US" sz="1200" smtClean="0"/>
              <a:pPr eaLnBrk="1" hangingPunct="1">
                <a:spcBef>
                  <a:spcPct val="0"/>
                </a:spcBef>
                <a:buFontTx/>
                <a:buNone/>
              </a:pPr>
              <a:t>19</a:t>
            </a:fld>
            <a:endParaRPr lang="en-US" altLang="en-US" sz="1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Title"/>
          <p:cNvSpPr>
            <a:spLocks noGrp="1" noChangeArrowheads="1"/>
          </p:cNvSpPr>
          <p:nvPr>
            <p:ph type="title"/>
          </p:nvPr>
        </p:nvSpPr>
        <p:spPr>
          <a:xfrm>
            <a:off x="457200" y="304800"/>
            <a:ext cx="8305800" cy="1143000"/>
          </a:xfrm>
        </p:spPr>
        <p:txBody>
          <a:bodyPr/>
          <a:lstStyle/>
          <a:p>
            <a:pPr eaLnBrk="1" hangingPunct="1"/>
            <a:r>
              <a:rPr lang="en-US" altLang="en-US" dirty="0">
                <a:solidFill>
                  <a:schemeClr val="tx1"/>
                </a:solidFill>
              </a:rPr>
              <a:t>8.1  Arrays Hold Multiple Values</a:t>
            </a:r>
          </a:p>
        </p:txBody>
      </p:sp>
      <p:sp>
        <p:nvSpPr>
          <p:cNvPr id="6147" name="Slide Body"/>
          <p:cNvSpPr>
            <a:spLocks noGrp="1" noChangeArrowheads="1"/>
          </p:cNvSpPr>
          <p:nvPr>
            <p:ph type="body" idx="1"/>
          </p:nvPr>
        </p:nvSpPr>
        <p:spPr>
          <a:xfrm>
            <a:off x="304800" y="1938338"/>
            <a:ext cx="8294688" cy="4233862"/>
          </a:xfrm>
        </p:spPr>
        <p:txBody>
          <a:bodyPr/>
          <a:lstStyle/>
          <a:p>
            <a:pPr eaLnBrk="1" hangingPunct="1">
              <a:spcBef>
                <a:spcPct val="0"/>
              </a:spcBef>
            </a:pPr>
            <a:r>
              <a:rPr lang="en-US" altLang="en-US" sz="2800" dirty="0">
                <a:solidFill>
                  <a:schemeClr val="accent2"/>
                </a:solidFill>
              </a:rPr>
              <a:t>Array</a:t>
            </a:r>
            <a:r>
              <a:rPr lang="en-US" altLang="en-US" sz="2800" dirty="0"/>
              <a:t>: a variable that can store multiple values of the same </a:t>
            </a:r>
            <a:r>
              <a:rPr lang="en-US" altLang="en-US" sz="2800" dirty="0" smtClean="0"/>
              <a:t>data type</a:t>
            </a:r>
            <a:endParaRPr lang="en-US" altLang="en-US" sz="2800" dirty="0"/>
          </a:p>
          <a:p>
            <a:pPr eaLnBrk="1" hangingPunct="1">
              <a:spcBef>
                <a:spcPct val="40000"/>
              </a:spcBef>
            </a:pPr>
            <a:r>
              <a:rPr lang="en-US" altLang="en-US" sz="2800" dirty="0"/>
              <a:t>The values are stored in consecutive memory locations</a:t>
            </a:r>
          </a:p>
          <a:p>
            <a:pPr eaLnBrk="1" hangingPunct="1">
              <a:spcBef>
                <a:spcPct val="40000"/>
              </a:spcBef>
            </a:pPr>
            <a:r>
              <a:rPr lang="en-US" altLang="en-US" sz="2800" dirty="0"/>
              <a:t>It is declared using </a:t>
            </a:r>
            <a:r>
              <a:rPr lang="en-US" altLang="en-US" sz="2800" b="1" dirty="0">
                <a:latin typeface="Courier New" pitchFamily="49" charset="0"/>
              </a:rPr>
              <a:t>[]</a:t>
            </a:r>
            <a:r>
              <a:rPr lang="en-US" altLang="en-US" sz="2800" dirty="0"/>
              <a:t> operator</a:t>
            </a:r>
          </a:p>
          <a:p>
            <a:pPr lvl="1" eaLnBrk="1" hangingPunct="1">
              <a:buFontTx/>
              <a:buNone/>
            </a:pPr>
            <a:r>
              <a:rPr lang="en-US" altLang="en-US" sz="2800" b="1" dirty="0" err="1">
                <a:solidFill>
                  <a:srgbClr val="3D8963"/>
                </a:solidFill>
                <a:latin typeface="Courier New" pitchFamily="49" charset="0"/>
              </a:rPr>
              <a:t>const</a:t>
            </a: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ISIZE = 5;</a:t>
            </a:r>
            <a:r>
              <a:rPr lang="en-US" altLang="en-US" sz="2800" dirty="0"/>
              <a:t>	</a:t>
            </a:r>
          </a:p>
          <a:p>
            <a:pPr lvl="1" eaLnBrk="1" hangingPunct="1">
              <a:buFontTx/>
              <a:buNone/>
            </a:pP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tests[ISIZE];</a:t>
            </a:r>
            <a:endParaRPr lang="en-US" altLang="en-US" sz="2800" b="1" dirty="0">
              <a:solidFill>
                <a:srgbClr val="3D8963"/>
              </a:solidFill>
            </a:endParaRPr>
          </a:p>
        </p:txBody>
      </p:sp>
      <p:sp>
        <p:nvSpPr>
          <p:cNvPr id="614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F371A0A0-EAD5-48A6-B4BA-1622124D7C1A}" type="slidenum">
              <a:rPr lang="en-US" altLang="en-US" sz="1200" smtClean="0"/>
              <a:pPr eaLnBrk="1" hangingPunct="1">
                <a:spcBef>
                  <a:spcPct val="0"/>
                </a:spcBef>
                <a:buFontTx/>
                <a:buNone/>
              </a:pPr>
              <a:t>2</a:t>
            </a:fld>
            <a:endParaRPr lang="en-US" altLang="en-US" sz="120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Title"/>
          <p:cNvSpPr>
            <a:spLocks noGrp="1"/>
          </p:cNvSpPr>
          <p:nvPr>
            <p:ph type="title"/>
          </p:nvPr>
        </p:nvSpPr>
        <p:spPr>
          <a:xfrm>
            <a:off x="304800" y="152400"/>
            <a:ext cx="8610600" cy="992188"/>
          </a:xfrm>
        </p:spPr>
        <p:txBody>
          <a:bodyPr/>
          <a:lstStyle/>
          <a:p>
            <a:pPr eaLnBrk="1" hangingPunct="1"/>
            <a:r>
              <a:rPr lang="en-US" altLang="en-US" dirty="0">
                <a:solidFill>
                  <a:schemeClr val="tx1"/>
                </a:solidFill>
              </a:rPr>
              <a:t>Alternate Ways to Initialize Variables</a:t>
            </a:r>
          </a:p>
        </p:txBody>
      </p:sp>
      <p:sp>
        <p:nvSpPr>
          <p:cNvPr id="3" name="Slide Body"/>
          <p:cNvSpPr>
            <a:spLocks noGrp="1"/>
          </p:cNvSpPr>
          <p:nvPr>
            <p:ph type="body" idx="1"/>
          </p:nvPr>
        </p:nvSpPr>
        <p:spPr>
          <a:xfrm>
            <a:off x="304800" y="1371600"/>
            <a:ext cx="8294688" cy="4572000"/>
          </a:xfrm>
        </p:spPr>
        <p:txBody>
          <a:bodyPr/>
          <a:lstStyle/>
          <a:p>
            <a:pPr eaLnBrk="1" hangingPunct="1">
              <a:defRPr/>
            </a:pPr>
            <a:r>
              <a:rPr lang="en-US" sz="2800" dirty="0"/>
              <a:t>  You can initialize a variable at definition time using a functional notation</a:t>
            </a:r>
          </a:p>
          <a:p>
            <a:pPr marL="0" lvl="1" indent="0" eaLnBrk="1" hangingPunct="1">
              <a:buFontTx/>
              <a:buNone/>
              <a:defRPr/>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length(12);  // same result as </a:t>
            </a:r>
          </a:p>
          <a:p>
            <a:pPr marL="0" lvl="1" indent="0" eaLnBrk="1" hangingPunct="1">
              <a:buFontTx/>
              <a:buNone/>
              <a:defRPr/>
            </a:pPr>
            <a:r>
              <a:rPr lang="en-US" sz="2400" b="1" dirty="0">
                <a:solidFill>
                  <a:srgbClr val="3D8963"/>
                </a:solidFill>
                <a:latin typeface="Courier New" pitchFamily="49" charset="0"/>
              </a:rPr>
              <a:t>                   // </a:t>
            </a:r>
            <a:r>
              <a:rPr lang="en-US" sz="2400" b="1" dirty="0" err="1">
                <a:solidFill>
                  <a:srgbClr val="3D8963"/>
                </a:solidFill>
                <a:latin typeface="Courier New" pitchFamily="49" charset="0"/>
              </a:rPr>
              <a:t>int</a:t>
            </a:r>
            <a:r>
              <a:rPr lang="en-US" sz="2400" b="1" dirty="0">
                <a:solidFill>
                  <a:srgbClr val="3D8963"/>
                </a:solidFill>
                <a:latin typeface="Courier New" pitchFamily="49" charset="0"/>
              </a:rPr>
              <a:t> length = 12;</a:t>
            </a:r>
          </a:p>
          <a:p>
            <a:pPr marL="457200" lvl="1" indent="-457200" eaLnBrk="1" hangingPunct="1">
              <a:buFont typeface="Arial" panose="020B0604020202020204" pitchFamily="34" charset="0"/>
              <a:buChar char="•"/>
              <a:defRPr/>
            </a:pPr>
            <a:r>
              <a:rPr lang="en-US" sz="2800" dirty="0"/>
              <a:t>In C++ 11 and higher, you can also do this:</a:t>
            </a:r>
          </a:p>
          <a:p>
            <a:pPr marL="0" lvl="1" indent="0" eaLnBrk="1" hangingPunct="1">
              <a:buFontTx/>
              <a:buNone/>
              <a:defRPr/>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length{12};</a:t>
            </a:r>
            <a:endParaRPr lang="en-US" altLang="en-US" sz="2400" b="1" dirty="0">
              <a:solidFill>
                <a:srgbClr val="3D8963"/>
              </a:solidFill>
            </a:endParaRPr>
          </a:p>
          <a:p>
            <a:pPr marL="457200" lvl="1" indent="-457200" eaLnBrk="1" hangingPunct="1">
              <a:buFont typeface="Arial" panose="020B0604020202020204" pitchFamily="34" charset="0"/>
              <a:buChar char="•"/>
              <a:defRPr/>
            </a:pPr>
            <a:r>
              <a:rPr lang="en-US" sz="2800" dirty="0"/>
              <a:t>The second approach checks the argument to ensure that it matches the data type of the variable, and will generate a compiler error if not</a:t>
            </a:r>
          </a:p>
        </p:txBody>
      </p:sp>
      <p:sp>
        <p:nvSpPr>
          <p:cNvPr id="2355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charset="0"/>
              </a:defRPr>
            </a:lvl1pPr>
            <a:lvl2pPr marL="742950" indent="-285750" eaLnBrk="0" hangingPunct="0">
              <a:defRPr sz="2400" baseline="-25000">
                <a:solidFill>
                  <a:schemeClr val="tx1"/>
                </a:solidFill>
                <a:latin typeface="Times New Roman" charset="0"/>
              </a:defRPr>
            </a:lvl2pPr>
            <a:lvl3pPr marL="1143000" indent="-228600" eaLnBrk="0" hangingPunct="0">
              <a:defRPr sz="2400" baseline="-25000">
                <a:solidFill>
                  <a:schemeClr val="tx1"/>
                </a:solidFill>
                <a:latin typeface="Times New Roman" charset="0"/>
              </a:defRPr>
            </a:lvl3pPr>
            <a:lvl4pPr marL="1600200" indent="-228600" eaLnBrk="0" hangingPunct="0">
              <a:defRPr sz="2400" baseline="-25000">
                <a:solidFill>
                  <a:schemeClr val="tx1"/>
                </a:solidFill>
                <a:latin typeface="Times New Roman" charset="0"/>
              </a:defRPr>
            </a:lvl4pPr>
            <a:lvl5pPr marL="2057400" indent="-228600" eaLnBrk="0" hangingPunct="0">
              <a:defRPr sz="2400" baseline="-25000">
                <a:solidFill>
                  <a:schemeClr val="tx1"/>
                </a:solidFill>
                <a:latin typeface="Times New Roman" charset="0"/>
              </a:defRPr>
            </a:lvl5pPr>
            <a:lvl6pPr marL="2514600" indent="-228600" eaLnBrk="0" fontAlgn="base" hangingPunct="0">
              <a:spcBef>
                <a:spcPct val="0"/>
              </a:spcBef>
              <a:spcAft>
                <a:spcPct val="0"/>
              </a:spcAft>
              <a:defRPr sz="2400" baseline="-25000">
                <a:solidFill>
                  <a:schemeClr val="tx1"/>
                </a:solidFill>
                <a:latin typeface="Times New Roman" charset="0"/>
              </a:defRPr>
            </a:lvl6pPr>
            <a:lvl7pPr marL="2971800" indent="-228600" eaLnBrk="0" fontAlgn="base" hangingPunct="0">
              <a:spcBef>
                <a:spcPct val="0"/>
              </a:spcBef>
              <a:spcAft>
                <a:spcPct val="0"/>
              </a:spcAft>
              <a:defRPr sz="2400" baseline="-25000">
                <a:solidFill>
                  <a:schemeClr val="tx1"/>
                </a:solidFill>
                <a:latin typeface="Times New Roman" charset="0"/>
              </a:defRPr>
            </a:lvl7pPr>
            <a:lvl8pPr marL="3429000" indent="-228600" eaLnBrk="0" fontAlgn="base" hangingPunct="0">
              <a:spcBef>
                <a:spcPct val="0"/>
              </a:spcBef>
              <a:spcAft>
                <a:spcPct val="0"/>
              </a:spcAft>
              <a:defRPr sz="2400" baseline="-25000">
                <a:solidFill>
                  <a:schemeClr val="tx1"/>
                </a:solidFill>
                <a:latin typeface="Times New Roman" charset="0"/>
              </a:defRPr>
            </a:lvl8pPr>
            <a:lvl9pPr marL="3886200" indent="-228600" eaLnBrk="0" fontAlgn="base" hangingPunct="0">
              <a:spcBef>
                <a:spcPct val="0"/>
              </a:spcBef>
              <a:spcAft>
                <a:spcPct val="0"/>
              </a:spcAft>
              <a:defRPr sz="2400" baseline="-25000">
                <a:solidFill>
                  <a:schemeClr val="tx1"/>
                </a:solidFill>
                <a:latin typeface="Times New Roman" charset="0"/>
              </a:defRPr>
            </a:lvl9pPr>
          </a:lstStyle>
          <a:p>
            <a:pPr eaLnBrk="1" hangingPunct="1"/>
            <a:r>
              <a:rPr lang="en-US" altLang="en-US" sz="800" baseline="0" dirty="0">
                <a:latin typeface="Arial" charset="0"/>
              </a:rPr>
              <a:t>8-</a:t>
            </a:r>
            <a:fld id="{C13446F8-B990-4CED-87E9-68E66E3D3182}" type="slidenum">
              <a:rPr lang="en-US" altLang="en-US" sz="800" baseline="0" smtClean="0">
                <a:latin typeface="Arial" charset="0"/>
              </a:rPr>
              <a:pPr eaLnBrk="1" hangingPunct="1"/>
              <a:t>20</a:t>
            </a:fld>
            <a:endParaRPr lang="en-US" altLang="en-US" sz="800" baseline="0" dirty="0">
              <a:latin typeface="Arial"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Title"/>
          <p:cNvSpPr>
            <a:spLocks noGrp="1"/>
          </p:cNvSpPr>
          <p:nvPr>
            <p:ph type="title"/>
          </p:nvPr>
        </p:nvSpPr>
        <p:spPr/>
        <p:txBody>
          <a:bodyPr/>
          <a:lstStyle/>
          <a:p>
            <a:pPr eaLnBrk="1" hangingPunct="1"/>
            <a:r>
              <a:rPr lang="en-US" altLang="en-US" dirty="0">
                <a:solidFill>
                  <a:schemeClr val="tx1"/>
                </a:solidFill>
              </a:rPr>
              <a:t>8.5  The Range-Based </a:t>
            </a:r>
            <a:r>
              <a:rPr lang="en-US" altLang="en-US" b="1" dirty="0">
                <a:solidFill>
                  <a:schemeClr val="tx1"/>
                </a:solidFill>
                <a:latin typeface="Courier New" pitchFamily="49" charset="0"/>
                <a:cs typeface="Courier New" pitchFamily="49" charset="0"/>
              </a:rPr>
              <a:t>for</a:t>
            </a:r>
            <a:r>
              <a:rPr lang="en-US" altLang="en-US" dirty="0">
                <a:solidFill>
                  <a:schemeClr val="tx1"/>
                </a:solidFill>
              </a:rPr>
              <a:t> Loop</a:t>
            </a:r>
          </a:p>
        </p:txBody>
      </p:sp>
      <p:sp>
        <p:nvSpPr>
          <p:cNvPr id="24579" name="Slide Body"/>
          <p:cNvSpPr>
            <a:spLocks noGrp="1"/>
          </p:cNvSpPr>
          <p:nvPr>
            <p:ph type="body" idx="1"/>
          </p:nvPr>
        </p:nvSpPr>
        <p:spPr/>
        <p:txBody>
          <a:bodyPr/>
          <a:lstStyle/>
          <a:p>
            <a:pPr eaLnBrk="1" hangingPunct="1">
              <a:lnSpc>
                <a:spcPts val="2800"/>
              </a:lnSpc>
            </a:pPr>
            <a:r>
              <a:rPr lang="en-US" altLang="en-US" sz="2400" dirty="0"/>
              <a:t>Uses a variable that will hold a different array element for each iteration</a:t>
            </a:r>
          </a:p>
          <a:p>
            <a:pPr eaLnBrk="1" hangingPunct="1">
              <a:lnSpc>
                <a:spcPts val="2800"/>
              </a:lnSpc>
              <a:spcBef>
                <a:spcPct val="40000"/>
              </a:spcBef>
            </a:pPr>
            <a:r>
              <a:rPr lang="en-US" altLang="en-US" sz="2400" dirty="0"/>
              <a:t>Format:</a:t>
            </a:r>
          </a:p>
          <a:p>
            <a:pPr lvl="2" eaLnBrk="1" hangingPunct="1">
              <a:lnSpc>
                <a:spcPts val="2800"/>
              </a:lnSpc>
              <a:spcBef>
                <a:spcPct val="40000"/>
              </a:spcBef>
              <a:buFontTx/>
              <a:buNone/>
            </a:pPr>
            <a:r>
              <a:rPr lang="en-US" altLang="en-US" sz="2400" b="1" i="1" dirty="0">
                <a:solidFill>
                  <a:srgbClr val="3D8963"/>
                </a:solidFill>
                <a:latin typeface="Courier New" pitchFamily="49" charset="0"/>
                <a:cs typeface="Courier New" pitchFamily="49" charset="0"/>
              </a:rPr>
              <a:t>for (</a:t>
            </a:r>
            <a:r>
              <a:rPr lang="en-US" altLang="en-US" sz="2400" b="1" i="1" dirty="0" err="1">
                <a:solidFill>
                  <a:srgbClr val="3D8963"/>
                </a:solidFill>
                <a:latin typeface="Courier New" pitchFamily="49" charset="0"/>
                <a:cs typeface="Courier New" pitchFamily="49" charset="0"/>
              </a:rPr>
              <a:t>data_type</a:t>
            </a:r>
            <a:r>
              <a:rPr lang="en-US" altLang="en-US" sz="2400" b="1" i="1" dirty="0">
                <a:solidFill>
                  <a:srgbClr val="3D8963"/>
                </a:solidFill>
                <a:latin typeface="Courier New" pitchFamily="49" charset="0"/>
                <a:cs typeface="Courier New" pitchFamily="49" charset="0"/>
              </a:rPr>
              <a:t> </a:t>
            </a:r>
            <a:r>
              <a:rPr lang="en-US" altLang="en-US" sz="2400" b="1" i="1" dirty="0" err="1">
                <a:solidFill>
                  <a:srgbClr val="3D8963"/>
                </a:solidFill>
                <a:latin typeface="Courier New" pitchFamily="49" charset="0"/>
                <a:cs typeface="Courier New" pitchFamily="49" charset="0"/>
              </a:rPr>
              <a:t>var</a:t>
            </a:r>
            <a:r>
              <a:rPr lang="en-US" altLang="en-US" sz="2400" b="1" i="1" dirty="0">
                <a:solidFill>
                  <a:srgbClr val="3D8963"/>
                </a:solidFill>
                <a:latin typeface="Courier New" pitchFamily="49" charset="0"/>
                <a:cs typeface="Courier New" pitchFamily="49" charset="0"/>
              </a:rPr>
              <a:t> : array)</a:t>
            </a:r>
            <a:endParaRPr lang="en-US" altLang="en-US" sz="2400" b="1" dirty="0">
              <a:solidFill>
                <a:srgbClr val="3D8963"/>
              </a:solidFill>
              <a:latin typeface="Courier New" pitchFamily="49" charset="0"/>
              <a:cs typeface="Courier New" pitchFamily="49" charset="0"/>
            </a:endParaRPr>
          </a:p>
          <a:p>
            <a:pPr lvl="2" eaLnBrk="1" hangingPunct="1">
              <a:lnSpc>
                <a:spcPts val="2800"/>
              </a:lnSpc>
              <a:spcBef>
                <a:spcPct val="40000"/>
              </a:spcBef>
              <a:buFontTx/>
              <a:buNone/>
            </a:pPr>
            <a:r>
              <a:rPr lang="en-US" altLang="en-US" sz="2400" b="1" dirty="0">
                <a:solidFill>
                  <a:srgbClr val="3D8963"/>
                </a:solidFill>
                <a:latin typeface="Courier New" pitchFamily="49" charset="0"/>
                <a:cs typeface="Courier New" pitchFamily="49" charset="0"/>
              </a:rPr>
              <a:t>	</a:t>
            </a:r>
            <a:r>
              <a:rPr lang="en-US" altLang="en-US" sz="2400" b="1" i="1" dirty="0">
                <a:solidFill>
                  <a:srgbClr val="3D8963"/>
                </a:solidFill>
                <a:latin typeface="Courier New" pitchFamily="49" charset="0"/>
                <a:cs typeface="Courier New" pitchFamily="49" charset="0"/>
              </a:rPr>
              <a:t>statement;</a:t>
            </a:r>
            <a:endParaRPr lang="en-US" altLang="en-US" sz="2400" dirty="0">
              <a:solidFill>
                <a:srgbClr val="3D8963"/>
              </a:solidFill>
              <a:cs typeface="Courier New" pitchFamily="49" charset="0"/>
            </a:endParaRPr>
          </a:p>
          <a:p>
            <a:pPr marL="101600" indent="0" eaLnBrk="1" hangingPunct="1">
              <a:lnSpc>
                <a:spcPts val="2800"/>
              </a:lnSpc>
              <a:buNone/>
            </a:pPr>
            <a:r>
              <a:rPr lang="en-US" altLang="en-US" sz="2400" b="1" dirty="0">
                <a:latin typeface="Courier New" pitchFamily="49" charset="0"/>
                <a:cs typeface="Courier New" pitchFamily="49" charset="0"/>
              </a:rPr>
              <a:t>	</a:t>
            </a:r>
            <a:r>
              <a:rPr lang="en-US" altLang="en-US" sz="2400" b="1" dirty="0" err="1">
                <a:latin typeface="Courier New" pitchFamily="49" charset="0"/>
                <a:cs typeface="Courier New" pitchFamily="49" charset="0"/>
              </a:rPr>
              <a:t>data_type</a:t>
            </a:r>
            <a:r>
              <a:rPr lang="en-US" altLang="en-US" sz="2400" dirty="0"/>
              <a:t> : the type of the variable</a:t>
            </a:r>
          </a:p>
          <a:p>
            <a:pPr marL="101600" indent="0" eaLnBrk="1" hangingPunct="1">
              <a:lnSpc>
                <a:spcPts val="2800"/>
              </a:lnSpc>
              <a:buNone/>
            </a:pPr>
            <a:r>
              <a:rPr lang="en-US" altLang="en-US" sz="2400" b="1" dirty="0">
                <a:latin typeface="Courier New" pitchFamily="49" charset="0"/>
                <a:cs typeface="Courier New" pitchFamily="49" charset="0"/>
              </a:rPr>
              <a:t>	</a:t>
            </a:r>
            <a:r>
              <a:rPr lang="en-US" altLang="en-US" sz="2400" b="1" dirty="0" err="1">
                <a:latin typeface="Courier New" pitchFamily="49" charset="0"/>
                <a:cs typeface="Courier New" pitchFamily="49" charset="0"/>
              </a:rPr>
              <a:t>var</a:t>
            </a:r>
            <a:r>
              <a:rPr lang="en-US" altLang="en-US" sz="2400" dirty="0"/>
              <a:t>: the variable</a:t>
            </a:r>
          </a:p>
          <a:p>
            <a:pPr marL="101600" indent="0" eaLnBrk="1" hangingPunct="1">
              <a:lnSpc>
                <a:spcPts val="2800"/>
              </a:lnSpc>
              <a:buNone/>
            </a:pPr>
            <a:r>
              <a:rPr lang="en-US" altLang="en-US" sz="2400" b="1" dirty="0">
                <a:latin typeface="Courier New" pitchFamily="49" charset="0"/>
                <a:cs typeface="Courier New" pitchFamily="49" charset="0"/>
              </a:rPr>
              <a:t>	statement; </a:t>
            </a:r>
            <a:r>
              <a:rPr lang="en-US" altLang="en-US" sz="2400" dirty="0"/>
              <a:t>: the loop body</a:t>
            </a:r>
          </a:p>
          <a:p>
            <a:pPr>
              <a:lnSpc>
                <a:spcPts val="2800"/>
              </a:lnSpc>
            </a:pPr>
            <a:r>
              <a:rPr lang="en-US" altLang="en-US" sz="2400" dirty="0"/>
              <a:t>Introduced in C++ 11</a:t>
            </a:r>
          </a:p>
        </p:txBody>
      </p:sp>
      <p:sp>
        <p:nvSpPr>
          <p:cNvPr id="2458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charset="0"/>
              </a:defRPr>
            </a:lvl1pPr>
            <a:lvl2pPr marL="742950" indent="-285750" eaLnBrk="0" hangingPunct="0">
              <a:defRPr sz="2400" baseline="-25000">
                <a:solidFill>
                  <a:schemeClr val="tx1"/>
                </a:solidFill>
                <a:latin typeface="Times New Roman" charset="0"/>
              </a:defRPr>
            </a:lvl2pPr>
            <a:lvl3pPr marL="1143000" indent="-228600" eaLnBrk="0" hangingPunct="0">
              <a:defRPr sz="2400" baseline="-25000">
                <a:solidFill>
                  <a:schemeClr val="tx1"/>
                </a:solidFill>
                <a:latin typeface="Times New Roman" charset="0"/>
              </a:defRPr>
            </a:lvl3pPr>
            <a:lvl4pPr marL="1600200" indent="-228600" eaLnBrk="0" hangingPunct="0">
              <a:defRPr sz="2400" baseline="-25000">
                <a:solidFill>
                  <a:schemeClr val="tx1"/>
                </a:solidFill>
                <a:latin typeface="Times New Roman" charset="0"/>
              </a:defRPr>
            </a:lvl4pPr>
            <a:lvl5pPr marL="2057400" indent="-228600" eaLnBrk="0" hangingPunct="0">
              <a:defRPr sz="2400" baseline="-25000">
                <a:solidFill>
                  <a:schemeClr val="tx1"/>
                </a:solidFill>
                <a:latin typeface="Times New Roman" charset="0"/>
              </a:defRPr>
            </a:lvl5pPr>
            <a:lvl6pPr marL="2514600" indent="-228600" eaLnBrk="0" fontAlgn="base" hangingPunct="0">
              <a:spcBef>
                <a:spcPct val="0"/>
              </a:spcBef>
              <a:spcAft>
                <a:spcPct val="0"/>
              </a:spcAft>
              <a:defRPr sz="2400" baseline="-25000">
                <a:solidFill>
                  <a:schemeClr val="tx1"/>
                </a:solidFill>
                <a:latin typeface="Times New Roman" charset="0"/>
              </a:defRPr>
            </a:lvl6pPr>
            <a:lvl7pPr marL="2971800" indent="-228600" eaLnBrk="0" fontAlgn="base" hangingPunct="0">
              <a:spcBef>
                <a:spcPct val="0"/>
              </a:spcBef>
              <a:spcAft>
                <a:spcPct val="0"/>
              </a:spcAft>
              <a:defRPr sz="2400" baseline="-25000">
                <a:solidFill>
                  <a:schemeClr val="tx1"/>
                </a:solidFill>
                <a:latin typeface="Times New Roman" charset="0"/>
              </a:defRPr>
            </a:lvl7pPr>
            <a:lvl8pPr marL="3429000" indent="-228600" eaLnBrk="0" fontAlgn="base" hangingPunct="0">
              <a:spcBef>
                <a:spcPct val="0"/>
              </a:spcBef>
              <a:spcAft>
                <a:spcPct val="0"/>
              </a:spcAft>
              <a:defRPr sz="2400" baseline="-25000">
                <a:solidFill>
                  <a:schemeClr val="tx1"/>
                </a:solidFill>
                <a:latin typeface="Times New Roman" charset="0"/>
              </a:defRPr>
            </a:lvl8pPr>
            <a:lvl9pPr marL="3886200" indent="-228600" eaLnBrk="0" fontAlgn="base" hangingPunct="0">
              <a:spcBef>
                <a:spcPct val="0"/>
              </a:spcBef>
              <a:spcAft>
                <a:spcPct val="0"/>
              </a:spcAft>
              <a:defRPr sz="2400" baseline="-25000">
                <a:solidFill>
                  <a:schemeClr val="tx1"/>
                </a:solidFill>
                <a:latin typeface="Times New Roman" charset="0"/>
              </a:defRPr>
            </a:lvl9pPr>
          </a:lstStyle>
          <a:p>
            <a:pPr eaLnBrk="1" hangingPunct="1"/>
            <a:r>
              <a:rPr lang="en-US" altLang="en-US" sz="800" baseline="0" dirty="0">
                <a:latin typeface="Arial" charset="0"/>
              </a:rPr>
              <a:t>8-</a:t>
            </a:r>
            <a:fld id="{D85A05D1-9424-4ABE-8ABE-E0FFF4B8FFF4}" type="slidenum">
              <a:rPr lang="en-US" altLang="en-US" sz="800" baseline="0" smtClean="0">
                <a:latin typeface="Arial" charset="0"/>
              </a:rPr>
              <a:pPr eaLnBrk="1" hangingPunct="1"/>
              <a:t>21</a:t>
            </a:fld>
            <a:endParaRPr lang="en-US" altLang="en-US" sz="800" baseline="0" dirty="0">
              <a:latin typeface="Arial"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Title"/>
          <p:cNvSpPr>
            <a:spLocks noGrp="1"/>
          </p:cNvSpPr>
          <p:nvPr>
            <p:ph type="title"/>
          </p:nvPr>
        </p:nvSpPr>
        <p:spPr/>
        <p:txBody>
          <a:bodyPr/>
          <a:lstStyle/>
          <a:p>
            <a:pPr eaLnBrk="1" hangingPunct="1"/>
            <a:r>
              <a:rPr lang="en-US" altLang="en-US" dirty="0">
                <a:solidFill>
                  <a:schemeClr val="tx1"/>
                </a:solidFill>
              </a:rPr>
              <a:t>Range-Based </a:t>
            </a:r>
            <a:r>
              <a:rPr lang="en-US" altLang="en-US" b="1" dirty="0">
                <a:solidFill>
                  <a:schemeClr val="tx1"/>
                </a:solidFill>
                <a:latin typeface="Courier New" pitchFamily="49" charset="0"/>
                <a:cs typeface="Courier New" pitchFamily="49" charset="0"/>
              </a:rPr>
              <a:t>for</a:t>
            </a:r>
            <a:r>
              <a:rPr lang="en-US" altLang="en-US" dirty="0">
                <a:solidFill>
                  <a:schemeClr val="tx1"/>
                </a:solidFill>
              </a:rPr>
              <a:t> Loop - Details</a:t>
            </a:r>
          </a:p>
        </p:txBody>
      </p:sp>
      <p:sp>
        <p:nvSpPr>
          <p:cNvPr id="25603" name="Slide Body"/>
          <p:cNvSpPr>
            <a:spLocks noGrp="1"/>
          </p:cNvSpPr>
          <p:nvPr>
            <p:ph type="body" idx="1"/>
          </p:nvPr>
        </p:nvSpPr>
        <p:spPr/>
        <p:txBody>
          <a:bodyPr/>
          <a:lstStyle/>
          <a:p>
            <a:pPr eaLnBrk="1" hangingPunct="1"/>
            <a:r>
              <a:rPr lang="en-US" altLang="en-US" sz="2800" b="1">
                <a:latin typeface="Courier New" pitchFamily="49" charset="0"/>
                <a:cs typeface="Courier New" pitchFamily="49" charset="0"/>
              </a:rPr>
              <a:t>data_type</a:t>
            </a:r>
            <a:r>
              <a:rPr lang="en-US" altLang="en-US" sz="2800"/>
              <a:t>  must be the type of the array elements, or a type that the array elements can be automatically converted to</a:t>
            </a:r>
          </a:p>
          <a:p>
            <a:pPr eaLnBrk="1" hangingPunct="1"/>
            <a:r>
              <a:rPr lang="en-US" altLang="en-US" sz="2800" b="1">
                <a:latin typeface="Courier New" pitchFamily="49" charset="0"/>
                <a:cs typeface="Courier New" pitchFamily="49" charset="0"/>
              </a:rPr>
              <a:t>var</a:t>
            </a:r>
            <a:r>
              <a:rPr lang="en-US" altLang="en-US" sz="2800"/>
              <a:t> will hold the value of successive array elements as the loop iterates.  Each array element is processed in the loop</a:t>
            </a:r>
          </a:p>
          <a:p>
            <a:pPr eaLnBrk="1" hangingPunct="1"/>
            <a:r>
              <a:rPr lang="en-US" altLang="en-US" sz="2800" b="1">
                <a:latin typeface="Courier New" pitchFamily="49" charset="0"/>
                <a:cs typeface="Courier New" pitchFamily="49" charset="0"/>
              </a:rPr>
              <a:t>statement; </a:t>
            </a:r>
            <a:r>
              <a:rPr lang="en-US" altLang="en-US" sz="2800"/>
              <a:t>can be a single statement or a block of statements enclosed in { }</a:t>
            </a:r>
          </a:p>
        </p:txBody>
      </p:sp>
      <p:sp>
        <p:nvSpPr>
          <p:cNvPr id="2560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charset="0"/>
              </a:defRPr>
            </a:lvl1pPr>
            <a:lvl2pPr marL="742950" indent="-285750" eaLnBrk="0" hangingPunct="0">
              <a:defRPr sz="2400" baseline="-25000">
                <a:solidFill>
                  <a:schemeClr val="tx1"/>
                </a:solidFill>
                <a:latin typeface="Times New Roman" charset="0"/>
              </a:defRPr>
            </a:lvl2pPr>
            <a:lvl3pPr marL="1143000" indent="-228600" eaLnBrk="0" hangingPunct="0">
              <a:defRPr sz="2400" baseline="-25000">
                <a:solidFill>
                  <a:schemeClr val="tx1"/>
                </a:solidFill>
                <a:latin typeface="Times New Roman" charset="0"/>
              </a:defRPr>
            </a:lvl3pPr>
            <a:lvl4pPr marL="1600200" indent="-228600" eaLnBrk="0" hangingPunct="0">
              <a:defRPr sz="2400" baseline="-25000">
                <a:solidFill>
                  <a:schemeClr val="tx1"/>
                </a:solidFill>
                <a:latin typeface="Times New Roman" charset="0"/>
              </a:defRPr>
            </a:lvl4pPr>
            <a:lvl5pPr marL="2057400" indent="-228600" eaLnBrk="0" hangingPunct="0">
              <a:defRPr sz="2400" baseline="-25000">
                <a:solidFill>
                  <a:schemeClr val="tx1"/>
                </a:solidFill>
                <a:latin typeface="Times New Roman" charset="0"/>
              </a:defRPr>
            </a:lvl5pPr>
            <a:lvl6pPr marL="2514600" indent="-228600" eaLnBrk="0" fontAlgn="base" hangingPunct="0">
              <a:spcBef>
                <a:spcPct val="0"/>
              </a:spcBef>
              <a:spcAft>
                <a:spcPct val="0"/>
              </a:spcAft>
              <a:defRPr sz="2400" baseline="-25000">
                <a:solidFill>
                  <a:schemeClr val="tx1"/>
                </a:solidFill>
                <a:latin typeface="Times New Roman" charset="0"/>
              </a:defRPr>
            </a:lvl6pPr>
            <a:lvl7pPr marL="2971800" indent="-228600" eaLnBrk="0" fontAlgn="base" hangingPunct="0">
              <a:spcBef>
                <a:spcPct val="0"/>
              </a:spcBef>
              <a:spcAft>
                <a:spcPct val="0"/>
              </a:spcAft>
              <a:defRPr sz="2400" baseline="-25000">
                <a:solidFill>
                  <a:schemeClr val="tx1"/>
                </a:solidFill>
                <a:latin typeface="Times New Roman" charset="0"/>
              </a:defRPr>
            </a:lvl7pPr>
            <a:lvl8pPr marL="3429000" indent="-228600" eaLnBrk="0" fontAlgn="base" hangingPunct="0">
              <a:spcBef>
                <a:spcPct val="0"/>
              </a:spcBef>
              <a:spcAft>
                <a:spcPct val="0"/>
              </a:spcAft>
              <a:defRPr sz="2400" baseline="-25000">
                <a:solidFill>
                  <a:schemeClr val="tx1"/>
                </a:solidFill>
                <a:latin typeface="Times New Roman" charset="0"/>
              </a:defRPr>
            </a:lvl8pPr>
            <a:lvl9pPr marL="3886200" indent="-228600" eaLnBrk="0" fontAlgn="base" hangingPunct="0">
              <a:spcBef>
                <a:spcPct val="0"/>
              </a:spcBef>
              <a:spcAft>
                <a:spcPct val="0"/>
              </a:spcAft>
              <a:defRPr sz="2400" baseline="-25000">
                <a:solidFill>
                  <a:schemeClr val="tx1"/>
                </a:solidFill>
                <a:latin typeface="Times New Roman" charset="0"/>
              </a:defRPr>
            </a:lvl9pPr>
          </a:lstStyle>
          <a:p>
            <a:pPr eaLnBrk="1" hangingPunct="1"/>
            <a:r>
              <a:rPr lang="en-US" altLang="en-US" sz="800" baseline="0" dirty="0">
                <a:latin typeface="Arial" charset="0"/>
              </a:rPr>
              <a:t>8-</a:t>
            </a:r>
            <a:fld id="{336D29A1-973D-4D4D-9F61-5B8C600C96E3}" type="slidenum">
              <a:rPr lang="en-US" altLang="en-US" sz="800" baseline="0" smtClean="0">
                <a:latin typeface="Arial" charset="0"/>
              </a:rPr>
              <a:pPr eaLnBrk="1" hangingPunct="1"/>
              <a:t>22</a:t>
            </a:fld>
            <a:endParaRPr lang="en-US" altLang="en-US" sz="800" baseline="0" dirty="0">
              <a:latin typeface="Arial"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Title"/>
          <p:cNvSpPr>
            <a:spLocks noGrp="1"/>
          </p:cNvSpPr>
          <p:nvPr>
            <p:ph type="title"/>
          </p:nvPr>
        </p:nvSpPr>
        <p:spPr/>
        <p:txBody>
          <a:bodyPr/>
          <a:lstStyle/>
          <a:p>
            <a:pPr eaLnBrk="1" hangingPunct="1"/>
            <a:r>
              <a:rPr lang="en-US" altLang="en-US" dirty="0">
                <a:solidFill>
                  <a:schemeClr val="tx1"/>
                </a:solidFill>
              </a:rPr>
              <a:t>Range-Based </a:t>
            </a:r>
            <a:r>
              <a:rPr lang="en-US" altLang="en-US" b="1" dirty="0">
                <a:solidFill>
                  <a:schemeClr val="tx1"/>
                </a:solidFill>
                <a:latin typeface="Courier New" pitchFamily="49" charset="0"/>
                <a:cs typeface="Courier New" pitchFamily="49" charset="0"/>
              </a:rPr>
              <a:t>for</a:t>
            </a:r>
            <a:r>
              <a:rPr lang="en-US" altLang="en-US" dirty="0">
                <a:solidFill>
                  <a:schemeClr val="tx1"/>
                </a:solidFill>
              </a:rPr>
              <a:t> Loop – Example 1</a:t>
            </a:r>
          </a:p>
        </p:txBody>
      </p:sp>
      <p:sp>
        <p:nvSpPr>
          <p:cNvPr id="26627" name="Slide Body"/>
          <p:cNvSpPr>
            <a:spLocks noGrp="1"/>
          </p:cNvSpPr>
          <p:nvPr>
            <p:ph type="body" idx="1"/>
          </p:nvPr>
        </p:nvSpPr>
        <p:spPr/>
        <p:txBody>
          <a:bodyPr/>
          <a:lstStyle/>
          <a:p>
            <a:pPr lvl="2" eaLnBrk="1" hangingPunct="1">
              <a:lnSpc>
                <a:spcPct val="80000"/>
              </a:lnSpc>
              <a:spcBef>
                <a:spcPct val="40000"/>
              </a:spcBef>
              <a:buFontTx/>
              <a:buNone/>
            </a:pPr>
            <a:r>
              <a:rPr lang="en-US" altLang="en-US" sz="2800" b="1" dirty="0">
                <a:solidFill>
                  <a:srgbClr val="3D8963"/>
                </a:solidFill>
                <a:latin typeface="Courier New" pitchFamily="49" charset="0"/>
                <a:cs typeface="Courier New" pitchFamily="49" charset="0"/>
              </a:rPr>
              <a:t>// sum the elements of an array</a:t>
            </a:r>
          </a:p>
          <a:p>
            <a:pPr lvl="2" eaLnBrk="1" hangingPunct="1">
              <a:lnSpc>
                <a:spcPct val="80000"/>
              </a:lnSpc>
              <a:spcBef>
                <a:spcPct val="40000"/>
              </a:spcBef>
              <a:buFontTx/>
              <a:buNone/>
            </a:pPr>
            <a:r>
              <a:rPr lang="en-US" altLang="en-US" sz="2800" b="1" dirty="0" err="1">
                <a:solidFill>
                  <a:srgbClr val="3D8963"/>
                </a:solidFill>
                <a:latin typeface="Courier New" pitchFamily="49" charset="0"/>
                <a:cs typeface="Courier New" pitchFamily="49" charset="0"/>
              </a:rPr>
              <a:t>int</a:t>
            </a:r>
            <a:r>
              <a:rPr lang="en-US" altLang="en-US" sz="2800" b="1" dirty="0">
                <a:solidFill>
                  <a:srgbClr val="3D8963"/>
                </a:solidFill>
                <a:latin typeface="Courier New" pitchFamily="49" charset="0"/>
                <a:cs typeface="Courier New" pitchFamily="49" charset="0"/>
              </a:rPr>
              <a:t> </a:t>
            </a:r>
            <a:r>
              <a:rPr lang="en-US" altLang="en-US" sz="2800" b="1" dirty="0" smtClean="0">
                <a:solidFill>
                  <a:srgbClr val="3D8963"/>
                </a:solidFill>
                <a:latin typeface="Courier New" pitchFamily="49" charset="0"/>
                <a:cs typeface="Courier New" pitchFamily="49" charset="0"/>
              </a:rPr>
              <a:t>grades[] </a:t>
            </a:r>
            <a:r>
              <a:rPr lang="en-US" altLang="en-US" sz="2800" b="1" dirty="0">
                <a:solidFill>
                  <a:srgbClr val="3D8963"/>
                </a:solidFill>
                <a:latin typeface="Courier New" pitchFamily="49" charset="0"/>
                <a:cs typeface="Courier New" pitchFamily="49" charset="0"/>
              </a:rPr>
              <a:t>= {68,84,75};</a:t>
            </a:r>
          </a:p>
          <a:p>
            <a:pPr lvl="2" eaLnBrk="1" hangingPunct="1">
              <a:lnSpc>
                <a:spcPct val="80000"/>
              </a:lnSpc>
              <a:spcBef>
                <a:spcPct val="40000"/>
              </a:spcBef>
              <a:buFontTx/>
              <a:buNone/>
            </a:pPr>
            <a:r>
              <a:rPr lang="en-US" altLang="en-US" sz="2800" b="1" dirty="0" err="1">
                <a:solidFill>
                  <a:srgbClr val="3D8963"/>
                </a:solidFill>
                <a:latin typeface="Courier New" pitchFamily="49" charset="0"/>
                <a:cs typeface="Courier New" pitchFamily="49" charset="0"/>
              </a:rPr>
              <a:t>int</a:t>
            </a:r>
            <a:r>
              <a:rPr lang="en-US" altLang="en-US" sz="2800" b="1" dirty="0">
                <a:solidFill>
                  <a:srgbClr val="3D8963"/>
                </a:solidFill>
                <a:latin typeface="Courier New" pitchFamily="49" charset="0"/>
                <a:cs typeface="Courier New" pitchFamily="49" charset="0"/>
              </a:rPr>
              <a:t> sum = 0;</a:t>
            </a:r>
          </a:p>
          <a:p>
            <a:pPr lvl="2" eaLnBrk="1" hangingPunct="1">
              <a:lnSpc>
                <a:spcPct val="80000"/>
              </a:lnSpc>
              <a:spcBef>
                <a:spcPct val="40000"/>
              </a:spcBef>
              <a:buFontTx/>
              <a:buNone/>
            </a:pPr>
            <a:r>
              <a:rPr lang="en-US" altLang="en-US" sz="2800" b="1" dirty="0">
                <a:solidFill>
                  <a:srgbClr val="3D8963"/>
                </a:solidFill>
                <a:latin typeface="Courier New" pitchFamily="49" charset="0"/>
                <a:cs typeface="Courier New" pitchFamily="49" charset="0"/>
              </a:rPr>
              <a:t>for (</a:t>
            </a:r>
            <a:r>
              <a:rPr lang="en-US" altLang="en-US" sz="2800" b="1" dirty="0" err="1">
                <a:solidFill>
                  <a:srgbClr val="3D8963"/>
                </a:solidFill>
                <a:latin typeface="Courier New" pitchFamily="49" charset="0"/>
                <a:cs typeface="Courier New" pitchFamily="49" charset="0"/>
              </a:rPr>
              <a:t>int</a:t>
            </a:r>
            <a:r>
              <a:rPr lang="en-US" altLang="en-US" sz="2800" b="1" dirty="0">
                <a:solidFill>
                  <a:srgbClr val="3D8963"/>
                </a:solidFill>
                <a:latin typeface="Courier New" pitchFamily="49" charset="0"/>
                <a:cs typeface="Courier New" pitchFamily="49" charset="0"/>
              </a:rPr>
              <a:t> score : grades)</a:t>
            </a:r>
          </a:p>
          <a:p>
            <a:pPr lvl="2" eaLnBrk="1" hangingPunct="1">
              <a:lnSpc>
                <a:spcPct val="80000"/>
              </a:lnSpc>
              <a:spcBef>
                <a:spcPct val="40000"/>
              </a:spcBef>
              <a:buFontTx/>
              <a:buNone/>
            </a:pPr>
            <a:r>
              <a:rPr lang="en-US" altLang="en-US" sz="2800" b="1" dirty="0">
                <a:solidFill>
                  <a:srgbClr val="3D8963"/>
                </a:solidFill>
                <a:latin typeface="Courier New" pitchFamily="49" charset="0"/>
                <a:cs typeface="Courier New" pitchFamily="49" charset="0"/>
              </a:rPr>
              <a:t>	 sum += score;</a:t>
            </a:r>
            <a:endParaRPr lang="en-US" altLang="en-US" sz="3200" dirty="0">
              <a:solidFill>
                <a:srgbClr val="3D8963"/>
              </a:solidFill>
              <a:cs typeface="Courier New" pitchFamily="49" charset="0"/>
            </a:endParaRPr>
          </a:p>
          <a:p>
            <a:pPr eaLnBrk="1" hangingPunct="1"/>
            <a:endParaRPr lang="en-US" altLang="en-US" sz="2800" dirty="0"/>
          </a:p>
        </p:txBody>
      </p:sp>
      <p:sp>
        <p:nvSpPr>
          <p:cNvPr id="2662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charset="0"/>
              </a:defRPr>
            </a:lvl1pPr>
            <a:lvl2pPr marL="742950" indent="-285750" eaLnBrk="0" hangingPunct="0">
              <a:defRPr sz="2400" baseline="-25000">
                <a:solidFill>
                  <a:schemeClr val="tx1"/>
                </a:solidFill>
                <a:latin typeface="Times New Roman" charset="0"/>
              </a:defRPr>
            </a:lvl2pPr>
            <a:lvl3pPr marL="1143000" indent="-228600" eaLnBrk="0" hangingPunct="0">
              <a:defRPr sz="2400" baseline="-25000">
                <a:solidFill>
                  <a:schemeClr val="tx1"/>
                </a:solidFill>
                <a:latin typeface="Times New Roman" charset="0"/>
              </a:defRPr>
            </a:lvl3pPr>
            <a:lvl4pPr marL="1600200" indent="-228600" eaLnBrk="0" hangingPunct="0">
              <a:defRPr sz="2400" baseline="-25000">
                <a:solidFill>
                  <a:schemeClr val="tx1"/>
                </a:solidFill>
                <a:latin typeface="Times New Roman" charset="0"/>
              </a:defRPr>
            </a:lvl4pPr>
            <a:lvl5pPr marL="2057400" indent="-228600" eaLnBrk="0" hangingPunct="0">
              <a:defRPr sz="2400" baseline="-25000">
                <a:solidFill>
                  <a:schemeClr val="tx1"/>
                </a:solidFill>
                <a:latin typeface="Times New Roman" charset="0"/>
              </a:defRPr>
            </a:lvl5pPr>
            <a:lvl6pPr marL="2514600" indent="-228600" eaLnBrk="0" fontAlgn="base" hangingPunct="0">
              <a:spcBef>
                <a:spcPct val="0"/>
              </a:spcBef>
              <a:spcAft>
                <a:spcPct val="0"/>
              </a:spcAft>
              <a:defRPr sz="2400" baseline="-25000">
                <a:solidFill>
                  <a:schemeClr val="tx1"/>
                </a:solidFill>
                <a:latin typeface="Times New Roman" charset="0"/>
              </a:defRPr>
            </a:lvl6pPr>
            <a:lvl7pPr marL="2971800" indent="-228600" eaLnBrk="0" fontAlgn="base" hangingPunct="0">
              <a:spcBef>
                <a:spcPct val="0"/>
              </a:spcBef>
              <a:spcAft>
                <a:spcPct val="0"/>
              </a:spcAft>
              <a:defRPr sz="2400" baseline="-25000">
                <a:solidFill>
                  <a:schemeClr val="tx1"/>
                </a:solidFill>
                <a:latin typeface="Times New Roman" charset="0"/>
              </a:defRPr>
            </a:lvl7pPr>
            <a:lvl8pPr marL="3429000" indent="-228600" eaLnBrk="0" fontAlgn="base" hangingPunct="0">
              <a:spcBef>
                <a:spcPct val="0"/>
              </a:spcBef>
              <a:spcAft>
                <a:spcPct val="0"/>
              </a:spcAft>
              <a:defRPr sz="2400" baseline="-25000">
                <a:solidFill>
                  <a:schemeClr val="tx1"/>
                </a:solidFill>
                <a:latin typeface="Times New Roman" charset="0"/>
              </a:defRPr>
            </a:lvl8pPr>
            <a:lvl9pPr marL="3886200" indent="-228600" eaLnBrk="0" fontAlgn="base" hangingPunct="0">
              <a:spcBef>
                <a:spcPct val="0"/>
              </a:spcBef>
              <a:spcAft>
                <a:spcPct val="0"/>
              </a:spcAft>
              <a:defRPr sz="2400" baseline="-25000">
                <a:solidFill>
                  <a:schemeClr val="tx1"/>
                </a:solidFill>
                <a:latin typeface="Times New Roman" charset="0"/>
              </a:defRPr>
            </a:lvl9pPr>
          </a:lstStyle>
          <a:p>
            <a:pPr eaLnBrk="1" hangingPunct="1"/>
            <a:r>
              <a:rPr lang="en-US" altLang="en-US" sz="800" baseline="0" dirty="0">
                <a:latin typeface="Arial" charset="0"/>
              </a:rPr>
              <a:t>8-</a:t>
            </a:r>
            <a:fld id="{661EE864-30CB-491E-808D-31F7785E3E4D}" type="slidenum">
              <a:rPr lang="en-US" altLang="en-US" sz="800" baseline="0" smtClean="0">
                <a:latin typeface="Arial" charset="0"/>
              </a:rPr>
              <a:pPr eaLnBrk="1" hangingPunct="1"/>
              <a:t>23</a:t>
            </a:fld>
            <a:endParaRPr lang="en-US" altLang="en-US" sz="800" baseline="0" dirty="0">
              <a:latin typeface="Arial"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Title"/>
          <p:cNvSpPr>
            <a:spLocks noGrp="1"/>
          </p:cNvSpPr>
          <p:nvPr>
            <p:ph type="title"/>
          </p:nvPr>
        </p:nvSpPr>
        <p:spPr/>
        <p:txBody>
          <a:bodyPr/>
          <a:lstStyle/>
          <a:p>
            <a:pPr eaLnBrk="1" hangingPunct="1"/>
            <a:r>
              <a:rPr lang="en-US" altLang="en-US" dirty="0">
                <a:solidFill>
                  <a:schemeClr val="tx1"/>
                </a:solidFill>
              </a:rPr>
              <a:t>Range-Based </a:t>
            </a:r>
            <a:r>
              <a:rPr lang="en-US" altLang="en-US" b="1" dirty="0">
                <a:solidFill>
                  <a:schemeClr val="tx1"/>
                </a:solidFill>
                <a:latin typeface="Courier New" pitchFamily="49" charset="0"/>
                <a:cs typeface="Courier New" pitchFamily="49" charset="0"/>
              </a:rPr>
              <a:t>for</a:t>
            </a:r>
            <a:r>
              <a:rPr lang="en-US" altLang="en-US" dirty="0">
                <a:solidFill>
                  <a:schemeClr val="tx1"/>
                </a:solidFill>
              </a:rPr>
              <a:t> Loop – Example 2</a:t>
            </a:r>
          </a:p>
        </p:txBody>
      </p:sp>
      <p:sp>
        <p:nvSpPr>
          <p:cNvPr id="27651" name="Slide Body"/>
          <p:cNvSpPr>
            <a:spLocks noGrp="1"/>
          </p:cNvSpPr>
          <p:nvPr>
            <p:ph type="body" idx="1"/>
          </p:nvPr>
        </p:nvSpPr>
        <p:spPr>
          <a:xfrm>
            <a:off x="228600" y="1600200"/>
            <a:ext cx="8458200" cy="4525963"/>
          </a:xfrm>
        </p:spPr>
        <p:txBody>
          <a:bodyPr/>
          <a:lstStyle/>
          <a:p>
            <a:pPr lvl="2" eaLnBrk="1" hangingPunct="1">
              <a:lnSpc>
                <a:spcPct val="80000"/>
              </a:lnSpc>
              <a:spcBef>
                <a:spcPct val="40000"/>
              </a:spcBef>
              <a:buFontTx/>
              <a:buNone/>
            </a:pPr>
            <a:r>
              <a:rPr lang="en-US" altLang="en-US" sz="2800" b="1" dirty="0">
                <a:solidFill>
                  <a:srgbClr val="3D8963"/>
                </a:solidFill>
                <a:latin typeface="Courier New" pitchFamily="49" charset="0"/>
                <a:cs typeface="Courier New" pitchFamily="49" charset="0"/>
              </a:rPr>
              <a:t>// modify the contents of an array</a:t>
            </a:r>
          </a:p>
          <a:p>
            <a:pPr lvl="1" eaLnBrk="1" hangingPunct="1">
              <a:lnSpc>
                <a:spcPct val="75000"/>
              </a:lnSpc>
              <a:buFontTx/>
              <a:buNone/>
            </a:pPr>
            <a:r>
              <a:rPr lang="en-US" altLang="en-US" b="1" dirty="0">
                <a:solidFill>
                  <a:srgbClr val="3D8963"/>
                </a:solidFill>
                <a:latin typeface="Courier New" pitchFamily="49" charset="0"/>
              </a:rPr>
              <a:t>    </a:t>
            </a:r>
            <a:r>
              <a:rPr lang="en-US" altLang="en-US" sz="2800" b="1" dirty="0" err="1">
                <a:solidFill>
                  <a:srgbClr val="3D8963"/>
                </a:solidFill>
                <a:latin typeface="Courier New" pitchFamily="49" charset="0"/>
              </a:rPr>
              <a:t>const</a:t>
            </a: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ISIZE = 3;</a:t>
            </a:r>
          </a:p>
          <a:p>
            <a:pPr lvl="2" eaLnBrk="1" hangingPunct="1">
              <a:lnSpc>
                <a:spcPct val="80000"/>
              </a:lnSpc>
              <a:spcBef>
                <a:spcPct val="40000"/>
              </a:spcBef>
              <a:buFontTx/>
              <a:buNone/>
            </a:pPr>
            <a:r>
              <a:rPr lang="en-US" altLang="en-US" sz="2800" b="1" dirty="0" err="1">
                <a:solidFill>
                  <a:srgbClr val="3D8963"/>
                </a:solidFill>
                <a:latin typeface="Courier New" pitchFamily="49" charset="0"/>
                <a:cs typeface="Courier New" pitchFamily="49" charset="0"/>
              </a:rPr>
              <a:t>int</a:t>
            </a:r>
            <a:r>
              <a:rPr lang="en-US" altLang="en-US" sz="2800" b="1" dirty="0">
                <a:solidFill>
                  <a:srgbClr val="3D8963"/>
                </a:solidFill>
                <a:latin typeface="Courier New" pitchFamily="49" charset="0"/>
                <a:cs typeface="Courier New" pitchFamily="49" charset="0"/>
              </a:rPr>
              <a:t> </a:t>
            </a:r>
            <a:r>
              <a:rPr lang="en-US" altLang="en-US" sz="2800" b="1" dirty="0" smtClean="0">
                <a:solidFill>
                  <a:srgbClr val="3D8963"/>
                </a:solidFill>
                <a:latin typeface="Courier New" pitchFamily="49" charset="0"/>
                <a:cs typeface="Courier New" pitchFamily="49" charset="0"/>
              </a:rPr>
              <a:t>grades[ISIZE];</a:t>
            </a:r>
            <a:endParaRPr lang="en-US" altLang="en-US" sz="2800" b="1" dirty="0">
              <a:solidFill>
                <a:srgbClr val="3D8963"/>
              </a:solidFill>
              <a:latin typeface="Courier New" pitchFamily="49" charset="0"/>
              <a:cs typeface="Courier New" pitchFamily="49" charset="0"/>
            </a:endParaRPr>
          </a:p>
          <a:p>
            <a:pPr lvl="2" eaLnBrk="1" hangingPunct="1">
              <a:lnSpc>
                <a:spcPct val="80000"/>
              </a:lnSpc>
              <a:spcBef>
                <a:spcPct val="40000"/>
              </a:spcBef>
              <a:buFontTx/>
              <a:buNone/>
            </a:pPr>
            <a:r>
              <a:rPr lang="en-US" altLang="en-US" sz="2800" b="1" dirty="0">
                <a:solidFill>
                  <a:srgbClr val="3D8963"/>
                </a:solidFill>
                <a:latin typeface="Courier New" pitchFamily="49" charset="0"/>
                <a:cs typeface="Courier New" pitchFamily="49" charset="0"/>
              </a:rPr>
              <a:t>for (</a:t>
            </a:r>
            <a:r>
              <a:rPr lang="en-US" altLang="en-US" sz="2800" b="1" dirty="0" err="1">
                <a:solidFill>
                  <a:srgbClr val="3D8963"/>
                </a:solidFill>
                <a:latin typeface="Courier New" pitchFamily="49" charset="0"/>
                <a:cs typeface="Courier New" pitchFamily="49" charset="0"/>
              </a:rPr>
              <a:t>int</a:t>
            </a:r>
            <a:r>
              <a:rPr lang="en-US" altLang="en-US" sz="2800" b="1" dirty="0">
                <a:solidFill>
                  <a:srgbClr val="3D8963"/>
                </a:solidFill>
                <a:latin typeface="Courier New" pitchFamily="49" charset="0"/>
                <a:cs typeface="Courier New" pitchFamily="49" charset="0"/>
              </a:rPr>
              <a:t> &amp;score : grades)</a:t>
            </a:r>
          </a:p>
          <a:p>
            <a:pPr lvl="2" eaLnBrk="1" hangingPunct="1">
              <a:lnSpc>
                <a:spcPct val="80000"/>
              </a:lnSpc>
              <a:spcBef>
                <a:spcPct val="40000"/>
              </a:spcBef>
              <a:buFontTx/>
              <a:buNone/>
            </a:pPr>
            <a:r>
              <a:rPr lang="en-US" altLang="en-US" sz="2800" b="1" dirty="0">
                <a:solidFill>
                  <a:srgbClr val="3D8963"/>
                </a:solidFill>
                <a:latin typeface="Courier New" pitchFamily="49" charset="0"/>
                <a:cs typeface="Courier New" pitchFamily="49" charset="0"/>
              </a:rPr>
              <a:t>{</a:t>
            </a:r>
          </a:p>
          <a:p>
            <a:pPr lvl="2" eaLnBrk="1" hangingPunct="1">
              <a:lnSpc>
                <a:spcPct val="80000"/>
              </a:lnSpc>
              <a:spcBef>
                <a:spcPct val="40000"/>
              </a:spcBef>
              <a:buFontTx/>
              <a:buNone/>
            </a:pPr>
            <a:r>
              <a:rPr lang="en-US" altLang="en-US" sz="2800" b="1" dirty="0">
                <a:solidFill>
                  <a:srgbClr val="3D8963"/>
                </a:solidFill>
                <a:latin typeface="Courier New" pitchFamily="49" charset="0"/>
                <a:cs typeface="Courier New" pitchFamily="49" charset="0"/>
              </a:rPr>
              <a:t>  </a:t>
            </a:r>
            <a:r>
              <a:rPr lang="en-US" altLang="en-US" sz="2800" b="1" dirty="0" err="1">
                <a:solidFill>
                  <a:srgbClr val="3D8963"/>
                </a:solidFill>
                <a:latin typeface="Courier New" pitchFamily="49" charset="0"/>
                <a:cs typeface="Courier New" pitchFamily="49" charset="0"/>
              </a:rPr>
              <a:t>cout</a:t>
            </a:r>
            <a:r>
              <a:rPr lang="en-US" altLang="en-US" sz="2800" b="1" dirty="0">
                <a:solidFill>
                  <a:srgbClr val="3D8963"/>
                </a:solidFill>
                <a:latin typeface="Courier New" pitchFamily="49" charset="0"/>
                <a:cs typeface="Courier New" pitchFamily="49" charset="0"/>
              </a:rPr>
              <a:t> &lt;&lt; "Enter a score: ";</a:t>
            </a:r>
          </a:p>
          <a:p>
            <a:pPr lvl="2" eaLnBrk="1" hangingPunct="1">
              <a:lnSpc>
                <a:spcPct val="80000"/>
              </a:lnSpc>
              <a:spcBef>
                <a:spcPct val="40000"/>
              </a:spcBef>
              <a:buFontTx/>
              <a:buNone/>
            </a:pPr>
            <a:r>
              <a:rPr lang="en-US" altLang="en-US" sz="2800" b="1" dirty="0">
                <a:solidFill>
                  <a:srgbClr val="3D8963"/>
                </a:solidFill>
                <a:latin typeface="Courier New" pitchFamily="49" charset="0"/>
                <a:cs typeface="Courier New" pitchFamily="49" charset="0"/>
              </a:rPr>
              <a:t>	 </a:t>
            </a:r>
            <a:r>
              <a:rPr lang="en-US" altLang="en-US" sz="2800" b="1" dirty="0" err="1">
                <a:solidFill>
                  <a:srgbClr val="3D8963"/>
                </a:solidFill>
                <a:latin typeface="Courier New" pitchFamily="49" charset="0"/>
                <a:cs typeface="Courier New" pitchFamily="49" charset="0"/>
              </a:rPr>
              <a:t>cin</a:t>
            </a:r>
            <a:r>
              <a:rPr lang="en-US" altLang="en-US" sz="2800" b="1" dirty="0">
                <a:solidFill>
                  <a:srgbClr val="3D8963"/>
                </a:solidFill>
                <a:latin typeface="Courier New" pitchFamily="49" charset="0"/>
                <a:cs typeface="Courier New" pitchFamily="49" charset="0"/>
              </a:rPr>
              <a:t> &gt;&gt; score;</a:t>
            </a:r>
          </a:p>
          <a:p>
            <a:pPr lvl="2" eaLnBrk="1" hangingPunct="1">
              <a:lnSpc>
                <a:spcPct val="80000"/>
              </a:lnSpc>
              <a:spcBef>
                <a:spcPct val="40000"/>
              </a:spcBef>
              <a:buFontTx/>
              <a:buNone/>
            </a:pPr>
            <a:r>
              <a:rPr lang="en-US" altLang="en-US" sz="2800" b="1" dirty="0">
                <a:solidFill>
                  <a:srgbClr val="3D8963"/>
                </a:solidFill>
                <a:latin typeface="Courier New" pitchFamily="49" charset="0"/>
                <a:cs typeface="Courier New" pitchFamily="49" charset="0"/>
              </a:rPr>
              <a:t>}</a:t>
            </a:r>
            <a:endParaRPr lang="en-US" altLang="en-US" sz="3200" dirty="0">
              <a:solidFill>
                <a:srgbClr val="3D8963"/>
              </a:solidFill>
              <a:cs typeface="Courier New" pitchFamily="49" charset="0"/>
            </a:endParaRPr>
          </a:p>
          <a:p>
            <a:pPr eaLnBrk="1" hangingPunct="1"/>
            <a:endParaRPr lang="en-US" altLang="en-US" sz="2800" dirty="0"/>
          </a:p>
        </p:txBody>
      </p:sp>
      <p:sp>
        <p:nvSpPr>
          <p:cNvPr id="2765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charset="0"/>
              </a:defRPr>
            </a:lvl1pPr>
            <a:lvl2pPr marL="742950" indent="-285750" eaLnBrk="0" hangingPunct="0">
              <a:defRPr sz="2400" baseline="-25000">
                <a:solidFill>
                  <a:schemeClr val="tx1"/>
                </a:solidFill>
                <a:latin typeface="Times New Roman" charset="0"/>
              </a:defRPr>
            </a:lvl2pPr>
            <a:lvl3pPr marL="1143000" indent="-228600" eaLnBrk="0" hangingPunct="0">
              <a:defRPr sz="2400" baseline="-25000">
                <a:solidFill>
                  <a:schemeClr val="tx1"/>
                </a:solidFill>
                <a:latin typeface="Times New Roman" charset="0"/>
              </a:defRPr>
            </a:lvl3pPr>
            <a:lvl4pPr marL="1600200" indent="-228600" eaLnBrk="0" hangingPunct="0">
              <a:defRPr sz="2400" baseline="-25000">
                <a:solidFill>
                  <a:schemeClr val="tx1"/>
                </a:solidFill>
                <a:latin typeface="Times New Roman" charset="0"/>
              </a:defRPr>
            </a:lvl4pPr>
            <a:lvl5pPr marL="2057400" indent="-228600" eaLnBrk="0" hangingPunct="0">
              <a:defRPr sz="2400" baseline="-25000">
                <a:solidFill>
                  <a:schemeClr val="tx1"/>
                </a:solidFill>
                <a:latin typeface="Times New Roman" charset="0"/>
              </a:defRPr>
            </a:lvl5pPr>
            <a:lvl6pPr marL="2514600" indent="-228600" eaLnBrk="0" fontAlgn="base" hangingPunct="0">
              <a:spcBef>
                <a:spcPct val="0"/>
              </a:spcBef>
              <a:spcAft>
                <a:spcPct val="0"/>
              </a:spcAft>
              <a:defRPr sz="2400" baseline="-25000">
                <a:solidFill>
                  <a:schemeClr val="tx1"/>
                </a:solidFill>
                <a:latin typeface="Times New Roman" charset="0"/>
              </a:defRPr>
            </a:lvl6pPr>
            <a:lvl7pPr marL="2971800" indent="-228600" eaLnBrk="0" fontAlgn="base" hangingPunct="0">
              <a:spcBef>
                <a:spcPct val="0"/>
              </a:spcBef>
              <a:spcAft>
                <a:spcPct val="0"/>
              </a:spcAft>
              <a:defRPr sz="2400" baseline="-25000">
                <a:solidFill>
                  <a:schemeClr val="tx1"/>
                </a:solidFill>
                <a:latin typeface="Times New Roman" charset="0"/>
              </a:defRPr>
            </a:lvl7pPr>
            <a:lvl8pPr marL="3429000" indent="-228600" eaLnBrk="0" fontAlgn="base" hangingPunct="0">
              <a:spcBef>
                <a:spcPct val="0"/>
              </a:spcBef>
              <a:spcAft>
                <a:spcPct val="0"/>
              </a:spcAft>
              <a:defRPr sz="2400" baseline="-25000">
                <a:solidFill>
                  <a:schemeClr val="tx1"/>
                </a:solidFill>
                <a:latin typeface="Times New Roman" charset="0"/>
              </a:defRPr>
            </a:lvl8pPr>
            <a:lvl9pPr marL="3886200" indent="-228600" eaLnBrk="0" fontAlgn="base" hangingPunct="0">
              <a:spcBef>
                <a:spcPct val="0"/>
              </a:spcBef>
              <a:spcAft>
                <a:spcPct val="0"/>
              </a:spcAft>
              <a:defRPr sz="2400" baseline="-25000">
                <a:solidFill>
                  <a:schemeClr val="tx1"/>
                </a:solidFill>
                <a:latin typeface="Times New Roman" charset="0"/>
              </a:defRPr>
            </a:lvl9pPr>
          </a:lstStyle>
          <a:p>
            <a:pPr eaLnBrk="1" hangingPunct="1"/>
            <a:r>
              <a:rPr lang="en-US" altLang="en-US" sz="800" baseline="0" dirty="0">
                <a:latin typeface="Arial" charset="0"/>
              </a:rPr>
              <a:t>8-</a:t>
            </a:r>
            <a:fld id="{1C76EF93-55D1-47E4-AB09-615AD66A1F6D}" type="slidenum">
              <a:rPr lang="en-US" altLang="en-US" sz="800" baseline="0" smtClean="0">
                <a:latin typeface="Arial" charset="0"/>
              </a:rPr>
              <a:pPr eaLnBrk="1" hangingPunct="1"/>
              <a:t>24</a:t>
            </a:fld>
            <a:endParaRPr lang="en-US" altLang="en-US" sz="800" baseline="0" dirty="0">
              <a:latin typeface="Arial"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Title"/>
          <p:cNvSpPr>
            <a:spLocks noGrp="1"/>
          </p:cNvSpPr>
          <p:nvPr>
            <p:ph type="title"/>
          </p:nvPr>
        </p:nvSpPr>
        <p:spPr/>
        <p:txBody>
          <a:bodyPr/>
          <a:lstStyle/>
          <a:p>
            <a:pPr eaLnBrk="1" hangingPunct="1"/>
            <a:r>
              <a:rPr lang="en-US" altLang="en-US" dirty="0">
                <a:solidFill>
                  <a:schemeClr val="tx1"/>
                </a:solidFill>
              </a:rPr>
              <a:t>Comparison:  Range-Based </a:t>
            </a:r>
            <a:r>
              <a:rPr lang="en-US" altLang="en-US" b="1" dirty="0">
                <a:solidFill>
                  <a:schemeClr val="tx1"/>
                </a:solidFill>
                <a:latin typeface="Courier New" pitchFamily="49" charset="0"/>
                <a:cs typeface="Courier New" pitchFamily="49" charset="0"/>
              </a:rPr>
              <a:t>for</a:t>
            </a:r>
            <a:r>
              <a:rPr lang="en-US" altLang="en-US" dirty="0">
                <a:solidFill>
                  <a:schemeClr val="tx1"/>
                </a:solidFill>
              </a:rPr>
              <a:t> Loop vs. Regular </a:t>
            </a:r>
            <a:r>
              <a:rPr lang="en-US" altLang="en-US" b="1" dirty="0">
                <a:solidFill>
                  <a:schemeClr val="tx1"/>
                </a:solidFill>
                <a:latin typeface="Courier New" pitchFamily="49" charset="0"/>
                <a:cs typeface="Courier New" pitchFamily="49" charset="0"/>
              </a:rPr>
              <a:t>for</a:t>
            </a:r>
            <a:r>
              <a:rPr lang="en-US" altLang="en-US" dirty="0">
                <a:solidFill>
                  <a:schemeClr val="tx1"/>
                </a:solidFill>
              </a:rPr>
              <a:t> Loop</a:t>
            </a:r>
          </a:p>
        </p:txBody>
      </p:sp>
      <p:sp>
        <p:nvSpPr>
          <p:cNvPr id="28675" name="Slide Body"/>
          <p:cNvSpPr>
            <a:spLocks noGrp="1"/>
          </p:cNvSpPr>
          <p:nvPr>
            <p:ph type="body" idx="1"/>
          </p:nvPr>
        </p:nvSpPr>
        <p:spPr/>
        <p:txBody>
          <a:bodyPr/>
          <a:lstStyle/>
          <a:p>
            <a:pPr eaLnBrk="1" hangingPunct="1"/>
            <a:r>
              <a:rPr lang="en-US" altLang="en-US" sz="2800" dirty="0"/>
              <a:t>The range-based </a:t>
            </a:r>
            <a:r>
              <a:rPr lang="en-US" altLang="en-US" sz="2800" b="1" dirty="0">
                <a:latin typeface="Courier New" pitchFamily="49" charset="0"/>
                <a:cs typeface="Courier New" pitchFamily="49" charset="0"/>
              </a:rPr>
              <a:t>for</a:t>
            </a:r>
            <a:r>
              <a:rPr lang="en-US" altLang="en-US" sz="2800" dirty="0"/>
              <a:t> loop provides a simple notation to use to process all of the elements of an array.</a:t>
            </a:r>
          </a:p>
          <a:p>
            <a:pPr eaLnBrk="1" hangingPunct="1"/>
            <a:r>
              <a:rPr lang="en-US" altLang="en-US" sz="2800" dirty="0"/>
              <a:t>However, it does not give you access to the subscripts of the array elements.</a:t>
            </a:r>
          </a:p>
          <a:p>
            <a:pPr eaLnBrk="1" hangingPunct="1"/>
            <a:r>
              <a:rPr lang="en-US" altLang="en-US" sz="2800" dirty="0"/>
              <a:t>If you need to know the element locations as well as the element values, then use a regular </a:t>
            </a:r>
            <a:r>
              <a:rPr lang="en-US" altLang="en-US" sz="2800" b="1" dirty="0">
                <a:latin typeface="Courier New" pitchFamily="49" charset="0"/>
                <a:cs typeface="Courier New" pitchFamily="49" charset="0"/>
              </a:rPr>
              <a:t>for</a:t>
            </a:r>
            <a:r>
              <a:rPr lang="en-US" altLang="en-US" sz="2800" dirty="0"/>
              <a:t> loop. </a:t>
            </a:r>
          </a:p>
        </p:txBody>
      </p:sp>
      <p:sp>
        <p:nvSpPr>
          <p:cNvPr id="2867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charset="0"/>
              </a:defRPr>
            </a:lvl1pPr>
            <a:lvl2pPr marL="742950" indent="-285750" eaLnBrk="0" hangingPunct="0">
              <a:defRPr sz="2400" baseline="-25000">
                <a:solidFill>
                  <a:schemeClr val="tx1"/>
                </a:solidFill>
                <a:latin typeface="Times New Roman" charset="0"/>
              </a:defRPr>
            </a:lvl2pPr>
            <a:lvl3pPr marL="1143000" indent="-228600" eaLnBrk="0" hangingPunct="0">
              <a:defRPr sz="2400" baseline="-25000">
                <a:solidFill>
                  <a:schemeClr val="tx1"/>
                </a:solidFill>
                <a:latin typeface="Times New Roman" charset="0"/>
              </a:defRPr>
            </a:lvl3pPr>
            <a:lvl4pPr marL="1600200" indent="-228600" eaLnBrk="0" hangingPunct="0">
              <a:defRPr sz="2400" baseline="-25000">
                <a:solidFill>
                  <a:schemeClr val="tx1"/>
                </a:solidFill>
                <a:latin typeface="Times New Roman" charset="0"/>
              </a:defRPr>
            </a:lvl4pPr>
            <a:lvl5pPr marL="2057400" indent="-228600" eaLnBrk="0" hangingPunct="0">
              <a:defRPr sz="2400" baseline="-25000">
                <a:solidFill>
                  <a:schemeClr val="tx1"/>
                </a:solidFill>
                <a:latin typeface="Times New Roman" charset="0"/>
              </a:defRPr>
            </a:lvl5pPr>
            <a:lvl6pPr marL="2514600" indent="-228600" eaLnBrk="0" fontAlgn="base" hangingPunct="0">
              <a:spcBef>
                <a:spcPct val="0"/>
              </a:spcBef>
              <a:spcAft>
                <a:spcPct val="0"/>
              </a:spcAft>
              <a:defRPr sz="2400" baseline="-25000">
                <a:solidFill>
                  <a:schemeClr val="tx1"/>
                </a:solidFill>
                <a:latin typeface="Times New Roman" charset="0"/>
              </a:defRPr>
            </a:lvl6pPr>
            <a:lvl7pPr marL="2971800" indent="-228600" eaLnBrk="0" fontAlgn="base" hangingPunct="0">
              <a:spcBef>
                <a:spcPct val="0"/>
              </a:spcBef>
              <a:spcAft>
                <a:spcPct val="0"/>
              </a:spcAft>
              <a:defRPr sz="2400" baseline="-25000">
                <a:solidFill>
                  <a:schemeClr val="tx1"/>
                </a:solidFill>
                <a:latin typeface="Times New Roman" charset="0"/>
              </a:defRPr>
            </a:lvl7pPr>
            <a:lvl8pPr marL="3429000" indent="-228600" eaLnBrk="0" fontAlgn="base" hangingPunct="0">
              <a:spcBef>
                <a:spcPct val="0"/>
              </a:spcBef>
              <a:spcAft>
                <a:spcPct val="0"/>
              </a:spcAft>
              <a:defRPr sz="2400" baseline="-25000">
                <a:solidFill>
                  <a:schemeClr val="tx1"/>
                </a:solidFill>
                <a:latin typeface="Times New Roman" charset="0"/>
              </a:defRPr>
            </a:lvl8pPr>
            <a:lvl9pPr marL="3886200" indent="-228600" eaLnBrk="0" fontAlgn="base" hangingPunct="0">
              <a:spcBef>
                <a:spcPct val="0"/>
              </a:spcBef>
              <a:spcAft>
                <a:spcPct val="0"/>
              </a:spcAft>
              <a:defRPr sz="2400" baseline="-25000">
                <a:solidFill>
                  <a:schemeClr val="tx1"/>
                </a:solidFill>
                <a:latin typeface="Times New Roman" charset="0"/>
              </a:defRPr>
            </a:lvl9pPr>
          </a:lstStyle>
          <a:p>
            <a:pPr eaLnBrk="1" hangingPunct="1"/>
            <a:r>
              <a:rPr lang="en-US" altLang="en-US" sz="800" baseline="0" dirty="0">
                <a:latin typeface="Arial" charset="0"/>
              </a:rPr>
              <a:t>8-</a:t>
            </a:r>
            <a:fld id="{A6829897-1F15-463E-AF1C-14C0E8FC4642}" type="slidenum">
              <a:rPr lang="en-US" altLang="en-US" sz="800" baseline="0" smtClean="0">
                <a:latin typeface="Arial" charset="0"/>
              </a:rPr>
              <a:pPr eaLnBrk="1" hangingPunct="1"/>
              <a:t>25</a:t>
            </a:fld>
            <a:endParaRPr lang="en-US" altLang="en-US" sz="800" baseline="0" dirty="0">
              <a:latin typeface="Arial"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Title"/>
          <p:cNvSpPr>
            <a:spLocks noGrp="1" noChangeArrowheads="1"/>
          </p:cNvSpPr>
          <p:nvPr>
            <p:ph type="title"/>
          </p:nvPr>
        </p:nvSpPr>
        <p:spPr>
          <a:xfrm>
            <a:off x="381000" y="228600"/>
            <a:ext cx="8458200" cy="990600"/>
          </a:xfrm>
        </p:spPr>
        <p:txBody>
          <a:bodyPr/>
          <a:lstStyle/>
          <a:p>
            <a:pPr eaLnBrk="1" hangingPunct="1"/>
            <a:r>
              <a:rPr lang="en-US" altLang="en-US" dirty="0">
                <a:solidFill>
                  <a:schemeClr val="tx1"/>
                </a:solidFill>
              </a:rPr>
              <a:t>8.6  Processing Array Contents</a:t>
            </a:r>
          </a:p>
        </p:txBody>
      </p:sp>
      <p:sp>
        <p:nvSpPr>
          <p:cNvPr id="29699" name="Slide Body"/>
          <p:cNvSpPr>
            <a:spLocks noGrp="1" noChangeArrowheads="1"/>
          </p:cNvSpPr>
          <p:nvPr>
            <p:ph type="body" idx="1"/>
          </p:nvPr>
        </p:nvSpPr>
        <p:spPr>
          <a:xfrm>
            <a:off x="381000" y="1676400"/>
            <a:ext cx="8458200" cy="4495800"/>
          </a:xfrm>
        </p:spPr>
        <p:txBody>
          <a:bodyPr/>
          <a:lstStyle/>
          <a:p>
            <a:pPr eaLnBrk="1" hangingPunct="1">
              <a:lnSpc>
                <a:spcPct val="90000"/>
              </a:lnSpc>
              <a:spcBef>
                <a:spcPct val="0"/>
              </a:spcBef>
            </a:pPr>
            <a:r>
              <a:rPr lang="en-US" altLang="en-US" sz="2800" dirty="0"/>
              <a:t>Array elements can be </a:t>
            </a:r>
          </a:p>
          <a:p>
            <a:pPr lvl="1" eaLnBrk="1" hangingPunct="1">
              <a:lnSpc>
                <a:spcPct val="90000"/>
              </a:lnSpc>
              <a:spcBef>
                <a:spcPct val="0"/>
              </a:spcBef>
            </a:pPr>
            <a:r>
              <a:rPr lang="en-US" altLang="en-US" sz="2800" dirty="0"/>
              <a:t>treated as ordinary variables of the same type as the array</a:t>
            </a:r>
          </a:p>
          <a:p>
            <a:pPr lvl="1" eaLnBrk="1" hangingPunct="1">
              <a:lnSpc>
                <a:spcPct val="90000"/>
              </a:lnSpc>
            </a:pPr>
            <a:r>
              <a:rPr lang="en-US" altLang="en-US" sz="2800" dirty="0"/>
              <a:t>used in arithmetic operations, in relational expressions, etc.</a:t>
            </a:r>
          </a:p>
          <a:p>
            <a:pPr eaLnBrk="1" hangingPunct="1">
              <a:lnSpc>
                <a:spcPct val="90000"/>
              </a:lnSpc>
              <a:spcBef>
                <a:spcPct val="40000"/>
              </a:spcBef>
            </a:pPr>
            <a:r>
              <a:rPr lang="en-US" altLang="en-US" sz="2800" dirty="0"/>
              <a:t>Example:</a:t>
            </a:r>
          </a:p>
          <a:p>
            <a:pPr eaLnBrk="1" hangingPunct="1">
              <a:lnSpc>
                <a:spcPct val="90000"/>
              </a:lnSpc>
              <a:spcBef>
                <a:spcPct val="30000"/>
              </a:spcBef>
              <a:buFontTx/>
              <a:buNone/>
            </a:pPr>
            <a:r>
              <a:rPr lang="en-US" altLang="en-US" sz="2600" b="1" dirty="0">
                <a:solidFill>
                  <a:srgbClr val="3D8963"/>
                </a:solidFill>
                <a:latin typeface="Courier New" pitchFamily="49" charset="0"/>
              </a:rPr>
              <a:t> if (</a:t>
            </a:r>
            <a:r>
              <a:rPr lang="en-US" altLang="en-US" sz="2600" b="1" dirty="0" err="1">
                <a:solidFill>
                  <a:srgbClr val="3D8963"/>
                </a:solidFill>
                <a:latin typeface="Courier New" pitchFamily="49" charset="0"/>
              </a:rPr>
              <a:t>principalAmt</a:t>
            </a:r>
            <a:r>
              <a:rPr lang="en-US" altLang="en-US" sz="2600" b="1" dirty="0">
                <a:solidFill>
                  <a:srgbClr val="3D8963"/>
                </a:solidFill>
                <a:latin typeface="Courier New" pitchFamily="49" charset="0"/>
              </a:rPr>
              <a:t>[3] &gt;= 10000)</a:t>
            </a:r>
          </a:p>
          <a:p>
            <a:pPr eaLnBrk="1" hangingPunct="1">
              <a:lnSpc>
                <a:spcPct val="90000"/>
              </a:lnSpc>
              <a:spcBef>
                <a:spcPct val="0"/>
              </a:spcBef>
              <a:buFontTx/>
              <a:buNone/>
            </a:pPr>
            <a:r>
              <a:rPr lang="en-US" altLang="en-US" sz="2600" b="1" dirty="0">
                <a:solidFill>
                  <a:srgbClr val="3D8963"/>
                </a:solidFill>
                <a:latin typeface="Courier New" pitchFamily="49" charset="0"/>
              </a:rPr>
              <a:t>   interest = </a:t>
            </a:r>
            <a:r>
              <a:rPr lang="en-US" altLang="en-US" sz="2600" b="1" dirty="0" err="1">
                <a:solidFill>
                  <a:srgbClr val="3D8963"/>
                </a:solidFill>
                <a:latin typeface="Courier New" pitchFamily="49" charset="0"/>
              </a:rPr>
              <a:t>principalAmt</a:t>
            </a:r>
            <a:r>
              <a:rPr lang="en-US" altLang="en-US" sz="2600" b="1" dirty="0">
                <a:solidFill>
                  <a:srgbClr val="3D8963"/>
                </a:solidFill>
                <a:latin typeface="Courier New" pitchFamily="49" charset="0"/>
              </a:rPr>
              <a:t>[3] * intRate1;</a:t>
            </a:r>
          </a:p>
          <a:p>
            <a:pPr eaLnBrk="1" hangingPunct="1">
              <a:lnSpc>
                <a:spcPct val="90000"/>
              </a:lnSpc>
              <a:spcBef>
                <a:spcPct val="0"/>
              </a:spcBef>
              <a:buFontTx/>
              <a:buNone/>
            </a:pPr>
            <a:r>
              <a:rPr lang="en-US" altLang="en-US" sz="2600" b="1" dirty="0">
                <a:solidFill>
                  <a:srgbClr val="3D8963"/>
                </a:solidFill>
                <a:latin typeface="Courier New" pitchFamily="49" charset="0"/>
              </a:rPr>
              <a:t> else</a:t>
            </a:r>
          </a:p>
          <a:p>
            <a:pPr eaLnBrk="1" hangingPunct="1">
              <a:lnSpc>
                <a:spcPct val="90000"/>
              </a:lnSpc>
              <a:spcBef>
                <a:spcPct val="0"/>
              </a:spcBef>
              <a:buFontTx/>
              <a:buNone/>
            </a:pPr>
            <a:r>
              <a:rPr lang="en-US" altLang="en-US" sz="2600" b="1" dirty="0">
                <a:solidFill>
                  <a:srgbClr val="3D8963"/>
                </a:solidFill>
                <a:latin typeface="Courier New" pitchFamily="49" charset="0"/>
              </a:rPr>
              <a:t>   interest = </a:t>
            </a:r>
            <a:r>
              <a:rPr lang="en-US" altLang="en-US" sz="2600" b="1" dirty="0" err="1">
                <a:solidFill>
                  <a:srgbClr val="3D8963"/>
                </a:solidFill>
                <a:latin typeface="Courier New" pitchFamily="49" charset="0"/>
              </a:rPr>
              <a:t>principalAmt</a:t>
            </a:r>
            <a:r>
              <a:rPr lang="en-US" altLang="en-US" sz="2600" b="1" dirty="0">
                <a:solidFill>
                  <a:srgbClr val="3D8963"/>
                </a:solidFill>
                <a:latin typeface="Courier New" pitchFamily="49" charset="0"/>
              </a:rPr>
              <a:t>[3] * intRate2;</a:t>
            </a:r>
            <a:endParaRPr lang="en-US" altLang="en-US" dirty="0"/>
          </a:p>
        </p:txBody>
      </p:sp>
      <p:sp>
        <p:nvSpPr>
          <p:cNvPr id="2970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8-</a:t>
            </a:r>
            <a:fld id="{D6808CD2-71B7-41A7-99F0-BB2BE1A86656}" type="slidenum">
              <a:rPr lang="en-US" altLang="en-US" sz="1200" smtClean="0"/>
              <a:pPr eaLnBrk="1" hangingPunct="1">
                <a:spcBef>
                  <a:spcPct val="0"/>
                </a:spcBef>
                <a:buFontTx/>
                <a:buNone/>
              </a:pPr>
              <a:t>26</a:t>
            </a:fld>
            <a:endParaRPr lang="en-US" altLang="en-US" sz="12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Title"/>
          <p:cNvSpPr>
            <a:spLocks noGrp="1" noChangeArrowheads="1"/>
          </p:cNvSpPr>
          <p:nvPr>
            <p:ph type="title"/>
          </p:nvPr>
        </p:nvSpPr>
        <p:spPr>
          <a:xfrm>
            <a:off x="381000" y="609600"/>
            <a:ext cx="8458200" cy="1143000"/>
          </a:xfrm>
        </p:spPr>
        <p:txBody>
          <a:bodyPr/>
          <a:lstStyle/>
          <a:p>
            <a:pPr eaLnBrk="1" hangingPunct="1"/>
            <a:r>
              <a:rPr lang="en-US" altLang="en-US" dirty="0">
                <a:solidFill>
                  <a:schemeClr val="tx1"/>
                </a:solidFill>
              </a:rPr>
              <a:t>Using Increment and Decrement Operators with Array Elements</a:t>
            </a:r>
          </a:p>
        </p:txBody>
      </p:sp>
      <p:sp>
        <p:nvSpPr>
          <p:cNvPr id="30723" name="Slide Body"/>
          <p:cNvSpPr>
            <a:spLocks noGrp="1" noChangeArrowheads="1"/>
          </p:cNvSpPr>
          <p:nvPr>
            <p:ph type="body" idx="1"/>
          </p:nvPr>
        </p:nvSpPr>
        <p:spPr>
          <a:xfrm>
            <a:off x="228600" y="1981200"/>
            <a:ext cx="8610600" cy="4114800"/>
          </a:xfrm>
        </p:spPr>
        <p:txBody>
          <a:bodyPr/>
          <a:lstStyle/>
          <a:p>
            <a:pPr eaLnBrk="1" hangingPunct="1">
              <a:lnSpc>
                <a:spcPct val="90000"/>
              </a:lnSpc>
              <a:spcBef>
                <a:spcPct val="0"/>
              </a:spcBef>
            </a:pPr>
            <a:endParaRPr lang="en-US" altLang="en-US" dirty="0"/>
          </a:p>
          <a:p>
            <a:pPr eaLnBrk="1" hangingPunct="1">
              <a:spcBef>
                <a:spcPct val="50000"/>
              </a:spcBef>
              <a:buFontTx/>
              <a:buNone/>
            </a:pPr>
            <a:r>
              <a:rPr lang="en-US" altLang="en-US" sz="2800" dirty="0"/>
              <a:t>	When using </a:t>
            </a:r>
            <a:r>
              <a:rPr lang="en-US" altLang="en-US" sz="2800" b="1" dirty="0">
                <a:latin typeface="Courier New" pitchFamily="49" charset="0"/>
              </a:rPr>
              <a:t>++</a:t>
            </a:r>
            <a:r>
              <a:rPr lang="en-US" altLang="en-US" sz="2800" dirty="0"/>
              <a:t> and </a:t>
            </a:r>
            <a:r>
              <a:rPr lang="en-US" altLang="en-US" sz="2800" b="1" dirty="0">
                <a:latin typeface="Courier New" pitchFamily="49" charset="0"/>
              </a:rPr>
              <a:t>--</a:t>
            </a:r>
            <a:r>
              <a:rPr lang="en-US" altLang="en-US" sz="2800" dirty="0"/>
              <a:t> operators, don’t </a:t>
            </a:r>
          </a:p>
          <a:p>
            <a:pPr eaLnBrk="1" hangingPunct="1">
              <a:lnSpc>
                <a:spcPct val="90000"/>
              </a:lnSpc>
              <a:spcBef>
                <a:spcPct val="0"/>
              </a:spcBef>
              <a:buFontTx/>
              <a:buNone/>
            </a:pPr>
            <a:r>
              <a:rPr lang="en-US" altLang="en-US" sz="2800" dirty="0"/>
              <a:t>   confuse the element with the subscript </a:t>
            </a:r>
          </a:p>
          <a:p>
            <a:pPr eaLnBrk="1" hangingPunct="1">
              <a:spcBef>
                <a:spcPct val="40000"/>
              </a:spcBef>
              <a:buFontTx/>
              <a:buNone/>
            </a:pPr>
            <a:r>
              <a:rPr lang="en-US" altLang="en-US" sz="2800" b="1" dirty="0">
                <a:solidFill>
                  <a:srgbClr val="3D8963"/>
                </a:solidFill>
                <a:latin typeface="Courier New" pitchFamily="49" charset="0"/>
              </a:rPr>
              <a:t>  tests[</a:t>
            </a:r>
            <a:r>
              <a:rPr lang="en-US" altLang="en-US" sz="2800" b="1" dirty="0" err="1">
                <a:solidFill>
                  <a:srgbClr val="3D8963"/>
                </a:solidFill>
                <a:latin typeface="Courier New" pitchFamily="49" charset="0"/>
              </a:rPr>
              <a:t>i</a:t>
            </a:r>
            <a:r>
              <a:rPr lang="en-US" altLang="en-US" sz="2800" b="1" dirty="0">
                <a:solidFill>
                  <a:srgbClr val="3D8963"/>
                </a:solidFill>
                <a:latin typeface="Courier New" pitchFamily="49" charset="0"/>
              </a:rPr>
              <a:t>]++;  // adds 1 to tests[</a:t>
            </a:r>
            <a:r>
              <a:rPr lang="en-US" altLang="en-US" sz="2800" b="1" dirty="0" err="1">
                <a:solidFill>
                  <a:srgbClr val="3D8963"/>
                </a:solidFill>
                <a:latin typeface="Courier New" pitchFamily="49" charset="0"/>
              </a:rPr>
              <a:t>i</a:t>
            </a:r>
            <a:r>
              <a:rPr lang="en-US" altLang="en-US" sz="2800" b="1" dirty="0">
                <a:solidFill>
                  <a:srgbClr val="3D8963"/>
                </a:solidFill>
                <a:latin typeface="Courier New" pitchFamily="49" charset="0"/>
              </a:rPr>
              <a:t>]</a:t>
            </a:r>
          </a:p>
          <a:p>
            <a:pPr eaLnBrk="1" hangingPunct="1">
              <a:buFontTx/>
              <a:buNone/>
            </a:pPr>
            <a:r>
              <a:rPr lang="en-US" altLang="en-US" sz="2800" b="1" dirty="0">
                <a:solidFill>
                  <a:srgbClr val="3D8963"/>
                </a:solidFill>
                <a:latin typeface="Courier New" pitchFamily="49" charset="0"/>
              </a:rPr>
              <a:t>  tests[</a:t>
            </a:r>
            <a:r>
              <a:rPr lang="en-US" altLang="en-US" sz="2800" b="1" dirty="0" err="1">
                <a:solidFill>
                  <a:srgbClr val="3D8963"/>
                </a:solidFill>
                <a:latin typeface="Courier New" pitchFamily="49" charset="0"/>
              </a:rPr>
              <a:t>i</a:t>
            </a:r>
            <a:r>
              <a:rPr lang="en-US" altLang="en-US" sz="2800" b="1" dirty="0">
                <a:solidFill>
                  <a:srgbClr val="3D8963"/>
                </a:solidFill>
                <a:latin typeface="Courier New" pitchFamily="49" charset="0"/>
              </a:rPr>
              <a:t>++];  // increments </a:t>
            </a:r>
            <a:r>
              <a:rPr lang="en-US" altLang="en-US" sz="2800" b="1" dirty="0" err="1">
                <a:solidFill>
                  <a:srgbClr val="3D8963"/>
                </a:solidFill>
                <a:latin typeface="Courier New" pitchFamily="49" charset="0"/>
              </a:rPr>
              <a:t>i</a:t>
            </a:r>
            <a:r>
              <a:rPr lang="en-US" altLang="en-US" sz="2800" b="1" dirty="0">
                <a:solidFill>
                  <a:srgbClr val="3D8963"/>
                </a:solidFill>
                <a:latin typeface="Courier New" pitchFamily="49" charset="0"/>
              </a:rPr>
              <a:t>, but has</a:t>
            </a:r>
          </a:p>
          <a:p>
            <a:pPr lvl="1" eaLnBrk="1" hangingPunct="1">
              <a:lnSpc>
                <a:spcPct val="90000"/>
              </a:lnSpc>
              <a:spcBef>
                <a:spcPct val="0"/>
              </a:spcBef>
              <a:buFontTx/>
              <a:buNone/>
            </a:pPr>
            <a:r>
              <a:rPr lang="en-US" altLang="en-US" b="1" dirty="0">
                <a:solidFill>
                  <a:srgbClr val="3D8963"/>
                </a:solidFill>
                <a:latin typeface="Courier New" pitchFamily="49" charset="0"/>
              </a:rPr>
              <a:t>             	    </a:t>
            </a:r>
            <a:r>
              <a:rPr lang="en-US" altLang="en-US" sz="2800" b="1" dirty="0">
                <a:solidFill>
                  <a:srgbClr val="3D8963"/>
                </a:solidFill>
                <a:latin typeface="Courier New" pitchFamily="49" charset="0"/>
              </a:rPr>
              <a:t>// no effect on tests</a:t>
            </a:r>
            <a:r>
              <a:rPr lang="en-US" altLang="en-US" sz="2800" b="1" dirty="0">
                <a:solidFill>
                  <a:srgbClr val="3D8963"/>
                </a:solidFill>
              </a:rPr>
              <a:t> </a:t>
            </a:r>
          </a:p>
        </p:txBody>
      </p:sp>
      <p:sp>
        <p:nvSpPr>
          <p:cNvPr id="3072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40895C3E-3F88-4EDF-A930-C26CB1E17681}" type="slidenum">
              <a:rPr lang="en-US" altLang="en-US" sz="1200" smtClean="0"/>
              <a:pPr eaLnBrk="1" hangingPunct="1">
                <a:spcBef>
                  <a:spcPct val="0"/>
                </a:spcBef>
                <a:buFontTx/>
                <a:buNone/>
              </a:pPr>
              <a:t>27</a:t>
            </a:fld>
            <a:endParaRPr lang="en-US" altLang="en-US" sz="120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Title"/>
          <p:cNvSpPr>
            <a:spLocks noGrp="1"/>
          </p:cNvSpPr>
          <p:nvPr>
            <p:ph type="title"/>
          </p:nvPr>
        </p:nvSpPr>
        <p:spPr/>
        <p:txBody>
          <a:bodyPr/>
          <a:lstStyle/>
          <a:p>
            <a:pPr eaLnBrk="1" hangingPunct="1"/>
            <a:r>
              <a:rPr lang="en-US" altLang="en-US" dirty="0">
                <a:solidFill>
                  <a:schemeClr val="tx1"/>
                </a:solidFill>
              </a:rPr>
              <a:t>Copying One Array to Another</a:t>
            </a:r>
          </a:p>
        </p:txBody>
      </p:sp>
      <p:sp>
        <p:nvSpPr>
          <p:cNvPr id="31747" name="Slide Body"/>
          <p:cNvSpPr>
            <a:spLocks noGrp="1"/>
          </p:cNvSpPr>
          <p:nvPr>
            <p:ph type="body" idx="1"/>
          </p:nvPr>
        </p:nvSpPr>
        <p:spPr/>
        <p:txBody>
          <a:bodyPr/>
          <a:lstStyle/>
          <a:p>
            <a:pPr eaLnBrk="1" hangingPunct="1"/>
            <a:r>
              <a:rPr lang="en-US" altLang="en-US" sz="2800" dirty="0"/>
              <a:t>You cannot copy with an assignment statement:</a:t>
            </a:r>
          </a:p>
          <a:p>
            <a:pPr lvl="2" eaLnBrk="1" hangingPunct="1">
              <a:buFontTx/>
              <a:buNone/>
            </a:pPr>
            <a:r>
              <a:rPr lang="en-US" altLang="en-US" sz="2400" b="1" dirty="0">
                <a:solidFill>
                  <a:srgbClr val="3D8963"/>
                </a:solidFill>
                <a:latin typeface="Courier New" pitchFamily="49" charset="0"/>
                <a:cs typeface="Courier New" pitchFamily="49" charset="0"/>
              </a:rPr>
              <a:t>tests2 = tests;  //won’t work</a:t>
            </a:r>
          </a:p>
          <a:p>
            <a:pPr eaLnBrk="1" hangingPunct="1"/>
            <a:r>
              <a:rPr lang="en-US" altLang="en-US" sz="2800" dirty="0">
                <a:cs typeface="Courier New" pitchFamily="49" charset="0"/>
              </a:rPr>
              <a:t>You must instead use a loop to copy element-by-element:</a:t>
            </a:r>
          </a:p>
          <a:p>
            <a:pPr lvl="2" eaLnBrk="1" hangingPunct="1">
              <a:buFontTx/>
              <a:buNone/>
            </a:pPr>
            <a:r>
              <a:rPr lang="en-US" altLang="en-US" sz="2400" b="1" dirty="0">
                <a:solidFill>
                  <a:srgbClr val="3D8963"/>
                </a:solidFill>
                <a:latin typeface="Courier New" pitchFamily="49" charset="0"/>
                <a:cs typeface="Courier New" pitchFamily="49" charset="0"/>
              </a:rPr>
              <a:t>for (</a:t>
            </a:r>
            <a:r>
              <a:rPr lang="en-US" altLang="en-US" sz="2400" b="1" dirty="0" err="1">
                <a:solidFill>
                  <a:srgbClr val="3D8963"/>
                </a:solidFill>
                <a:latin typeface="Courier New" pitchFamily="49" charset="0"/>
                <a:cs typeface="Courier New" pitchFamily="49" charset="0"/>
              </a:rPr>
              <a:t>int</a:t>
            </a:r>
            <a:r>
              <a:rPr lang="en-US" altLang="en-US" sz="2400" b="1" dirty="0">
                <a:solidFill>
                  <a:srgbClr val="3D8963"/>
                </a:solidFill>
                <a:latin typeface="Courier New" pitchFamily="49" charset="0"/>
                <a:cs typeface="Courier New" pitchFamily="49" charset="0"/>
              </a:rPr>
              <a:t> </a:t>
            </a:r>
            <a:r>
              <a:rPr lang="en-US" altLang="en-US" sz="2400" b="1" dirty="0" err="1">
                <a:solidFill>
                  <a:srgbClr val="3D8963"/>
                </a:solidFill>
                <a:latin typeface="Courier New" pitchFamily="49" charset="0"/>
                <a:cs typeface="Courier New" pitchFamily="49" charset="0"/>
              </a:rPr>
              <a:t>indx</a:t>
            </a:r>
            <a:r>
              <a:rPr lang="en-US" altLang="en-US" sz="2400" b="1" dirty="0">
                <a:solidFill>
                  <a:srgbClr val="3D8963"/>
                </a:solidFill>
                <a:latin typeface="Courier New" pitchFamily="49" charset="0"/>
                <a:cs typeface="Courier New" pitchFamily="49" charset="0"/>
              </a:rPr>
              <a:t>=0; </a:t>
            </a:r>
            <a:r>
              <a:rPr lang="en-US" altLang="en-US" sz="2400" b="1" dirty="0" err="1">
                <a:solidFill>
                  <a:srgbClr val="3D8963"/>
                </a:solidFill>
                <a:latin typeface="Courier New" pitchFamily="49" charset="0"/>
                <a:cs typeface="Courier New" pitchFamily="49" charset="0"/>
              </a:rPr>
              <a:t>indx</a:t>
            </a:r>
            <a:r>
              <a:rPr lang="en-US" altLang="en-US" sz="2400" b="1" dirty="0">
                <a:solidFill>
                  <a:srgbClr val="3D8963"/>
                </a:solidFill>
                <a:latin typeface="Courier New" pitchFamily="49" charset="0"/>
                <a:cs typeface="Courier New" pitchFamily="49" charset="0"/>
              </a:rPr>
              <a:t> &lt; ISIZE; </a:t>
            </a:r>
            <a:r>
              <a:rPr lang="en-US" altLang="en-US" sz="2400" b="1" dirty="0" err="1">
                <a:solidFill>
                  <a:srgbClr val="3D8963"/>
                </a:solidFill>
                <a:latin typeface="Courier New" pitchFamily="49" charset="0"/>
                <a:cs typeface="Courier New" pitchFamily="49" charset="0"/>
              </a:rPr>
              <a:t>indx</a:t>
            </a:r>
            <a:r>
              <a:rPr lang="en-US" altLang="en-US" sz="2400" b="1" dirty="0">
                <a:solidFill>
                  <a:srgbClr val="3D8963"/>
                </a:solidFill>
                <a:latin typeface="Courier New" pitchFamily="49" charset="0"/>
                <a:cs typeface="Courier New" pitchFamily="49" charset="0"/>
              </a:rPr>
              <a:t>++)</a:t>
            </a:r>
          </a:p>
          <a:p>
            <a:pPr lvl="2" eaLnBrk="1" hangingPunct="1">
              <a:buFontTx/>
              <a:buNone/>
            </a:pPr>
            <a:r>
              <a:rPr lang="en-US" altLang="en-US" sz="2400" b="1" dirty="0">
                <a:solidFill>
                  <a:srgbClr val="3D8963"/>
                </a:solidFill>
                <a:latin typeface="Courier New" pitchFamily="49" charset="0"/>
                <a:cs typeface="Courier New" pitchFamily="49" charset="0"/>
              </a:rPr>
              <a:t>   tests2[</a:t>
            </a:r>
            <a:r>
              <a:rPr lang="en-US" altLang="en-US" sz="2400" b="1" dirty="0" err="1">
                <a:solidFill>
                  <a:srgbClr val="3D8963"/>
                </a:solidFill>
                <a:latin typeface="Courier New" pitchFamily="49" charset="0"/>
                <a:cs typeface="Courier New" pitchFamily="49" charset="0"/>
              </a:rPr>
              <a:t>indx</a:t>
            </a:r>
            <a:r>
              <a:rPr lang="en-US" altLang="en-US" sz="2400" b="1" dirty="0">
                <a:solidFill>
                  <a:srgbClr val="3D8963"/>
                </a:solidFill>
                <a:latin typeface="Courier New" pitchFamily="49" charset="0"/>
                <a:cs typeface="Courier New" pitchFamily="49" charset="0"/>
              </a:rPr>
              <a:t>] = tests[</a:t>
            </a:r>
            <a:r>
              <a:rPr lang="en-US" altLang="en-US" sz="2400" b="1" dirty="0" err="1">
                <a:solidFill>
                  <a:srgbClr val="3D8963"/>
                </a:solidFill>
                <a:latin typeface="Courier New" pitchFamily="49" charset="0"/>
                <a:cs typeface="Courier New" pitchFamily="49" charset="0"/>
              </a:rPr>
              <a:t>indx</a:t>
            </a:r>
            <a:r>
              <a:rPr lang="en-US" altLang="en-US" sz="2400" b="1" dirty="0">
                <a:solidFill>
                  <a:srgbClr val="3D8963"/>
                </a:solidFill>
                <a:latin typeface="Courier New" pitchFamily="49" charset="0"/>
                <a:cs typeface="Courier New" pitchFamily="49" charset="0"/>
              </a:rPr>
              <a:t>];</a:t>
            </a:r>
          </a:p>
        </p:txBody>
      </p:sp>
      <p:sp>
        <p:nvSpPr>
          <p:cNvPr id="3174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0949C3E1-B97D-4529-BE89-DBDF8D4CBF5E}" type="slidenum">
              <a:rPr lang="en-US" altLang="en-US" sz="1200" smtClean="0"/>
              <a:pPr eaLnBrk="1" hangingPunct="1">
                <a:spcBef>
                  <a:spcPct val="0"/>
                </a:spcBef>
                <a:buFontTx/>
                <a:buNone/>
              </a:pPr>
              <a:t>28</a:t>
            </a:fld>
            <a:endParaRPr lang="en-US" altLang="en-US" sz="120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Title"/>
          <p:cNvSpPr>
            <a:spLocks noGrp="1"/>
          </p:cNvSpPr>
          <p:nvPr>
            <p:ph type="title"/>
          </p:nvPr>
        </p:nvSpPr>
        <p:spPr>
          <a:xfrm>
            <a:off x="304800" y="228600"/>
            <a:ext cx="8610600" cy="992188"/>
          </a:xfrm>
        </p:spPr>
        <p:txBody>
          <a:bodyPr/>
          <a:lstStyle/>
          <a:p>
            <a:pPr eaLnBrk="1" hangingPunct="1"/>
            <a:r>
              <a:rPr lang="en-US" altLang="en-US" dirty="0">
                <a:solidFill>
                  <a:schemeClr val="tx1"/>
                </a:solidFill>
              </a:rPr>
              <a:t>Are Two Arrays Equal?</a:t>
            </a:r>
          </a:p>
        </p:txBody>
      </p:sp>
      <p:sp>
        <p:nvSpPr>
          <p:cNvPr id="32771" name="Slide Body"/>
          <p:cNvSpPr>
            <a:spLocks noGrp="1"/>
          </p:cNvSpPr>
          <p:nvPr>
            <p:ph type="body" idx="1"/>
          </p:nvPr>
        </p:nvSpPr>
        <p:spPr>
          <a:xfrm>
            <a:off x="304800" y="1447800"/>
            <a:ext cx="8294688" cy="4572000"/>
          </a:xfrm>
        </p:spPr>
        <p:txBody>
          <a:bodyPr/>
          <a:lstStyle/>
          <a:p>
            <a:pPr eaLnBrk="1" hangingPunct="1"/>
            <a:r>
              <a:rPr lang="en-US" altLang="en-US" sz="2800" dirty="0"/>
              <a:t>Like copying, you cannot compare two arrays in a single expression:</a:t>
            </a:r>
          </a:p>
          <a:p>
            <a:pPr lvl="2" eaLnBrk="1" hangingPunct="1">
              <a:buFontTx/>
              <a:buNone/>
            </a:pPr>
            <a:r>
              <a:rPr lang="en-US" altLang="en-US" sz="2400" b="1" dirty="0">
                <a:solidFill>
                  <a:srgbClr val="3D8963"/>
                </a:solidFill>
                <a:latin typeface="Courier New" pitchFamily="49" charset="0"/>
                <a:cs typeface="Courier New" pitchFamily="49" charset="0"/>
              </a:rPr>
              <a:t>if (tests2 == tests)</a:t>
            </a:r>
          </a:p>
          <a:p>
            <a:pPr eaLnBrk="1" hangingPunct="1"/>
            <a:r>
              <a:rPr lang="en-US" altLang="en-US" sz="2800" dirty="0">
                <a:cs typeface="Courier New" pitchFamily="49" charset="0"/>
              </a:rPr>
              <a:t>You can use a while loop with a </a:t>
            </a:r>
            <a:r>
              <a:rPr lang="en-US" altLang="en-US" sz="2800" b="1" dirty="0">
                <a:latin typeface="Courier New" pitchFamily="49" charset="0"/>
                <a:cs typeface="Courier New" pitchFamily="49" charset="0"/>
              </a:rPr>
              <a:t>bool</a:t>
            </a:r>
            <a:r>
              <a:rPr lang="en-US" altLang="en-US" sz="2800" dirty="0">
                <a:cs typeface="Courier New" pitchFamily="49" charset="0"/>
              </a:rPr>
              <a:t> variable:</a:t>
            </a:r>
          </a:p>
          <a:p>
            <a:pPr lvl="2" eaLnBrk="1" hangingPunct="1">
              <a:lnSpc>
                <a:spcPts val="2000"/>
              </a:lnSpc>
              <a:spcBef>
                <a:spcPts val="500"/>
              </a:spcBef>
              <a:buFontTx/>
              <a:buNone/>
            </a:pPr>
            <a:r>
              <a:rPr lang="en-US" altLang="en-US" sz="2400" b="1" dirty="0">
                <a:solidFill>
                  <a:srgbClr val="3D8963"/>
                </a:solidFill>
                <a:latin typeface="Courier New" pitchFamily="49" charset="0"/>
                <a:cs typeface="Courier New" pitchFamily="49" charset="0"/>
              </a:rPr>
              <a:t>bool </a:t>
            </a:r>
            <a:r>
              <a:rPr lang="en-US" altLang="en-US" sz="2400" b="1" dirty="0" err="1">
                <a:solidFill>
                  <a:srgbClr val="3D8963"/>
                </a:solidFill>
                <a:latin typeface="Courier New" pitchFamily="49" charset="0"/>
                <a:cs typeface="Courier New" pitchFamily="49" charset="0"/>
              </a:rPr>
              <a:t>areEqual</a:t>
            </a:r>
            <a:r>
              <a:rPr lang="en-US" altLang="en-US" sz="2400" b="1" dirty="0">
                <a:solidFill>
                  <a:srgbClr val="3D8963"/>
                </a:solidFill>
                <a:latin typeface="Courier New" pitchFamily="49" charset="0"/>
                <a:cs typeface="Courier New" pitchFamily="49" charset="0"/>
              </a:rPr>
              <a:t>=true;</a:t>
            </a:r>
          </a:p>
          <a:p>
            <a:pPr lvl="2" eaLnBrk="1" hangingPunct="1">
              <a:lnSpc>
                <a:spcPts val="2000"/>
              </a:lnSpc>
              <a:spcBef>
                <a:spcPts val="500"/>
              </a:spcBef>
              <a:buFontTx/>
              <a:buNone/>
            </a:pPr>
            <a:r>
              <a:rPr lang="en-US" altLang="en-US" sz="2400" b="1" dirty="0" err="1">
                <a:solidFill>
                  <a:srgbClr val="3D8963"/>
                </a:solidFill>
                <a:latin typeface="Courier New" pitchFamily="49" charset="0"/>
                <a:cs typeface="Courier New" pitchFamily="49" charset="0"/>
              </a:rPr>
              <a:t>int</a:t>
            </a:r>
            <a:r>
              <a:rPr lang="en-US" altLang="en-US" sz="2400" b="1" dirty="0">
                <a:solidFill>
                  <a:srgbClr val="3D8963"/>
                </a:solidFill>
                <a:latin typeface="Courier New" pitchFamily="49" charset="0"/>
                <a:cs typeface="Courier New" pitchFamily="49" charset="0"/>
              </a:rPr>
              <a:t> </a:t>
            </a:r>
            <a:r>
              <a:rPr lang="en-US" altLang="en-US" sz="2400" b="1" dirty="0" err="1">
                <a:solidFill>
                  <a:srgbClr val="3D8963"/>
                </a:solidFill>
                <a:latin typeface="Courier New" pitchFamily="49" charset="0"/>
                <a:cs typeface="Courier New" pitchFamily="49" charset="0"/>
              </a:rPr>
              <a:t>indx</a:t>
            </a:r>
            <a:r>
              <a:rPr lang="en-US" altLang="en-US" sz="2400" b="1" dirty="0">
                <a:solidFill>
                  <a:srgbClr val="3D8963"/>
                </a:solidFill>
                <a:latin typeface="Courier New" pitchFamily="49" charset="0"/>
                <a:cs typeface="Courier New" pitchFamily="49" charset="0"/>
              </a:rPr>
              <a:t>=0;</a:t>
            </a:r>
          </a:p>
          <a:p>
            <a:pPr lvl="2" eaLnBrk="1" hangingPunct="1">
              <a:lnSpc>
                <a:spcPts val="2000"/>
              </a:lnSpc>
              <a:spcBef>
                <a:spcPts val="500"/>
              </a:spcBef>
              <a:buFontTx/>
              <a:buNone/>
            </a:pPr>
            <a:r>
              <a:rPr lang="en-US" altLang="en-US" sz="2400" b="1" dirty="0">
                <a:solidFill>
                  <a:srgbClr val="3D8963"/>
                </a:solidFill>
                <a:latin typeface="Courier New" pitchFamily="49" charset="0"/>
                <a:cs typeface="Courier New" pitchFamily="49" charset="0"/>
              </a:rPr>
              <a:t>while (</a:t>
            </a:r>
            <a:r>
              <a:rPr lang="en-US" altLang="en-US" sz="2400" b="1" dirty="0" err="1">
                <a:solidFill>
                  <a:srgbClr val="3D8963"/>
                </a:solidFill>
                <a:latin typeface="Courier New" pitchFamily="49" charset="0"/>
                <a:cs typeface="Courier New" pitchFamily="49" charset="0"/>
              </a:rPr>
              <a:t>areEqual</a:t>
            </a:r>
            <a:r>
              <a:rPr lang="en-US" altLang="en-US" sz="2400" b="1" dirty="0">
                <a:solidFill>
                  <a:srgbClr val="3D8963"/>
                </a:solidFill>
                <a:latin typeface="Courier New" pitchFamily="49" charset="0"/>
                <a:cs typeface="Courier New" pitchFamily="49" charset="0"/>
              </a:rPr>
              <a:t> &amp;&amp; </a:t>
            </a:r>
            <a:r>
              <a:rPr lang="en-US" altLang="en-US" sz="2400" b="1" dirty="0" err="1">
                <a:solidFill>
                  <a:srgbClr val="3D8963"/>
                </a:solidFill>
                <a:latin typeface="Courier New" pitchFamily="49" charset="0"/>
                <a:cs typeface="Courier New" pitchFamily="49" charset="0"/>
              </a:rPr>
              <a:t>indx</a:t>
            </a:r>
            <a:r>
              <a:rPr lang="en-US" altLang="en-US" sz="2400" b="1" dirty="0">
                <a:solidFill>
                  <a:srgbClr val="3D8963"/>
                </a:solidFill>
                <a:latin typeface="Courier New" pitchFamily="49" charset="0"/>
                <a:cs typeface="Courier New" pitchFamily="49" charset="0"/>
              </a:rPr>
              <a:t> &lt; ISIZE)</a:t>
            </a:r>
          </a:p>
          <a:p>
            <a:pPr lvl="2" eaLnBrk="1" hangingPunct="1">
              <a:lnSpc>
                <a:spcPts val="2000"/>
              </a:lnSpc>
              <a:spcBef>
                <a:spcPts val="500"/>
              </a:spcBef>
              <a:buFontTx/>
              <a:buNone/>
            </a:pPr>
            <a:r>
              <a:rPr lang="en-US" altLang="en-US" sz="2400" b="1" dirty="0">
                <a:solidFill>
                  <a:srgbClr val="3D8963"/>
                </a:solidFill>
                <a:latin typeface="Courier New" pitchFamily="49" charset="0"/>
                <a:cs typeface="Courier New" pitchFamily="49" charset="0"/>
              </a:rPr>
              <a:t>{</a:t>
            </a:r>
          </a:p>
          <a:p>
            <a:pPr lvl="2" eaLnBrk="1" hangingPunct="1">
              <a:lnSpc>
                <a:spcPts val="2000"/>
              </a:lnSpc>
              <a:spcBef>
                <a:spcPts val="500"/>
              </a:spcBef>
              <a:buFontTx/>
              <a:buNone/>
            </a:pPr>
            <a:r>
              <a:rPr lang="en-US" altLang="en-US" sz="2400" b="1" dirty="0">
                <a:solidFill>
                  <a:srgbClr val="3D8963"/>
                </a:solidFill>
                <a:latin typeface="Courier New" pitchFamily="49" charset="0"/>
                <a:cs typeface="Courier New" pitchFamily="49" charset="0"/>
              </a:rPr>
              <a:t>   if(tests[</a:t>
            </a:r>
            <a:r>
              <a:rPr lang="en-US" altLang="en-US" sz="2400" b="1" dirty="0" err="1">
                <a:solidFill>
                  <a:srgbClr val="3D8963"/>
                </a:solidFill>
                <a:latin typeface="Courier New" pitchFamily="49" charset="0"/>
                <a:cs typeface="Courier New" pitchFamily="49" charset="0"/>
              </a:rPr>
              <a:t>indx</a:t>
            </a:r>
            <a:r>
              <a:rPr lang="en-US" altLang="en-US" sz="2400" b="1" dirty="0">
                <a:solidFill>
                  <a:srgbClr val="3D8963"/>
                </a:solidFill>
                <a:latin typeface="Courier New" pitchFamily="49" charset="0"/>
                <a:cs typeface="Courier New" pitchFamily="49" charset="0"/>
              </a:rPr>
              <a:t>] != tests2[</a:t>
            </a:r>
            <a:r>
              <a:rPr lang="en-US" altLang="en-US" sz="2400" b="1" dirty="0" err="1">
                <a:solidFill>
                  <a:srgbClr val="3D8963"/>
                </a:solidFill>
                <a:latin typeface="Courier New" pitchFamily="49" charset="0"/>
                <a:cs typeface="Courier New" pitchFamily="49" charset="0"/>
              </a:rPr>
              <a:t>indx</a:t>
            </a:r>
            <a:r>
              <a:rPr lang="en-US" altLang="en-US" sz="2400" b="1" dirty="0">
                <a:solidFill>
                  <a:srgbClr val="3D8963"/>
                </a:solidFill>
                <a:latin typeface="Courier New" pitchFamily="49" charset="0"/>
                <a:cs typeface="Courier New" pitchFamily="49" charset="0"/>
              </a:rPr>
              <a:t>]</a:t>
            </a:r>
          </a:p>
          <a:p>
            <a:pPr lvl="2" eaLnBrk="1" hangingPunct="1">
              <a:lnSpc>
                <a:spcPts val="2000"/>
              </a:lnSpc>
              <a:spcBef>
                <a:spcPts val="500"/>
              </a:spcBef>
              <a:buFontTx/>
              <a:buNone/>
            </a:pPr>
            <a:r>
              <a:rPr lang="en-US" altLang="en-US" sz="2400" b="1" dirty="0">
                <a:solidFill>
                  <a:srgbClr val="3D8963"/>
                </a:solidFill>
                <a:latin typeface="Courier New" pitchFamily="49" charset="0"/>
                <a:cs typeface="Courier New" pitchFamily="49" charset="0"/>
              </a:rPr>
              <a:t>      </a:t>
            </a:r>
            <a:r>
              <a:rPr lang="en-US" altLang="en-US" sz="2400" b="1" dirty="0" err="1">
                <a:solidFill>
                  <a:srgbClr val="3D8963"/>
                </a:solidFill>
                <a:latin typeface="Courier New" pitchFamily="49" charset="0"/>
                <a:cs typeface="Courier New" pitchFamily="49" charset="0"/>
              </a:rPr>
              <a:t>areEqual</a:t>
            </a:r>
            <a:r>
              <a:rPr lang="en-US" altLang="en-US" sz="2400" b="1" dirty="0">
                <a:solidFill>
                  <a:srgbClr val="3D8963"/>
                </a:solidFill>
                <a:latin typeface="Courier New" pitchFamily="49" charset="0"/>
                <a:cs typeface="Courier New" pitchFamily="49" charset="0"/>
              </a:rPr>
              <a:t> = false;</a:t>
            </a:r>
          </a:p>
          <a:p>
            <a:pPr lvl="2" eaLnBrk="1" hangingPunct="1">
              <a:lnSpc>
                <a:spcPts val="2000"/>
              </a:lnSpc>
              <a:spcBef>
                <a:spcPts val="500"/>
              </a:spcBef>
              <a:buFontTx/>
              <a:buNone/>
            </a:pPr>
            <a:r>
              <a:rPr lang="en-US" altLang="en-US" sz="2400" b="1" dirty="0">
                <a:solidFill>
                  <a:srgbClr val="3D8963"/>
                </a:solidFill>
                <a:latin typeface="Courier New" pitchFamily="49" charset="0"/>
                <a:cs typeface="Courier New" pitchFamily="49" charset="0"/>
              </a:rPr>
              <a:t>   </a:t>
            </a:r>
            <a:r>
              <a:rPr lang="en-US" altLang="en-US" sz="2400" b="1" dirty="0" err="1">
                <a:solidFill>
                  <a:srgbClr val="3D8963"/>
                </a:solidFill>
                <a:latin typeface="Courier New" pitchFamily="49" charset="0"/>
                <a:cs typeface="Courier New" pitchFamily="49" charset="0"/>
              </a:rPr>
              <a:t>indx</a:t>
            </a:r>
            <a:r>
              <a:rPr lang="en-US" altLang="en-US" sz="2400" b="1" dirty="0">
                <a:solidFill>
                  <a:srgbClr val="3D8963"/>
                </a:solidFill>
                <a:latin typeface="Courier New" pitchFamily="49" charset="0"/>
                <a:cs typeface="Courier New" pitchFamily="49" charset="0"/>
              </a:rPr>
              <a:t>++;</a:t>
            </a:r>
          </a:p>
          <a:p>
            <a:pPr lvl="2" eaLnBrk="1" hangingPunct="1">
              <a:lnSpc>
                <a:spcPts val="2000"/>
              </a:lnSpc>
              <a:spcBef>
                <a:spcPts val="500"/>
              </a:spcBef>
              <a:buFontTx/>
              <a:buNone/>
            </a:pPr>
            <a:r>
              <a:rPr lang="en-US" altLang="en-US" sz="2400" b="1" dirty="0">
                <a:solidFill>
                  <a:srgbClr val="3D8963"/>
                </a:solidFill>
                <a:latin typeface="Courier New" pitchFamily="49" charset="0"/>
                <a:cs typeface="Courier New" pitchFamily="49" charset="0"/>
              </a:rPr>
              <a:t>}</a:t>
            </a:r>
          </a:p>
        </p:txBody>
      </p:sp>
      <p:sp>
        <p:nvSpPr>
          <p:cNvPr id="3277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7E353A80-32B5-409A-8765-89FF0BBB7025}" type="slidenum">
              <a:rPr lang="en-US" altLang="en-US" sz="1200" smtClean="0"/>
              <a:pPr eaLnBrk="1" hangingPunct="1">
                <a:spcBef>
                  <a:spcPct val="0"/>
                </a:spcBef>
                <a:buFontTx/>
                <a:buNone/>
              </a:pPr>
              <a:t>29</a:t>
            </a:fld>
            <a:endParaRPr lang="en-US" altLang="en-US" sz="12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Title"/>
          <p:cNvSpPr>
            <a:spLocks noGrp="1" noChangeArrowheads="1"/>
          </p:cNvSpPr>
          <p:nvPr>
            <p:ph type="title"/>
          </p:nvPr>
        </p:nvSpPr>
        <p:spPr/>
        <p:txBody>
          <a:bodyPr/>
          <a:lstStyle/>
          <a:p>
            <a:pPr eaLnBrk="1" hangingPunct="1"/>
            <a:r>
              <a:rPr lang="en-US" altLang="en-US" dirty="0">
                <a:solidFill>
                  <a:schemeClr val="tx1"/>
                </a:solidFill>
              </a:rPr>
              <a:t>Array Storage in Memory</a:t>
            </a:r>
          </a:p>
        </p:txBody>
      </p:sp>
      <p:sp>
        <p:nvSpPr>
          <p:cNvPr id="7171" name="Slide Body"/>
          <p:cNvSpPr>
            <a:spLocks noGrp="1" noChangeArrowheads="1"/>
          </p:cNvSpPr>
          <p:nvPr>
            <p:ph type="body" idx="1"/>
          </p:nvPr>
        </p:nvSpPr>
        <p:spPr/>
        <p:txBody>
          <a:bodyPr/>
          <a:lstStyle/>
          <a:p>
            <a:pPr eaLnBrk="1" hangingPunct="1">
              <a:buFontTx/>
              <a:buNone/>
            </a:pPr>
            <a:r>
              <a:rPr lang="en-US" altLang="en-US" dirty="0"/>
              <a:t>	</a:t>
            </a:r>
            <a:r>
              <a:rPr lang="en-US" altLang="en-US" sz="3200" dirty="0"/>
              <a:t>The definition</a:t>
            </a:r>
          </a:p>
          <a:p>
            <a:pPr lvl="1" eaLnBrk="1" hangingPunct="1">
              <a:buFontTx/>
              <a:buNone/>
            </a:pPr>
            <a:r>
              <a:rPr lang="en-US" altLang="en-US" dirty="0"/>
              <a:t>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tests[ISIZE];  // ISIZE is 5</a:t>
            </a:r>
          </a:p>
          <a:p>
            <a:pPr eaLnBrk="1" hangingPunct="1">
              <a:buFontTx/>
              <a:buNone/>
            </a:pPr>
            <a:r>
              <a:rPr lang="en-US" altLang="en-US" dirty="0">
                <a:latin typeface="Courier New" pitchFamily="49" charset="0"/>
              </a:rPr>
              <a:t>	</a:t>
            </a:r>
            <a:r>
              <a:rPr lang="en-US" altLang="en-US" sz="2800" dirty="0"/>
              <a:t>allocates the following </a:t>
            </a:r>
            <a:r>
              <a:rPr lang="en-US" altLang="en-US" sz="2800" dirty="0" smtClean="0"/>
              <a:t>memory elements</a:t>
            </a:r>
            <a:endParaRPr lang="en-US" altLang="en-US" sz="2800" dirty="0">
              <a:latin typeface="Courier New" pitchFamily="49" charset="0"/>
            </a:endParaRPr>
          </a:p>
        </p:txBody>
      </p:sp>
      <p:pic>
        <p:nvPicPr>
          <p:cNvPr id="2" name="image of memory allocation for an array" descr="The array has five elements.  The image shows five adjacent rectangles arranged horizontally.  Below the image is a legend that indicates that the leftmost rectangle is Element 0, the next rectangle to the right is Element 1, etc., to the rightmost rectangle identified as Element 4." title="image of memory allocation for an array"/>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4400" y="3429000"/>
            <a:ext cx="5943600" cy="1807464"/>
          </a:xfrm>
          <a:prstGeom prst="rect">
            <a:avLst/>
          </a:prstGeom>
        </p:spPr>
      </p:pic>
      <p:sp>
        <p:nvSpPr>
          <p:cNvPr id="717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FB6F2573-083E-46A8-BA14-8CFF6FE5293A}" type="slidenum">
              <a:rPr lang="en-US" altLang="en-US" sz="1200" smtClean="0"/>
              <a:pPr eaLnBrk="1" hangingPunct="1">
                <a:spcBef>
                  <a:spcPct val="0"/>
                </a:spcBef>
                <a:buFontTx/>
                <a:buNone/>
              </a:pPr>
              <a:t>3</a:t>
            </a:fld>
            <a:endParaRPr lang="en-US" altLang="en-US" sz="120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Title"/>
          <p:cNvSpPr>
            <a:spLocks noGrp="1" noChangeArrowheads="1"/>
          </p:cNvSpPr>
          <p:nvPr>
            <p:ph type="title"/>
          </p:nvPr>
        </p:nvSpPr>
        <p:spPr>
          <a:xfrm>
            <a:off x="457200" y="76200"/>
            <a:ext cx="8229600" cy="1097279"/>
          </a:xfrm>
        </p:spPr>
        <p:txBody>
          <a:bodyPr/>
          <a:lstStyle/>
          <a:p>
            <a:pPr eaLnBrk="1" hangingPunct="1"/>
            <a:r>
              <a:rPr lang="en-US" altLang="en-US" dirty="0">
                <a:solidFill>
                  <a:schemeClr val="tx1"/>
                </a:solidFill>
              </a:rPr>
              <a:t>Find the Sum, Average of  Array Elements</a:t>
            </a:r>
          </a:p>
        </p:txBody>
      </p:sp>
      <p:sp>
        <p:nvSpPr>
          <p:cNvPr id="33795" name="Slide Body"/>
          <p:cNvSpPr>
            <a:spLocks noGrp="1" noChangeArrowheads="1"/>
          </p:cNvSpPr>
          <p:nvPr>
            <p:ph type="body" idx="1"/>
          </p:nvPr>
        </p:nvSpPr>
        <p:spPr>
          <a:xfrm>
            <a:off x="152400" y="1524000"/>
            <a:ext cx="8686800" cy="4419600"/>
          </a:xfrm>
        </p:spPr>
        <p:txBody>
          <a:bodyPr/>
          <a:lstStyle/>
          <a:p>
            <a:pPr eaLnBrk="1" hangingPunct="1">
              <a:lnSpc>
                <a:spcPts val="3000"/>
              </a:lnSpc>
            </a:pPr>
            <a:r>
              <a:rPr lang="en-US" altLang="en-US" sz="2600" dirty="0"/>
              <a:t>Use a simple loop to add together array elements</a:t>
            </a:r>
          </a:p>
          <a:p>
            <a:pPr lvl="1" eaLnBrk="1" hangingPunct="1">
              <a:lnSpc>
                <a:spcPts val="3000"/>
              </a:lnSpc>
              <a:buFontTx/>
              <a:buNone/>
            </a:pPr>
            <a:r>
              <a:rPr lang="en-US" altLang="en-US" sz="2400" b="1" dirty="0">
                <a:solidFill>
                  <a:srgbClr val="3D8963"/>
                </a:solidFill>
                <a:latin typeface="Courier New" pitchFamily="49" charset="0"/>
              </a:rPr>
              <a:t>float average, sum = 0;</a:t>
            </a:r>
          </a:p>
          <a:p>
            <a:pPr lvl="1" eaLnBrk="1" hangingPunct="1">
              <a:lnSpc>
                <a:spcPts val="3000"/>
              </a:lnSpc>
              <a:buFontTx/>
              <a:buNone/>
            </a:pPr>
            <a:r>
              <a:rPr lang="en-US" altLang="en-US" sz="2400" b="1" dirty="0">
                <a:solidFill>
                  <a:srgbClr val="3D8963"/>
                </a:solidFill>
                <a:latin typeface="Courier New" pitchFamily="49" charset="0"/>
              </a:rPr>
              <a:t>for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tnum</a:t>
            </a:r>
            <a:r>
              <a:rPr lang="en-US" altLang="en-US" sz="2400" b="1" dirty="0">
                <a:solidFill>
                  <a:srgbClr val="3D8963"/>
                </a:solidFill>
                <a:latin typeface="Courier New" pitchFamily="49" charset="0"/>
              </a:rPr>
              <a:t>=0; </a:t>
            </a:r>
            <a:r>
              <a:rPr lang="en-US" altLang="en-US" sz="2400" b="1" dirty="0" err="1">
                <a:solidFill>
                  <a:srgbClr val="3D8963"/>
                </a:solidFill>
                <a:latin typeface="Courier New" pitchFamily="49" charset="0"/>
              </a:rPr>
              <a:t>tnum</a:t>
            </a:r>
            <a:r>
              <a:rPr lang="en-US" altLang="en-US" sz="2400" b="1" dirty="0">
                <a:solidFill>
                  <a:srgbClr val="3D8963"/>
                </a:solidFill>
                <a:latin typeface="Courier New" pitchFamily="49" charset="0"/>
              </a:rPr>
              <a:t>&lt; ISIZE; </a:t>
            </a:r>
            <a:r>
              <a:rPr lang="en-US" altLang="en-US" sz="2400" b="1" dirty="0" err="1">
                <a:solidFill>
                  <a:srgbClr val="3D8963"/>
                </a:solidFill>
                <a:latin typeface="Courier New" pitchFamily="49" charset="0"/>
              </a:rPr>
              <a:t>tnum</a:t>
            </a:r>
            <a:r>
              <a:rPr lang="en-US" altLang="en-US" sz="2400" b="1" dirty="0">
                <a:solidFill>
                  <a:srgbClr val="3D8963"/>
                </a:solidFill>
                <a:latin typeface="Courier New" pitchFamily="49" charset="0"/>
              </a:rPr>
              <a:t>++)</a:t>
            </a:r>
          </a:p>
          <a:p>
            <a:pPr lvl="1" eaLnBrk="1" hangingPunct="1">
              <a:lnSpc>
                <a:spcPts val="3000"/>
              </a:lnSpc>
              <a:buFontTx/>
              <a:buNone/>
            </a:pPr>
            <a:r>
              <a:rPr lang="en-US" altLang="en-US" sz="2400" b="1" dirty="0">
                <a:solidFill>
                  <a:srgbClr val="3D8963"/>
                </a:solidFill>
                <a:latin typeface="Courier New" pitchFamily="49" charset="0"/>
              </a:rPr>
              <a:t>   sum += tests[</a:t>
            </a:r>
            <a:r>
              <a:rPr lang="en-US" altLang="en-US" sz="2400" b="1" dirty="0" err="1">
                <a:solidFill>
                  <a:srgbClr val="3D8963"/>
                </a:solidFill>
                <a:latin typeface="Courier New" pitchFamily="49" charset="0"/>
              </a:rPr>
              <a:t>tnum</a:t>
            </a:r>
            <a:r>
              <a:rPr lang="en-US" altLang="en-US" sz="2400" b="1" dirty="0">
                <a:solidFill>
                  <a:srgbClr val="3D8963"/>
                </a:solidFill>
                <a:latin typeface="Courier New" pitchFamily="49" charset="0"/>
              </a:rPr>
              <a:t>];</a:t>
            </a:r>
          </a:p>
          <a:p>
            <a:pPr eaLnBrk="1" hangingPunct="1">
              <a:lnSpc>
                <a:spcPts val="3000"/>
              </a:lnSpc>
            </a:pPr>
            <a:r>
              <a:rPr lang="en-US" altLang="en-US" sz="2600" dirty="0">
                <a:solidFill>
                  <a:srgbClr val="000000"/>
                </a:solidFill>
              </a:rPr>
              <a:t>Or use C++ 11 range-based </a:t>
            </a:r>
            <a:r>
              <a:rPr lang="en-US" altLang="en-US" sz="2600" b="1" dirty="0">
                <a:solidFill>
                  <a:srgbClr val="000000"/>
                </a:solidFill>
                <a:latin typeface="Courier New" pitchFamily="49" charset="0"/>
                <a:cs typeface="Courier New" pitchFamily="49" charset="0"/>
              </a:rPr>
              <a:t>for</a:t>
            </a:r>
            <a:r>
              <a:rPr lang="en-US" altLang="en-US" sz="2600" dirty="0">
                <a:solidFill>
                  <a:srgbClr val="000000"/>
                </a:solidFill>
              </a:rPr>
              <a:t> loop:</a:t>
            </a:r>
          </a:p>
          <a:p>
            <a:pPr lvl="1" eaLnBrk="1" hangingPunct="1">
              <a:lnSpc>
                <a:spcPts val="3000"/>
              </a:lnSpc>
              <a:buFontTx/>
              <a:buNone/>
            </a:pPr>
            <a:r>
              <a:rPr lang="en-US" altLang="en-US" sz="2400" b="1" dirty="0">
                <a:solidFill>
                  <a:srgbClr val="3D8963"/>
                </a:solidFill>
                <a:latin typeface="Courier New" pitchFamily="49" charset="0"/>
              </a:rPr>
              <a:t>for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num</a:t>
            </a:r>
            <a:r>
              <a:rPr lang="en-US" altLang="en-US" sz="2400" b="1" dirty="0">
                <a:solidFill>
                  <a:srgbClr val="3D8963"/>
                </a:solidFill>
                <a:latin typeface="Courier New" pitchFamily="49" charset="0"/>
              </a:rPr>
              <a:t> : tests)</a:t>
            </a:r>
          </a:p>
          <a:p>
            <a:pPr lvl="1" eaLnBrk="1" hangingPunct="1">
              <a:lnSpc>
                <a:spcPts val="3000"/>
              </a:lnSpc>
              <a:buFontTx/>
              <a:buNone/>
            </a:pPr>
            <a:r>
              <a:rPr lang="en-US" altLang="en-US" sz="2400" b="1" dirty="0">
                <a:solidFill>
                  <a:srgbClr val="3D8963"/>
                </a:solidFill>
                <a:latin typeface="Courier New" pitchFamily="49" charset="0"/>
              </a:rPr>
              <a:t>   sum += </a:t>
            </a:r>
            <a:r>
              <a:rPr lang="en-US" altLang="en-US" sz="2400" b="1" dirty="0" err="1">
                <a:solidFill>
                  <a:srgbClr val="3D8963"/>
                </a:solidFill>
                <a:latin typeface="Courier New" pitchFamily="49" charset="0"/>
              </a:rPr>
              <a:t>num</a:t>
            </a:r>
            <a:r>
              <a:rPr lang="en-US" altLang="en-US" sz="2400" b="1" dirty="0">
                <a:solidFill>
                  <a:srgbClr val="3D8963"/>
                </a:solidFill>
                <a:latin typeface="Courier New" pitchFamily="49" charset="0"/>
              </a:rPr>
              <a:t>;</a:t>
            </a:r>
          </a:p>
          <a:p>
            <a:pPr eaLnBrk="1" hangingPunct="1">
              <a:lnSpc>
                <a:spcPts val="3000"/>
              </a:lnSpc>
            </a:pPr>
            <a:r>
              <a:rPr lang="en-US" altLang="en-US" sz="2600" dirty="0"/>
              <a:t>Once summed, average can be computed</a:t>
            </a:r>
          </a:p>
          <a:p>
            <a:pPr lvl="1" eaLnBrk="1" hangingPunct="1">
              <a:lnSpc>
                <a:spcPts val="3000"/>
              </a:lnSpc>
              <a:buFontTx/>
              <a:buNone/>
            </a:pPr>
            <a:r>
              <a:rPr lang="en-US" altLang="en-US" sz="2400" b="1" dirty="0">
                <a:solidFill>
                  <a:srgbClr val="3D8963"/>
                </a:solidFill>
                <a:latin typeface="Courier New" pitchFamily="49" charset="0"/>
              </a:rPr>
              <a:t>average = sum/ISIZE;</a:t>
            </a:r>
          </a:p>
        </p:txBody>
      </p:sp>
      <p:sp>
        <p:nvSpPr>
          <p:cNvPr id="3379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CE063C7E-48B7-4A41-BECF-BED5E0753A0E}" type="slidenum">
              <a:rPr lang="en-US" altLang="en-US" sz="1200" smtClean="0"/>
              <a:pPr eaLnBrk="1" hangingPunct="1">
                <a:spcBef>
                  <a:spcPct val="0"/>
                </a:spcBef>
                <a:buFontTx/>
                <a:buNone/>
              </a:pPr>
              <a:t>30</a:t>
            </a:fld>
            <a:endParaRPr lang="en-US" altLang="en-US" sz="120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Title"/>
          <p:cNvSpPr>
            <a:spLocks noGrp="1" noChangeArrowheads="1"/>
          </p:cNvSpPr>
          <p:nvPr>
            <p:ph type="title"/>
          </p:nvPr>
        </p:nvSpPr>
        <p:spPr>
          <a:xfrm>
            <a:off x="304800" y="303213"/>
            <a:ext cx="8610600" cy="727075"/>
          </a:xfrm>
        </p:spPr>
        <p:txBody>
          <a:bodyPr/>
          <a:lstStyle/>
          <a:p>
            <a:pPr eaLnBrk="1" hangingPunct="1"/>
            <a:r>
              <a:rPr lang="en-US" altLang="en-US" dirty="0">
                <a:solidFill>
                  <a:schemeClr val="tx1"/>
                </a:solidFill>
              </a:rPr>
              <a:t>Find the Largest Array Element</a:t>
            </a:r>
          </a:p>
        </p:txBody>
      </p:sp>
      <p:sp>
        <p:nvSpPr>
          <p:cNvPr id="34819" name="Slide Body"/>
          <p:cNvSpPr>
            <a:spLocks noGrp="1" noChangeArrowheads="1"/>
          </p:cNvSpPr>
          <p:nvPr>
            <p:ph type="body" idx="1"/>
          </p:nvPr>
        </p:nvSpPr>
        <p:spPr>
          <a:xfrm>
            <a:off x="0" y="1219200"/>
            <a:ext cx="9144000" cy="4724400"/>
          </a:xfrm>
        </p:spPr>
        <p:txBody>
          <a:bodyPr/>
          <a:lstStyle/>
          <a:p>
            <a:pPr eaLnBrk="1" hangingPunct="1">
              <a:lnSpc>
                <a:spcPct val="80000"/>
              </a:lnSpc>
            </a:pPr>
            <a:r>
              <a:rPr lang="en-US" altLang="en-US" sz="2400" dirty="0"/>
              <a:t>Use a loop to examine each element and find the largest element (</a:t>
            </a:r>
            <a:r>
              <a:rPr lang="en-US" altLang="en-US" sz="2400" i="1" dirty="0"/>
              <a:t>i.e.,</a:t>
            </a:r>
            <a:r>
              <a:rPr lang="en-US" altLang="en-US" sz="2400" dirty="0"/>
              <a:t> one with the largest value)</a:t>
            </a:r>
          </a:p>
          <a:p>
            <a:pPr eaLnBrk="1" hangingPunct="1">
              <a:spcBef>
                <a:spcPct val="3000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largest = tests[0];</a:t>
            </a:r>
          </a:p>
          <a:p>
            <a:pPr eaLnBrk="1" hangingPunct="1">
              <a:lnSpc>
                <a:spcPct val="80000"/>
              </a:lnSpc>
              <a:buFontTx/>
              <a:buNone/>
            </a:pPr>
            <a:r>
              <a:rPr lang="en-US" altLang="en-US" sz="2800" b="1" dirty="0">
                <a:solidFill>
                  <a:srgbClr val="3D8963"/>
                </a:solidFill>
                <a:latin typeface="Courier New" pitchFamily="49" charset="0"/>
              </a:rPr>
              <a:t> for (</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tnum</a:t>
            </a:r>
            <a:r>
              <a:rPr lang="en-US" altLang="en-US" sz="2800" b="1" dirty="0">
                <a:solidFill>
                  <a:srgbClr val="3D8963"/>
                </a:solidFill>
                <a:latin typeface="Courier New" pitchFamily="49" charset="0"/>
              </a:rPr>
              <a:t> = 1; </a:t>
            </a:r>
            <a:r>
              <a:rPr lang="en-US" altLang="en-US" sz="2800" b="1" dirty="0" err="1">
                <a:solidFill>
                  <a:srgbClr val="3D8963"/>
                </a:solidFill>
                <a:latin typeface="Courier New" pitchFamily="49" charset="0"/>
              </a:rPr>
              <a:t>tnum</a:t>
            </a:r>
            <a:r>
              <a:rPr lang="en-US" altLang="en-US" sz="2800" b="1" dirty="0">
                <a:solidFill>
                  <a:srgbClr val="3D8963"/>
                </a:solidFill>
                <a:latin typeface="Courier New" pitchFamily="49" charset="0"/>
              </a:rPr>
              <a:t> &lt; ISIZE; </a:t>
            </a:r>
            <a:r>
              <a:rPr lang="en-US" altLang="en-US" sz="2800" b="1" dirty="0" err="1">
                <a:solidFill>
                  <a:srgbClr val="3D8963"/>
                </a:solidFill>
                <a:latin typeface="Courier New" pitchFamily="49" charset="0"/>
              </a:rPr>
              <a:t>tnum</a:t>
            </a:r>
            <a:r>
              <a:rPr lang="en-US" altLang="en-US" sz="2800" b="1" dirty="0">
                <a:solidFill>
                  <a:srgbClr val="3D8963"/>
                </a:solidFill>
                <a:latin typeface="Courier New" pitchFamily="49" charset="0"/>
              </a:rPr>
              <a:t>++) </a:t>
            </a:r>
          </a:p>
          <a:p>
            <a:pPr eaLnBrk="1" hangingPunct="1">
              <a:lnSpc>
                <a:spcPct val="80000"/>
              </a:lnSpc>
              <a:buFontTx/>
              <a:buNone/>
            </a:pPr>
            <a:r>
              <a:rPr lang="en-US" altLang="en-US" sz="2800" b="1" dirty="0">
                <a:solidFill>
                  <a:srgbClr val="3D8963"/>
                </a:solidFill>
                <a:latin typeface="Courier New" pitchFamily="49" charset="0"/>
              </a:rPr>
              <a:t> {  if (tests[</a:t>
            </a:r>
            <a:r>
              <a:rPr lang="en-US" altLang="en-US" sz="2800" b="1" dirty="0" err="1">
                <a:solidFill>
                  <a:srgbClr val="3D8963"/>
                </a:solidFill>
                <a:latin typeface="Courier New" pitchFamily="49" charset="0"/>
              </a:rPr>
              <a:t>tnum</a:t>
            </a:r>
            <a:r>
              <a:rPr lang="en-US" altLang="en-US" sz="2800" b="1" dirty="0">
                <a:solidFill>
                  <a:srgbClr val="3D8963"/>
                </a:solidFill>
                <a:latin typeface="Courier New" pitchFamily="49" charset="0"/>
              </a:rPr>
              <a:t>] &gt; largest)</a:t>
            </a:r>
          </a:p>
          <a:p>
            <a:pPr eaLnBrk="1" hangingPunct="1">
              <a:lnSpc>
                <a:spcPct val="80000"/>
              </a:lnSpc>
              <a:buFontTx/>
              <a:buNone/>
            </a:pPr>
            <a:r>
              <a:rPr lang="en-US" altLang="en-US" sz="2800" b="1" dirty="0">
                <a:solidFill>
                  <a:srgbClr val="3D8963"/>
                </a:solidFill>
                <a:latin typeface="Courier New" pitchFamily="49" charset="0"/>
              </a:rPr>
              <a:t>       largest = tests[</a:t>
            </a:r>
            <a:r>
              <a:rPr lang="en-US" altLang="en-US" sz="2800" b="1" dirty="0" err="1">
                <a:solidFill>
                  <a:srgbClr val="3D8963"/>
                </a:solidFill>
                <a:latin typeface="Courier New" pitchFamily="49" charset="0"/>
              </a:rPr>
              <a:t>tnum</a:t>
            </a:r>
            <a:r>
              <a:rPr lang="en-US" altLang="en-US" sz="2800" b="1" dirty="0">
                <a:solidFill>
                  <a:srgbClr val="3D8963"/>
                </a:solidFill>
                <a:latin typeface="Courier New" pitchFamily="49" charset="0"/>
              </a:rPr>
              <a:t>];</a:t>
            </a:r>
          </a:p>
          <a:p>
            <a:pPr eaLnBrk="1" hangingPunct="1">
              <a:lnSpc>
                <a:spcPct val="80000"/>
              </a:lnSpc>
              <a:buFontTx/>
              <a:buNone/>
            </a:pPr>
            <a:r>
              <a:rPr lang="en-US" altLang="en-US" sz="2800" b="1" dirty="0">
                <a:solidFill>
                  <a:srgbClr val="3D8963"/>
                </a:solidFill>
                <a:latin typeface="Courier New" pitchFamily="49" charset="0"/>
              </a:rPr>
              <a:t> }</a:t>
            </a:r>
          </a:p>
          <a:p>
            <a:pPr eaLnBrk="1" hangingPunct="1">
              <a:lnSpc>
                <a:spcPct val="80000"/>
              </a:lnSpc>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cout</a:t>
            </a:r>
            <a:r>
              <a:rPr lang="en-US" altLang="en-US" sz="2800" b="1" dirty="0">
                <a:solidFill>
                  <a:srgbClr val="3D8963"/>
                </a:solidFill>
                <a:latin typeface="Courier New" pitchFamily="49" charset="0"/>
              </a:rPr>
              <a:t> &lt;&lt; "Highest score is " &lt;&lt; largest; </a:t>
            </a:r>
          </a:p>
          <a:p>
            <a:pPr eaLnBrk="1" hangingPunct="1">
              <a:spcBef>
                <a:spcPct val="30000"/>
              </a:spcBef>
            </a:pPr>
            <a:r>
              <a:rPr lang="en-US" altLang="en-US" sz="2400" dirty="0"/>
              <a:t>A similar algorithm exists to find the smallest element     </a:t>
            </a:r>
          </a:p>
        </p:txBody>
      </p:sp>
      <p:sp>
        <p:nvSpPr>
          <p:cNvPr id="3482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F09115D5-F7F6-4DA1-A379-613B21184C72}" type="slidenum">
              <a:rPr lang="en-US" altLang="en-US" sz="1200" smtClean="0"/>
              <a:pPr eaLnBrk="1" hangingPunct="1">
                <a:spcBef>
                  <a:spcPct val="0"/>
                </a:spcBef>
                <a:buFontTx/>
                <a:buNone/>
              </a:pPr>
              <a:t>31</a:t>
            </a:fld>
            <a:endParaRPr lang="en-US" altLang="en-US" sz="120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Title"/>
          <p:cNvSpPr>
            <a:spLocks noGrp="1"/>
          </p:cNvSpPr>
          <p:nvPr>
            <p:ph type="title"/>
          </p:nvPr>
        </p:nvSpPr>
        <p:spPr/>
        <p:txBody>
          <a:bodyPr/>
          <a:lstStyle/>
          <a:p>
            <a:pPr eaLnBrk="1" hangingPunct="1"/>
            <a:r>
              <a:rPr lang="en-US" altLang="en-US" dirty="0">
                <a:solidFill>
                  <a:schemeClr val="tx1"/>
                </a:solidFill>
              </a:rPr>
              <a:t>Using Arrays vs. Using Simple Variables</a:t>
            </a:r>
          </a:p>
        </p:txBody>
      </p:sp>
      <p:sp>
        <p:nvSpPr>
          <p:cNvPr id="35843" name="Slide Body"/>
          <p:cNvSpPr>
            <a:spLocks noGrp="1"/>
          </p:cNvSpPr>
          <p:nvPr>
            <p:ph type="body" idx="1"/>
          </p:nvPr>
        </p:nvSpPr>
        <p:spPr/>
        <p:txBody>
          <a:bodyPr/>
          <a:lstStyle/>
          <a:p>
            <a:pPr eaLnBrk="1" hangingPunct="1"/>
            <a:r>
              <a:rPr lang="en-US" altLang="en-US" sz="2800" dirty="0"/>
              <a:t>An array is probably not needed if the input data is only processed once:</a:t>
            </a:r>
          </a:p>
          <a:p>
            <a:pPr lvl="1" eaLnBrk="1" hangingPunct="1"/>
            <a:r>
              <a:rPr lang="en-US" altLang="en-US" sz="2400" dirty="0"/>
              <a:t>Find the sum or average of a set of numbers</a:t>
            </a:r>
          </a:p>
          <a:p>
            <a:pPr lvl="1" eaLnBrk="1" hangingPunct="1"/>
            <a:r>
              <a:rPr lang="en-US" altLang="en-US" sz="2400" dirty="0"/>
              <a:t>Find the largest or smallest of a set of values</a:t>
            </a:r>
          </a:p>
          <a:p>
            <a:pPr eaLnBrk="1" hangingPunct="1"/>
            <a:r>
              <a:rPr lang="en-US" altLang="en-US" sz="2800" dirty="0"/>
              <a:t>If the input data must be processed more than once, an array is probably a good idea:</a:t>
            </a:r>
          </a:p>
          <a:p>
            <a:pPr lvl="1" eaLnBrk="1" hangingPunct="1"/>
            <a:r>
              <a:rPr lang="en-US" altLang="en-US" sz="2400" dirty="0"/>
              <a:t>Calculate the average, then determine and display which values are above the average, at the average, and below the average</a:t>
            </a:r>
          </a:p>
        </p:txBody>
      </p:sp>
      <p:sp>
        <p:nvSpPr>
          <p:cNvPr id="3584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3E64D883-5657-459F-8E0B-A4C0CACE350C}" type="slidenum">
              <a:rPr lang="en-US" altLang="en-US" sz="1200" smtClean="0"/>
              <a:pPr eaLnBrk="1" hangingPunct="1">
                <a:spcBef>
                  <a:spcPct val="0"/>
                </a:spcBef>
                <a:buFontTx/>
                <a:buNone/>
              </a:pPr>
              <a:t>32</a:t>
            </a:fld>
            <a:endParaRPr lang="en-US" altLang="en-US" sz="120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Title"/>
          <p:cNvSpPr>
            <a:spLocks noGrp="1"/>
          </p:cNvSpPr>
          <p:nvPr>
            <p:ph type="title"/>
          </p:nvPr>
        </p:nvSpPr>
        <p:spPr/>
        <p:txBody>
          <a:bodyPr/>
          <a:lstStyle/>
          <a:p>
            <a:pPr eaLnBrk="1" hangingPunct="1"/>
            <a:r>
              <a:rPr lang="en-US" altLang="en-US" dirty="0">
                <a:solidFill>
                  <a:schemeClr val="tx1"/>
                </a:solidFill>
              </a:rPr>
              <a:t>Partially-Filled Arrays</a:t>
            </a:r>
          </a:p>
        </p:txBody>
      </p:sp>
      <p:sp>
        <p:nvSpPr>
          <p:cNvPr id="36867" name="Slide Body"/>
          <p:cNvSpPr>
            <a:spLocks noGrp="1"/>
          </p:cNvSpPr>
          <p:nvPr>
            <p:ph type="body" idx="1"/>
          </p:nvPr>
        </p:nvSpPr>
        <p:spPr/>
        <p:txBody>
          <a:bodyPr/>
          <a:lstStyle/>
          <a:p>
            <a:pPr eaLnBrk="1" hangingPunct="1"/>
            <a:r>
              <a:rPr lang="en-US" altLang="en-US" sz="2800" dirty="0">
                <a:solidFill>
                  <a:schemeClr val="tx1"/>
                </a:solidFill>
              </a:rPr>
              <a:t>The exact amount of data (and, therefore, the array size) may not be known when a program is written.</a:t>
            </a:r>
          </a:p>
          <a:p>
            <a:pPr eaLnBrk="1" hangingPunct="1"/>
            <a:r>
              <a:rPr lang="en-US" altLang="en-US" sz="2800" dirty="0">
                <a:solidFill>
                  <a:schemeClr val="tx1"/>
                </a:solidFill>
              </a:rPr>
              <a:t>The programmer makes a best estimate for the maximum amount of data, then sizes arrays accordingly.  A sentinel value can be used to indicate end-of-data.</a:t>
            </a:r>
          </a:p>
          <a:p>
            <a:pPr eaLnBrk="1" hangingPunct="1"/>
            <a:r>
              <a:rPr lang="en-US" altLang="en-US" sz="2800" dirty="0">
                <a:solidFill>
                  <a:schemeClr val="tx1"/>
                </a:solidFill>
              </a:rPr>
              <a:t>The programmer must also keep track of how many array elements are actually used</a:t>
            </a:r>
          </a:p>
        </p:txBody>
      </p:sp>
      <p:sp>
        <p:nvSpPr>
          <p:cNvPr id="3686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35BFB2E9-695B-43E7-AF71-EE2D1F5C4468}" type="slidenum">
              <a:rPr lang="en-US" altLang="en-US" sz="1200" smtClean="0"/>
              <a:pPr eaLnBrk="1" hangingPunct="1">
                <a:spcBef>
                  <a:spcPct val="0"/>
                </a:spcBef>
                <a:buFontTx/>
                <a:buNone/>
              </a:pPr>
              <a:t>33</a:t>
            </a:fld>
            <a:endParaRPr lang="en-US" altLang="en-US" sz="120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Title"/>
          <p:cNvSpPr>
            <a:spLocks noGrp="1" noChangeArrowheads="1"/>
          </p:cNvSpPr>
          <p:nvPr>
            <p:ph type="title"/>
          </p:nvPr>
        </p:nvSpPr>
        <p:spPr/>
        <p:txBody>
          <a:bodyPr/>
          <a:lstStyle/>
          <a:p>
            <a:pPr eaLnBrk="1" hangingPunct="1"/>
            <a:r>
              <a:rPr lang="en-US" altLang="en-US" sz="3200" dirty="0">
                <a:solidFill>
                  <a:schemeClr val="tx1"/>
                </a:solidFill>
              </a:rPr>
              <a:t>C-Strings and </a:t>
            </a:r>
            <a:r>
              <a:rPr lang="en-US" altLang="en-US" sz="3200" b="1" dirty="0">
                <a:solidFill>
                  <a:schemeClr val="tx1"/>
                </a:solidFill>
                <a:latin typeface="Courier New" pitchFamily="49" charset="0"/>
              </a:rPr>
              <a:t>string</a:t>
            </a:r>
            <a:r>
              <a:rPr lang="en-US" altLang="en-US" sz="3200" dirty="0">
                <a:solidFill>
                  <a:schemeClr val="tx1"/>
                </a:solidFill>
              </a:rPr>
              <a:t> Objects</a:t>
            </a:r>
          </a:p>
        </p:txBody>
      </p:sp>
      <p:sp>
        <p:nvSpPr>
          <p:cNvPr id="37891" name="Slide Body"/>
          <p:cNvSpPr>
            <a:spLocks noGrp="1" noChangeArrowheads="1"/>
          </p:cNvSpPr>
          <p:nvPr>
            <p:ph type="body" idx="1"/>
          </p:nvPr>
        </p:nvSpPr>
        <p:spPr>
          <a:xfrm>
            <a:off x="457200" y="1981200"/>
            <a:ext cx="8305800" cy="4114800"/>
          </a:xfrm>
        </p:spPr>
        <p:txBody>
          <a:bodyPr/>
          <a:lstStyle/>
          <a:p>
            <a:pPr eaLnBrk="1" hangingPunct="1">
              <a:lnSpc>
                <a:spcPct val="85000"/>
              </a:lnSpc>
              <a:buFontTx/>
              <a:buNone/>
            </a:pPr>
            <a:r>
              <a:rPr lang="en-US" altLang="en-US" sz="2800" dirty="0"/>
              <a:t>They can be processed using the string name </a:t>
            </a:r>
          </a:p>
          <a:p>
            <a:pPr lvl="1" eaLnBrk="1" hangingPunct="1">
              <a:lnSpc>
                <a:spcPct val="85000"/>
              </a:lnSpc>
            </a:pPr>
            <a:r>
              <a:rPr lang="en-US" altLang="en-US" sz="2800" dirty="0"/>
              <a:t>Entire string at once, or </a:t>
            </a:r>
          </a:p>
          <a:p>
            <a:pPr lvl="1" eaLnBrk="1" hangingPunct="1">
              <a:lnSpc>
                <a:spcPct val="85000"/>
              </a:lnSpc>
            </a:pPr>
            <a:r>
              <a:rPr lang="en-US" altLang="en-US" sz="2800" dirty="0"/>
              <a:t>One element at a time by using a subscript</a:t>
            </a:r>
          </a:p>
          <a:p>
            <a:pPr lvl="1" eaLnBrk="1" hangingPunct="1">
              <a:lnSpc>
                <a:spcPct val="85000"/>
              </a:lnSpc>
              <a:spcBef>
                <a:spcPct val="50000"/>
              </a:spcBef>
              <a:buFontTx/>
              <a:buNone/>
            </a:pPr>
            <a:r>
              <a:rPr lang="en-US" altLang="en-US" sz="2800" dirty="0"/>
              <a:t>	</a:t>
            </a:r>
            <a:r>
              <a:rPr lang="en-US" altLang="en-US" sz="2800" b="1" dirty="0">
                <a:solidFill>
                  <a:srgbClr val="3D8963"/>
                </a:solidFill>
                <a:latin typeface="Courier New" pitchFamily="49" charset="0"/>
              </a:rPr>
              <a:t>string city;</a:t>
            </a:r>
          </a:p>
          <a:p>
            <a:pPr lvl="1" eaLnBrk="1" hangingPunct="1">
              <a:lnSpc>
                <a:spcPct val="85000"/>
              </a:lnSpc>
              <a:spcBef>
                <a:spcPct val="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cout</a:t>
            </a:r>
            <a:r>
              <a:rPr lang="en-US" altLang="en-US" sz="2800" b="1" dirty="0">
                <a:solidFill>
                  <a:srgbClr val="3D8963"/>
                </a:solidFill>
                <a:latin typeface="Courier New" pitchFamily="49" charset="0"/>
              </a:rPr>
              <a:t> &lt;&lt; "Enter city name: ";</a:t>
            </a:r>
          </a:p>
          <a:p>
            <a:pPr lvl="1" eaLnBrk="1" hangingPunct="1">
              <a:lnSpc>
                <a:spcPct val="85000"/>
              </a:lnSpc>
              <a:spcBef>
                <a:spcPct val="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cin</a:t>
            </a:r>
            <a:r>
              <a:rPr lang="en-US" altLang="en-US" sz="2800" b="1" dirty="0">
                <a:solidFill>
                  <a:srgbClr val="3D8963"/>
                </a:solidFill>
                <a:latin typeface="Courier New" pitchFamily="49" charset="0"/>
              </a:rPr>
              <a:t>  &gt;&gt; city;</a:t>
            </a:r>
            <a:endParaRPr lang="en-US" altLang="en-US" sz="2800" b="1" dirty="0">
              <a:solidFill>
                <a:srgbClr val="3D8963"/>
              </a:solidFill>
            </a:endParaRPr>
          </a:p>
        </p:txBody>
      </p:sp>
      <p:pic>
        <p:nvPicPr>
          <p:cNvPr id="2" name="Image of memory layout" descr="Image shows five adjacent rectangles, arranged horizontally.  The rectangles contain the characters 'S', 'a', 'l', 'e', and 'm'.  Below each rectangle is a reference to its symbolic name using the name of the variable 'city':  city[0], city[1], city[2], city[3], and city[4], in order from left to right." title="image of the layout of memory"/>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4676" y="4800600"/>
            <a:ext cx="7133771" cy="990600"/>
          </a:xfrm>
          <a:prstGeom prst="rect">
            <a:avLst/>
          </a:prstGeom>
        </p:spPr>
      </p:pic>
      <p:sp>
        <p:nvSpPr>
          <p:cNvPr id="3789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F92B3BB5-21BE-466F-8C55-F5C06A6E7B3F}" type="slidenum">
              <a:rPr lang="en-US" altLang="en-US" sz="1200" smtClean="0"/>
              <a:pPr eaLnBrk="1" hangingPunct="1">
                <a:spcBef>
                  <a:spcPct val="0"/>
                </a:spcBef>
                <a:buFontTx/>
                <a:buNone/>
              </a:pPr>
              <a:t>34</a:t>
            </a:fld>
            <a:endParaRPr lang="en-US" altLang="en-US" sz="120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Title"/>
          <p:cNvSpPr>
            <a:spLocks noGrp="1" noChangeArrowheads="1"/>
          </p:cNvSpPr>
          <p:nvPr>
            <p:ph type="title"/>
          </p:nvPr>
        </p:nvSpPr>
        <p:spPr/>
        <p:txBody>
          <a:bodyPr/>
          <a:lstStyle/>
          <a:p>
            <a:pPr eaLnBrk="1" hangingPunct="1"/>
            <a:r>
              <a:rPr lang="en-US" altLang="en-US" dirty="0">
                <a:solidFill>
                  <a:schemeClr val="tx1"/>
                </a:solidFill>
              </a:rPr>
              <a:t>8.7  Using Parallel Arrays</a:t>
            </a:r>
          </a:p>
        </p:txBody>
      </p:sp>
      <p:sp>
        <p:nvSpPr>
          <p:cNvPr id="38915" name="Slide Body"/>
          <p:cNvSpPr>
            <a:spLocks noGrp="1" noChangeArrowheads="1"/>
          </p:cNvSpPr>
          <p:nvPr>
            <p:ph type="body" idx="1"/>
          </p:nvPr>
        </p:nvSpPr>
        <p:spPr>
          <a:xfrm>
            <a:off x="304800" y="1854200"/>
            <a:ext cx="8294688" cy="3471863"/>
          </a:xfrm>
        </p:spPr>
        <p:txBody>
          <a:bodyPr/>
          <a:lstStyle/>
          <a:p>
            <a:pPr eaLnBrk="1" hangingPunct="1">
              <a:lnSpc>
                <a:spcPct val="90000"/>
              </a:lnSpc>
              <a:spcBef>
                <a:spcPct val="0"/>
              </a:spcBef>
            </a:pPr>
            <a:r>
              <a:rPr lang="en-US" altLang="en-US" sz="2800" dirty="0">
                <a:solidFill>
                  <a:schemeClr val="accent2"/>
                </a:solidFill>
              </a:rPr>
              <a:t>Parallel arrays</a:t>
            </a:r>
            <a:r>
              <a:rPr lang="en-US" altLang="en-US" sz="2800" dirty="0"/>
              <a:t>: two or more arrays that contain related data</a:t>
            </a:r>
          </a:p>
          <a:p>
            <a:pPr eaLnBrk="1" hangingPunct="1">
              <a:lnSpc>
                <a:spcPct val="90000"/>
              </a:lnSpc>
              <a:spcBef>
                <a:spcPct val="50000"/>
              </a:spcBef>
            </a:pPr>
            <a:r>
              <a:rPr lang="en-US" altLang="en-US" sz="2800" dirty="0"/>
              <a:t>The subscript is used to relate the arrays</a:t>
            </a:r>
          </a:p>
          <a:p>
            <a:pPr lvl="1" eaLnBrk="1" hangingPunct="1">
              <a:lnSpc>
                <a:spcPct val="90000"/>
              </a:lnSpc>
              <a:spcBef>
                <a:spcPct val="50000"/>
              </a:spcBef>
            </a:pPr>
            <a:r>
              <a:rPr lang="en-US" altLang="en-US" sz="2800" dirty="0"/>
              <a:t>elements at the same subscript are related</a:t>
            </a:r>
          </a:p>
          <a:p>
            <a:pPr eaLnBrk="1" hangingPunct="1">
              <a:lnSpc>
                <a:spcPct val="90000"/>
              </a:lnSpc>
              <a:spcBef>
                <a:spcPct val="50000"/>
              </a:spcBef>
            </a:pPr>
            <a:r>
              <a:rPr lang="en-US" altLang="en-US" sz="2800" dirty="0"/>
              <a:t>The arrays do not have to hold data of the same type</a:t>
            </a:r>
            <a:endParaRPr lang="en-US" altLang="en-US" sz="2800" u="sng" dirty="0"/>
          </a:p>
        </p:txBody>
      </p:sp>
      <p:sp>
        <p:nvSpPr>
          <p:cNvPr id="3891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B659389F-D79F-4603-9F4F-1DAD213171E9}" type="slidenum">
              <a:rPr lang="en-US" altLang="en-US" sz="1200" smtClean="0"/>
              <a:pPr eaLnBrk="1" hangingPunct="1">
                <a:spcBef>
                  <a:spcPct val="0"/>
                </a:spcBef>
                <a:buFontTx/>
                <a:buNone/>
              </a:pPr>
              <a:t>35</a:t>
            </a:fld>
            <a:endParaRPr lang="en-US" altLang="en-US" sz="120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Title"/>
          <p:cNvSpPr>
            <a:spLocks noGrp="1" noChangeArrowheads="1"/>
          </p:cNvSpPr>
          <p:nvPr>
            <p:ph type="title"/>
          </p:nvPr>
        </p:nvSpPr>
        <p:spPr>
          <a:xfrm>
            <a:off x="304800" y="303213"/>
            <a:ext cx="8610600" cy="727075"/>
          </a:xfrm>
        </p:spPr>
        <p:txBody>
          <a:bodyPr/>
          <a:lstStyle/>
          <a:p>
            <a:pPr eaLnBrk="1" hangingPunct="1"/>
            <a:r>
              <a:rPr lang="en-US" altLang="en-US" dirty="0">
                <a:solidFill>
                  <a:schemeClr val="tx1"/>
                </a:solidFill>
              </a:rPr>
              <a:t>Parallel Array Example</a:t>
            </a:r>
          </a:p>
        </p:txBody>
      </p:sp>
      <p:sp>
        <p:nvSpPr>
          <p:cNvPr id="39939" name="Slide Body"/>
          <p:cNvSpPr>
            <a:spLocks noGrp="1" noChangeArrowheads="1"/>
          </p:cNvSpPr>
          <p:nvPr>
            <p:ph type="body" idx="1"/>
          </p:nvPr>
        </p:nvSpPr>
        <p:spPr>
          <a:xfrm>
            <a:off x="762000" y="1752600"/>
            <a:ext cx="7772400" cy="4267200"/>
          </a:xfrm>
        </p:spPr>
        <p:txBody>
          <a:bodyPr/>
          <a:lstStyle/>
          <a:p>
            <a:pPr eaLnBrk="1" hangingPunct="1">
              <a:buFontTx/>
              <a:buNone/>
            </a:pPr>
            <a:r>
              <a:rPr lang="en-US" altLang="en-US" sz="3600" dirty="0"/>
              <a:t>	</a:t>
            </a:r>
            <a:r>
              <a:rPr lang="en-US" altLang="en-US" sz="2400" b="1" dirty="0" err="1">
                <a:solidFill>
                  <a:srgbClr val="3D8963"/>
                </a:solidFill>
                <a:latin typeface="Courier New" pitchFamily="49" charset="0"/>
              </a:rPr>
              <a:t>const</a:t>
            </a: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ISIZE = 5;</a:t>
            </a:r>
          </a:p>
          <a:p>
            <a:pPr eaLnBrk="1" hangingPunct="1">
              <a:spcBef>
                <a:spcPct val="0"/>
              </a:spcBef>
              <a:buFontTx/>
              <a:buNone/>
            </a:pPr>
            <a:r>
              <a:rPr lang="en-US" altLang="en-US" sz="2400" b="1" dirty="0">
                <a:solidFill>
                  <a:srgbClr val="3D8963"/>
                </a:solidFill>
                <a:latin typeface="Courier New" pitchFamily="49" charset="0"/>
              </a:rPr>
              <a:t> string name[ISIZE];   // student name</a:t>
            </a:r>
          </a:p>
          <a:p>
            <a:pPr eaLnBrk="1" hangingPunct="1">
              <a:spcBef>
                <a:spcPct val="0"/>
              </a:spcBef>
              <a:buFontTx/>
              <a:buNone/>
            </a:pPr>
            <a:r>
              <a:rPr lang="en-US" altLang="en-US" sz="2400" b="1" dirty="0">
                <a:solidFill>
                  <a:srgbClr val="3D8963"/>
                </a:solidFill>
                <a:latin typeface="Courier New" pitchFamily="49" charset="0"/>
              </a:rPr>
              <a:t>	float average[ISIZE]; // course average</a:t>
            </a:r>
          </a:p>
          <a:p>
            <a:pPr eaLnBrk="1" hangingPunct="1">
              <a:spcBef>
                <a:spcPct val="0"/>
              </a:spcBef>
              <a:buFontTx/>
              <a:buNone/>
            </a:pPr>
            <a:r>
              <a:rPr lang="en-US" altLang="en-US" sz="2400" b="1" dirty="0">
                <a:solidFill>
                  <a:srgbClr val="3D8963"/>
                </a:solidFill>
                <a:latin typeface="Courier New" pitchFamily="49" charset="0"/>
              </a:rPr>
              <a:t>	char grade[ISIZE];    // course grade</a:t>
            </a:r>
            <a:endParaRPr lang="en-US" altLang="en-US" dirty="0">
              <a:latin typeface="Courier New" pitchFamily="49" charset="0"/>
            </a:endParaRPr>
          </a:p>
        </p:txBody>
      </p:sp>
      <p:pic>
        <p:nvPicPr>
          <p:cNvPr id="2" name="image of three parallel arrays" descr="The arrays are named 'name', 'average', and 'grade'.  Each has five elements and is arranged vertically.  To the left of each array are the subscripts written vertically so that they are adjacent to the individual cells:  0, 1, 2, 3, and 4." title="image of three parallel array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3000" y="3733799"/>
            <a:ext cx="6348984" cy="2034591"/>
          </a:xfrm>
          <a:prstGeom prst="rect">
            <a:avLst/>
          </a:prstGeom>
        </p:spPr>
      </p:pic>
      <p:sp>
        <p:nvSpPr>
          <p:cNvPr id="3994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DE06282E-9915-4A80-8FE3-D182EA5DEDF7}" type="slidenum">
              <a:rPr lang="en-US" altLang="en-US" sz="1200" smtClean="0"/>
              <a:pPr eaLnBrk="1" hangingPunct="1">
                <a:spcBef>
                  <a:spcPct val="0"/>
                </a:spcBef>
                <a:buFontTx/>
                <a:buNone/>
              </a:pPr>
              <a:t>36</a:t>
            </a:fld>
            <a:endParaRPr lang="en-US" altLang="en-US" sz="120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1026"/>
          <p:cNvSpPr>
            <a:spLocks noGrp="1" noChangeArrowheads="1"/>
          </p:cNvSpPr>
          <p:nvPr>
            <p:ph type="title"/>
          </p:nvPr>
        </p:nvSpPr>
        <p:spPr/>
        <p:txBody>
          <a:bodyPr/>
          <a:lstStyle/>
          <a:p>
            <a:pPr eaLnBrk="1" hangingPunct="1"/>
            <a:r>
              <a:rPr lang="en-US" altLang="en-US" dirty="0">
                <a:solidFill>
                  <a:schemeClr val="tx1"/>
                </a:solidFill>
              </a:rPr>
              <a:t>Parallel Array Processing</a:t>
            </a:r>
          </a:p>
        </p:txBody>
      </p:sp>
      <p:sp>
        <p:nvSpPr>
          <p:cNvPr id="73731" name="Rectangle 1027"/>
          <p:cNvSpPr>
            <a:spLocks noGrp="1" noChangeArrowheads="1"/>
          </p:cNvSpPr>
          <p:nvPr>
            <p:ph idx="1"/>
          </p:nvPr>
        </p:nvSpPr>
        <p:spPr>
          <a:xfrm>
            <a:off x="304800" y="1219200"/>
            <a:ext cx="8294688" cy="4572000"/>
          </a:xfrm>
        </p:spPr>
        <p:txBody>
          <a:bodyPr/>
          <a:lstStyle/>
          <a:p>
            <a:pPr eaLnBrk="1" hangingPunct="1">
              <a:spcBef>
                <a:spcPts val="0"/>
              </a:spcBef>
              <a:buFontTx/>
              <a:buNone/>
            </a:pPr>
            <a:r>
              <a:rPr lang="en-US" altLang="en-US" sz="2800" dirty="0" smtClean="0"/>
              <a:t>	</a:t>
            </a:r>
            <a:r>
              <a:rPr lang="en-US" altLang="en-US" sz="1800" b="1" dirty="0" err="1" smtClean="0">
                <a:solidFill>
                  <a:srgbClr val="3D8963"/>
                </a:solidFill>
                <a:latin typeface="Courier New" panose="02070309020205020404" pitchFamily="49" charset="0"/>
              </a:rPr>
              <a:t>const</a:t>
            </a:r>
            <a:r>
              <a:rPr lang="en-US" altLang="en-US" sz="1800" b="1" dirty="0" smtClean="0">
                <a:solidFill>
                  <a:srgbClr val="3D8963"/>
                </a:solidFill>
                <a:latin typeface="Courier New" panose="02070309020205020404" pitchFamily="49" charset="0"/>
              </a:rPr>
              <a:t> </a:t>
            </a:r>
            <a:r>
              <a:rPr lang="en-US" altLang="en-US" sz="1800" b="1" dirty="0" err="1" smtClean="0">
                <a:solidFill>
                  <a:srgbClr val="3D8963"/>
                </a:solidFill>
                <a:latin typeface="Courier New" panose="02070309020205020404" pitchFamily="49" charset="0"/>
              </a:rPr>
              <a:t>int</a:t>
            </a:r>
            <a:r>
              <a:rPr lang="en-US" altLang="en-US" sz="1800" b="1" dirty="0" smtClean="0">
                <a:solidFill>
                  <a:srgbClr val="3D8963"/>
                </a:solidFill>
                <a:latin typeface="Courier New" panose="02070309020205020404" pitchFamily="49" charset="0"/>
              </a:rPr>
              <a:t> ISIZE = 5;</a:t>
            </a:r>
          </a:p>
          <a:p>
            <a:pPr eaLnBrk="1" hangingPunct="1">
              <a:spcBef>
                <a:spcPts val="0"/>
              </a:spcBef>
              <a:buFontTx/>
              <a:buNone/>
            </a:pPr>
            <a:r>
              <a:rPr lang="en-US" altLang="en-US" sz="1800" b="1" dirty="0" smtClean="0">
                <a:solidFill>
                  <a:srgbClr val="3D8963"/>
                </a:solidFill>
                <a:latin typeface="Courier New" panose="02070309020205020404" pitchFamily="49" charset="0"/>
              </a:rPr>
              <a:t> string name[ISIZE];   // student name</a:t>
            </a:r>
          </a:p>
          <a:p>
            <a:pPr eaLnBrk="1" hangingPunct="1">
              <a:spcBef>
                <a:spcPts val="0"/>
              </a:spcBef>
              <a:buFontTx/>
              <a:buNone/>
            </a:pPr>
            <a:r>
              <a:rPr lang="en-US" altLang="en-US" sz="1800" b="1" dirty="0" smtClean="0">
                <a:solidFill>
                  <a:srgbClr val="3D8963"/>
                </a:solidFill>
                <a:latin typeface="Courier New" panose="02070309020205020404" pitchFamily="49" charset="0"/>
              </a:rPr>
              <a:t>	float average[ISIZE]; // course average</a:t>
            </a:r>
          </a:p>
          <a:p>
            <a:pPr eaLnBrk="1" hangingPunct="1">
              <a:spcBef>
                <a:spcPts val="0"/>
              </a:spcBef>
              <a:buFontTx/>
              <a:buNone/>
            </a:pPr>
            <a:r>
              <a:rPr lang="en-US" altLang="en-US" sz="1800" b="1" dirty="0" smtClean="0">
                <a:solidFill>
                  <a:srgbClr val="3D8963"/>
                </a:solidFill>
                <a:latin typeface="Courier New" panose="02070309020205020404" pitchFamily="49" charset="0"/>
              </a:rPr>
              <a:t>	char grade[ISIZE];    // course grade</a:t>
            </a:r>
          </a:p>
          <a:p>
            <a:pPr eaLnBrk="1" hangingPunct="1">
              <a:spcBef>
                <a:spcPts val="0"/>
              </a:spcBef>
              <a:buFontTx/>
              <a:buNone/>
            </a:pPr>
            <a:r>
              <a:rPr lang="en-US" altLang="en-US" sz="1800" b="1" dirty="0" smtClean="0">
                <a:solidFill>
                  <a:srgbClr val="3D8963"/>
                </a:solidFill>
                <a:latin typeface="Courier New" panose="02070309020205020404" pitchFamily="49" charset="0"/>
              </a:rPr>
              <a:t>	...</a:t>
            </a:r>
          </a:p>
          <a:p>
            <a:pPr eaLnBrk="1" hangingPunct="1">
              <a:spcBef>
                <a:spcPts val="0"/>
              </a:spcBef>
              <a:buFontTx/>
              <a:buNone/>
            </a:pPr>
            <a:r>
              <a:rPr lang="en-US" altLang="en-US" sz="1800" b="1" dirty="0" smtClean="0">
                <a:solidFill>
                  <a:srgbClr val="3D8963"/>
                </a:solidFill>
                <a:latin typeface="Courier New" panose="02070309020205020404" pitchFamily="49" charset="0"/>
              </a:rPr>
              <a:t>	for (</a:t>
            </a:r>
            <a:r>
              <a:rPr lang="en-US" altLang="en-US" sz="1800" b="1" dirty="0" err="1" smtClean="0">
                <a:solidFill>
                  <a:srgbClr val="3D8963"/>
                </a:solidFill>
                <a:latin typeface="Courier New" panose="02070309020205020404" pitchFamily="49" charset="0"/>
              </a:rPr>
              <a:t>int</a:t>
            </a:r>
            <a:r>
              <a:rPr lang="en-US" altLang="en-US" sz="1800" b="1" dirty="0" smtClean="0">
                <a:solidFill>
                  <a:srgbClr val="3D8963"/>
                </a:solidFill>
                <a:latin typeface="Courier New" panose="02070309020205020404" pitchFamily="49" charset="0"/>
              </a:rPr>
              <a:t> </a:t>
            </a:r>
            <a:r>
              <a:rPr lang="en-US" altLang="en-US" sz="1800" b="1" dirty="0" err="1" smtClean="0">
                <a:solidFill>
                  <a:srgbClr val="3D8963"/>
                </a:solidFill>
                <a:latin typeface="Courier New" panose="02070309020205020404" pitchFamily="49" charset="0"/>
              </a:rPr>
              <a:t>i</a:t>
            </a:r>
            <a:r>
              <a:rPr lang="en-US" altLang="en-US" sz="1800" b="1" dirty="0" smtClean="0">
                <a:solidFill>
                  <a:srgbClr val="3D8963"/>
                </a:solidFill>
                <a:latin typeface="Courier New" panose="02070309020205020404" pitchFamily="49" charset="0"/>
              </a:rPr>
              <a:t> = 0; </a:t>
            </a:r>
            <a:r>
              <a:rPr lang="en-US" altLang="en-US" sz="1800" b="1" dirty="0" err="1" smtClean="0">
                <a:solidFill>
                  <a:srgbClr val="3D8963"/>
                </a:solidFill>
                <a:latin typeface="Courier New" panose="02070309020205020404" pitchFamily="49" charset="0"/>
              </a:rPr>
              <a:t>i</a:t>
            </a:r>
            <a:r>
              <a:rPr lang="en-US" altLang="en-US" sz="1800" b="1" dirty="0" smtClean="0">
                <a:solidFill>
                  <a:srgbClr val="3D8963"/>
                </a:solidFill>
                <a:latin typeface="Courier New" panose="02070309020205020404" pitchFamily="49" charset="0"/>
              </a:rPr>
              <a:t> &lt; ISIZE; </a:t>
            </a:r>
            <a:r>
              <a:rPr lang="en-US" altLang="en-US" sz="1800" b="1" dirty="0" err="1" smtClean="0">
                <a:solidFill>
                  <a:srgbClr val="3D8963"/>
                </a:solidFill>
                <a:latin typeface="Courier New" panose="02070309020205020404" pitchFamily="49" charset="0"/>
              </a:rPr>
              <a:t>i</a:t>
            </a:r>
            <a:r>
              <a:rPr lang="en-US" altLang="en-US" sz="1800" b="1" dirty="0" smtClean="0">
                <a:solidFill>
                  <a:srgbClr val="3D8963"/>
                </a:solidFill>
                <a:latin typeface="Courier New" panose="02070309020205020404" pitchFamily="49" charset="0"/>
              </a:rPr>
              <a:t>++)</a:t>
            </a:r>
          </a:p>
          <a:p>
            <a:pPr eaLnBrk="1" hangingPunct="1">
              <a:spcBef>
                <a:spcPts val="0"/>
              </a:spcBef>
              <a:buFontTx/>
              <a:buNone/>
            </a:pPr>
            <a:r>
              <a:rPr lang="en-US" altLang="en-US" sz="1800" b="1" dirty="0" smtClean="0">
                <a:solidFill>
                  <a:srgbClr val="3D8963"/>
                </a:solidFill>
                <a:latin typeface="Courier New" panose="02070309020205020404" pitchFamily="49" charset="0"/>
              </a:rPr>
              <a:t>	{</a:t>
            </a:r>
          </a:p>
          <a:p>
            <a:pPr eaLnBrk="1" hangingPunct="1">
              <a:spcBef>
                <a:spcPts val="0"/>
              </a:spcBef>
              <a:buFontTx/>
              <a:buNone/>
            </a:pPr>
            <a:r>
              <a:rPr lang="en-US" altLang="en-US" sz="1800" b="1" dirty="0" smtClean="0">
                <a:solidFill>
                  <a:srgbClr val="3D8963"/>
                </a:solidFill>
                <a:latin typeface="Courier New" panose="02070309020205020404" pitchFamily="49" charset="0"/>
              </a:rPr>
              <a:t>		</a:t>
            </a:r>
            <a:r>
              <a:rPr lang="en-US" altLang="en-US" sz="1800" b="1" dirty="0" err="1" smtClean="0">
                <a:solidFill>
                  <a:srgbClr val="3D8963"/>
                </a:solidFill>
                <a:latin typeface="Courier New" panose="02070309020205020404" pitchFamily="49" charset="0"/>
              </a:rPr>
              <a:t>cout</a:t>
            </a:r>
            <a:r>
              <a:rPr lang="en-US" altLang="en-US" sz="1800" b="1" dirty="0" smtClean="0">
                <a:solidFill>
                  <a:srgbClr val="3D8963"/>
                </a:solidFill>
                <a:latin typeface="Courier New" panose="02070309020205020404" pitchFamily="49" charset="0"/>
              </a:rPr>
              <a:t> &lt;&lt; “Enter Student Name: “;</a:t>
            </a:r>
          </a:p>
          <a:p>
            <a:pPr eaLnBrk="1" hangingPunct="1">
              <a:spcBef>
                <a:spcPts val="0"/>
              </a:spcBef>
              <a:buFontTx/>
              <a:buNone/>
            </a:pPr>
            <a:r>
              <a:rPr lang="en-US" altLang="en-US" sz="1800" b="1" dirty="0" smtClean="0">
                <a:solidFill>
                  <a:srgbClr val="3D8963"/>
                </a:solidFill>
                <a:latin typeface="Courier New" panose="02070309020205020404" pitchFamily="49" charset="0"/>
              </a:rPr>
              <a:t>		</a:t>
            </a:r>
            <a:r>
              <a:rPr lang="en-US" altLang="en-US" sz="1800" b="1" dirty="0" err="1" smtClean="0">
                <a:solidFill>
                  <a:srgbClr val="3D8963"/>
                </a:solidFill>
                <a:latin typeface="Courier New" panose="02070309020205020404" pitchFamily="49" charset="0"/>
              </a:rPr>
              <a:t>cin</a:t>
            </a:r>
            <a:r>
              <a:rPr lang="en-US" altLang="en-US" sz="1800" b="1" dirty="0" smtClean="0">
                <a:solidFill>
                  <a:srgbClr val="3D8963"/>
                </a:solidFill>
                <a:latin typeface="Courier New" panose="02070309020205020404" pitchFamily="49" charset="0"/>
              </a:rPr>
              <a:t> &gt;&gt; name[</a:t>
            </a:r>
            <a:r>
              <a:rPr lang="en-US" altLang="en-US" sz="1800" b="1" dirty="0" err="1" smtClean="0">
                <a:solidFill>
                  <a:srgbClr val="3D8963"/>
                </a:solidFill>
                <a:latin typeface="Courier New" panose="02070309020205020404" pitchFamily="49" charset="0"/>
              </a:rPr>
              <a:t>i</a:t>
            </a:r>
            <a:r>
              <a:rPr lang="en-US" altLang="en-US" sz="1800" b="1" dirty="0" smtClean="0">
                <a:solidFill>
                  <a:srgbClr val="3D8963"/>
                </a:solidFill>
                <a:latin typeface="Courier New" panose="02070309020205020404" pitchFamily="49" charset="0"/>
              </a:rPr>
              <a:t>];</a:t>
            </a:r>
          </a:p>
          <a:p>
            <a:pPr eaLnBrk="1" hangingPunct="1">
              <a:spcBef>
                <a:spcPts val="0"/>
              </a:spcBef>
              <a:buFontTx/>
              <a:buNone/>
            </a:pPr>
            <a:r>
              <a:rPr lang="en-US" altLang="en-US" sz="1800" b="1" dirty="0" smtClean="0">
                <a:solidFill>
                  <a:srgbClr val="3D8963"/>
                </a:solidFill>
                <a:latin typeface="Courier New" panose="02070309020205020404" pitchFamily="49" charset="0"/>
              </a:rPr>
              <a:t>		</a:t>
            </a:r>
            <a:r>
              <a:rPr lang="en-US" altLang="en-US" sz="1800" b="1" dirty="0" err="1" smtClean="0">
                <a:solidFill>
                  <a:srgbClr val="3D8963"/>
                </a:solidFill>
                <a:latin typeface="Courier New" panose="02070309020205020404" pitchFamily="49" charset="0"/>
              </a:rPr>
              <a:t>cout</a:t>
            </a:r>
            <a:r>
              <a:rPr lang="en-US" altLang="en-US" sz="1800" b="1" dirty="0" smtClean="0">
                <a:solidFill>
                  <a:srgbClr val="3D8963"/>
                </a:solidFill>
                <a:latin typeface="Courier New" panose="02070309020205020404" pitchFamily="49" charset="0"/>
              </a:rPr>
              <a:t> &lt;&lt; “Enter the Student Average: “;</a:t>
            </a:r>
          </a:p>
          <a:p>
            <a:pPr eaLnBrk="1" hangingPunct="1">
              <a:spcBef>
                <a:spcPts val="0"/>
              </a:spcBef>
              <a:buFontTx/>
              <a:buNone/>
            </a:pPr>
            <a:r>
              <a:rPr lang="en-US" altLang="en-US" sz="1800" b="1" dirty="0" smtClean="0">
                <a:solidFill>
                  <a:srgbClr val="3D8963"/>
                </a:solidFill>
                <a:latin typeface="Courier New" panose="02070309020205020404" pitchFamily="49" charset="0"/>
              </a:rPr>
              <a:t>		</a:t>
            </a:r>
            <a:r>
              <a:rPr lang="en-US" altLang="en-US" sz="1800" b="1" dirty="0" err="1" smtClean="0">
                <a:solidFill>
                  <a:srgbClr val="3D8963"/>
                </a:solidFill>
                <a:latin typeface="Courier New" panose="02070309020205020404" pitchFamily="49" charset="0"/>
              </a:rPr>
              <a:t>cin</a:t>
            </a:r>
            <a:r>
              <a:rPr lang="en-US" altLang="en-US" sz="1800" b="1" dirty="0" smtClean="0">
                <a:solidFill>
                  <a:srgbClr val="3D8963"/>
                </a:solidFill>
                <a:latin typeface="Courier New" panose="02070309020205020404" pitchFamily="49" charset="0"/>
              </a:rPr>
              <a:t> &gt;&gt; average[</a:t>
            </a:r>
            <a:r>
              <a:rPr lang="en-US" altLang="en-US" sz="1800" b="1" dirty="0" err="1" smtClean="0">
                <a:solidFill>
                  <a:srgbClr val="3D8963"/>
                </a:solidFill>
                <a:latin typeface="Courier New" panose="02070309020205020404" pitchFamily="49" charset="0"/>
              </a:rPr>
              <a:t>i</a:t>
            </a:r>
            <a:r>
              <a:rPr lang="en-US" altLang="en-US" sz="1800" b="1" dirty="0" smtClean="0">
                <a:solidFill>
                  <a:srgbClr val="3D8963"/>
                </a:solidFill>
                <a:latin typeface="Courier New" panose="02070309020205020404" pitchFamily="49" charset="0"/>
              </a:rPr>
              <a:t>];</a:t>
            </a:r>
          </a:p>
          <a:p>
            <a:pPr eaLnBrk="1" hangingPunct="1">
              <a:spcBef>
                <a:spcPts val="0"/>
              </a:spcBef>
              <a:buFontTx/>
              <a:buNone/>
            </a:pPr>
            <a:r>
              <a:rPr lang="en-US" altLang="en-US" sz="1800" b="1" dirty="0" smtClean="0">
                <a:solidFill>
                  <a:srgbClr val="3D8963"/>
                </a:solidFill>
                <a:latin typeface="Courier New" panose="02070309020205020404" pitchFamily="49" charset="0"/>
              </a:rPr>
              <a:t>		</a:t>
            </a:r>
            <a:r>
              <a:rPr lang="en-US" altLang="en-US" sz="1800" b="1" dirty="0" err="1" smtClean="0">
                <a:solidFill>
                  <a:srgbClr val="3D8963"/>
                </a:solidFill>
                <a:latin typeface="Courier New" panose="02070309020205020404" pitchFamily="49" charset="0"/>
              </a:rPr>
              <a:t>cout</a:t>
            </a:r>
            <a:r>
              <a:rPr lang="en-US" altLang="en-US" sz="1800" b="1" dirty="0" smtClean="0">
                <a:solidFill>
                  <a:srgbClr val="3D8963"/>
                </a:solidFill>
                <a:latin typeface="Courier New" panose="02070309020205020404" pitchFamily="49" charset="0"/>
              </a:rPr>
              <a:t> &lt;&lt; “Enter the Student Grade: “;</a:t>
            </a:r>
          </a:p>
          <a:p>
            <a:pPr eaLnBrk="1" hangingPunct="1">
              <a:spcBef>
                <a:spcPts val="0"/>
              </a:spcBef>
              <a:buFontTx/>
              <a:buNone/>
            </a:pPr>
            <a:r>
              <a:rPr lang="en-US" altLang="en-US" sz="1800" b="1" dirty="0" smtClean="0">
                <a:solidFill>
                  <a:srgbClr val="3D8963"/>
                </a:solidFill>
                <a:latin typeface="Courier New" panose="02070309020205020404" pitchFamily="49" charset="0"/>
              </a:rPr>
              <a:t>		</a:t>
            </a:r>
            <a:r>
              <a:rPr lang="en-US" altLang="en-US" sz="1800" b="1" dirty="0" err="1" smtClean="0">
                <a:solidFill>
                  <a:srgbClr val="3D8963"/>
                </a:solidFill>
                <a:latin typeface="Courier New" panose="02070309020205020404" pitchFamily="49" charset="0"/>
              </a:rPr>
              <a:t>cin</a:t>
            </a:r>
            <a:r>
              <a:rPr lang="en-US" altLang="en-US" sz="1800" b="1" dirty="0" smtClean="0">
                <a:solidFill>
                  <a:srgbClr val="3D8963"/>
                </a:solidFill>
                <a:latin typeface="Courier New" panose="02070309020205020404" pitchFamily="49" charset="0"/>
              </a:rPr>
              <a:t> &gt;&gt; grade[</a:t>
            </a:r>
            <a:r>
              <a:rPr lang="en-US" altLang="en-US" sz="1800" b="1" dirty="0" err="1" smtClean="0">
                <a:solidFill>
                  <a:srgbClr val="3D8963"/>
                </a:solidFill>
                <a:latin typeface="Courier New" panose="02070309020205020404" pitchFamily="49" charset="0"/>
              </a:rPr>
              <a:t>i</a:t>
            </a:r>
            <a:r>
              <a:rPr lang="en-US" altLang="en-US" sz="1800" b="1" dirty="0" smtClean="0">
                <a:solidFill>
                  <a:srgbClr val="3D8963"/>
                </a:solidFill>
                <a:latin typeface="Courier New" panose="02070309020205020404" pitchFamily="49" charset="0"/>
              </a:rPr>
              <a:t>];</a:t>
            </a:r>
          </a:p>
          <a:p>
            <a:pPr eaLnBrk="1" hangingPunct="1">
              <a:spcBef>
                <a:spcPts val="0"/>
              </a:spcBef>
              <a:buFontTx/>
              <a:buNone/>
            </a:pPr>
            <a:r>
              <a:rPr lang="en-US" altLang="en-US" sz="1800" b="1" dirty="0" smtClean="0">
                <a:solidFill>
                  <a:srgbClr val="3D8963"/>
                </a:solidFill>
                <a:latin typeface="Courier New" panose="02070309020205020404" pitchFamily="49" charset="0"/>
              </a:rPr>
              <a:t>	}</a:t>
            </a:r>
          </a:p>
          <a:p>
            <a:pPr eaLnBrk="1" hangingPunct="1">
              <a:buFontTx/>
              <a:buNone/>
            </a:pPr>
            <a:r>
              <a:rPr lang="en-US" altLang="en-US" sz="2000" b="1" dirty="0" smtClean="0">
                <a:solidFill>
                  <a:srgbClr val="3D8963"/>
                </a:solidFill>
              </a:rPr>
              <a:t>	</a:t>
            </a:r>
            <a:r>
              <a:rPr lang="en-US" altLang="en-US" sz="2000" b="1" dirty="0" smtClean="0">
                <a:solidFill>
                  <a:srgbClr val="3D8963"/>
                </a:solidFill>
                <a:latin typeface="Courier New" panose="02070309020205020404" pitchFamily="49" charset="0"/>
              </a:rPr>
              <a:t>		</a:t>
            </a:r>
          </a:p>
        </p:txBody>
      </p:sp>
      <p:sp>
        <p:nvSpPr>
          <p:cNvPr id="7373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smtClean="0"/>
              <a:t>8-</a:t>
            </a:r>
            <a:fld id="{2B14812F-FE8F-405F-A0D2-427D19C1DEC5}" type="slidenum">
              <a:rPr lang="en-US" altLang="en-US" sz="1200" smtClean="0"/>
              <a:pPr>
                <a:spcBef>
                  <a:spcPct val="0"/>
                </a:spcBef>
                <a:buFontTx/>
                <a:buNone/>
              </a:pPr>
              <a:t>37</a:t>
            </a:fld>
            <a:endParaRPr lang="en-US" altLang="en-US" sz="1200" smtClean="0"/>
          </a:p>
        </p:txBody>
      </p:sp>
    </p:spTree>
    <p:extLst>
      <p:ext uri="{BB962C8B-B14F-4D97-AF65-F5344CB8AC3E}">
        <p14:creationId xmlns:p14="http://schemas.microsoft.com/office/powerpoint/2010/main" val="28367692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304800" y="303213"/>
            <a:ext cx="8610600" cy="727075"/>
          </a:xfrm>
        </p:spPr>
        <p:txBody>
          <a:bodyPr/>
          <a:lstStyle/>
          <a:p>
            <a:pPr eaLnBrk="1" hangingPunct="1"/>
            <a:r>
              <a:rPr lang="en-US" altLang="en-US" smtClean="0"/>
              <a:t>Parallel Array Example</a:t>
            </a:r>
          </a:p>
        </p:txBody>
      </p:sp>
      <p:sp>
        <p:nvSpPr>
          <p:cNvPr id="75779" name="Rectangle 3"/>
          <p:cNvSpPr>
            <a:spLocks noGrp="1" noChangeArrowheads="1"/>
          </p:cNvSpPr>
          <p:nvPr>
            <p:ph idx="1"/>
          </p:nvPr>
        </p:nvSpPr>
        <p:spPr>
          <a:xfrm>
            <a:off x="762000" y="1752600"/>
            <a:ext cx="7772400" cy="4267200"/>
          </a:xfrm>
        </p:spPr>
        <p:txBody>
          <a:bodyPr/>
          <a:lstStyle/>
          <a:p>
            <a:pPr eaLnBrk="1" hangingPunct="1">
              <a:buFontTx/>
              <a:buNone/>
            </a:pPr>
            <a:r>
              <a:rPr lang="en-US" altLang="en-US" sz="3600" dirty="0" smtClean="0"/>
              <a:t>	</a:t>
            </a:r>
            <a:r>
              <a:rPr lang="en-US" altLang="en-US" sz="2400" b="1" dirty="0" err="1" smtClean="0">
                <a:solidFill>
                  <a:srgbClr val="3D8963"/>
                </a:solidFill>
                <a:latin typeface="Courier New" panose="02070309020205020404" pitchFamily="49" charset="0"/>
              </a:rPr>
              <a:t>const</a:t>
            </a:r>
            <a:r>
              <a:rPr lang="en-US" altLang="en-US" sz="2400" b="1" dirty="0" smtClean="0">
                <a:solidFill>
                  <a:srgbClr val="3D8963"/>
                </a:solidFill>
                <a:latin typeface="Courier New" panose="02070309020205020404" pitchFamily="49" charset="0"/>
              </a:rPr>
              <a:t> </a:t>
            </a:r>
            <a:r>
              <a:rPr lang="en-US" altLang="en-US" sz="2400" b="1" dirty="0" err="1" smtClean="0">
                <a:solidFill>
                  <a:srgbClr val="3D8963"/>
                </a:solidFill>
                <a:latin typeface="Courier New" panose="02070309020205020404" pitchFamily="49" charset="0"/>
              </a:rPr>
              <a:t>int</a:t>
            </a:r>
            <a:r>
              <a:rPr lang="en-US" altLang="en-US" sz="2400" b="1" dirty="0" smtClean="0">
                <a:solidFill>
                  <a:srgbClr val="3D8963"/>
                </a:solidFill>
                <a:latin typeface="Courier New" panose="02070309020205020404" pitchFamily="49" charset="0"/>
              </a:rPr>
              <a:t> ISIZE = 5;</a:t>
            </a:r>
          </a:p>
          <a:p>
            <a:pPr eaLnBrk="1" hangingPunct="1">
              <a:spcBef>
                <a:spcPct val="0"/>
              </a:spcBef>
              <a:buFontTx/>
              <a:buNone/>
            </a:pPr>
            <a:r>
              <a:rPr lang="en-US" altLang="en-US" sz="2400" b="1" dirty="0" smtClean="0">
                <a:solidFill>
                  <a:srgbClr val="3D8963"/>
                </a:solidFill>
                <a:latin typeface="Courier New" panose="02070309020205020404" pitchFamily="49" charset="0"/>
              </a:rPr>
              <a:t> string name[ISIZE];   // student name</a:t>
            </a:r>
          </a:p>
          <a:p>
            <a:pPr eaLnBrk="1" hangingPunct="1">
              <a:spcBef>
                <a:spcPct val="0"/>
              </a:spcBef>
              <a:buFontTx/>
              <a:buNone/>
            </a:pPr>
            <a:r>
              <a:rPr lang="en-US" altLang="en-US" sz="2400" b="1" dirty="0" smtClean="0">
                <a:solidFill>
                  <a:srgbClr val="3D8963"/>
                </a:solidFill>
                <a:latin typeface="Courier New" panose="02070309020205020404" pitchFamily="49" charset="0"/>
              </a:rPr>
              <a:t>	float average[ISIZE]; // course average</a:t>
            </a:r>
          </a:p>
          <a:p>
            <a:pPr eaLnBrk="1" hangingPunct="1">
              <a:spcBef>
                <a:spcPct val="0"/>
              </a:spcBef>
              <a:buFontTx/>
              <a:buNone/>
            </a:pPr>
            <a:r>
              <a:rPr lang="en-US" altLang="en-US" sz="2400" b="1" dirty="0" smtClean="0">
                <a:solidFill>
                  <a:srgbClr val="3D8963"/>
                </a:solidFill>
                <a:latin typeface="Courier New" panose="02070309020205020404" pitchFamily="49" charset="0"/>
              </a:rPr>
              <a:t>	char grade[ISIZE];    // course grade</a:t>
            </a:r>
            <a:endParaRPr lang="en-US" altLang="en-US" dirty="0" smtClean="0">
              <a:latin typeface="Courier New" panose="02070309020205020404" pitchFamily="49" charset="0"/>
            </a:endParaRPr>
          </a:p>
        </p:txBody>
      </p:sp>
      <p:sp>
        <p:nvSpPr>
          <p:cNvPr id="7578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smtClean="0"/>
              <a:t>8-</a:t>
            </a:r>
            <a:fld id="{DE341D44-833B-4AFE-BB31-34D7335C82D0}" type="slidenum">
              <a:rPr lang="en-US" altLang="en-US" sz="1200" smtClean="0"/>
              <a:pPr>
                <a:spcBef>
                  <a:spcPct val="0"/>
                </a:spcBef>
                <a:buFontTx/>
                <a:buNone/>
              </a:pPr>
              <a:t>38</a:t>
            </a:fld>
            <a:endParaRPr lang="en-US" altLang="en-US" sz="1200" smtClean="0"/>
          </a:p>
        </p:txBody>
      </p:sp>
      <p:grpSp>
        <p:nvGrpSpPr>
          <p:cNvPr id="75781" name="Group 33"/>
          <p:cNvGrpSpPr>
            <a:grpSpLocks/>
          </p:cNvGrpSpPr>
          <p:nvPr/>
        </p:nvGrpSpPr>
        <p:grpSpPr bwMode="auto">
          <a:xfrm>
            <a:off x="1524000" y="3810000"/>
            <a:ext cx="6096000" cy="2149475"/>
            <a:chOff x="1248" y="2400"/>
            <a:chExt cx="3840" cy="1354"/>
          </a:xfrm>
        </p:grpSpPr>
        <p:grpSp>
          <p:nvGrpSpPr>
            <p:cNvPr id="75782" name="Group 15"/>
            <p:cNvGrpSpPr>
              <a:grpSpLocks/>
            </p:cNvGrpSpPr>
            <p:nvPr/>
          </p:nvGrpSpPr>
          <p:grpSpPr bwMode="auto">
            <a:xfrm>
              <a:off x="1248" y="2736"/>
              <a:ext cx="770" cy="1018"/>
              <a:chOff x="1248" y="2496"/>
              <a:chExt cx="770" cy="1018"/>
            </a:xfrm>
          </p:grpSpPr>
          <p:grpSp>
            <p:nvGrpSpPr>
              <p:cNvPr id="75800" name="Group 9"/>
              <p:cNvGrpSpPr>
                <a:grpSpLocks/>
              </p:cNvGrpSpPr>
              <p:nvPr/>
            </p:nvGrpSpPr>
            <p:grpSpPr bwMode="auto">
              <a:xfrm>
                <a:off x="1488" y="2496"/>
                <a:ext cx="530" cy="960"/>
                <a:chOff x="1488" y="2496"/>
                <a:chExt cx="530" cy="960"/>
              </a:xfrm>
            </p:grpSpPr>
            <p:sp>
              <p:nvSpPr>
                <p:cNvPr id="75802" name="Rectangle 4"/>
                <p:cNvSpPr>
                  <a:spLocks noChangeArrowheads="1"/>
                </p:cNvSpPr>
                <p:nvPr/>
              </p:nvSpPr>
              <p:spPr bwMode="auto">
                <a:xfrm>
                  <a:off x="1488" y="2496"/>
                  <a:ext cx="530" cy="192"/>
                </a:xfrm>
                <a:prstGeom prst="rect">
                  <a:avLst/>
                </a:prstGeom>
                <a:solidFill>
                  <a:srgbClr val="FDFCE5"/>
                </a:solidFill>
                <a:ln w="9525">
                  <a:solidFill>
                    <a:schemeClr val="tx1"/>
                  </a:solidFill>
                  <a:miter lim="800000"/>
                  <a:headEnd/>
                  <a:tailEnd/>
                </a:ln>
              </p:spPr>
              <p:txBody>
                <a:bodyPr wrap="none" anchor="b"/>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latin typeface="Times New Roman" panose="02020603050405020304" pitchFamily="18" charset="0"/>
                    </a:rPr>
                    <a:t>Ben</a:t>
                  </a:r>
                </a:p>
              </p:txBody>
            </p:sp>
            <p:sp>
              <p:nvSpPr>
                <p:cNvPr id="75803" name="Rectangle 5"/>
                <p:cNvSpPr>
                  <a:spLocks noChangeArrowheads="1"/>
                </p:cNvSpPr>
                <p:nvPr/>
              </p:nvSpPr>
              <p:spPr bwMode="auto">
                <a:xfrm>
                  <a:off x="1488" y="2688"/>
                  <a:ext cx="530" cy="192"/>
                </a:xfrm>
                <a:prstGeom prst="rect">
                  <a:avLst/>
                </a:prstGeom>
                <a:solidFill>
                  <a:srgbClr val="FDFCE5"/>
                </a:solidFill>
                <a:ln w="9525">
                  <a:solidFill>
                    <a:schemeClr val="tx1"/>
                  </a:solidFill>
                  <a:miter lim="800000"/>
                  <a:headEnd/>
                  <a:tailEnd/>
                </a:ln>
              </p:spPr>
              <p:txBody>
                <a:bodyPr wrap="none" anchor="b"/>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latin typeface="Times New Roman" panose="02020603050405020304" pitchFamily="18" charset="0"/>
                    </a:rPr>
                    <a:t>Mary</a:t>
                  </a:r>
                </a:p>
              </p:txBody>
            </p:sp>
            <p:sp>
              <p:nvSpPr>
                <p:cNvPr id="75804" name="Rectangle 6"/>
                <p:cNvSpPr>
                  <a:spLocks noChangeArrowheads="1"/>
                </p:cNvSpPr>
                <p:nvPr/>
              </p:nvSpPr>
              <p:spPr bwMode="auto">
                <a:xfrm>
                  <a:off x="1488" y="2880"/>
                  <a:ext cx="530" cy="192"/>
                </a:xfrm>
                <a:prstGeom prst="rect">
                  <a:avLst/>
                </a:prstGeom>
                <a:solidFill>
                  <a:srgbClr val="FDFCE5"/>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latin typeface="Times New Roman" panose="02020603050405020304" pitchFamily="18" charset="0"/>
                    </a:rPr>
                    <a:t>John</a:t>
                  </a:r>
                </a:p>
              </p:txBody>
            </p:sp>
            <p:sp>
              <p:nvSpPr>
                <p:cNvPr id="75805" name="Rectangle 7"/>
                <p:cNvSpPr>
                  <a:spLocks noChangeArrowheads="1"/>
                </p:cNvSpPr>
                <p:nvPr/>
              </p:nvSpPr>
              <p:spPr bwMode="auto">
                <a:xfrm>
                  <a:off x="1488" y="3072"/>
                  <a:ext cx="530" cy="192"/>
                </a:xfrm>
                <a:prstGeom prst="rect">
                  <a:avLst/>
                </a:prstGeom>
                <a:solidFill>
                  <a:srgbClr val="FDFCE5"/>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latin typeface="Times New Roman" panose="02020603050405020304" pitchFamily="18" charset="0"/>
                    </a:rPr>
                    <a:t>Anna</a:t>
                  </a:r>
                </a:p>
              </p:txBody>
            </p:sp>
            <p:sp>
              <p:nvSpPr>
                <p:cNvPr id="75806" name="Rectangle 8"/>
                <p:cNvSpPr>
                  <a:spLocks noChangeArrowheads="1"/>
                </p:cNvSpPr>
                <p:nvPr/>
              </p:nvSpPr>
              <p:spPr bwMode="auto">
                <a:xfrm>
                  <a:off x="1488" y="3264"/>
                  <a:ext cx="530" cy="192"/>
                </a:xfrm>
                <a:prstGeom prst="rect">
                  <a:avLst/>
                </a:prstGeom>
                <a:solidFill>
                  <a:srgbClr val="FDFCE5"/>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latin typeface="Times New Roman" panose="02020603050405020304" pitchFamily="18" charset="0"/>
                    </a:rPr>
                    <a:t>Mark</a:t>
                  </a:r>
                </a:p>
              </p:txBody>
            </p:sp>
          </p:grpSp>
          <p:sp>
            <p:nvSpPr>
              <p:cNvPr id="75801" name="Text Box 10"/>
              <p:cNvSpPr txBox="1">
                <a:spLocks noChangeArrowheads="1"/>
              </p:cNvSpPr>
              <p:nvPr/>
            </p:nvSpPr>
            <p:spPr bwMode="auto">
              <a:xfrm>
                <a:off x="1248" y="2496"/>
                <a:ext cx="192" cy="1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b="1" baseline="0">
                    <a:latin typeface="Courier New" panose="02070309020205020404" pitchFamily="49" charset="0"/>
                  </a:rPr>
                  <a:t>0</a:t>
                </a:r>
              </a:p>
              <a:p>
                <a:pPr eaLnBrk="1" hangingPunct="1">
                  <a:spcBef>
                    <a:spcPct val="0"/>
                  </a:spcBef>
                  <a:buFontTx/>
                  <a:buNone/>
                </a:pPr>
                <a:r>
                  <a:rPr lang="en-US" altLang="en-US" sz="2000" b="1" baseline="0">
                    <a:latin typeface="Courier New" panose="02070309020205020404" pitchFamily="49" charset="0"/>
                  </a:rPr>
                  <a:t>1</a:t>
                </a:r>
              </a:p>
              <a:p>
                <a:pPr eaLnBrk="1" hangingPunct="1">
                  <a:spcBef>
                    <a:spcPct val="0"/>
                  </a:spcBef>
                  <a:buFontTx/>
                  <a:buNone/>
                </a:pPr>
                <a:r>
                  <a:rPr lang="en-US" altLang="en-US" sz="2000" b="1" baseline="0">
                    <a:latin typeface="Courier New" panose="02070309020205020404" pitchFamily="49" charset="0"/>
                  </a:rPr>
                  <a:t>2</a:t>
                </a:r>
              </a:p>
              <a:p>
                <a:pPr eaLnBrk="1" hangingPunct="1">
                  <a:spcBef>
                    <a:spcPct val="0"/>
                  </a:spcBef>
                  <a:buFontTx/>
                  <a:buNone/>
                </a:pPr>
                <a:r>
                  <a:rPr lang="en-US" altLang="en-US" sz="2000" b="1" baseline="0">
                    <a:latin typeface="Courier New" panose="02070309020205020404" pitchFamily="49" charset="0"/>
                  </a:rPr>
                  <a:t>3</a:t>
                </a:r>
              </a:p>
              <a:p>
                <a:pPr eaLnBrk="1" hangingPunct="1">
                  <a:spcBef>
                    <a:spcPct val="0"/>
                  </a:spcBef>
                  <a:buFontTx/>
                  <a:buNone/>
                </a:pPr>
                <a:r>
                  <a:rPr lang="en-US" altLang="en-US" sz="2000" b="1" baseline="0">
                    <a:latin typeface="Courier New" panose="02070309020205020404" pitchFamily="49" charset="0"/>
                  </a:rPr>
                  <a:t>4</a:t>
                </a:r>
              </a:p>
            </p:txBody>
          </p:sp>
        </p:grpSp>
        <p:grpSp>
          <p:nvGrpSpPr>
            <p:cNvPr id="75783" name="Group 16"/>
            <p:cNvGrpSpPr>
              <a:grpSpLocks/>
            </p:cNvGrpSpPr>
            <p:nvPr/>
          </p:nvGrpSpPr>
          <p:grpSpPr bwMode="auto">
            <a:xfrm>
              <a:off x="2736" y="2736"/>
              <a:ext cx="768" cy="1018"/>
              <a:chOff x="1248" y="2496"/>
              <a:chExt cx="768" cy="1018"/>
            </a:xfrm>
          </p:grpSpPr>
          <p:grpSp>
            <p:nvGrpSpPr>
              <p:cNvPr id="75793" name="Group 17"/>
              <p:cNvGrpSpPr>
                <a:grpSpLocks/>
              </p:cNvGrpSpPr>
              <p:nvPr/>
            </p:nvGrpSpPr>
            <p:grpSpPr bwMode="auto">
              <a:xfrm>
                <a:off x="1488" y="2496"/>
                <a:ext cx="528" cy="960"/>
                <a:chOff x="1488" y="2496"/>
                <a:chExt cx="528" cy="960"/>
              </a:xfrm>
            </p:grpSpPr>
            <p:sp>
              <p:nvSpPr>
                <p:cNvPr id="75795" name="Rectangle 18"/>
                <p:cNvSpPr>
                  <a:spLocks noChangeArrowheads="1"/>
                </p:cNvSpPr>
                <p:nvPr/>
              </p:nvSpPr>
              <p:spPr bwMode="auto">
                <a:xfrm>
                  <a:off x="1488" y="2496"/>
                  <a:ext cx="528" cy="192"/>
                </a:xfrm>
                <a:prstGeom prst="rect">
                  <a:avLst/>
                </a:prstGeom>
                <a:solidFill>
                  <a:srgbClr val="FDFCE5"/>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latin typeface="Times New Roman" panose="02020603050405020304" pitchFamily="18" charset="0"/>
                    </a:rPr>
                    <a:t>94.8</a:t>
                  </a:r>
                </a:p>
              </p:txBody>
            </p:sp>
            <p:sp>
              <p:nvSpPr>
                <p:cNvPr id="75796" name="Rectangle 19"/>
                <p:cNvSpPr>
                  <a:spLocks noChangeArrowheads="1"/>
                </p:cNvSpPr>
                <p:nvPr/>
              </p:nvSpPr>
              <p:spPr bwMode="auto">
                <a:xfrm>
                  <a:off x="1488" y="2688"/>
                  <a:ext cx="528" cy="192"/>
                </a:xfrm>
                <a:prstGeom prst="rect">
                  <a:avLst/>
                </a:prstGeom>
                <a:solidFill>
                  <a:srgbClr val="FDFCE5"/>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latin typeface="Times New Roman" panose="02020603050405020304" pitchFamily="18" charset="0"/>
                    </a:rPr>
                    <a:t>78.1</a:t>
                  </a:r>
                </a:p>
              </p:txBody>
            </p:sp>
            <p:sp>
              <p:nvSpPr>
                <p:cNvPr id="75797" name="Rectangle 20"/>
                <p:cNvSpPr>
                  <a:spLocks noChangeArrowheads="1"/>
                </p:cNvSpPr>
                <p:nvPr/>
              </p:nvSpPr>
              <p:spPr bwMode="auto">
                <a:xfrm>
                  <a:off x="1488" y="2880"/>
                  <a:ext cx="528" cy="192"/>
                </a:xfrm>
                <a:prstGeom prst="rect">
                  <a:avLst/>
                </a:prstGeom>
                <a:solidFill>
                  <a:srgbClr val="FDFCE5"/>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latin typeface="Times New Roman" panose="02020603050405020304" pitchFamily="18" charset="0"/>
                    </a:rPr>
                    <a:t>90.9</a:t>
                  </a:r>
                </a:p>
              </p:txBody>
            </p:sp>
            <p:sp>
              <p:nvSpPr>
                <p:cNvPr id="75798" name="Rectangle 21"/>
                <p:cNvSpPr>
                  <a:spLocks noChangeArrowheads="1"/>
                </p:cNvSpPr>
                <p:nvPr/>
              </p:nvSpPr>
              <p:spPr bwMode="auto">
                <a:xfrm>
                  <a:off x="1488" y="3072"/>
                  <a:ext cx="528" cy="192"/>
                </a:xfrm>
                <a:prstGeom prst="rect">
                  <a:avLst/>
                </a:prstGeom>
                <a:solidFill>
                  <a:srgbClr val="FDFCE5"/>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latin typeface="Times New Roman" panose="02020603050405020304" pitchFamily="18" charset="0"/>
                    </a:rPr>
                    <a:t>81.4</a:t>
                  </a:r>
                </a:p>
              </p:txBody>
            </p:sp>
            <p:sp>
              <p:nvSpPr>
                <p:cNvPr id="75799" name="Rectangle 22"/>
                <p:cNvSpPr>
                  <a:spLocks noChangeArrowheads="1"/>
                </p:cNvSpPr>
                <p:nvPr/>
              </p:nvSpPr>
              <p:spPr bwMode="auto">
                <a:xfrm>
                  <a:off x="1488" y="3264"/>
                  <a:ext cx="528" cy="192"/>
                </a:xfrm>
                <a:prstGeom prst="rect">
                  <a:avLst/>
                </a:prstGeom>
                <a:solidFill>
                  <a:srgbClr val="FDFCE5"/>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latin typeface="Times New Roman" panose="02020603050405020304" pitchFamily="18" charset="0"/>
                    </a:rPr>
                    <a:t>85.2</a:t>
                  </a:r>
                </a:p>
              </p:txBody>
            </p:sp>
          </p:grpSp>
          <p:sp>
            <p:nvSpPr>
              <p:cNvPr id="75794" name="Text Box 23"/>
              <p:cNvSpPr txBox="1">
                <a:spLocks noChangeArrowheads="1"/>
              </p:cNvSpPr>
              <p:nvPr/>
            </p:nvSpPr>
            <p:spPr bwMode="auto">
              <a:xfrm>
                <a:off x="1248" y="2496"/>
                <a:ext cx="192" cy="1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b="1" baseline="0">
                    <a:latin typeface="Courier New" panose="02070309020205020404" pitchFamily="49" charset="0"/>
                  </a:rPr>
                  <a:t>0</a:t>
                </a:r>
              </a:p>
              <a:p>
                <a:pPr eaLnBrk="1" hangingPunct="1">
                  <a:spcBef>
                    <a:spcPct val="0"/>
                  </a:spcBef>
                  <a:buFontTx/>
                  <a:buNone/>
                </a:pPr>
                <a:r>
                  <a:rPr lang="en-US" altLang="en-US" sz="2000" b="1" baseline="0">
                    <a:latin typeface="Courier New" panose="02070309020205020404" pitchFamily="49" charset="0"/>
                  </a:rPr>
                  <a:t>1</a:t>
                </a:r>
              </a:p>
              <a:p>
                <a:pPr eaLnBrk="1" hangingPunct="1">
                  <a:spcBef>
                    <a:spcPct val="0"/>
                  </a:spcBef>
                  <a:buFontTx/>
                  <a:buNone/>
                </a:pPr>
                <a:r>
                  <a:rPr lang="en-US" altLang="en-US" sz="2000" b="1" baseline="0">
                    <a:latin typeface="Courier New" panose="02070309020205020404" pitchFamily="49" charset="0"/>
                  </a:rPr>
                  <a:t>2</a:t>
                </a:r>
              </a:p>
              <a:p>
                <a:pPr eaLnBrk="1" hangingPunct="1">
                  <a:spcBef>
                    <a:spcPct val="0"/>
                  </a:spcBef>
                  <a:buFontTx/>
                  <a:buNone/>
                </a:pPr>
                <a:r>
                  <a:rPr lang="en-US" altLang="en-US" sz="2000" b="1" baseline="0">
                    <a:latin typeface="Courier New" panose="02070309020205020404" pitchFamily="49" charset="0"/>
                  </a:rPr>
                  <a:t>3</a:t>
                </a:r>
              </a:p>
              <a:p>
                <a:pPr eaLnBrk="1" hangingPunct="1">
                  <a:spcBef>
                    <a:spcPct val="0"/>
                  </a:spcBef>
                  <a:buFontTx/>
                  <a:buNone/>
                </a:pPr>
                <a:r>
                  <a:rPr lang="en-US" altLang="en-US" sz="2000" b="1" baseline="0">
                    <a:latin typeface="Courier New" panose="02070309020205020404" pitchFamily="49" charset="0"/>
                  </a:rPr>
                  <a:t>4</a:t>
                </a:r>
              </a:p>
            </p:txBody>
          </p:sp>
        </p:grpSp>
        <p:grpSp>
          <p:nvGrpSpPr>
            <p:cNvPr id="75784" name="Group 24"/>
            <p:cNvGrpSpPr>
              <a:grpSpLocks/>
            </p:cNvGrpSpPr>
            <p:nvPr/>
          </p:nvGrpSpPr>
          <p:grpSpPr bwMode="auto">
            <a:xfrm>
              <a:off x="4128" y="2736"/>
              <a:ext cx="768" cy="1018"/>
              <a:chOff x="1248" y="2496"/>
              <a:chExt cx="768" cy="1018"/>
            </a:xfrm>
          </p:grpSpPr>
          <p:grpSp>
            <p:nvGrpSpPr>
              <p:cNvPr id="75786" name="Group 25"/>
              <p:cNvGrpSpPr>
                <a:grpSpLocks/>
              </p:cNvGrpSpPr>
              <p:nvPr/>
            </p:nvGrpSpPr>
            <p:grpSpPr bwMode="auto">
              <a:xfrm>
                <a:off x="1488" y="2496"/>
                <a:ext cx="528" cy="960"/>
                <a:chOff x="1488" y="2496"/>
                <a:chExt cx="528" cy="960"/>
              </a:xfrm>
            </p:grpSpPr>
            <p:sp>
              <p:nvSpPr>
                <p:cNvPr id="75788" name="Rectangle 26"/>
                <p:cNvSpPr>
                  <a:spLocks noChangeArrowheads="1"/>
                </p:cNvSpPr>
                <p:nvPr/>
              </p:nvSpPr>
              <p:spPr bwMode="auto">
                <a:xfrm>
                  <a:off x="1488" y="2496"/>
                  <a:ext cx="528" cy="192"/>
                </a:xfrm>
                <a:prstGeom prst="rect">
                  <a:avLst/>
                </a:prstGeom>
                <a:solidFill>
                  <a:srgbClr val="FDFCE5"/>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latin typeface="Times New Roman" panose="02020603050405020304" pitchFamily="18" charset="0"/>
                    </a:rPr>
                    <a:t>A</a:t>
                  </a:r>
                </a:p>
              </p:txBody>
            </p:sp>
            <p:sp>
              <p:nvSpPr>
                <p:cNvPr id="75789" name="Rectangle 27"/>
                <p:cNvSpPr>
                  <a:spLocks noChangeArrowheads="1"/>
                </p:cNvSpPr>
                <p:nvPr/>
              </p:nvSpPr>
              <p:spPr bwMode="auto">
                <a:xfrm>
                  <a:off x="1488" y="2688"/>
                  <a:ext cx="528" cy="192"/>
                </a:xfrm>
                <a:prstGeom prst="rect">
                  <a:avLst/>
                </a:prstGeom>
                <a:solidFill>
                  <a:srgbClr val="FDFCE5"/>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latin typeface="Times New Roman" panose="02020603050405020304" pitchFamily="18" charset="0"/>
                    </a:rPr>
                    <a:t>C</a:t>
                  </a:r>
                </a:p>
              </p:txBody>
            </p:sp>
            <p:sp>
              <p:nvSpPr>
                <p:cNvPr id="75790" name="Rectangle 28"/>
                <p:cNvSpPr>
                  <a:spLocks noChangeArrowheads="1"/>
                </p:cNvSpPr>
                <p:nvPr/>
              </p:nvSpPr>
              <p:spPr bwMode="auto">
                <a:xfrm>
                  <a:off x="1488" y="2880"/>
                  <a:ext cx="528" cy="192"/>
                </a:xfrm>
                <a:prstGeom prst="rect">
                  <a:avLst/>
                </a:prstGeom>
                <a:solidFill>
                  <a:srgbClr val="FDFCE5"/>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latin typeface="Times New Roman" panose="02020603050405020304" pitchFamily="18" charset="0"/>
                    </a:rPr>
                    <a:t>A</a:t>
                  </a:r>
                </a:p>
              </p:txBody>
            </p:sp>
            <p:sp>
              <p:nvSpPr>
                <p:cNvPr id="75791" name="Rectangle 29"/>
                <p:cNvSpPr>
                  <a:spLocks noChangeArrowheads="1"/>
                </p:cNvSpPr>
                <p:nvPr/>
              </p:nvSpPr>
              <p:spPr bwMode="auto">
                <a:xfrm>
                  <a:off x="1488" y="3072"/>
                  <a:ext cx="528" cy="192"/>
                </a:xfrm>
                <a:prstGeom prst="rect">
                  <a:avLst/>
                </a:prstGeom>
                <a:solidFill>
                  <a:srgbClr val="FDFCE5"/>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latin typeface="Times New Roman" panose="02020603050405020304" pitchFamily="18" charset="0"/>
                    </a:rPr>
                    <a:t>B</a:t>
                  </a:r>
                </a:p>
              </p:txBody>
            </p:sp>
            <p:sp>
              <p:nvSpPr>
                <p:cNvPr id="75792" name="Rectangle 30"/>
                <p:cNvSpPr>
                  <a:spLocks noChangeArrowheads="1"/>
                </p:cNvSpPr>
                <p:nvPr/>
              </p:nvSpPr>
              <p:spPr bwMode="auto">
                <a:xfrm>
                  <a:off x="1488" y="3264"/>
                  <a:ext cx="528" cy="192"/>
                </a:xfrm>
                <a:prstGeom prst="rect">
                  <a:avLst/>
                </a:prstGeom>
                <a:solidFill>
                  <a:srgbClr val="FDFCE5"/>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latin typeface="Times New Roman" panose="02020603050405020304" pitchFamily="18" charset="0"/>
                    </a:rPr>
                    <a:t>B</a:t>
                  </a:r>
                </a:p>
              </p:txBody>
            </p:sp>
          </p:grpSp>
          <p:sp>
            <p:nvSpPr>
              <p:cNvPr id="75787" name="Text Box 31"/>
              <p:cNvSpPr txBox="1">
                <a:spLocks noChangeArrowheads="1"/>
              </p:cNvSpPr>
              <p:nvPr/>
            </p:nvSpPr>
            <p:spPr bwMode="auto">
              <a:xfrm>
                <a:off x="1248" y="2496"/>
                <a:ext cx="192" cy="1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b="1" baseline="0">
                    <a:latin typeface="Courier New" panose="02070309020205020404" pitchFamily="49" charset="0"/>
                  </a:rPr>
                  <a:t>0</a:t>
                </a:r>
              </a:p>
              <a:p>
                <a:pPr eaLnBrk="1" hangingPunct="1">
                  <a:spcBef>
                    <a:spcPct val="0"/>
                  </a:spcBef>
                  <a:buFontTx/>
                  <a:buNone/>
                </a:pPr>
                <a:r>
                  <a:rPr lang="en-US" altLang="en-US" sz="2000" b="1" baseline="0">
                    <a:latin typeface="Courier New" panose="02070309020205020404" pitchFamily="49" charset="0"/>
                  </a:rPr>
                  <a:t>1</a:t>
                </a:r>
              </a:p>
              <a:p>
                <a:pPr eaLnBrk="1" hangingPunct="1">
                  <a:spcBef>
                    <a:spcPct val="0"/>
                  </a:spcBef>
                  <a:buFontTx/>
                  <a:buNone/>
                </a:pPr>
                <a:r>
                  <a:rPr lang="en-US" altLang="en-US" sz="2000" b="1" baseline="0">
                    <a:latin typeface="Courier New" panose="02070309020205020404" pitchFamily="49" charset="0"/>
                  </a:rPr>
                  <a:t>2</a:t>
                </a:r>
              </a:p>
              <a:p>
                <a:pPr eaLnBrk="1" hangingPunct="1">
                  <a:spcBef>
                    <a:spcPct val="0"/>
                  </a:spcBef>
                  <a:buFontTx/>
                  <a:buNone/>
                </a:pPr>
                <a:r>
                  <a:rPr lang="en-US" altLang="en-US" sz="2000" b="1" baseline="0">
                    <a:latin typeface="Courier New" panose="02070309020205020404" pitchFamily="49" charset="0"/>
                  </a:rPr>
                  <a:t>3</a:t>
                </a:r>
              </a:p>
              <a:p>
                <a:pPr eaLnBrk="1" hangingPunct="1">
                  <a:spcBef>
                    <a:spcPct val="0"/>
                  </a:spcBef>
                  <a:buFontTx/>
                  <a:buNone/>
                </a:pPr>
                <a:r>
                  <a:rPr lang="en-US" altLang="en-US" sz="2000" b="1" baseline="0">
                    <a:latin typeface="Courier New" panose="02070309020205020404" pitchFamily="49" charset="0"/>
                  </a:rPr>
                  <a:t>4</a:t>
                </a:r>
              </a:p>
            </p:txBody>
          </p:sp>
        </p:grpSp>
        <p:sp>
          <p:nvSpPr>
            <p:cNvPr id="75785" name="Text Box 32"/>
            <p:cNvSpPr txBox="1">
              <a:spLocks noChangeArrowheads="1"/>
            </p:cNvSpPr>
            <p:nvPr/>
          </p:nvSpPr>
          <p:spPr bwMode="auto">
            <a:xfrm>
              <a:off x="1488" y="2400"/>
              <a:ext cx="36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b="1" baseline="0">
                  <a:latin typeface="Courier New" panose="02070309020205020404" pitchFamily="49" charset="0"/>
                </a:rPr>
                <a:t>name       average      grade</a:t>
              </a:r>
            </a:p>
          </p:txBody>
        </p:sp>
      </p:grpSp>
    </p:spTree>
    <p:extLst>
      <p:ext uri="{BB962C8B-B14F-4D97-AF65-F5344CB8AC3E}">
        <p14:creationId xmlns:p14="http://schemas.microsoft.com/office/powerpoint/2010/main" val="10187031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Title"/>
          <p:cNvSpPr>
            <a:spLocks noGrp="1" noChangeArrowheads="1"/>
          </p:cNvSpPr>
          <p:nvPr>
            <p:ph type="title"/>
          </p:nvPr>
        </p:nvSpPr>
        <p:spPr/>
        <p:txBody>
          <a:bodyPr/>
          <a:lstStyle/>
          <a:p>
            <a:pPr eaLnBrk="1" hangingPunct="1"/>
            <a:r>
              <a:rPr lang="en-US" altLang="en-US" dirty="0">
                <a:solidFill>
                  <a:schemeClr val="tx1"/>
                </a:solidFill>
              </a:rPr>
              <a:t>Parallel Array Processing</a:t>
            </a:r>
          </a:p>
        </p:txBody>
      </p:sp>
      <p:sp>
        <p:nvSpPr>
          <p:cNvPr id="40963" name="Slide Body"/>
          <p:cNvSpPr>
            <a:spLocks noGrp="1" noChangeArrowheads="1"/>
          </p:cNvSpPr>
          <p:nvPr>
            <p:ph type="body" idx="1"/>
          </p:nvPr>
        </p:nvSpPr>
        <p:spPr/>
        <p:txBody>
          <a:bodyPr/>
          <a:lstStyle/>
          <a:p>
            <a:pPr eaLnBrk="1" hangingPunct="1">
              <a:spcBef>
                <a:spcPts val="600"/>
              </a:spcBef>
              <a:buFontTx/>
              <a:buNone/>
            </a:pPr>
            <a:r>
              <a:rPr lang="en-US" altLang="en-US" sz="2800" dirty="0"/>
              <a:t>	</a:t>
            </a:r>
            <a:r>
              <a:rPr lang="en-US" altLang="en-US" sz="2400" b="1" dirty="0" err="1">
                <a:solidFill>
                  <a:srgbClr val="3D8963"/>
                </a:solidFill>
                <a:latin typeface="Courier New" pitchFamily="49" charset="0"/>
              </a:rPr>
              <a:t>const</a:t>
            </a: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ISIZE = 5;</a:t>
            </a:r>
          </a:p>
          <a:p>
            <a:pPr eaLnBrk="1" hangingPunct="1">
              <a:spcBef>
                <a:spcPts val="600"/>
              </a:spcBef>
              <a:buFontTx/>
              <a:buNone/>
            </a:pPr>
            <a:r>
              <a:rPr lang="en-US" altLang="en-US" sz="2400" b="1" dirty="0">
                <a:solidFill>
                  <a:srgbClr val="3D8963"/>
                </a:solidFill>
                <a:latin typeface="Courier New" pitchFamily="49" charset="0"/>
              </a:rPr>
              <a:t> string name[ISIZE];   // student name</a:t>
            </a:r>
          </a:p>
          <a:p>
            <a:pPr eaLnBrk="1" hangingPunct="1">
              <a:spcBef>
                <a:spcPts val="600"/>
              </a:spcBef>
              <a:buFontTx/>
              <a:buNone/>
            </a:pPr>
            <a:r>
              <a:rPr lang="en-US" altLang="en-US" sz="2400" b="1" dirty="0">
                <a:solidFill>
                  <a:srgbClr val="3D8963"/>
                </a:solidFill>
                <a:latin typeface="Courier New" pitchFamily="49" charset="0"/>
              </a:rPr>
              <a:t>	float average[ISIZE]; // course average</a:t>
            </a:r>
          </a:p>
          <a:p>
            <a:pPr eaLnBrk="1" hangingPunct="1">
              <a:spcBef>
                <a:spcPts val="600"/>
              </a:spcBef>
              <a:buFontTx/>
              <a:buNone/>
            </a:pPr>
            <a:r>
              <a:rPr lang="en-US" altLang="en-US" sz="2400" b="1" dirty="0">
                <a:solidFill>
                  <a:srgbClr val="3D8963"/>
                </a:solidFill>
                <a:latin typeface="Courier New" pitchFamily="49" charset="0"/>
              </a:rPr>
              <a:t>	char grade[ISIZE];    // course grade</a:t>
            </a:r>
          </a:p>
          <a:p>
            <a:pPr eaLnBrk="1" hangingPunct="1">
              <a:spcBef>
                <a:spcPts val="600"/>
              </a:spcBef>
              <a:buFontTx/>
              <a:buNone/>
            </a:pPr>
            <a:r>
              <a:rPr lang="en-US" altLang="en-US" sz="2400" b="1" dirty="0">
                <a:solidFill>
                  <a:srgbClr val="3D8963"/>
                </a:solidFill>
                <a:latin typeface="Courier New" pitchFamily="49" charset="0"/>
              </a:rPr>
              <a:t>	...</a:t>
            </a:r>
          </a:p>
          <a:p>
            <a:pPr eaLnBrk="1" hangingPunct="1">
              <a:spcBef>
                <a:spcPts val="600"/>
              </a:spcBef>
              <a:buFontTx/>
              <a:buNone/>
            </a:pPr>
            <a:r>
              <a:rPr lang="en-US" altLang="en-US" sz="2400" b="1" dirty="0">
                <a:solidFill>
                  <a:srgbClr val="3D8963"/>
                </a:solidFill>
                <a:latin typeface="Courier New" pitchFamily="49" charset="0"/>
              </a:rPr>
              <a:t>	for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i</a:t>
            </a:r>
            <a:r>
              <a:rPr lang="en-US" altLang="en-US" sz="2400" b="1" dirty="0">
                <a:solidFill>
                  <a:srgbClr val="3D8963"/>
                </a:solidFill>
                <a:latin typeface="Courier New" pitchFamily="49" charset="0"/>
              </a:rPr>
              <a:t> = 0; </a:t>
            </a:r>
            <a:r>
              <a:rPr lang="en-US" altLang="en-US" sz="2400" b="1" dirty="0" err="1">
                <a:solidFill>
                  <a:srgbClr val="3D8963"/>
                </a:solidFill>
                <a:latin typeface="Courier New" pitchFamily="49" charset="0"/>
              </a:rPr>
              <a:t>i</a:t>
            </a:r>
            <a:r>
              <a:rPr lang="en-US" altLang="en-US" sz="2400" b="1" dirty="0">
                <a:solidFill>
                  <a:srgbClr val="3D8963"/>
                </a:solidFill>
                <a:latin typeface="Courier New" pitchFamily="49" charset="0"/>
              </a:rPr>
              <a:t> &lt; ISIZE; </a:t>
            </a:r>
            <a:r>
              <a:rPr lang="en-US" altLang="en-US" sz="2400" b="1" dirty="0" err="1">
                <a:solidFill>
                  <a:srgbClr val="3D8963"/>
                </a:solidFill>
                <a:latin typeface="Courier New" pitchFamily="49" charset="0"/>
              </a:rPr>
              <a:t>i</a:t>
            </a:r>
            <a:r>
              <a:rPr lang="en-US" altLang="en-US" sz="2400" b="1" dirty="0">
                <a:solidFill>
                  <a:srgbClr val="3D8963"/>
                </a:solidFill>
                <a:latin typeface="Courier New" pitchFamily="49" charset="0"/>
              </a:rPr>
              <a:t>++)</a:t>
            </a:r>
          </a:p>
          <a:p>
            <a:pPr eaLnBrk="1" hangingPunct="1">
              <a:spcBef>
                <a:spcPts val="600"/>
              </a:spcBef>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cout</a:t>
            </a:r>
            <a:r>
              <a:rPr lang="en-US" altLang="en-US" sz="2400" b="1" dirty="0">
                <a:solidFill>
                  <a:srgbClr val="3D8963"/>
                </a:solidFill>
                <a:latin typeface="Courier New" pitchFamily="49" charset="0"/>
              </a:rPr>
              <a:t> &lt;&lt; " Student: " &lt;&lt; name[</a:t>
            </a:r>
            <a:r>
              <a:rPr lang="en-US" altLang="en-US" sz="2400" b="1" dirty="0" err="1">
                <a:solidFill>
                  <a:srgbClr val="3D8963"/>
                </a:solidFill>
                <a:latin typeface="Courier New" pitchFamily="49" charset="0"/>
              </a:rPr>
              <a:t>i</a:t>
            </a:r>
            <a:r>
              <a:rPr lang="en-US" altLang="en-US" sz="2400" b="1" dirty="0">
                <a:solidFill>
                  <a:srgbClr val="3D8963"/>
                </a:solidFill>
                <a:latin typeface="Courier New" pitchFamily="49" charset="0"/>
              </a:rPr>
              <a:t>]</a:t>
            </a:r>
          </a:p>
          <a:p>
            <a:pPr eaLnBrk="1" hangingPunct="1">
              <a:spcBef>
                <a:spcPts val="600"/>
              </a:spcBef>
              <a:buFontTx/>
              <a:buNone/>
            </a:pPr>
            <a:r>
              <a:rPr lang="en-US" altLang="en-US" sz="2400" b="1" dirty="0">
                <a:solidFill>
                  <a:srgbClr val="3D8963"/>
                </a:solidFill>
                <a:latin typeface="Courier New" pitchFamily="49" charset="0"/>
              </a:rPr>
              <a:t>		     &lt;&lt; " Average: " &lt;&lt; average[</a:t>
            </a:r>
            <a:r>
              <a:rPr lang="en-US" altLang="en-US" sz="2400" b="1" dirty="0" err="1">
                <a:solidFill>
                  <a:srgbClr val="3D8963"/>
                </a:solidFill>
                <a:latin typeface="Courier New" pitchFamily="49" charset="0"/>
              </a:rPr>
              <a:t>i</a:t>
            </a:r>
            <a:r>
              <a:rPr lang="en-US" altLang="en-US" sz="2400" b="1" dirty="0">
                <a:solidFill>
                  <a:srgbClr val="3D8963"/>
                </a:solidFill>
                <a:latin typeface="Courier New" pitchFamily="49" charset="0"/>
              </a:rPr>
              <a:t>]</a:t>
            </a:r>
          </a:p>
          <a:p>
            <a:pPr eaLnBrk="1" hangingPunct="1">
              <a:spcBef>
                <a:spcPts val="600"/>
              </a:spcBef>
              <a:buFontTx/>
              <a:buNone/>
            </a:pPr>
            <a:r>
              <a:rPr lang="en-US" altLang="en-US" sz="2400" b="1" dirty="0">
                <a:solidFill>
                  <a:srgbClr val="3D8963"/>
                </a:solidFill>
                <a:latin typeface="Courier New" pitchFamily="49" charset="0"/>
              </a:rPr>
              <a:t>			&lt;&lt; " Grade: "   &lt;&lt; grade[</a:t>
            </a:r>
            <a:r>
              <a:rPr lang="en-US" altLang="en-US" sz="2400" b="1" dirty="0" err="1">
                <a:solidFill>
                  <a:srgbClr val="3D8963"/>
                </a:solidFill>
                <a:latin typeface="Courier New" pitchFamily="49" charset="0"/>
              </a:rPr>
              <a:t>i</a:t>
            </a:r>
            <a:r>
              <a:rPr lang="en-US" altLang="en-US" sz="2400" b="1" dirty="0">
                <a:solidFill>
                  <a:srgbClr val="3D8963"/>
                </a:solidFill>
                <a:latin typeface="Courier New" pitchFamily="49" charset="0"/>
              </a:rPr>
              <a:t>]</a:t>
            </a:r>
          </a:p>
          <a:p>
            <a:pPr eaLnBrk="1" hangingPunct="1">
              <a:spcBef>
                <a:spcPts val="600"/>
              </a:spcBef>
              <a:buFontTx/>
              <a:buNone/>
            </a:pPr>
            <a:r>
              <a:rPr lang="en-US" altLang="en-US" sz="2400" b="1" dirty="0">
                <a:solidFill>
                  <a:srgbClr val="3D8963"/>
                </a:solidFill>
              </a:rPr>
              <a:t>	</a:t>
            </a:r>
            <a:r>
              <a:rPr lang="en-US" altLang="en-US" sz="2400" b="1" dirty="0">
                <a:solidFill>
                  <a:srgbClr val="3D8963"/>
                </a:solidFill>
                <a:latin typeface="Courier New" pitchFamily="49" charset="0"/>
              </a:rPr>
              <a:t>		&lt;&lt; </a:t>
            </a:r>
            <a:r>
              <a:rPr lang="en-US" altLang="en-US" sz="2400" b="1" dirty="0" err="1">
                <a:solidFill>
                  <a:srgbClr val="3D8963"/>
                </a:solidFill>
                <a:latin typeface="Courier New" pitchFamily="49" charset="0"/>
              </a:rPr>
              <a:t>endl</a:t>
            </a:r>
            <a:r>
              <a:rPr lang="en-US" altLang="en-US" sz="2400" b="1" dirty="0">
                <a:solidFill>
                  <a:srgbClr val="3D8963"/>
                </a:solidFill>
                <a:latin typeface="Courier New" pitchFamily="49" charset="0"/>
              </a:rPr>
              <a:t>;</a:t>
            </a:r>
          </a:p>
        </p:txBody>
      </p:sp>
      <p:sp>
        <p:nvSpPr>
          <p:cNvPr id="4096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3387D015-AB46-4A27-82BA-C8B169473A88}" type="slidenum">
              <a:rPr lang="en-US" altLang="en-US" sz="1200" smtClean="0"/>
              <a:pPr eaLnBrk="1" hangingPunct="1">
                <a:spcBef>
                  <a:spcPct val="0"/>
                </a:spcBef>
                <a:buFontTx/>
                <a:buNone/>
              </a:pPr>
              <a:t>39</a:t>
            </a:fld>
            <a:endParaRPr lang="en-US" altLang="en-US" sz="12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Title"/>
          <p:cNvSpPr>
            <a:spLocks noGrp="1" noChangeArrowheads="1"/>
          </p:cNvSpPr>
          <p:nvPr>
            <p:ph type="title"/>
          </p:nvPr>
        </p:nvSpPr>
        <p:spPr>
          <a:xfrm>
            <a:off x="304800" y="228600"/>
            <a:ext cx="8610600" cy="793750"/>
          </a:xfrm>
        </p:spPr>
        <p:txBody>
          <a:bodyPr/>
          <a:lstStyle/>
          <a:p>
            <a:pPr eaLnBrk="1" hangingPunct="1"/>
            <a:r>
              <a:rPr lang="en-US" altLang="en-US" dirty="0">
                <a:solidFill>
                  <a:schemeClr val="tx1"/>
                </a:solidFill>
              </a:rPr>
              <a:t>Array Terminology</a:t>
            </a:r>
          </a:p>
        </p:txBody>
      </p:sp>
      <p:sp>
        <p:nvSpPr>
          <p:cNvPr id="8195" name="Slide Body"/>
          <p:cNvSpPr>
            <a:spLocks noGrp="1" noChangeArrowheads="1"/>
          </p:cNvSpPr>
          <p:nvPr>
            <p:ph type="body" idx="1"/>
          </p:nvPr>
        </p:nvSpPr>
        <p:spPr>
          <a:xfrm>
            <a:off x="304800" y="1371600"/>
            <a:ext cx="8610600" cy="4495800"/>
          </a:xfrm>
        </p:spPr>
        <p:txBody>
          <a:bodyPr/>
          <a:lstStyle/>
          <a:p>
            <a:pPr eaLnBrk="1" hangingPunct="1">
              <a:lnSpc>
                <a:spcPct val="80000"/>
              </a:lnSpc>
              <a:buFontTx/>
              <a:buNone/>
            </a:pPr>
            <a:r>
              <a:rPr lang="en-US" altLang="en-US" sz="2800" dirty="0"/>
              <a:t>In the definition </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tests[ISIZE];</a:t>
            </a:r>
          </a:p>
          <a:p>
            <a:pPr eaLnBrk="1" hangingPunct="1">
              <a:lnSpc>
                <a:spcPct val="80000"/>
              </a:lnSpc>
            </a:pPr>
            <a:endParaRPr lang="en-US" altLang="en-US" sz="2800" b="1" dirty="0">
              <a:solidFill>
                <a:srgbClr val="3D8963"/>
              </a:solidFill>
            </a:endParaRPr>
          </a:p>
          <a:p>
            <a:pPr lvl="1" eaLnBrk="1" hangingPunct="1">
              <a:lnSpc>
                <a:spcPct val="80000"/>
              </a:lnSpc>
            </a:pPr>
            <a:r>
              <a:rPr lang="en-US" altLang="en-US" sz="2800" b="1" dirty="0" err="1">
                <a:latin typeface="Courier New" pitchFamily="49" charset="0"/>
              </a:rPr>
              <a:t>int</a:t>
            </a:r>
            <a:r>
              <a:rPr lang="en-US" altLang="en-US" sz="2800" dirty="0"/>
              <a:t> is the data type of the array elements</a:t>
            </a:r>
            <a:endParaRPr lang="en-US" altLang="en-US" sz="2800" dirty="0">
              <a:latin typeface="Courier New" pitchFamily="49" charset="0"/>
            </a:endParaRPr>
          </a:p>
          <a:p>
            <a:pPr lvl="1" eaLnBrk="1" hangingPunct="1">
              <a:lnSpc>
                <a:spcPct val="80000"/>
              </a:lnSpc>
              <a:spcBef>
                <a:spcPct val="40000"/>
              </a:spcBef>
            </a:pPr>
            <a:r>
              <a:rPr lang="en-US" altLang="en-US" sz="2800" b="1" dirty="0">
                <a:latin typeface="Courier New" pitchFamily="49" charset="0"/>
              </a:rPr>
              <a:t>tests</a:t>
            </a:r>
            <a:r>
              <a:rPr lang="en-US" altLang="en-US" sz="2800" dirty="0"/>
              <a:t> is the </a:t>
            </a:r>
            <a:r>
              <a:rPr lang="en-US" altLang="en-US" sz="2800" dirty="0">
                <a:solidFill>
                  <a:schemeClr val="accent2"/>
                </a:solidFill>
              </a:rPr>
              <a:t>name</a:t>
            </a:r>
            <a:r>
              <a:rPr lang="en-US" altLang="en-US" sz="2800" dirty="0"/>
              <a:t> of the array</a:t>
            </a:r>
          </a:p>
          <a:p>
            <a:pPr lvl="1" eaLnBrk="1" hangingPunct="1">
              <a:lnSpc>
                <a:spcPct val="80000"/>
              </a:lnSpc>
              <a:spcBef>
                <a:spcPct val="40000"/>
              </a:spcBef>
            </a:pPr>
            <a:r>
              <a:rPr lang="en-US" altLang="en-US" sz="2800" b="1" dirty="0">
                <a:latin typeface="Courier New" pitchFamily="49" charset="0"/>
              </a:rPr>
              <a:t>ISIZE</a:t>
            </a:r>
            <a:r>
              <a:rPr lang="en-US" altLang="en-US" sz="2800" dirty="0">
                <a:latin typeface="Courier New" pitchFamily="49" charset="0"/>
              </a:rPr>
              <a:t>,</a:t>
            </a:r>
            <a:r>
              <a:rPr lang="en-US" altLang="en-US" sz="2800" dirty="0"/>
              <a:t> in </a:t>
            </a:r>
            <a:r>
              <a:rPr lang="en-US" altLang="en-US" sz="2800" b="1" dirty="0">
                <a:latin typeface="Courier New" pitchFamily="49" charset="0"/>
              </a:rPr>
              <a:t>[ISIZE]</a:t>
            </a:r>
            <a:r>
              <a:rPr lang="en-US" altLang="en-US" sz="2800" dirty="0">
                <a:latin typeface="Courier New" pitchFamily="49" charset="0"/>
              </a:rPr>
              <a:t>,</a:t>
            </a:r>
            <a:r>
              <a:rPr lang="en-US" altLang="en-US" sz="2800" dirty="0"/>
              <a:t> is the </a:t>
            </a:r>
            <a:r>
              <a:rPr lang="en-US" altLang="en-US" sz="2800" dirty="0">
                <a:solidFill>
                  <a:schemeClr val="accent2"/>
                </a:solidFill>
              </a:rPr>
              <a:t>size </a:t>
            </a:r>
            <a:r>
              <a:rPr lang="en-US" altLang="en-US" sz="2800" dirty="0" err="1">
                <a:solidFill>
                  <a:schemeClr val="accent2"/>
                </a:solidFill>
              </a:rPr>
              <a:t>declarator</a:t>
            </a:r>
            <a:r>
              <a:rPr lang="en-US" altLang="en-US" sz="2800" dirty="0"/>
              <a:t>.  It shows the number of elements in the array.</a:t>
            </a:r>
          </a:p>
          <a:p>
            <a:pPr lvl="1" eaLnBrk="1" hangingPunct="1">
              <a:lnSpc>
                <a:spcPct val="80000"/>
              </a:lnSpc>
              <a:spcBef>
                <a:spcPct val="40000"/>
              </a:spcBef>
            </a:pPr>
            <a:r>
              <a:rPr lang="en-US" altLang="en-US" sz="2800" dirty="0"/>
              <a:t>The </a:t>
            </a:r>
            <a:r>
              <a:rPr lang="en-US" altLang="en-US" sz="2800" dirty="0">
                <a:solidFill>
                  <a:schemeClr val="accent2"/>
                </a:solidFill>
              </a:rPr>
              <a:t>size</a:t>
            </a:r>
            <a:r>
              <a:rPr lang="en-US" altLang="en-US" sz="2800" dirty="0"/>
              <a:t> of an array is the number of bytes allocated for it</a:t>
            </a:r>
          </a:p>
          <a:p>
            <a:pPr eaLnBrk="1" hangingPunct="1">
              <a:lnSpc>
                <a:spcPct val="150000"/>
              </a:lnSpc>
              <a:spcBef>
                <a:spcPct val="0"/>
              </a:spcBef>
              <a:buFontTx/>
              <a:buNone/>
            </a:pPr>
            <a:r>
              <a:rPr lang="en-US" altLang="en-US" sz="2800" i="1" dirty="0"/>
              <a:t>      </a:t>
            </a:r>
            <a:r>
              <a:rPr lang="en-US" altLang="en-US" sz="2400" i="1" dirty="0"/>
              <a:t>(number of elements) * (bytes needed for each element)</a:t>
            </a:r>
          </a:p>
        </p:txBody>
      </p:sp>
      <p:sp>
        <p:nvSpPr>
          <p:cNvPr id="819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7C62C4AB-F5E9-4989-B903-C412584C2C70}" type="slidenum">
              <a:rPr lang="en-US" altLang="en-US" sz="1200" smtClean="0"/>
              <a:pPr eaLnBrk="1" hangingPunct="1">
                <a:spcBef>
                  <a:spcPct val="0"/>
                </a:spcBef>
                <a:buFontTx/>
                <a:buNone/>
              </a:pPr>
              <a:t>4</a:t>
            </a:fld>
            <a:endParaRPr lang="en-US" altLang="en-US" sz="120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Title"/>
          <p:cNvSpPr>
            <a:spLocks noGrp="1" noChangeArrowheads="1"/>
          </p:cNvSpPr>
          <p:nvPr>
            <p:ph type="title"/>
          </p:nvPr>
        </p:nvSpPr>
        <p:spPr/>
        <p:txBody>
          <a:bodyPr/>
          <a:lstStyle/>
          <a:p>
            <a:pPr eaLnBrk="1" hangingPunct="1"/>
            <a:r>
              <a:rPr lang="en-US" altLang="en-US" dirty="0">
                <a:solidFill>
                  <a:schemeClr val="tx1"/>
                </a:solidFill>
              </a:rPr>
              <a:t>8.8  The </a:t>
            </a:r>
            <a:r>
              <a:rPr lang="en-US" altLang="en-US" b="1" dirty="0" err="1">
                <a:solidFill>
                  <a:schemeClr val="tx1"/>
                </a:solidFill>
                <a:latin typeface="Courier New" pitchFamily="49" charset="0"/>
              </a:rPr>
              <a:t>typedef</a:t>
            </a:r>
            <a:r>
              <a:rPr lang="en-US" altLang="en-US" dirty="0">
                <a:solidFill>
                  <a:schemeClr val="tx1"/>
                </a:solidFill>
              </a:rPr>
              <a:t> Statement</a:t>
            </a:r>
          </a:p>
        </p:txBody>
      </p:sp>
      <p:sp>
        <p:nvSpPr>
          <p:cNvPr id="41987" name="Slide Body"/>
          <p:cNvSpPr>
            <a:spLocks noGrp="1" noChangeArrowheads="1"/>
          </p:cNvSpPr>
          <p:nvPr>
            <p:ph type="body" idx="1"/>
          </p:nvPr>
        </p:nvSpPr>
        <p:spPr>
          <a:xfrm>
            <a:off x="304800" y="1981200"/>
            <a:ext cx="8534400" cy="4114800"/>
          </a:xfrm>
        </p:spPr>
        <p:txBody>
          <a:bodyPr/>
          <a:lstStyle/>
          <a:p>
            <a:pPr eaLnBrk="1" hangingPunct="1">
              <a:lnSpc>
                <a:spcPct val="90000"/>
              </a:lnSpc>
            </a:pPr>
            <a:r>
              <a:rPr lang="en-US" altLang="en-US" sz="2800" dirty="0"/>
              <a:t>Creates an alias for a simple or structured data type</a:t>
            </a:r>
          </a:p>
          <a:p>
            <a:pPr eaLnBrk="1" hangingPunct="1">
              <a:lnSpc>
                <a:spcPct val="90000"/>
              </a:lnSpc>
            </a:pPr>
            <a:r>
              <a:rPr lang="en-US" altLang="en-US" sz="2800" dirty="0"/>
              <a:t>Format:	</a:t>
            </a:r>
          </a:p>
          <a:p>
            <a:pPr lvl="1" eaLnBrk="1" hangingPunct="1">
              <a:lnSpc>
                <a:spcPct val="90000"/>
              </a:lnSpc>
              <a:buFontTx/>
              <a:buNone/>
            </a:pPr>
            <a:r>
              <a:rPr lang="en-US" altLang="en-US" sz="2800" dirty="0"/>
              <a:t>	</a:t>
            </a:r>
            <a:r>
              <a:rPr lang="en-US" altLang="en-US" sz="2800" b="1" dirty="0" err="1">
                <a:latin typeface="Courier New" pitchFamily="49" charset="0"/>
              </a:rPr>
              <a:t>typedef</a:t>
            </a:r>
            <a:r>
              <a:rPr lang="en-US" altLang="en-US" sz="2800" b="1" dirty="0">
                <a:latin typeface="Courier New" pitchFamily="49" charset="0"/>
              </a:rPr>
              <a:t> </a:t>
            </a:r>
            <a:r>
              <a:rPr lang="en-US" altLang="en-US" sz="2800" b="1" i="1" dirty="0" err="1">
                <a:solidFill>
                  <a:schemeClr val="accent2"/>
                </a:solidFill>
                <a:latin typeface="Courier New" pitchFamily="49" charset="0"/>
              </a:rPr>
              <a:t>existingType</a:t>
            </a:r>
            <a:r>
              <a:rPr lang="en-US" altLang="en-US" sz="2800" b="1" i="1" dirty="0">
                <a:solidFill>
                  <a:schemeClr val="accent2"/>
                </a:solidFill>
                <a:latin typeface="Courier New" pitchFamily="49" charset="0"/>
              </a:rPr>
              <a:t> </a:t>
            </a:r>
            <a:r>
              <a:rPr lang="en-US" altLang="en-US" sz="2800" b="1" i="1" dirty="0" err="1">
                <a:solidFill>
                  <a:schemeClr val="accent2"/>
                </a:solidFill>
                <a:latin typeface="Courier New" pitchFamily="49" charset="0"/>
              </a:rPr>
              <a:t>newName</a:t>
            </a:r>
            <a:r>
              <a:rPr lang="en-US" altLang="en-US" sz="2800" b="1" dirty="0">
                <a:latin typeface="Courier New" pitchFamily="49" charset="0"/>
              </a:rPr>
              <a:t>;</a:t>
            </a:r>
          </a:p>
          <a:p>
            <a:pPr eaLnBrk="1" hangingPunct="1">
              <a:lnSpc>
                <a:spcPct val="90000"/>
              </a:lnSpc>
            </a:pPr>
            <a:r>
              <a:rPr lang="en-US" altLang="en-US" sz="2800" dirty="0"/>
              <a:t>Example:</a:t>
            </a:r>
          </a:p>
          <a:p>
            <a:pPr lvl="1" eaLnBrk="1" hangingPunct="1">
              <a:lnSpc>
                <a:spcPct val="90000"/>
              </a:lnSpc>
              <a:buFontTx/>
              <a:buNone/>
            </a:pPr>
            <a:r>
              <a:rPr lang="en-US" altLang="en-US" sz="2800" dirty="0"/>
              <a:t>	</a:t>
            </a:r>
            <a:r>
              <a:rPr lang="en-US" altLang="en-US" sz="2800" b="1" dirty="0" err="1">
                <a:solidFill>
                  <a:srgbClr val="3D8963"/>
                </a:solidFill>
                <a:latin typeface="Courier New" pitchFamily="49" charset="0"/>
              </a:rPr>
              <a:t>typedef</a:t>
            </a:r>
            <a:r>
              <a:rPr lang="en-US" altLang="en-US" sz="2800" b="1" dirty="0">
                <a:solidFill>
                  <a:srgbClr val="3D8963"/>
                </a:solidFill>
                <a:latin typeface="Courier New" pitchFamily="49" charset="0"/>
              </a:rPr>
              <a:t> unsigned </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Uint</a:t>
            </a:r>
            <a:r>
              <a:rPr lang="en-US" altLang="en-US" sz="2800" b="1" dirty="0">
                <a:solidFill>
                  <a:srgbClr val="3D8963"/>
                </a:solidFill>
                <a:latin typeface="Courier New" pitchFamily="49" charset="0"/>
              </a:rPr>
              <a:t>;</a:t>
            </a:r>
          </a:p>
          <a:p>
            <a:pPr lvl="1" eaLnBrk="1" hangingPunct="1">
              <a:lnSpc>
                <a:spcPct val="90000"/>
              </a:lnSpc>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Uint</a:t>
            </a:r>
            <a:r>
              <a:rPr lang="en-US" altLang="en-US" sz="2800" b="1" dirty="0">
                <a:solidFill>
                  <a:srgbClr val="3D8963"/>
                </a:solidFill>
                <a:latin typeface="Courier New" pitchFamily="49" charset="0"/>
              </a:rPr>
              <a:t> tests[ISIZE]; // array of</a:t>
            </a:r>
          </a:p>
          <a:p>
            <a:pPr lvl="1" eaLnBrk="1" hangingPunct="1">
              <a:lnSpc>
                <a:spcPct val="90000"/>
              </a:lnSpc>
              <a:buFontTx/>
              <a:buNone/>
            </a:pPr>
            <a:r>
              <a:rPr lang="en-US" altLang="en-US" sz="2800" b="1" dirty="0">
                <a:solidFill>
                  <a:srgbClr val="3D8963"/>
                </a:solidFill>
                <a:latin typeface="Courier New" pitchFamily="49" charset="0"/>
              </a:rPr>
              <a:t>                    // unsigned </a:t>
            </a:r>
            <a:r>
              <a:rPr lang="en-US" altLang="en-US" sz="2800" b="1" dirty="0" err="1">
                <a:solidFill>
                  <a:srgbClr val="3D8963"/>
                </a:solidFill>
                <a:latin typeface="Courier New" pitchFamily="49" charset="0"/>
              </a:rPr>
              <a:t>ints</a:t>
            </a:r>
            <a:r>
              <a:rPr lang="en-US" altLang="en-US" sz="2800" dirty="0">
                <a:latin typeface="Courier New" pitchFamily="49" charset="0"/>
              </a:rPr>
              <a:t> </a:t>
            </a:r>
          </a:p>
        </p:txBody>
      </p:sp>
      <p:pic>
        <p:nvPicPr>
          <p:cNvPr id="2" name="image showing association between terms" descr="The image connects the word 'existingType' and the words 'unsigned int' in the typedef declaration, and connects the word 'newName' with the word 'Uint' in the typedef declaration." title="image showing association between parts of the text"/>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11272" y="3886200"/>
            <a:ext cx="3572256" cy="704088"/>
          </a:xfrm>
          <a:prstGeom prst="rect">
            <a:avLst/>
          </a:prstGeom>
        </p:spPr>
      </p:pic>
      <p:sp>
        <p:nvSpPr>
          <p:cNvPr id="4198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B10F1B4E-DCC3-46A9-821F-CBC6DFA3FF8E}" type="slidenum">
              <a:rPr lang="en-US" altLang="en-US" sz="1200" smtClean="0"/>
              <a:pPr eaLnBrk="1" hangingPunct="1">
                <a:spcBef>
                  <a:spcPct val="0"/>
                </a:spcBef>
                <a:buFontTx/>
                <a:buNone/>
              </a:pPr>
              <a:t>40</a:t>
            </a:fld>
            <a:endParaRPr lang="en-US" altLang="en-US" sz="120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Title"/>
          <p:cNvSpPr>
            <a:spLocks noGrp="1" noChangeArrowheads="1"/>
          </p:cNvSpPr>
          <p:nvPr>
            <p:ph type="title"/>
          </p:nvPr>
        </p:nvSpPr>
        <p:spPr/>
        <p:txBody>
          <a:bodyPr/>
          <a:lstStyle/>
          <a:p>
            <a:pPr eaLnBrk="1" hangingPunct="1"/>
            <a:r>
              <a:rPr lang="en-US" altLang="en-US" dirty="0">
                <a:solidFill>
                  <a:schemeClr val="tx1"/>
                </a:solidFill>
              </a:rPr>
              <a:t>Uses of </a:t>
            </a:r>
            <a:r>
              <a:rPr lang="en-US" altLang="en-US" b="1" dirty="0" err="1">
                <a:solidFill>
                  <a:schemeClr val="tx1"/>
                </a:solidFill>
                <a:latin typeface="Courier New" pitchFamily="49" charset="0"/>
              </a:rPr>
              <a:t>typedef</a:t>
            </a:r>
            <a:endParaRPr lang="en-US" altLang="en-US" b="1" dirty="0">
              <a:solidFill>
                <a:schemeClr val="tx1"/>
              </a:solidFill>
            </a:endParaRPr>
          </a:p>
        </p:txBody>
      </p:sp>
      <p:sp>
        <p:nvSpPr>
          <p:cNvPr id="43011" name="Slide Body"/>
          <p:cNvSpPr>
            <a:spLocks noGrp="1" noChangeArrowheads="1"/>
          </p:cNvSpPr>
          <p:nvPr>
            <p:ph type="body" idx="1"/>
          </p:nvPr>
        </p:nvSpPr>
        <p:spPr>
          <a:xfrm>
            <a:off x="457200" y="1981200"/>
            <a:ext cx="8382000" cy="4038600"/>
          </a:xfrm>
        </p:spPr>
        <p:txBody>
          <a:bodyPr/>
          <a:lstStyle/>
          <a:p>
            <a:pPr eaLnBrk="1" hangingPunct="1"/>
            <a:r>
              <a:rPr lang="en-US" altLang="en-US" sz="2800" dirty="0"/>
              <a:t>It can be used to make code more readable</a:t>
            </a:r>
          </a:p>
          <a:p>
            <a:pPr eaLnBrk="1" hangingPunct="1">
              <a:lnSpc>
                <a:spcPct val="85000"/>
              </a:lnSpc>
              <a:spcBef>
                <a:spcPct val="40000"/>
              </a:spcBef>
            </a:pPr>
            <a:r>
              <a:rPr lang="en-US" altLang="en-US" sz="2800" dirty="0"/>
              <a:t>Can be used to create an alias for an array of a particular type</a:t>
            </a:r>
          </a:p>
          <a:p>
            <a:pPr lvl="1" eaLnBrk="1" hangingPunct="1">
              <a:spcBef>
                <a:spcPct val="50000"/>
              </a:spcBef>
              <a:buFontTx/>
              <a:buNone/>
            </a:pPr>
            <a:r>
              <a:rPr lang="en-US" altLang="en-US" sz="2600" b="1" dirty="0">
                <a:solidFill>
                  <a:srgbClr val="3D8963"/>
                </a:solidFill>
                <a:latin typeface="Courier New" pitchFamily="49" charset="0"/>
              </a:rPr>
              <a:t>// Define </a:t>
            </a:r>
            <a:r>
              <a:rPr lang="en-US" altLang="en-US" sz="2600" b="1" dirty="0" err="1">
                <a:solidFill>
                  <a:srgbClr val="3D8963"/>
                </a:solidFill>
                <a:latin typeface="Courier New" pitchFamily="49" charset="0"/>
              </a:rPr>
              <a:t>yearArray</a:t>
            </a:r>
            <a:r>
              <a:rPr lang="en-US" altLang="en-US" sz="2600" b="1" dirty="0">
                <a:solidFill>
                  <a:srgbClr val="3D8963"/>
                </a:solidFill>
                <a:latin typeface="Courier New" pitchFamily="49" charset="0"/>
              </a:rPr>
              <a:t> as a data type</a:t>
            </a:r>
          </a:p>
          <a:p>
            <a:pPr lvl="1" eaLnBrk="1" hangingPunct="1">
              <a:lnSpc>
                <a:spcPct val="85000"/>
              </a:lnSpc>
              <a:spcBef>
                <a:spcPct val="0"/>
              </a:spcBef>
              <a:buFontTx/>
              <a:buNone/>
            </a:pPr>
            <a:r>
              <a:rPr lang="en-US" altLang="en-US" sz="2600" b="1" dirty="0">
                <a:solidFill>
                  <a:srgbClr val="3D8963"/>
                </a:solidFill>
                <a:latin typeface="Courier New" pitchFamily="49" charset="0"/>
              </a:rPr>
              <a:t>// that is an array of 12 </a:t>
            </a:r>
            <a:r>
              <a:rPr lang="en-US" altLang="en-US" sz="2600" b="1" dirty="0" err="1">
                <a:solidFill>
                  <a:srgbClr val="3D8963"/>
                </a:solidFill>
                <a:latin typeface="Courier New" pitchFamily="49" charset="0"/>
              </a:rPr>
              <a:t>ints</a:t>
            </a:r>
            <a:endParaRPr lang="en-US" altLang="en-US" sz="2600" b="1" dirty="0">
              <a:solidFill>
                <a:srgbClr val="3D8963"/>
              </a:solidFill>
              <a:latin typeface="Courier New" pitchFamily="49" charset="0"/>
            </a:endParaRPr>
          </a:p>
          <a:p>
            <a:pPr lvl="1" eaLnBrk="1" hangingPunct="1">
              <a:spcBef>
                <a:spcPct val="0"/>
              </a:spcBef>
              <a:buFontTx/>
              <a:buNone/>
            </a:pPr>
            <a:r>
              <a:rPr lang="en-US" altLang="en-US" sz="2800" b="1" dirty="0" err="1">
                <a:solidFill>
                  <a:srgbClr val="3D8963"/>
                </a:solidFill>
                <a:latin typeface="Courier New" pitchFamily="49" charset="0"/>
              </a:rPr>
              <a:t>typedef</a:t>
            </a: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yearArray</a:t>
            </a:r>
            <a:r>
              <a:rPr lang="en-US" altLang="en-US" sz="2800" b="1" dirty="0">
                <a:solidFill>
                  <a:srgbClr val="3D8963"/>
                </a:solidFill>
                <a:latin typeface="Courier New" pitchFamily="49" charset="0"/>
              </a:rPr>
              <a:t>[MONTHS];</a:t>
            </a:r>
          </a:p>
          <a:p>
            <a:pPr lvl="1" eaLnBrk="1" hangingPunct="1">
              <a:spcBef>
                <a:spcPct val="50000"/>
              </a:spcBef>
              <a:buFontTx/>
              <a:buNone/>
            </a:pPr>
            <a:r>
              <a:rPr lang="en-US" altLang="en-US" sz="2600" b="1" dirty="0">
                <a:solidFill>
                  <a:srgbClr val="3D8963"/>
                </a:solidFill>
                <a:latin typeface="Courier New" pitchFamily="49" charset="0"/>
              </a:rPr>
              <a:t>// Create two of these arrays</a:t>
            </a:r>
          </a:p>
          <a:p>
            <a:pPr lvl="1" eaLnBrk="1" hangingPunct="1">
              <a:spcBef>
                <a:spcPct val="0"/>
              </a:spcBef>
              <a:buFontTx/>
              <a:buNone/>
            </a:pPr>
            <a:r>
              <a:rPr lang="en-US" altLang="en-US" sz="2800" b="1" dirty="0" err="1">
                <a:solidFill>
                  <a:srgbClr val="3D8963"/>
                </a:solidFill>
                <a:latin typeface="Courier New" pitchFamily="49" charset="0"/>
              </a:rPr>
              <a:t>yearArray</a:t>
            </a: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highTemps</a:t>
            </a: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lowTemps</a:t>
            </a:r>
            <a:r>
              <a:rPr lang="en-US" altLang="en-US" sz="2800" b="1" dirty="0">
                <a:solidFill>
                  <a:srgbClr val="3D8963"/>
                </a:solidFill>
                <a:latin typeface="Courier New" pitchFamily="49" charset="0"/>
              </a:rPr>
              <a:t>;</a:t>
            </a:r>
            <a:r>
              <a:rPr lang="en-US" altLang="en-US" dirty="0">
                <a:solidFill>
                  <a:srgbClr val="3D8963"/>
                </a:solidFill>
                <a:latin typeface="Courier New" pitchFamily="49" charset="0"/>
              </a:rPr>
              <a:t>	</a:t>
            </a:r>
          </a:p>
        </p:txBody>
      </p:sp>
      <p:sp>
        <p:nvSpPr>
          <p:cNvPr id="4301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0E3A674A-A692-427E-845F-239E3411C207}" type="slidenum">
              <a:rPr lang="en-US" altLang="en-US" sz="1200" smtClean="0"/>
              <a:pPr eaLnBrk="1" hangingPunct="1">
                <a:spcBef>
                  <a:spcPct val="0"/>
                </a:spcBef>
                <a:buFontTx/>
                <a:buNone/>
              </a:pPr>
              <a:t>41</a:t>
            </a:fld>
            <a:endParaRPr lang="en-US" altLang="en-US" sz="120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Title"/>
          <p:cNvSpPr>
            <a:spLocks noGrp="1" noChangeArrowheads="1"/>
          </p:cNvSpPr>
          <p:nvPr>
            <p:ph type="title"/>
          </p:nvPr>
        </p:nvSpPr>
        <p:spPr>
          <a:xfrm>
            <a:off x="304800" y="228600"/>
            <a:ext cx="8686800" cy="1143000"/>
          </a:xfrm>
        </p:spPr>
        <p:txBody>
          <a:bodyPr/>
          <a:lstStyle/>
          <a:p>
            <a:pPr eaLnBrk="1" hangingPunct="1"/>
            <a:r>
              <a:rPr lang="en-US" altLang="en-US" sz="3600" dirty="0">
                <a:solidFill>
                  <a:schemeClr val="tx1"/>
                </a:solidFill>
              </a:rPr>
              <a:t>8.9  Arrays as Function Arguments</a:t>
            </a:r>
          </a:p>
        </p:txBody>
      </p:sp>
      <p:sp>
        <p:nvSpPr>
          <p:cNvPr id="44035" name="Slide Body"/>
          <p:cNvSpPr>
            <a:spLocks noGrp="1" noChangeArrowheads="1"/>
          </p:cNvSpPr>
          <p:nvPr>
            <p:ph type="body" idx="1"/>
          </p:nvPr>
        </p:nvSpPr>
        <p:spPr>
          <a:xfrm>
            <a:off x="457200" y="1752600"/>
            <a:ext cx="8382000" cy="4191000"/>
          </a:xfrm>
        </p:spPr>
        <p:txBody>
          <a:bodyPr/>
          <a:lstStyle/>
          <a:p>
            <a:pPr eaLnBrk="1" hangingPunct="1">
              <a:lnSpc>
                <a:spcPct val="90000"/>
              </a:lnSpc>
              <a:spcBef>
                <a:spcPct val="0"/>
              </a:spcBef>
            </a:pPr>
            <a:r>
              <a:rPr lang="en-US" altLang="en-US" sz="2800" dirty="0"/>
              <a:t>Passing a single array element to a function is no different than passing a regular variable of that data type</a:t>
            </a:r>
          </a:p>
          <a:p>
            <a:pPr eaLnBrk="1" hangingPunct="1">
              <a:lnSpc>
                <a:spcPct val="90000"/>
              </a:lnSpc>
              <a:spcBef>
                <a:spcPct val="40000"/>
              </a:spcBef>
            </a:pPr>
            <a:r>
              <a:rPr lang="en-US" altLang="en-US" sz="2800" dirty="0"/>
              <a:t>The function does not need to know that the value it receives is coming from an array</a:t>
            </a:r>
          </a:p>
          <a:p>
            <a:pPr eaLnBrk="1" hangingPunct="1">
              <a:lnSpc>
                <a:spcPts val="2500"/>
              </a:lnSpc>
              <a:spcBef>
                <a:spcPct val="4000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displayValue</a:t>
            </a:r>
            <a:r>
              <a:rPr lang="en-US" altLang="en-US" sz="2800" b="1" dirty="0">
                <a:solidFill>
                  <a:srgbClr val="3D8963"/>
                </a:solidFill>
                <a:latin typeface="Courier New" pitchFamily="49" charset="0"/>
              </a:rPr>
              <a:t>(score[</a:t>
            </a:r>
            <a:r>
              <a:rPr lang="en-US" altLang="en-US" sz="2800" b="1" dirty="0" err="1">
                <a:solidFill>
                  <a:srgbClr val="3D8963"/>
                </a:solidFill>
                <a:latin typeface="Courier New" pitchFamily="49" charset="0"/>
              </a:rPr>
              <a:t>i</a:t>
            </a:r>
            <a:r>
              <a:rPr lang="en-US" altLang="en-US" sz="2800" b="1" dirty="0">
                <a:solidFill>
                  <a:srgbClr val="3D8963"/>
                </a:solidFill>
                <a:latin typeface="Courier New" pitchFamily="49" charset="0"/>
              </a:rPr>
              <a:t>]);     </a:t>
            </a:r>
            <a:r>
              <a:rPr lang="en-US" altLang="en-US" sz="2400" b="1" dirty="0">
                <a:solidFill>
                  <a:srgbClr val="3D8963"/>
                </a:solidFill>
                <a:latin typeface="Courier New" pitchFamily="49" charset="0"/>
              </a:rPr>
              <a:t>// call</a:t>
            </a:r>
            <a:endParaRPr lang="en-US" altLang="en-US" sz="2800" b="1" dirty="0">
              <a:solidFill>
                <a:srgbClr val="3D8963"/>
              </a:solidFill>
              <a:latin typeface="Courier New" pitchFamily="49" charset="0"/>
            </a:endParaRPr>
          </a:p>
          <a:p>
            <a:pPr eaLnBrk="1" hangingPunct="1">
              <a:lnSpc>
                <a:spcPts val="2500"/>
              </a:lnSpc>
              <a:spcBef>
                <a:spcPct val="40000"/>
              </a:spcBef>
              <a:buFontTx/>
              <a:buNone/>
            </a:pPr>
            <a:r>
              <a:rPr lang="en-US" altLang="en-US" sz="2800" b="1" dirty="0">
                <a:solidFill>
                  <a:srgbClr val="3D8963"/>
                </a:solidFill>
                <a:latin typeface="Courier New" pitchFamily="49" charset="0"/>
              </a:rPr>
              <a:t>  void </a:t>
            </a:r>
            <a:r>
              <a:rPr lang="en-US" altLang="en-US" sz="2800" b="1" dirty="0" err="1">
                <a:solidFill>
                  <a:srgbClr val="3D8963"/>
                </a:solidFill>
                <a:latin typeface="Courier New" pitchFamily="49" charset="0"/>
              </a:rPr>
              <a:t>displayValue</a:t>
            </a:r>
            <a:r>
              <a:rPr lang="en-US" altLang="en-US" sz="2800" b="1" dirty="0">
                <a:solidFill>
                  <a:srgbClr val="3D8963"/>
                </a:solidFill>
                <a:latin typeface="Courier New" pitchFamily="49" charset="0"/>
              </a:rPr>
              <a:t>(</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item) </a:t>
            </a:r>
            <a:r>
              <a:rPr lang="en-US" altLang="en-US" sz="2400" b="1" dirty="0">
                <a:solidFill>
                  <a:srgbClr val="3D8963"/>
                </a:solidFill>
                <a:latin typeface="Courier New" pitchFamily="49" charset="0"/>
              </a:rPr>
              <a:t>// header</a:t>
            </a:r>
          </a:p>
          <a:p>
            <a:pPr eaLnBrk="1" hangingPunct="1">
              <a:lnSpc>
                <a:spcPts val="2500"/>
              </a:lnSpc>
              <a:buFontTx/>
              <a:buNone/>
            </a:pPr>
            <a:r>
              <a:rPr lang="en-US" altLang="en-US" sz="2800" b="1" dirty="0">
                <a:solidFill>
                  <a:srgbClr val="3D8963"/>
                </a:solidFill>
                <a:latin typeface="Courier New" pitchFamily="49" charset="0"/>
              </a:rPr>
              <a:t>  {  </a:t>
            </a:r>
            <a:r>
              <a:rPr lang="en-US" altLang="en-US" sz="2800" b="1" dirty="0" err="1" smtClean="0">
                <a:solidFill>
                  <a:srgbClr val="3D8963"/>
                </a:solidFill>
                <a:latin typeface="Courier New" pitchFamily="49" charset="0"/>
              </a:rPr>
              <a:t>cout</a:t>
            </a:r>
            <a:r>
              <a:rPr lang="en-US" altLang="en-US" sz="2800" b="1" dirty="0" smtClean="0">
                <a:solidFill>
                  <a:srgbClr val="3D8963"/>
                </a:solidFill>
                <a:latin typeface="Courier New" pitchFamily="49" charset="0"/>
              </a:rPr>
              <a:t> </a:t>
            </a:r>
            <a:r>
              <a:rPr lang="en-US" altLang="en-US" sz="2800" b="1" dirty="0">
                <a:solidFill>
                  <a:srgbClr val="3D8963"/>
                </a:solidFill>
                <a:latin typeface="Courier New" pitchFamily="49" charset="0"/>
              </a:rPr>
              <a:t>&lt;&lt; item &lt;&lt; </a:t>
            </a:r>
            <a:r>
              <a:rPr lang="en-US" altLang="en-US" sz="2800" b="1" dirty="0" err="1">
                <a:solidFill>
                  <a:srgbClr val="3D8963"/>
                </a:solidFill>
                <a:latin typeface="Courier New" pitchFamily="49" charset="0"/>
              </a:rPr>
              <a:t>endl</a:t>
            </a:r>
            <a:r>
              <a:rPr lang="en-US" altLang="en-US" sz="2800" b="1" dirty="0">
                <a:solidFill>
                  <a:srgbClr val="3D8963"/>
                </a:solidFill>
                <a:latin typeface="Courier New" pitchFamily="49" charset="0"/>
              </a:rPr>
              <a:t>;</a:t>
            </a:r>
          </a:p>
          <a:p>
            <a:pPr eaLnBrk="1" hangingPunct="1">
              <a:lnSpc>
                <a:spcPts val="2500"/>
              </a:lnSpc>
              <a:buFontTx/>
              <a:buNone/>
            </a:pPr>
            <a:r>
              <a:rPr lang="en-US" altLang="en-US" sz="2800" b="1" dirty="0">
                <a:solidFill>
                  <a:srgbClr val="3D8963"/>
                </a:solidFill>
                <a:latin typeface="Courier New" pitchFamily="49" charset="0"/>
              </a:rPr>
              <a:t>  }</a:t>
            </a:r>
            <a:endParaRPr lang="en-US" altLang="en-US" sz="2800" b="1" dirty="0">
              <a:solidFill>
                <a:srgbClr val="3D8963"/>
              </a:solidFill>
            </a:endParaRPr>
          </a:p>
        </p:txBody>
      </p:sp>
      <p:sp>
        <p:nvSpPr>
          <p:cNvPr id="4403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4BA4AC60-8F8C-4A6C-9AE1-A59A99133F54}" type="slidenum">
              <a:rPr lang="en-US" altLang="en-US" sz="1200" smtClean="0"/>
              <a:pPr eaLnBrk="1" hangingPunct="1">
                <a:spcBef>
                  <a:spcPct val="0"/>
                </a:spcBef>
                <a:buFontTx/>
                <a:buNone/>
              </a:pPr>
              <a:t>42</a:t>
            </a:fld>
            <a:endParaRPr lang="en-US" altLang="en-US" sz="120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Title"/>
          <p:cNvSpPr>
            <a:spLocks noGrp="1" noChangeArrowheads="1"/>
          </p:cNvSpPr>
          <p:nvPr>
            <p:ph type="title"/>
          </p:nvPr>
        </p:nvSpPr>
        <p:spPr>
          <a:xfrm>
            <a:off x="609600" y="304800"/>
            <a:ext cx="7696200" cy="1066800"/>
          </a:xfrm>
        </p:spPr>
        <p:txBody>
          <a:bodyPr/>
          <a:lstStyle/>
          <a:p>
            <a:pPr eaLnBrk="1" hangingPunct="1"/>
            <a:r>
              <a:rPr lang="en-US" altLang="en-US" dirty="0">
                <a:solidFill>
                  <a:schemeClr val="tx1"/>
                </a:solidFill>
              </a:rPr>
              <a:t>Passing an Entire Array 1 of 2</a:t>
            </a:r>
          </a:p>
        </p:txBody>
      </p:sp>
      <p:sp>
        <p:nvSpPr>
          <p:cNvPr id="45059" name="Slide Body"/>
          <p:cNvSpPr>
            <a:spLocks noGrp="1" noChangeArrowheads="1"/>
          </p:cNvSpPr>
          <p:nvPr>
            <p:ph type="body" idx="1"/>
          </p:nvPr>
        </p:nvSpPr>
        <p:spPr>
          <a:xfrm>
            <a:off x="457200" y="1676400"/>
            <a:ext cx="8305800" cy="4114800"/>
          </a:xfrm>
        </p:spPr>
        <p:txBody>
          <a:bodyPr/>
          <a:lstStyle/>
          <a:p>
            <a:pPr eaLnBrk="1" hangingPunct="1">
              <a:lnSpc>
                <a:spcPct val="80000"/>
              </a:lnSpc>
            </a:pPr>
            <a:r>
              <a:rPr lang="en-US" altLang="en-US" sz="2800" dirty="0"/>
              <a:t>To define a function that has an array parameter, use empty </a:t>
            </a:r>
            <a:r>
              <a:rPr lang="en-US" altLang="en-US" sz="2800" b="1" dirty="0">
                <a:latin typeface="Courier New" pitchFamily="49" charset="0"/>
              </a:rPr>
              <a:t>[]</a:t>
            </a:r>
            <a:r>
              <a:rPr lang="en-US" altLang="en-US" sz="2800" dirty="0"/>
              <a:t> to indicate the array in the prototype and header</a:t>
            </a:r>
          </a:p>
          <a:p>
            <a:pPr eaLnBrk="1" hangingPunct="1">
              <a:lnSpc>
                <a:spcPct val="80000"/>
              </a:lnSpc>
            </a:pPr>
            <a:r>
              <a:rPr lang="en-US" altLang="en-US" sz="2800" dirty="0"/>
              <a:t>To pass an array to a function, just use the array name</a:t>
            </a:r>
          </a:p>
          <a:p>
            <a:pPr eaLnBrk="1" hangingPunct="1">
              <a:lnSpc>
                <a:spcPct val="80000"/>
              </a:lnSpc>
              <a:spcBef>
                <a:spcPct val="0"/>
              </a:spcBef>
              <a:buFontTx/>
              <a:buNone/>
            </a:pPr>
            <a:r>
              <a:rPr lang="en-US" altLang="en-US" sz="2400" dirty="0">
                <a:latin typeface="Courier New" pitchFamily="49" charset="0"/>
              </a:rPr>
              <a:t>	</a:t>
            </a:r>
            <a:r>
              <a:rPr lang="en-US" altLang="en-US" sz="2400" dirty="0" smtClean="0">
                <a:latin typeface="Courier New" pitchFamily="49" charset="0"/>
              </a:rPr>
              <a:t>	</a:t>
            </a:r>
            <a:r>
              <a:rPr lang="en-US" altLang="en-US" sz="2400" b="1" dirty="0" smtClean="0">
                <a:solidFill>
                  <a:srgbClr val="3D8963"/>
                </a:solidFill>
                <a:latin typeface="Courier New" pitchFamily="49" charset="0"/>
              </a:rPr>
              <a:t>// </a:t>
            </a:r>
            <a:r>
              <a:rPr lang="en-US" altLang="en-US" sz="2400" b="1" dirty="0">
                <a:solidFill>
                  <a:srgbClr val="3D8963"/>
                </a:solidFill>
                <a:latin typeface="Courier New" pitchFamily="49" charset="0"/>
              </a:rPr>
              <a:t>Function prototype</a:t>
            </a:r>
          </a:p>
          <a:p>
            <a:pPr lvl="1" eaLnBrk="1" hangingPunct="1">
              <a:lnSpc>
                <a:spcPct val="80000"/>
              </a:lnSpc>
              <a:spcBef>
                <a:spcPct val="0"/>
              </a:spcBef>
              <a:buFontTx/>
              <a:buNone/>
            </a:pPr>
            <a:r>
              <a:rPr lang="en-US" altLang="en-US" sz="2400" b="1" dirty="0">
                <a:solidFill>
                  <a:srgbClr val="3D8963"/>
                </a:solidFill>
                <a:latin typeface="Courier New" pitchFamily="49" charset="0"/>
              </a:rPr>
              <a:t>     void </a:t>
            </a:r>
            <a:r>
              <a:rPr lang="en-US" altLang="en-US" sz="2400" b="1" dirty="0" err="1">
                <a:solidFill>
                  <a:srgbClr val="3D8963"/>
                </a:solidFill>
                <a:latin typeface="Courier New" pitchFamily="49" charset="0"/>
              </a:rPr>
              <a:t>showScores</a:t>
            </a:r>
            <a:r>
              <a:rPr lang="en-US" altLang="en-US" sz="2400" b="1" dirty="0">
                <a:solidFill>
                  <a:srgbClr val="3D8963"/>
                </a:solidFill>
                <a:latin typeface="Courier New" pitchFamily="49" charset="0"/>
              </a:rPr>
              <a:t>(</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 </a:t>
            </a:r>
          </a:p>
          <a:p>
            <a:pPr lvl="1">
              <a:lnSpc>
                <a:spcPct val="80000"/>
              </a:lnSpc>
              <a:spcBef>
                <a:spcPct val="60000"/>
              </a:spcBef>
              <a:buNone/>
            </a:pPr>
            <a:r>
              <a:rPr lang="en-US" altLang="en-US" sz="2400" b="1" dirty="0">
                <a:solidFill>
                  <a:srgbClr val="3D8963"/>
                </a:solidFill>
                <a:latin typeface="Courier New" pitchFamily="49" charset="0"/>
              </a:rPr>
              <a:t> </a:t>
            </a:r>
            <a:r>
              <a:rPr lang="en-US" altLang="en-US" sz="2400" b="1" dirty="0" smtClean="0">
                <a:solidFill>
                  <a:srgbClr val="3D8963"/>
                </a:solidFill>
                <a:latin typeface="Courier New" pitchFamily="49" charset="0"/>
              </a:rPr>
              <a:t>	</a:t>
            </a:r>
            <a:r>
              <a:rPr lang="en-US" altLang="en-US" sz="2400" b="1" dirty="0">
                <a:solidFill>
                  <a:srgbClr val="3D8963"/>
                </a:solidFill>
                <a:latin typeface="Courier New" pitchFamily="49" charset="0"/>
              </a:rPr>
              <a:t>	</a:t>
            </a:r>
            <a:r>
              <a:rPr lang="en-US" altLang="en-US" sz="2400" b="1" dirty="0" smtClean="0">
                <a:solidFill>
                  <a:srgbClr val="3D8963"/>
                </a:solidFill>
                <a:latin typeface="Courier New" pitchFamily="49" charset="0"/>
              </a:rPr>
              <a:t>// </a:t>
            </a:r>
            <a:r>
              <a:rPr lang="en-US" altLang="en-US" sz="2400" b="1" dirty="0">
                <a:solidFill>
                  <a:srgbClr val="3D8963"/>
                </a:solidFill>
                <a:latin typeface="Courier New" pitchFamily="49" charset="0"/>
              </a:rPr>
              <a:t>Function call</a:t>
            </a:r>
          </a:p>
          <a:p>
            <a:pPr lvl="1">
              <a:lnSpc>
                <a:spcPct val="80000"/>
              </a:lnSpc>
              <a:spcBef>
                <a:spcPct val="0"/>
              </a:spcBef>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showScores</a:t>
            </a:r>
            <a:r>
              <a:rPr lang="en-US" altLang="en-US" sz="2400" b="1" dirty="0">
                <a:solidFill>
                  <a:srgbClr val="3D8963"/>
                </a:solidFill>
                <a:latin typeface="Courier New" pitchFamily="49" charset="0"/>
              </a:rPr>
              <a:t>(tests);     </a:t>
            </a:r>
          </a:p>
          <a:p>
            <a:pPr lvl="1">
              <a:lnSpc>
                <a:spcPct val="80000"/>
              </a:lnSpc>
              <a:spcBef>
                <a:spcPct val="0"/>
              </a:spcBef>
              <a:buNone/>
            </a:pPr>
            <a:endParaRPr lang="en-US" altLang="en-US" sz="2400" b="1" dirty="0" smtClean="0">
              <a:solidFill>
                <a:srgbClr val="3D8963"/>
              </a:solidFill>
              <a:latin typeface="Courier New" pitchFamily="49" charset="0"/>
            </a:endParaRPr>
          </a:p>
          <a:p>
            <a:pPr marL="576263" lvl="1" indent="-457200">
              <a:lnSpc>
                <a:spcPct val="80000"/>
              </a:lnSpc>
              <a:spcBef>
                <a:spcPct val="0"/>
              </a:spcBef>
              <a:buNone/>
            </a:pPr>
            <a:r>
              <a:rPr lang="en-US" altLang="en-US" sz="2400" b="1" dirty="0">
                <a:solidFill>
                  <a:srgbClr val="3D8963"/>
                </a:solidFill>
                <a:latin typeface="Courier New" pitchFamily="49" charset="0"/>
              </a:rPr>
              <a:t>	</a:t>
            </a:r>
            <a:r>
              <a:rPr lang="en-US" altLang="en-US" sz="2400" b="1" dirty="0" smtClean="0">
                <a:solidFill>
                  <a:srgbClr val="3D8963"/>
                </a:solidFill>
                <a:latin typeface="Courier New" pitchFamily="49" charset="0"/>
              </a:rPr>
              <a:t>	// </a:t>
            </a:r>
            <a:r>
              <a:rPr lang="en-US" altLang="en-US" sz="2400" b="1" dirty="0">
                <a:solidFill>
                  <a:srgbClr val="3D8963"/>
                </a:solidFill>
                <a:latin typeface="Courier New" pitchFamily="49" charset="0"/>
              </a:rPr>
              <a:t>Function header</a:t>
            </a:r>
          </a:p>
          <a:p>
            <a:pPr lvl="1" eaLnBrk="1" hangingPunct="1">
              <a:lnSpc>
                <a:spcPct val="80000"/>
              </a:lnSpc>
              <a:spcBef>
                <a:spcPct val="0"/>
              </a:spcBef>
              <a:buFontTx/>
              <a:buNone/>
            </a:pPr>
            <a:r>
              <a:rPr lang="en-US" altLang="en-US" sz="2400" b="1" dirty="0">
                <a:solidFill>
                  <a:srgbClr val="3D8963"/>
                </a:solidFill>
                <a:latin typeface="Courier New" pitchFamily="49" charset="0"/>
              </a:rPr>
              <a:t>     void </a:t>
            </a:r>
            <a:r>
              <a:rPr lang="en-US" altLang="en-US" sz="2400" b="1" dirty="0" err="1">
                <a:solidFill>
                  <a:srgbClr val="3D8963"/>
                </a:solidFill>
                <a:latin typeface="Courier New" pitchFamily="49" charset="0"/>
              </a:rPr>
              <a:t>showScores</a:t>
            </a:r>
            <a:r>
              <a:rPr lang="en-US" altLang="en-US" sz="2400" b="1" dirty="0">
                <a:solidFill>
                  <a:srgbClr val="3D8963"/>
                </a:solidFill>
                <a:latin typeface="Courier New" pitchFamily="49" charset="0"/>
              </a:rPr>
              <a:t>(</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tests[]) </a:t>
            </a:r>
          </a:p>
        </p:txBody>
      </p:sp>
      <p:sp>
        <p:nvSpPr>
          <p:cNvPr id="4506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5B55EFFE-6CC3-4A99-9B6F-1BD6709021D1}" type="slidenum">
              <a:rPr lang="en-US" altLang="en-US" sz="1200" smtClean="0"/>
              <a:pPr eaLnBrk="1" hangingPunct="1">
                <a:spcBef>
                  <a:spcPct val="0"/>
                </a:spcBef>
                <a:buFontTx/>
                <a:buNone/>
              </a:pPr>
              <a:t>43</a:t>
            </a:fld>
            <a:endParaRPr lang="en-US" altLang="en-US" sz="120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Title"/>
          <p:cNvSpPr>
            <a:spLocks noGrp="1" noChangeArrowheads="1"/>
          </p:cNvSpPr>
          <p:nvPr>
            <p:ph type="title"/>
          </p:nvPr>
        </p:nvSpPr>
        <p:spPr>
          <a:xfrm>
            <a:off x="685800" y="381000"/>
            <a:ext cx="7772400" cy="914400"/>
          </a:xfrm>
        </p:spPr>
        <p:txBody>
          <a:bodyPr/>
          <a:lstStyle/>
          <a:p>
            <a:pPr eaLnBrk="1" hangingPunct="1"/>
            <a:r>
              <a:rPr lang="en-US" altLang="en-US" dirty="0">
                <a:solidFill>
                  <a:schemeClr val="tx1"/>
                </a:solidFill>
              </a:rPr>
              <a:t>Passing an Entire Array 2 of 2</a:t>
            </a:r>
          </a:p>
        </p:txBody>
      </p:sp>
      <p:sp>
        <p:nvSpPr>
          <p:cNvPr id="46083" name="Slide Body"/>
          <p:cNvSpPr>
            <a:spLocks noGrp="1" noChangeArrowheads="1"/>
          </p:cNvSpPr>
          <p:nvPr>
            <p:ph type="body" idx="1"/>
          </p:nvPr>
        </p:nvSpPr>
        <p:spPr>
          <a:xfrm>
            <a:off x="228600" y="1676400"/>
            <a:ext cx="8792494" cy="4343400"/>
          </a:xfrm>
        </p:spPr>
        <p:txBody>
          <a:bodyPr/>
          <a:lstStyle/>
          <a:p>
            <a:pPr eaLnBrk="1" hangingPunct="1"/>
            <a:r>
              <a:rPr lang="en-US" altLang="en-US" sz="2800" dirty="0"/>
              <a:t>Use the array name, without any brackets, as the argument</a:t>
            </a:r>
          </a:p>
          <a:p>
            <a:pPr eaLnBrk="1" hangingPunct="1"/>
            <a:r>
              <a:rPr lang="en-US" altLang="en-US" sz="2800" dirty="0"/>
              <a:t>You can also pass the array size as a separate parameter so the function knows how many elements to process</a:t>
            </a:r>
          </a:p>
          <a:p>
            <a:pPr>
              <a:lnSpc>
                <a:spcPts val="2800"/>
              </a:lnSpc>
              <a:spcBef>
                <a:spcPct val="30000"/>
              </a:spcBef>
              <a:buNone/>
            </a:pPr>
            <a:r>
              <a:rPr lang="en-US" altLang="en-US" sz="3600" b="1" dirty="0">
                <a:solidFill>
                  <a:srgbClr val="3D8963"/>
                </a:solidFill>
                <a:latin typeface="Courier New" pitchFamily="49" charset="0"/>
              </a:rPr>
              <a:t> </a:t>
            </a:r>
            <a:r>
              <a:rPr lang="en-US" altLang="en-US" sz="2400" b="1" dirty="0">
                <a:solidFill>
                  <a:srgbClr val="3D8963"/>
                </a:solidFill>
                <a:latin typeface="Courier New" pitchFamily="49" charset="0"/>
              </a:rPr>
              <a:t>void </a:t>
            </a:r>
            <a:r>
              <a:rPr lang="en-US" altLang="en-US" sz="2400" b="1" dirty="0" err="1">
                <a:solidFill>
                  <a:srgbClr val="3D8963"/>
                </a:solidFill>
                <a:latin typeface="Courier New" pitchFamily="49" charset="0"/>
              </a:rPr>
              <a:t>showScores</a:t>
            </a:r>
            <a:r>
              <a:rPr lang="en-US" altLang="en-US" sz="2400" b="1" dirty="0">
                <a:solidFill>
                  <a:srgbClr val="3D8963"/>
                </a:solidFill>
                <a:latin typeface="Courier New" pitchFamily="49" charset="0"/>
              </a:rPr>
              <a:t>(</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 prototype </a:t>
            </a:r>
          </a:p>
          <a:p>
            <a:pPr eaLnBrk="1" hangingPunct="1">
              <a:lnSpc>
                <a:spcPts val="2800"/>
              </a:lnSpc>
              <a:spcBef>
                <a:spcPct val="30000"/>
              </a:spcBef>
              <a:buFontTx/>
              <a:buNone/>
            </a:pPr>
            <a:r>
              <a:rPr lang="en-US" altLang="en-US" sz="3600" b="1" dirty="0" smtClean="0">
                <a:solidFill>
                  <a:srgbClr val="3D8963"/>
                </a:solidFill>
                <a:latin typeface="Courier New" pitchFamily="49" charset="0"/>
              </a:rPr>
              <a:t> </a:t>
            </a:r>
            <a:r>
              <a:rPr lang="en-US" altLang="en-US" sz="2400" b="1" dirty="0" err="1">
                <a:solidFill>
                  <a:srgbClr val="3D8963"/>
                </a:solidFill>
                <a:latin typeface="Courier New" pitchFamily="49" charset="0"/>
              </a:rPr>
              <a:t>showScores</a:t>
            </a:r>
            <a:r>
              <a:rPr lang="en-US" altLang="en-US" sz="2400" b="1" dirty="0">
                <a:solidFill>
                  <a:srgbClr val="3D8963"/>
                </a:solidFill>
                <a:latin typeface="Courier New" pitchFamily="49" charset="0"/>
              </a:rPr>
              <a:t>(tests, 5);        // call</a:t>
            </a:r>
          </a:p>
          <a:p>
            <a:pPr eaLnBrk="1" hangingPunct="1">
              <a:lnSpc>
                <a:spcPts val="2800"/>
              </a:lnSpc>
              <a:buFontTx/>
              <a:buNone/>
            </a:pPr>
            <a:r>
              <a:rPr lang="en-US" altLang="en-US" sz="2400" b="1" dirty="0" smtClean="0">
                <a:solidFill>
                  <a:srgbClr val="3D8963"/>
                </a:solidFill>
                <a:latin typeface="Courier New" pitchFamily="49" charset="0"/>
              </a:rPr>
              <a:t>	 void </a:t>
            </a:r>
            <a:r>
              <a:rPr lang="en-US" altLang="en-US" sz="2400" b="1" dirty="0" err="1">
                <a:solidFill>
                  <a:srgbClr val="3D8963"/>
                </a:solidFill>
                <a:latin typeface="Courier New" pitchFamily="49" charset="0"/>
              </a:rPr>
              <a:t>showScores</a:t>
            </a:r>
            <a:r>
              <a:rPr lang="en-US" altLang="en-US" sz="2400" b="1" dirty="0">
                <a:solidFill>
                  <a:srgbClr val="3D8963"/>
                </a:solidFill>
                <a:latin typeface="Courier New" pitchFamily="49" charset="0"/>
              </a:rPr>
              <a:t>(</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A[],</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size) // header</a:t>
            </a:r>
          </a:p>
        </p:txBody>
      </p:sp>
      <p:sp>
        <p:nvSpPr>
          <p:cNvPr id="4608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C4E152A9-82FD-4834-BA31-9F7F975F9422}" type="slidenum">
              <a:rPr lang="en-US" altLang="en-US" sz="1200" smtClean="0"/>
              <a:pPr eaLnBrk="1" hangingPunct="1">
                <a:spcBef>
                  <a:spcPct val="0"/>
                </a:spcBef>
                <a:buFontTx/>
                <a:buNone/>
              </a:pPr>
              <a:t>44</a:t>
            </a:fld>
            <a:endParaRPr lang="en-US" altLang="en-US" sz="12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Title"/>
          <p:cNvSpPr>
            <a:spLocks noGrp="1" noChangeArrowheads="1"/>
          </p:cNvSpPr>
          <p:nvPr>
            <p:ph type="title"/>
          </p:nvPr>
        </p:nvSpPr>
        <p:spPr/>
        <p:txBody>
          <a:bodyPr/>
          <a:lstStyle/>
          <a:p>
            <a:pPr eaLnBrk="1" hangingPunct="1"/>
            <a:r>
              <a:rPr lang="en-US" altLang="en-US" dirty="0">
                <a:solidFill>
                  <a:schemeClr val="tx1"/>
                </a:solidFill>
              </a:rPr>
              <a:t>Modifying Arrays in Functions</a:t>
            </a:r>
          </a:p>
        </p:txBody>
      </p:sp>
      <p:sp>
        <p:nvSpPr>
          <p:cNvPr id="48131" name="Slide Body"/>
          <p:cNvSpPr>
            <a:spLocks noGrp="1" noChangeArrowheads="1"/>
          </p:cNvSpPr>
          <p:nvPr>
            <p:ph type="body" idx="1"/>
          </p:nvPr>
        </p:nvSpPr>
        <p:spPr>
          <a:xfrm>
            <a:off x="609600" y="1676400"/>
            <a:ext cx="7772400" cy="4343400"/>
          </a:xfrm>
        </p:spPr>
        <p:txBody>
          <a:bodyPr/>
          <a:lstStyle/>
          <a:p>
            <a:pPr eaLnBrk="1" hangingPunct="1">
              <a:lnSpc>
                <a:spcPct val="90000"/>
              </a:lnSpc>
              <a:spcBef>
                <a:spcPct val="0"/>
              </a:spcBef>
            </a:pPr>
            <a:r>
              <a:rPr lang="en-US" altLang="en-US" sz="2800" dirty="0"/>
              <a:t>Array parameters in functions are similar to reference variables</a:t>
            </a:r>
          </a:p>
          <a:p>
            <a:pPr eaLnBrk="1" hangingPunct="1">
              <a:spcBef>
                <a:spcPct val="40000"/>
              </a:spcBef>
            </a:pPr>
            <a:r>
              <a:rPr lang="en-US" altLang="en-US" sz="2800" dirty="0"/>
              <a:t>Changes made to an array passed to a function are made to the actual array in the calling function</a:t>
            </a:r>
          </a:p>
          <a:p>
            <a:pPr eaLnBrk="1" hangingPunct="1">
              <a:spcBef>
                <a:spcPct val="40000"/>
              </a:spcBef>
            </a:pPr>
            <a:r>
              <a:rPr lang="en-US" altLang="en-US" sz="2800" dirty="0"/>
              <a:t>The programmer must be careful that an array is not inadvertently changed by a function</a:t>
            </a:r>
          </a:p>
          <a:p>
            <a:pPr eaLnBrk="1" hangingPunct="1">
              <a:lnSpc>
                <a:spcPct val="90000"/>
              </a:lnSpc>
              <a:spcBef>
                <a:spcPts val="1200"/>
              </a:spcBef>
            </a:pPr>
            <a:r>
              <a:rPr lang="en-US" altLang="en-US" sz="2800" dirty="0"/>
              <a:t>The</a:t>
            </a:r>
            <a:r>
              <a:rPr lang="en-US" altLang="en-US" sz="2800" b="1" dirty="0">
                <a:latin typeface="Courier New" pitchFamily="49" charset="0"/>
                <a:cs typeface="Courier New" pitchFamily="49" charset="0"/>
              </a:rPr>
              <a:t> </a:t>
            </a:r>
            <a:r>
              <a:rPr lang="en-US" altLang="en-US" sz="2800" b="1" dirty="0" err="1">
                <a:latin typeface="Courier New" pitchFamily="49" charset="0"/>
                <a:cs typeface="Courier New" pitchFamily="49" charset="0"/>
              </a:rPr>
              <a:t>const</a:t>
            </a:r>
            <a:r>
              <a:rPr lang="en-US" altLang="en-US" sz="2800" b="1" dirty="0">
                <a:latin typeface="Courier New" pitchFamily="49" charset="0"/>
                <a:cs typeface="Courier New" pitchFamily="49" charset="0"/>
              </a:rPr>
              <a:t> </a:t>
            </a:r>
            <a:r>
              <a:rPr lang="en-US" altLang="en-US" sz="2800" dirty="0"/>
              <a:t>keyword can be used in the prototype and header to prevent changes</a:t>
            </a:r>
          </a:p>
          <a:p>
            <a:pPr eaLnBrk="1" hangingPunct="1"/>
            <a:endParaRPr lang="en-US" altLang="en-US" sz="2800" dirty="0"/>
          </a:p>
        </p:txBody>
      </p:sp>
      <p:sp>
        <p:nvSpPr>
          <p:cNvPr id="4813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D50077CA-49FE-4E8B-99C6-644DD409588A}" type="slidenum">
              <a:rPr lang="en-US" altLang="en-US" sz="1200" smtClean="0"/>
              <a:pPr eaLnBrk="1" hangingPunct="1">
                <a:spcBef>
                  <a:spcPct val="0"/>
                </a:spcBef>
                <a:buFontTx/>
                <a:buNone/>
              </a:pPr>
              <a:t>45</a:t>
            </a:fld>
            <a:endParaRPr lang="en-US" altLang="en-US" sz="12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Title"/>
          <p:cNvSpPr>
            <a:spLocks noGrp="1" noChangeArrowheads="1"/>
          </p:cNvSpPr>
          <p:nvPr>
            <p:ph type="title"/>
          </p:nvPr>
        </p:nvSpPr>
        <p:spPr/>
        <p:txBody>
          <a:bodyPr/>
          <a:lstStyle/>
          <a:p>
            <a:pPr eaLnBrk="1" hangingPunct="1"/>
            <a:r>
              <a:rPr lang="en-US" altLang="en-US" dirty="0">
                <a:solidFill>
                  <a:schemeClr val="tx1"/>
                </a:solidFill>
              </a:rPr>
              <a:t>8.10  Two-Dimensional Arrays</a:t>
            </a:r>
          </a:p>
        </p:txBody>
      </p:sp>
      <p:sp>
        <p:nvSpPr>
          <p:cNvPr id="49155" name="Slide Body"/>
          <p:cNvSpPr>
            <a:spLocks noGrp="1" noChangeArrowheads="1"/>
          </p:cNvSpPr>
          <p:nvPr>
            <p:ph type="body" idx="1"/>
          </p:nvPr>
        </p:nvSpPr>
        <p:spPr>
          <a:xfrm>
            <a:off x="381000" y="1828800"/>
            <a:ext cx="8305800" cy="4038600"/>
          </a:xfrm>
        </p:spPr>
        <p:txBody>
          <a:bodyPr/>
          <a:lstStyle/>
          <a:p>
            <a:pPr eaLnBrk="1" hangingPunct="1">
              <a:spcBef>
                <a:spcPct val="40000"/>
              </a:spcBef>
            </a:pPr>
            <a:r>
              <a:rPr lang="en-US" altLang="en-US" sz="3000" dirty="0"/>
              <a:t>You can define one array for multiple sets of data</a:t>
            </a:r>
          </a:p>
          <a:p>
            <a:pPr eaLnBrk="1" hangingPunct="1">
              <a:spcBef>
                <a:spcPct val="40000"/>
              </a:spcBef>
            </a:pPr>
            <a:r>
              <a:rPr lang="en-US" altLang="en-US" sz="3000" dirty="0"/>
              <a:t>It is like a table in a spreadsheet</a:t>
            </a:r>
          </a:p>
          <a:p>
            <a:pPr eaLnBrk="1" hangingPunct="1">
              <a:spcBef>
                <a:spcPct val="40000"/>
              </a:spcBef>
            </a:pPr>
            <a:r>
              <a:rPr lang="en-US" altLang="en-US" sz="3000" dirty="0"/>
              <a:t>Use two size </a:t>
            </a:r>
            <a:r>
              <a:rPr lang="en-US" altLang="en-US" sz="3000" dirty="0" err="1"/>
              <a:t>declarators</a:t>
            </a:r>
            <a:r>
              <a:rPr lang="en-US" altLang="en-US" sz="3000" dirty="0"/>
              <a:t> in </a:t>
            </a:r>
            <a:r>
              <a:rPr lang="en-US" altLang="en-US" sz="3000" dirty="0" smtClean="0"/>
              <a:t>the definition</a:t>
            </a:r>
            <a:endParaRPr lang="en-US" altLang="en-US" sz="3000" dirty="0"/>
          </a:p>
          <a:p>
            <a:pPr lvl="1" eaLnBrk="1" hangingPunct="1">
              <a:spcBef>
                <a:spcPct val="40000"/>
              </a:spcBef>
              <a:buFontTx/>
              <a:buNone/>
            </a:pPr>
            <a:r>
              <a:rPr lang="en-US" altLang="en-US" b="1" dirty="0">
                <a:solidFill>
                  <a:srgbClr val="3D8963"/>
                </a:solidFill>
              </a:rPr>
              <a:t>	</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exams[4][3];</a:t>
            </a:r>
          </a:p>
          <a:p>
            <a:pPr lvl="1" eaLnBrk="1" hangingPunct="1">
              <a:spcBef>
                <a:spcPct val="40000"/>
              </a:spcBef>
              <a:buFontTx/>
              <a:buNone/>
            </a:pPr>
            <a:endParaRPr lang="en-US" altLang="en-US" sz="2800" b="1" dirty="0">
              <a:solidFill>
                <a:srgbClr val="3D8963"/>
              </a:solidFill>
              <a:latin typeface="Courier New" pitchFamily="49" charset="0"/>
            </a:endParaRPr>
          </a:p>
        </p:txBody>
      </p:sp>
      <p:sp>
        <p:nvSpPr>
          <p:cNvPr id="4915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D92E6349-C248-4F95-BCBC-7CFBC35AF7B8}" type="slidenum">
              <a:rPr lang="en-US" altLang="en-US" sz="1200" smtClean="0"/>
              <a:pPr eaLnBrk="1" hangingPunct="1">
                <a:spcBef>
                  <a:spcPct val="0"/>
                </a:spcBef>
                <a:buFontTx/>
                <a:buNone/>
              </a:pPr>
              <a:t>46</a:t>
            </a:fld>
            <a:endParaRPr lang="en-US" altLang="en-US" sz="1200"/>
          </a:p>
        </p:txBody>
      </p:sp>
      <p:grpSp>
        <p:nvGrpSpPr>
          <p:cNvPr id="5" name="Group 11"/>
          <p:cNvGrpSpPr>
            <a:grpSpLocks/>
          </p:cNvGrpSpPr>
          <p:nvPr/>
        </p:nvGrpSpPr>
        <p:grpSpPr bwMode="auto">
          <a:xfrm>
            <a:off x="1981200" y="5257800"/>
            <a:ext cx="1371600" cy="838200"/>
            <a:chOff x="2064" y="3360"/>
            <a:chExt cx="864" cy="528"/>
          </a:xfrm>
        </p:grpSpPr>
        <p:sp>
          <p:nvSpPr>
            <p:cNvPr id="6" name="Text Box 4"/>
            <p:cNvSpPr txBox="1">
              <a:spLocks noChangeArrowheads="1"/>
            </p:cNvSpPr>
            <p:nvPr/>
          </p:nvSpPr>
          <p:spPr bwMode="auto">
            <a:xfrm>
              <a:off x="2064" y="3408"/>
              <a:ext cx="86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b="1" baseline="0">
                  <a:solidFill>
                    <a:schemeClr val="accent2"/>
                  </a:solidFill>
                </a:rPr>
                <a:t>Number     of rows</a:t>
              </a:r>
            </a:p>
          </p:txBody>
        </p:sp>
        <p:sp>
          <p:nvSpPr>
            <p:cNvPr id="7" name="Oval 5"/>
            <p:cNvSpPr>
              <a:spLocks noChangeArrowheads="1"/>
            </p:cNvSpPr>
            <p:nvPr/>
          </p:nvSpPr>
          <p:spPr bwMode="auto">
            <a:xfrm>
              <a:off x="2064" y="3360"/>
              <a:ext cx="864" cy="528"/>
            </a:xfrm>
            <a:prstGeom prst="ellipse">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grpSp>
      <p:grpSp>
        <p:nvGrpSpPr>
          <p:cNvPr id="8" name="Group 12"/>
          <p:cNvGrpSpPr>
            <a:grpSpLocks/>
          </p:cNvGrpSpPr>
          <p:nvPr/>
        </p:nvGrpSpPr>
        <p:grpSpPr bwMode="auto">
          <a:xfrm>
            <a:off x="4343400" y="5334000"/>
            <a:ext cx="1371600" cy="838200"/>
            <a:chOff x="3024" y="3072"/>
            <a:chExt cx="864" cy="528"/>
          </a:xfrm>
        </p:grpSpPr>
        <p:sp>
          <p:nvSpPr>
            <p:cNvPr id="9" name="Text Box 8"/>
            <p:cNvSpPr txBox="1">
              <a:spLocks noChangeArrowheads="1"/>
            </p:cNvSpPr>
            <p:nvPr/>
          </p:nvSpPr>
          <p:spPr bwMode="auto">
            <a:xfrm>
              <a:off x="3024" y="3120"/>
              <a:ext cx="86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000" b="1" baseline="0">
                  <a:solidFill>
                    <a:schemeClr val="accent2"/>
                  </a:solidFill>
                </a:rPr>
                <a:t>Number     of cols</a:t>
              </a:r>
            </a:p>
          </p:txBody>
        </p:sp>
        <p:sp>
          <p:nvSpPr>
            <p:cNvPr id="10" name="Oval 9"/>
            <p:cNvSpPr>
              <a:spLocks noChangeArrowheads="1"/>
            </p:cNvSpPr>
            <p:nvPr/>
          </p:nvSpPr>
          <p:spPr bwMode="auto">
            <a:xfrm>
              <a:off x="3024" y="3072"/>
              <a:ext cx="864" cy="528"/>
            </a:xfrm>
            <a:prstGeom prst="ellipse">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grpSp>
      <p:sp>
        <p:nvSpPr>
          <p:cNvPr id="11" name="Line 13"/>
          <p:cNvSpPr>
            <a:spLocks noChangeShapeType="1"/>
          </p:cNvSpPr>
          <p:nvPr/>
        </p:nvSpPr>
        <p:spPr bwMode="auto">
          <a:xfrm flipV="1">
            <a:off x="2743200" y="4648200"/>
            <a:ext cx="685800" cy="60960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 name="Line 14"/>
          <p:cNvSpPr>
            <a:spLocks noChangeShapeType="1"/>
          </p:cNvSpPr>
          <p:nvPr/>
        </p:nvSpPr>
        <p:spPr bwMode="auto">
          <a:xfrm flipH="1" flipV="1">
            <a:off x="4114800" y="4648200"/>
            <a:ext cx="914400" cy="68580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Title"/>
          <p:cNvSpPr>
            <a:spLocks noGrp="1" noChangeArrowheads="1"/>
          </p:cNvSpPr>
          <p:nvPr>
            <p:ph type="title"/>
          </p:nvPr>
        </p:nvSpPr>
        <p:spPr/>
        <p:txBody>
          <a:bodyPr/>
          <a:lstStyle/>
          <a:p>
            <a:pPr eaLnBrk="1" hangingPunct="1"/>
            <a:r>
              <a:rPr lang="en-US" altLang="en-US" dirty="0">
                <a:solidFill>
                  <a:schemeClr val="tx1"/>
                </a:solidFill>
              </a:rPr>
              <a:t>Two-Dimensional Array Representation</a:t>
            </a:r>
          </a:p>
        </p:txBody>
      </p:sp>
      <p:sp>
        <p:nvSpPr>
          <p:cNvPr id="50179" name="Slide Body"/>
          <p:cNvSpPr>
            <a:spLocks noGrp="1" noChangeArrowheads="1"/>
          </p:cNvSpPr>
          <p:nvPr>
            <p:ph type="body" idx="1"/>
          </p:nvPr>
        </p:nvSpPr>
        <p:spPr/>
        <p:txBody>
          <a:bodyPr/>
          <a:lstStyle/>
          <a:p>
            <a:pPr eaLnBrk="1" hangingPunct="1">
              <a:lnSpc>
                <a:spcPct val="90000"/>
              </a:lnSpc>
              <a:buFontTx/>
              <a:buNone/>
            </a:pPr>
            <a:r>
              <a:rPr lang="en-US" altLang="en-US" dirty="0"/>
              <a:t>	 </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exams[4][3];</a:t>
            </a:r>
          </a:p>
          <a:p>
            <a:pPr eaLnBrk="1" hangingPunct="1">
              <a:lnSpc>
                <a:spcPct val="90000"/>
              </a:lnSpc>
            </a:pPr>
            <a:endParaRPr lang="en-US" altLang="en-US" sz="2800" b="1" dirty="0">
              <a:solidFill>
                <a:srgbClr val="3D8963"/>
              </a:solidFill>
            </a:endParaRPr>
          </a:p>
          <a:p>
            <a:pPr eaLnBrk="1" hangingPunct="1">
              <a:lnSpc>
                <a:spcPct val="90000"/>
              </a:lnSpc>
            </a:pPr>
            <a:endParaRPr lang="en-US" altLang="en-US" sz="2800" dirty="0"/>
          </a:p>
          <a:p>
            <a:pPr eaLnBrk="1" hangingPunct="1">
              <a:lnSpc>
                <a:spcPct val="90000"/>
              </a:lnSpc>
            </a:pPr>
            <a:endParaRPr lang="en-US" altLang="en-US" sz="2800" dirty="0"/>
          </a:p>
          <a:p>
            <a:pPr eaLnBrk="1" hangingPunct="1">
              <a:lnSpc>
                <a:spcPct val="90000"/>
              </a:lnSpc>
            </a:pPr>
            <a:endParaRPr lang="en-US" altLang="en-US" sz="2800" dirty="0"/>
          </a:p>
          <a:p>
            <a:pPr eaLnBrk="1" hangingPunct="1">
              <a:lnSpc>
                <a:spcPct val="90000"/>
              </a:lnSpc>
            </a:pPr>
            <a:endParaRPr lang="en-US" altLang="en-US" sz="2800" dirty="0"/>
          </a:p>
          <a:p>
            <a:pPr eaLnBrk="1" hangingPunct="1">
              <a:lnSpc>
                <a:spcPct val="90000"/>
              </a:lnSpc>
              <a:buFontTx/>
              <a:buNone/>
            </a:pPr>
            <a:r>
              <a:rPr lang="en-US" altLang="en-US" sz="2800" dirty="0"/>
              <a:t>Use two subscripts to access an element </a:t>
            </a:r>
          </a:p>
          <a:p>
            <a:pPr lvl="1" eaLnBrk="1" hangingPunct="1">
              <a:lnSpc>
                <a:spcPct val="90000"/>
              </a:lnSpc>
              <a:buFontTx/>
              <a:buNone/>
            </a:pPr>
            <a:r>
              <a:rPr lang="en-US" altLang="en-US" sz="2800" b="1" dirty="0">
                <a:solidFill>
                  <a:srgbClr val="3D8963"/>
                </a:solidFill>
                <a:latin typeface="Courier New" pitchFamily="49" charset="0"/>
              </a:rPr>
              <a:t>exams[2][1] = 86;</a:t>
            </a:r>
          </a:p>
        </p:txBody>
      </p:sp>
      <p:pic>
        <p:nvPicPr>
          <p:cNvPr id="2" name="Image of the layout of a two dimensional array" descr="The array has four rows and three columns.  Each element in the array is represented by a rectangle that contains the name of the array and the row and column each in square brackets." title="image of a two dimensional array"/>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 y="2349839"/>
            <a:ext cx="7246980" cy="2461572"/>
          </a:xfrm>
          <a:prstGeom prst="rect">
            <a:avLst/>
          </a:prstGeom>
        </p:spPr>
      </p:pic>
      <p:sp>
        <p:nvSpPr>
          <p:cNvPr id="5018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4B6365E1-B133-4AFD-8629-8E296FFEAB22}" type="slidenum">
              <a:rPr lang="en-US" altLang="en-US" sz="1200" smtClean="0"/>
              <a:pPr eaLnBrk="1" hangingPunct="1">
                <a:spcBef>
                  <a:spcPct val="0"/>
                </a:spcBef>
                <a:buFontTx/>
                <a:buNone/>
              </a:pPr>
              <a:t>47</a:t>
            </a:fld>
            <a:endParaRPr lang="en-US" altLang="en-US" sz="12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Title"/>
          <p:cNvSpPr>
            <a:spLocks noGrp="1" noChangeArrowheads="1"/>
          </p:cNvSpPr>
          <p:nvPr>
            <p:ph type="title"/>
          </p:nvPr>
        </p:nvSpPr>
        <p:spPr/>
        <p:txBody>
          <a:bodyPr/>
          <a:lstStyle/>
          <a:p>
            <a:pPr eaLnBrk="1" hangingPunct="1"/>
            <a:r>
              <a:rPr lang="en-US" altLang="en-US" dirty="0">
                <a:solidFill>
                  <a:schemeClr val="tx1"/>
                </a:solidFill>
              </a:rPr>
              <a:t>Initialization at Definition</a:t>
            </a:r>
          </a:p>
        </p:txBody>
      </p:sp>
      <p:sp>
        <p:nvSpPr>
          <p:cNvPr id="52227" name="Slide Body"/>
          <p:cNvSpPr>
            <a:spLocks noGrp="1" noChangeArrowheads="1"/>
          </p:cNvSpPr>
          <p:nvPr>
            <p:ph type="body" idx="1"/>
          </p:nvPr>
        </p:nvSpPr>
        <p:spPr>
          <a:xfrm>
            <a:off x="457200" y="1600200"/>
            <a:ext cx="8382000" cy="4525963"/>
          </a:xfrm>
        </p:spPr>
        <p:txBody>
          <a:bodyPr/>
          <a:lstStyle/>
          <a:p>
            <a:pPr eaLnBrk="1" hangingPunct="1">
              <a:lnSpc>
                <a:spcPct val="85000"/>
              </a:lnSpc>
            </a:pPr>
            <a:r>
              <a:rPr lang="en-US" altLang="en-US" sz="2800" dirty="0"/>
              <a:t>Two-dimensional arrays are initialized row-by-row</a:t>
            </a:r>
          </a:p>
          <a:p>
            <a:pPr lvl="1" eaLnBrk="1" hangingPunct="1">
              <a:buFontTx/>
              <a:buNone/>
            </a:pPr>
            <a:r>
              <a:rPr lang="en-US" altLang="en-US" sz="2800" dirty="0"/>
              <a:t>	</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exams[2][2] = { {84, 78},</a:t>
            </a:r>
          </a:p>
          <a:p>
            <a:pPr lvl="1" eaLnBrk="1" hangingPunct="1">
              <a:buFontTx/>
              <a:buNone/>
            </a:pPr>
            <a:r>
              <a:rPr lang="en-US" altLang="en-US" sz="2800" b="1" dirty="0">
                <a:solidFill>
                  <a:srgbClr val="3D8963"/>
                </a:solidFill>
                <a:latin typeface="Courier New" pitchFamily="49" charset="0"/>
              </a:rPr>
              <a:t>						  {92, 97} };</a:t>
            </a:r>
            <a:endParaRPr lang="en-US" altLang="en-US" sz="2800" b="1" dirty="0">
              <a:solidFill>
                <a:srgbClr val="3D8963"/>
              </a:solidFill>
            </a:endParaRPr>
          </a:p>
          <a:p>
            <a:pPr marL="101600" indent="0" eaLnBrk="1" hangingPunct="1">
              <a:lnSpc>
                <a:spcPct val="95000"/>
              </a:lnSpc>
              <a:spcBef>
                <a:spcPct val="50000"/>
              </a:spcBef>
              <a:buNone/>
            </a:pPr>
            <a:endParaRPr lang="en-US" altLang="en-US" sz="2800" dirty="0"/>
          </a:p>
          <a:p>
            <a:pPr eaLnBrk="1" hangingPunct="1">
              <a:lnSpc>
                <a:spcPct val="95000"/>
              </a:lnSpc>
              <a:spcBef>
                <a:spcPct val="50000"/>
              </a:spcBef>
            </a:pPr>
            <a:r>
              <a:rPr lang="en-US" altLang="en-US" sz="2800" dirty="0"/>
              <a:t> The inner </a:t>
            </a:r>
            <a:r>
              <a:rPr lang="en-US" altLang="en-US" sz="2800" b="1" dirty="0">
                <a:latin typeface="Courier New" pitchFamily="49" charset="0"/>
              </a:rPr>
              <a:t>{</a:t>
            </a:r>
            <a:r>
              <a:rPr lang="en-US" altLang="en-US" sz="2800" b="1" dirty="0"/>
              <a:t> </a:t>
            </a:r>
            <a:r>
              <a:rPr lang="en-US" altLang="en-US" sz="2800" b="1" dirty="0">
                <a:latin typeface="Courier New" pitchFamily="49" charset="0"/>
              </a:rPr>
              <a:t>}</a:t>
            </a:r>
            <a:r>
              <a:rPr lang="en-US" altLang="en-US" sz="2800" b="1" dirty="0"/>
              <a:t> </a:t>
            </a:r>
            <a:r>
              <a:rPr lang="en-US" altLang="en-US" sz="2800" dirty="0"/>
              <a:t>in the initialization improve readability but are not required</a:t>
            </a:r>
          </a:p>
          <a:p>
            <a:pPr eaLnBrk="1" hangingPunct="1">
              <a:lnSpc>
                <a:spcPct val="95000"/>
              </a:lnSpc>
              <a:spcBef>
                <a:spcPct val="50000"/>
              </a:spcBef>
            </a:pPr>
            <a:r>
              <a:rPr lang="en-US" altLang="en-US" sz="2800" b="1" dirty="0">
                <a:latin typeface="+mn-lt"/>
              </a:rPr>
              <a:t> </a:t>
            </a:r>
            <a:r>
              <a:rPr lang="en-US" altLang="en-US" sz="2800" dirty="0">
                <a:latin typeface="+mn-lt"/>
              </a:rPr>
              <a:t>The inner </a:t>
            </a:r>
            <a:r>
              <a:rPr lang="en-US" altLang="en-US" sz="2800" b="1" dirty="0">
                <a:latin typeface="Courier New" panose="02070309020205020404" pitchFamily="49" charset="0"/>
                <a:cs typeface="Courier New" panose="02070309020205020404" pitchFamily="49" charset="0"/>
              </a:rPr>
              <a:t>{</a:t>
            </a:r>
            <a:r>
              <a:rPr lang="en-US" altLang="en-US" sz="2800" b="1" dirty="0">
                <a:latin typeface="+mn-lt"/>
                <a:cs typeface="Courier New" panose="02070309020205020404" pitchFamily="49" charset="0"/>
              </a:rPr>
              <a:t> </a:t>
            </a:r>
            <a:r>
              <a:rPr lang="en-US" altLang="en-US" sz="2800" b="1" dirty="0">
                <a:latin typeface="Courier New" panose="02070309020205020404" pitchFamily="49" charset="0"/>
                <a:cs typeface="Courier New" panose="02070309020205020404" pitchFamily="49" charset="0"/>
              </a:rPr>
              <a:t>}</a:t>
            </a:r>
            <a:r>
              <a:rPr lang="en-US" altLang="en-US" sz="2800" b="1" dirty="0">
                <a:latin typeface="+mn-lt"/>
                <a:cs typeface="Courier New" panose="02070309020205020404" pitchFamily="49" charset="0"/>
              </a:rPr>
              <a:t> </a:t>
            </a:r>
            <a:r>
              <a:rPr lang="en-US" altLang="en-US" sz="2800" dirty="0">
                <a:latin typeface="+mn-lt"/>
              </a:rPr>
              <a:t>can be used to initialize some but not all elements of a two-dimensional array</a:t>
            </a:r>
            <a:endParaRPr lang="en-US" altLang="en-US" sz="2800" b="1" dirty="0">
              <a:latin typeface="+mn-lt"/>
            </a:endParaRPr>
          </a:p>
        </p:txBody>
      </p:sp>
      <p:pic>
        <p:nvPicPr>
          <p:cNvPr id="2" name="Image of a two dimensional array" descr="The array has two rows and two columns.  The first row of the array contains 84 and 78, left to right.  The second row of the array contains 92 and 97, left to right." title="image of a two dimensional array"/>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51480" y="2664968"/>
            <a:ext cx="1097280" cy="1170432"/>
          </a:xfrm>
          <a:prstGeom prst="rect">
            <a:avLst/>
          </a:prstGeom>
        </p:spPr>
      </p:pic>
      <p:sp>
        <p:nvSpPr>
          <p:cNvPr id="5222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FA2FE5D5-EBE8-4F77-81C8-64B97BA22F89}" type="slidenum">
              <a:rPr lang="en-US" altLang="en-US" sz="1200" smtClean="0"/>
              <a:pPr eaLnBrk="1" hangingPunct="1">
                <a:spcBef>
                  <a:spcPct val="0"/>
                </a:spcBef>
                <a:buFontTx/>
                <a:buNone/>
              </a:pPr>
              <a:t>48</a:t>
            </a:fld>
            <a:endParaRPr lang="en-US" altLang="en-US" sz="12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Title"/>
          <p:cNvSpPr>
            <a:spLocks noGrp="1"/>
          </p:cNvSpPr>
          <p:nvPr>
            <p:ph type="title"/>
          </p:nvPr>
        </p:nvSpPr>
        <p:spPr/>
        <p:txBody>
          <a:bodyPr/>
          <a:lstStyle/>
          <a:p>
            <a:pPr eaLnBrk="1" hangingPunct="1"/>
            <a:r>
              <a:rPr lang="en-US" altLang="en-US" dirty="0">
                <a:solidFill>
                  <a:schemeClr val="tx1"/>
                </a:solidFill>
              </a:rPr>
              <a:t>Two-Dimensional Array Traversal</a:t>
            </a:r>
          </a:p>
        </p:txBody>
      </p:sp>
      <p:sp>
        <p:nvSpPr>
          <p:cNvPr id="55299" name="Slide Body"/>
          <p:cNvSpPr>
            <a:spLocks noGrp="1"/>
          </p:cNvSpPr>
          <p:nvPr>
            <p:ph type="body" idx="1"/>
          </p:nvPr>
        </p:nvSpPr>
        <p:spPr/>
        <p:txBody>
          <a:bodyPr/>
          <a:lstStyle/>
          <a:p>
            <a:pPr eaLnBrk="1" hangingPunct="1"/>
            <a:r>
              <a:rPr lang="en-US" altLang="en-US" sz="2800" dirty="0"/>
              <a:t>Use nested loops, one for the row and one for the column, to </a:t>
            </a:r>
            <a:r>
              <a:rPr lang="en-US" altLang="en-US" sz="2800" dirty="0" smtClean="0"/>
              <a:t>access </a:t>
            </a:r>
            <a:r>
              <a:rPr lang="en-US" altLang="en-US" sz="2800" dirty="0"/>
              <a:t>each array element.</a:t>
            </a:r>
          </a:p>
          <a:p>
            <a:pPr eaLnBrk="1" hangingPunct="1"/>
            <a:r>
              <a:rPr lang="en-US" altLang="en-US" sz="2800" dirty="0"/>
              <a:t>Accumulators can be used to calculate the sum of the elements row-by-row, column-by-column, or over the entire array.</a:t>
            </a:r>
          </a:p>
        </p:txBody>
      </p:sp>
      <p:sp>
        <p:nvSpPr>
          <p:cNvPr id="5530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F06F293D-521D-42A9-BF7D-FCAC33A58FDF}" type="slidenum">
              <a:rPr lang="en-US" altLang="en-US" sz="1200" smtClean="0"/>
              <a:pPr eaLnBrk="1" hangingPunct="1">
                <a:spcBef>
                  <a:spcPct val="0"/>
                </a:spcBef>
                <a:buFontTx/>
                <a:buNone/>
              </a:pPr>
              <a:t>49</a:t>
            </a:fld>
            <a:endParaRPr lang="en-US" altLang="en-US"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Title"/>
          <p:cNvSpPr>
            <a:spLocks noGrp="1" noChangeArrowheads="1"/>
          </p:cNvSpPr>
          <p:nvPr>
            <p:ph type="title"/>
          </p:nvPr>
        </p:nvSpPr>
        <p:spPr/>
        <p:txBody>
          <a:bodyPr/>
          <a:lstStyle/>
          <a:p>
            <a:pPr eaLnBrk="1" hangingPunct="1"/>
            <a:r>
              <a:rPr lang="en-US" altLang="en-US" dirty="0">
                <a:solidFill>
                  <a:schemeClr val="tx1"/>
                </a:solidFill>
              </a:rPr>
              <a:t>Array Examples</a:t>
            </a:r>
          </a:p>
        </p:txBody>
      </p:sp>
      <p:sp>
        <p:nvSpPr>
          <p:cNvPr id="9219" name="Slide Body"/>
          <p:cNvSpPr>
            <a:spLocks noGrp="1" noChangeArrowheads="1"/>
          </p:cNvSpPr>
          <p:nvPr>
            <p:ph type="body" idx="1"/>
          </p:nvPr>
        </p:nvSpPr>
        <p:spPr>
          <a:xfrm>
            <a:off x="228600" y="1676400"/>
            <a:ext cx="8763000" cy="4419600"/>
          </a:xfrm>
        </p:spPr>
        <p:txBody>
          <a:bodyPr/>
          <a:lstStyle/>
          <a:p>
            <a:pPr eaLnBrk="1" hangingPunct="1">
              <a:buFontTx/>
              <a:buNone/>
            </a:pPr>
            <a:r>
              <a:rPr lang="en-US" altLang="en-US" sz="2800" dirty="0"/>
              <a:t>Examples:</a:t>
            </a:r>
          </a:p>
          <a:p>
            <a:pPr eaLnBrk="1" hangingPunct="1">
              <a:buFontTx/>
              <a:buNone/>
            </a:pPr>
            <a:r>
              <a:rPr lang="en-US" altLang="en-US" sz="2800" dirty="0"/>
              <a:t>Assumes </a:t>
            </a:r>
            <a:r>
              <a:rPr lang="en-US" altLang="en-US" sz="2800" b="1" dirty="0" err="1">
                <a:latin typeface="Courier New" pitchFamily="49" charset="0"/>
              </a:rPr>
              <a:t>int</a:t>
            </a:r>
            <a:r>
              <a:rPr lang="en-US" altLang="en-US" sz="2800" dirty="0"/>
              <a:t> uses 4 bytes and </a:t>
            </a:r>
            <a:r>
              <a:rPr lang="en-US" altLang="en-US" sz="2800" b="1" dirty="0">
                <a:latin typeface="Courier New" pitchFamily="49" charset="0"/>
              </a:rPr>
              <a:t>double</a:t>
            </a:r>
            <a:r>
              <a:rPr lang="en-US" altLang="en-US" sz="2800" dirty="0"/>
              <a:t> uses 8 </a:t>
            </a:r>
            <a:r>
              <a:rPr lang="en-US" altLang="en-US" sz="2800" dirty="0" smtClean="0"/>
              <a:t>bytes</a:t>
            </a:r>
          </a:p>
          <a:p>
            <a:pPr eaLnBrk="1" hangingPunct="1">
              <a:buFontTx/>
              <a:buNone/>
            </a:pPr>
            <a:r>
              <a:rPr lang="en-US" altLang="en-US" sz="2800" b="1" dirty="0" smtClean="0">
                <a:solidFill>
                  <a:srgbClr val="3D8963"/>
                </a:solidFill>
                <a:latin typeface="Courier New" pitchFamily="49" charset="0"/>
              </a:rPr>
              <a:t> </a:t>
            </a:r>
            <a:r>
              <a:rPr lang="en-US" altLang="en-US" sz="2400" b="1" dirty="0" err="1" smtClean="0">
                <a:solidFill>
                  <a:srgbClr val="3D8963"/>
                </a:solidFill>
                <a:latin typeface="Courier New" pitchFamily="49" charset="0"/>
              </a:rPr>
              <a:t>const</a:t>
            </a:r>
            <a:r>
              <a:rPr lang="en-US" altLang="en-US" sz="2400" b="1" dirty="0" smtClean="0">
                <a:solidFill>
                  <a:srgbClr val="3D8963"/>
                </a:solidFill>
                <a:latin typeface="Courier New" pitchFamily="49" charset="0"/>
              </a:rPr>
              <a:t>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ISIZE = 5, DSIZE = </a:t>
            </a:r>
            <a:r>
              <a:rPr lang="en-US" altLang="en-US" sz="2400" b="1" dirty="0" smtClean="0">
                <a:solidFill>
                  <a:srgbClr val="3D8963"/>
                </a:solidFill>
                <a:latin typeface="Courier New" pitchFamily="49" charset="0"/>
              </a:rPr>
              <a:t>10;</a:t>
            </a:r>
          </a:p>
          <a:p>
            <a:pPr eaLnBrk="1" hangingPunct="1">
              <a:buFontTx/>
              <a:buNone/>
            </a:pPr>
            <a:r>
              <a:rPr lang="en-US" altLang="en-US" sz="2400" b="1" dirty="0">
                <a:solidFill>
                  <a:srgbClr val="3D8963"/>
                </a:solidFill>
                <a:latin typeface="Courier New" pitchFamily="49" charset="0"/>
              </a:rPr>
              <a:t>	</a:t>
            </a:r>
            <a:r>
              <a:rPr lang="en-US" altLang="en-US" sz="2400" b="1" dirty="0" err="1" smtClean="0">
                <a:solidFill>
                  <a:srgbClr val="3D8963"/>
                </a:solidFill>
                <a:latin typeface="Courier New" pitchFamily="49" charset="0"/>
              </a:rPr>
              <a:t>int</a:t>
            </a:r>
            <a:r>
              <a:rPr lang="en-US" altLang="en-US" sz="2400" b="1" dirty="0" smtClean="0">
                <a:solidFill>
                  <a:srgbClr val="3D8963"/>
                </a:solidFill>
                <a:latin typeface="Courier New" pitchFamily="49" charset="0"/>
              </a:rPr>
              <a:t> </a:t>
            </a:r>
            <a:r>
              <a:rPr lang="en-US" altLang="en-US" sz="2400" b="1" dirty="0">
                <a:solidFill>
                  <a:srgbClr val="3D8963"/>
                </a:solidFill>
                <a:latin typeface="Courier New" pitchFamily="49" charset="0"/>
              </a:rPr>
              <a:t>tests[ISIZE];</a:t>
            </a:r>
            <a:r>
              <a:rPr lang="en-US" altLang="en-US" sz="2400" dirty="0"/>
              <a:t>  </a:t>
            </a:r>
            <a:r>
              <a:rPr lang="en-US" altLang="en-US" sz="2400" b="1" dirty="0">
                <a:latin typeface="Courier New" pitchFamily="49" charset="0"/>
              </a:rPr>
              <a:t>// holds 5 </a:t>
            </a:r>
            <a:r>
              <a:rPr lang="en-US" altLang="en-US" sz="2400" b="1" dirty="0" err="1">
                <a:latin typeface="Courier New" pitchFamily="49" charset="0"/>
              </a:rPr>
              <a:t>ints</a:t>
            </a:r>
            <a:r>
              <a:rPr lang="en-US" altLang="en-US" sz="2400" b="1" dirty="0">
                <a:latin typeface="Courier New" pitchFamily="49" charset="0"/>
              </a:rPr>
              <a:t>, array</a:t>
            </a:r>
          </a:p>
          <a:p>
            <a:pPr lvl="1" eaLnBrk="1" hangingPunct="1">
              <a:lnSpc>
                <a:spcPct val="85000"/>
              </a:lnSpc>
              <a:spcBef>
                <a:spcPct val="0"/>
              </a:spcBef>
              <a:buFontTx/>
              <a:buNone/>
            </a:pPr>
            <a:r>
              <a:rPr lang="en-US" altLang="en-US" b="1" dirty="0">
                <a:latin typeface="Courier New" pitchFamily="49" charset="0"/>
              </a:rPr>
              <a:t>                           </a:t>
            </a:r>
            <a:r>
              <a:rPr lang="en-US" altLang="en-US" sz="2400" b="1" dirty="0">
                <a:latin typeface="Courier New" pitchFamily="49" charset="0"/>
              </a:rPr>
              <a:t>// occupies 20 bytes</a:t>
            </a:r>
            <a:r>
              <a:rPr lang="en-US" altLang="en-US" sz="2000" b="1" dirty="0">
                <a:latin typeface="Courier New" pitchFamily="49" charset="0"/>
              </a:rPr>
              <a:t> </a:t>
            </a:r>
          </a:p>
          <a:p>
            <a:pPr eaLnBrk="1" hangingPunct="1">
              <a:lnSpc>
                <a:spcPct val="85000"/>
              </a:lnSpc>
              <a:spcBef>
                <a:spcPct val="40000"/>
              </a:spcBef>
              <a:buFontTx/>
              <a:buNone/>
            </a:pPr>
            <a:r>
              <a:rPr lang="en-US" altLang="en-US" sz="2800" b="1" dirty="0">
                <a:solidFill>
                  <a:srgbClr val="3D8963"/>
                </a:solidFill>
                <a:latin typeface="Courier New" pitchFamily="49" charset="0"/>
              </a:rPr>
              <a:t> </a:t>
            </a:r>
            <a:r>
              <a:rPr lang="en-US" altLang="en-US" sz="2400" b="1" dirty="0">
                <a:solidFill>
                  <a:srgbClr val="3D8963"/>
                </a:solidFill>
                <a:latin typeface="Courier New" pitchFamily="49" charset="0"/>
              </a:rPr>
              <a:t>double volumes[DSIZE];</a:t>
            </a:r>
            <a:r>
              <a:rPr lang="en-US" altLang="en-US" sz="2400" b="1" dirty="0">
                <a:latin typeface="Courier New" pitchFamily="49" charset="0"/>
              </a:rPr>
              <a:t>// holds 10 doubles,</a:t>
            </a:r>
          </a:p>
          <a:p>
            <a:pPr eaLnBrk="1" hangingPunct="1">
              <a:lnSpc>
                <a:spcPct val="85000"/>
              </a:lnSpc>
              <a:spcBef>
                <a:spcPct val="0"/>
              </a:spcBef>
              <a:buFontTx/>
              <a:buNone/>
            </a:pPr>
            <a:r>
              <a:rPr lang="en-US" altLang="en-US" sz="2800" b="1" dirty="0">
                <a:latin typeface="Courier New" pitchFamily="49" charset="0"/>
              </a:rPr>
              <a:t>                    </a:t>
            </a:r>
            <a:r>
              <a:rPr lang="en-US" altLang="en-US" sz="2400" b="1" dirty="0">
                <a:latin typeface="Courier New" pitchFamily="49" charset="0"/>
              </a:rPr>
              <a:t>// array occupies</a:t>
            </a:r>
          </a:p>
          <a:p>
            <a:pPr eaLnBrk="1" hangingPunct="1">
              <a:lnSpc>
                <a:spcPct val="85000"/>
              </a:lnSpc>
              <a:spcBef>
                <a:spcPct val="0"/>
              </a:spcBef>
              <a:buFontTx/>
              <a:buNone/>
            </a:pPr>
            <a:r>
              <a:rPr lang="en-US" altLang="en-US" sz="2400" b="1" dirty="0">
                <a:latin typeface="Courier New" pitchFamily="49" charset="0"/>
              </a:rPr>
              <a:t>					    // 80 bytes</a:t>
            </a:r>
          </a:p>
        </p:txBody>
      </p:sp>
      <p:sp>
        <p:nvSpPr>
          <p:cNvPr id="922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80DB7F43-E819-4B30-A8BF-A821D45F89D1}" type="slidenum">
              <a:rPr lang="en-US" altLang="en-US" sz="1200" smtClean="0"/>
              <a:pPr eaLnBrk="1" hangingPunct="1">
                <a:spcBef>
                  <a:spcPct val="0"/>
                </a:spcBef>
                <a:buFontTx/>
                <a:buNone/>
              </a:pPr>
              <a:t>5</a:t>
            </a:fld>
            <a:endParaRPr lang="en-US" altLang="en-US" sz="120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Title"/>
          <p:cNvSpPr>
            <a:spLocks noGrp="1" noChangeArrowheads="1"/>
          </p:cNvSpPr>
          <p:nvPr>
            <p:ph type="title"/>
          </p:nvPr>
        </p:nvSpPr>
        <p:spPr/>
        <p:txBody>
          <a:bodyPr/>
          <a:lstStyle/>
          <a:p>
            <a:pPr eaLnBrk="1" hangingPunct="1"/>
            <a:r>
              <a:rPr lang="en-US" altLang="en-US" dirty="0">
                <a:solidFill>
                  <a:schemeClr val="tx1"/>
                </a:solidFill>
              </a:rPr>
              <a:t>Copyright</a:t>
            </a:r>
          </a:p>
        </p:txBody>
      </p:sp>
      <p:pic>
        <p:nvPicPr>
          <p:cNvPr id="6" name="Copyright Notice"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title="Copyright Notice"/>
          <p:cNvPicPr preferRelativeResize="0"/>
          <p:nvPr/>
        </p:nvPicPr>
        <p:blipFill>
          <a:blip r:embed="rId2">
            <a:alphaModFix/>
          </a:blip>
          <a:stretch>
            <a:fillRect/>
          </a:stretch>
        </p:blipFill>
        <p:spPr>
          <a:xfrm>
            <a:off x="862011" y="2813016"/>
            <a:ext cx="7419975" cy="2466975"/>
          </a:xfrm>
          <a:prstGeom prst="rect">
            <a:avLst/>
          </a:prstGeom>
          <a:noFill/>
          <a:ln>
            <a:noFill/>
          </a:ln>
        </p:spPr>
      </p:pic>
      <p:sp>
        <p:nvSpPr>
          <p:cNvPr id="3584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8-</a:t>
            </a:r>
            <a:fld id="{171D7F42-732E-4753-8A37-9BFC64539999}" type="slidenum">
              <a:rPr lang="en-US" altLang="en-US" sz="1200" smtClean="0"/>
              <a:pPr eaLnBrk="1" hangingPunct="1">
                <a:spcBef>
                  <a:spcPct val="0"/>
                </a:spcBef>
                <a:buFontTx/>
                <a:buNone/>
              </a:pPr>
              <a:t>50</a:t>
            </a:fld>
            <a:endParaRPr lang="en-US" altLang="en-US" sz="1200" dirty="0"/>
          </a:p>
        </p:txBody>
      </p:sp>
    </p:spTree>
    <p:extLst>
      <p:ext uri="{BB962C8B-B14F-4D97-AF65-F5344CB8AC3E}">
        <p14:creationId xmlns:p14="http://schemas.microsoft.com/office/powerpoint/2010/main" val="2650047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Title"/>
          <p:cNvSpPr>
            <a:spLocks noGrp="1" noChangeArrowheads="1"/>
          </p:cNvSpPr>
          <p:nvPr>
            <p:ph type="title"/>
          </p:nvPr>
        </p:nvSpPr>
        <p:spPr>
          <a:xfrm>
            <a:off x="609600" y="228600"/>
            <a:ext cx="7848600" cy="1143000"/>
          </a:xfrm>
        </p:spPr>
        <p:txBody>
          <a:bodyPr/>
          <a:lstStyle/>
          <a:p>
            <a:pPr eaLnBrk="1" hangingPunct="1"/>
            <a:r>
              <a:rPr lang="en-US" altLang="en-US" dirty="0">
                <a:solidFill>
                  <a:schemeClr val="tx1"/>
                </a:solidFill>
              </a:rPr>
              <a:t>8.2  Accessing Array Elements 1 of 2</a:t>
            </a:r>
          </a:p>
        </p:txBody>
      </p:sp>
      <p:sp>
        <p:nvSpPr>
          <p:cNvPr id="10243" name="Slide Body"/>
          <p:cNvSpPr>
            <a:spLocks noGrp="1" noChangeArrowheads="1"/>
          </p:cNvSpPr>
          <p:nvPr>
            <p:ph type="body" idx="1"/>
          </p:nvPr>
        </p:nvSpPr>
        <p:spPr>
          <a:xfrm>
            <a:off x="304800" y="2108200"/>
            <a:ext cx="8294688" cy="3810000"/>
          </a:xfrm>
        </p:spPr>
        <p:txBody>
          <a:bodyPr/>
          <a:lstStyle/>
          <a:p>
            <a:pPr eaLnBrk="1" hangingPunct="1">
              <a:lnSpc>
                <a:spcPct val="90000"/>
              </a:lnSpc>
              <a:spcBef>
                <a:spcPct val="0"/>
              </a:spcBef>
            </a:pPr>
            <a:r>
              <a:rPr lang="en-US" altLang="en-US" sz="2800" dirty="0"/>
              <a:t>Each array element has a </a:t>
            </a:r>
            <a:r>
              <a:rPr lang="en-US" altLang="en-US" sz="2800" dirty="0">
                <a:solidFill>
                  <a:schemeClr val="accent2"/>
                </a:solidFill>
              </a:rPr>
              <a:t>subscript</a:t>
            </a:r>
            <a:r>
              <a:rPr lang="en-US" altLang="en-US" sz="2800" dirty="0"/>
              <a:t>, used to access the element.</a:t>
            </a:r>
          </a:p>
          <a:p>
            <a:pPr eaLnBrk="1" hangingPunct="1">
              <a:spcBef>
                <a:spcPct val="40000"/>
              </a:spcBef>
            </a:pPr>
            <a:r>
              <a:rPr lang="en-US" altLang="en-US" sz="2800" dirty="0"/>
              <a:t>Subscripts start at 0</a:t>
            </a:r>
          </a:p>
          <a:p>
            <a:pPr eaLnBrk="1" hangingPunct="1"/>
            <a:endParaRPr lang="en-US" altLang="en-US" dirty="0"/>
          </a:p>
          <a:p>
            <a:pPr eaLnBrk="1" hangingPunct="1"/>
            <a:endParaRPr lang="en-US" altLang="en-US" dirty="0"/>
          </a:p>
        </p:txBody>
      </p:sp>
      <p:pic>
        <p:nvPicPr>
          <p:cNvPr id="2" name="image of the memory layout for an array" descr="The image shows five adjacent rectangles arranged horizontally.  Below and to the left of the rectangles is the text 'subscripts -&gt;'.  Below each rectangle is the subscript, 0 through 5 going left to right. " title="image of the memory layout for an array"/>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 y="4191000"/>
            <a:ext cx="7827264" cy="1024128"/>
          </a:xfrm>
          <a:prstGeom prst="rect">
            <a:avLst/>
          </a:prstGeom>
        </p:spPr>
      </p:pic>
      <p:sp>
        <p:nvSpPr>
          <p:cNvPr id="1024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88CD5169-E4B3-4A09-B4DE-CA5017AA6B56}" type="slidenum">
              <a:rPr lang="en-US" altLang="en-US" sz="1200" smtClean="0"/>
              <a:pPr eaLnBrk="1" hangingPunct="1">
                <a:spcBef>
                  <a:spcPct val="0"/>
                </a:spcBef>
                <a:buFontTx/>
                <a:buNone/>
              </a:pPr>
              <a:t>6</a:t>
            </a:fld>
            <a:endParaRPr lang="en-US" altLang="en-US" sz="12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Title"/>
          <p:cNvSpPr>
            <a:spLocks noGrp="1" noChangeArrowheads="1"/>
          </p:cNvSpPr>
          <p:nvPr>
            <p:ph type="title"/>
          </p:nvPr>
        </p:nvSpPr>
        <p:spPr/>
        <p:txBody>
          <a:bodyPr/>
          <a:lstStyle/>
          <a:p>
            <a:pPr eaLnBrk="1" hangingPunct="1"/>
            <a:r>
              <a:rPr lang="en-US" altLang="en-US" dirty="0">
                <a:solidFill>
                  <a:schemeClr val="tx1"/>
                </a:solidFill>
              </a:rPr>
              <a:t>Accessing Array Elements 2 of 2</a:t>
            </a:r>
          </a:p>
        </p:txBody>
      </p:sp>
      <p:sp>
        <p:nvSpPr>
          <p:cNvPr id="11267" name="Slide Body"/>
          <p:cNvSpPr>
            <a:spLocks noGrp="1" noChangeArrowheads="1"/>
          </p:cNvSpPr>
          <p:nvPr>
            <p:ph type="body" idx="1"/>
          </p:nvPr>
        </p:nvSpPr>
        <p:spPr>
          <a:xfrm>
            <a:off x="533400" y="1714500"/>
            <a:ext cx="8229600" cy="4648200"/>
          </a:xfrm>
        </p:spPr>
        <p:txBody>
          <a:bodyPr/>
          <a:lstStyle/>
          <a:p>
            <a:pPr eaLnBrk="1" hangingPunct="1">
              <a:buFontTx/>
              <a:buNone/>
            </a:pPr>
            <a:r>
              <a:rPr lang="en-US" altLang="en-US" dirty="0"/>
              <a:t>	</a:t>
            </a:r>
            <a:r>
              <a:rPr lang="en-US" altLang="en-US" sz="2800" dirty="0"/>
              <a:t>Array elements (accessed by array name and subscript) can be used as regular variables</a:t>
            </a:r>
          </a:p>
          <a:p>
            <a:pPr eaLnBrk="1" hangingPunct="1"/>
            <a:endParaRPr lang="en-US" altLang="en-US" dirty="0"/>
          </a:p>
          <a:p>
            <a:pPr lvl="1" eaLnBrk="1" hangingPunct="1">
              <a:lnSpc>
                <a:spcPct val="55000"/>
              </a:lnSpc>
              <a:buFontTx/>
              <a:buNone/>
            </a:pPr>
            <a:endParaRPr lang="en-US" altLang="en-US" b="1" dirty="0">
              <a:solidFill>
                <a:srgbClr val="3D8963"/>
              </a:solidFill>
              <a:latin typeface="Courier New" pitchFamily="49" charset="0"/>
            </a:endParaRPr>
          </a:p>
          <a:p>
            <a:pPr lvl="1" eaLnBrk="1" hangingPunct="1">
              <a:lnSpc>
                <a:spcPct val="85000"/>
              </a:lnSpc>
              <a:buFontTx/>
              <a:buNone/>
            </a:pPr>
            <a:endParaRPr lang="en-US" altLang="en-US" sz="2400" b="1" dirty="0">
              <a:solidFill>
                <a:srgbClr val="3D8963"/>
              </a:solidFill>
              <a:latin typeface="Courier New" pitchFamily="49" charset="0"/>
            </a:endParaRPr>
          </a:p>
          <a:p>
            <a:pPr lvl="1" eaLnBrk="1" hangingPunct="1">
              <a:lnSpc>
                <a:spcPct val="85000"/>
              </a:lnSpc>
              <a:buFontTx/>
              <a:buNone/>
            </a:pPr>
            <a:endParaRPr lang="en-US" altLang="en-US" sz="2400" b="1" dirty="0">
              <a:solidFill>
                <a:srgbClr val="3D8963"/>
              </a:solidFill>
              <a:latin typeface="Courier New" pitchFamily="49" charset="0"/>
            </a:endParaRPr>
          </a:p>
          <a:p>
            <a:pPr lvl="1" eaLnBrk="1" hangingPunct="1">
              <a:lnSpc>
                <a:spcPct val="85000"/>
              </a:lnSpc>
              <a:buFontTx/>
              <a:buNone/>
            </a:pPr>
            <a:r>
              <a:rPr lang="en-US" altLang="en-US" sz="2400" b="1" dirty="0">
                <a:solidFill>
                  <a:srgbClr val="3D8963"/>
                </a:solidFill>
                <a:latin typeface="Courier New" pitchFamily="49" charset="0"/>
              </a:rPr>
              <a:t>tests[0] = 79;</a:t>
            </a:r>
          </a:p>
          <a:p>
            <a:pPr lvl="1" eaLnBrk="1" hangingPunct="1">
              <a:lnSpc>
                <a:spcPct val="85000"/>
              </a:lnSpc>
              <a:spcBef>
                <a:spcPct val="0"/>
              </a:spcBef>
              <a:buFontTx/>
              <a:buNone/>
            </a:pPr>
            <a:r>
              <a:rPr lang="en-US" altLang="en-US" sz="2400" b="1" dirty="0" err="1">
                <a:solidFill>
                  <a:srgbClr val="3D8963"/>
                </a:solidFill>
                <a:latin typeface="Courier New" pitchFamily="49" charset="0"/>
              </a:rPr>
              <a:t>cout</a:t>
            </a:r>
            <a:r>
              <a:rPr lang="en-US" altLang="en-US" sz="2400" b="1" dirty="0">
                <a:solidFill>
                  <a:srgbClr val="3D8963"/>
                </a:solidFill>
                <a:latin typeface="Courier New" pitchFamily="49" charset="0"/>
              </a:rPr>
              <a:t> &lt;&lt; tests[0];</a:t>
            </a:r>
          </a:p>
          <a:p>
            <a:pPr lvl="1" eaLnBrk="1" hangingPunct="1">
              <a:lnSpc>
                <a:spcPct val="85000"/>
              </a:lnSpc>
              <a:spcBef>
                <a:spcPct val="0"/>
              </a:spcBef>
              <a:buFontTx/>
              <a:buNone/>
            </a:pPr>
            <a:r>
              <a:rPr lang="en-US" altLang="en-US" sz="2400" b="1" dirty="0" err="1">
                <a:solidFill>
                  <a:srgbClr val="3D8963"/>
                </a:solidFill>
                <a:latin typeface="Courier New" pitchFamily="49" charset="0"/>
              </a:rPr>
              <a:t>cin</a:t>
            </a:r>
            <a:r>
              <a:rPr lang="en-US" altLang="en-US" sz="2400" b="1" dirty="0">
                <a:solidFill>
                  <a:srgbClr val="3D8963"/>
                </a:solidFill>
                <a:latin typeface="Courier New" pitchFamily="49" charset="0"/>
              </a:rPr>
              <a:t>  &gt;&gt; tests[1];</a:t>
            </a:r>
          </a:p>
          <a:p>
            <a:pPr lvl="1" eaLnBrk="1" hangingPunct="1">
              <a:lnSpc>
                <a:spcPct val="85000"/>
              </a:lnSpc>
              <a:spcBef>
                <a:spcPct val="0"/>
              </a:spcBef>
              <a:buFontTx/>
              <a:buNone/>
            </a:pPr>
            <a:r>
              <a:rPr lang="en-US" altLang="en-US" sz="2400" b="1" dirty="0">
                <a:solidFill>
                  <a:srgbClr val="3D8963"/>
                </a:solidFill>
                <a:latin typeface="Courier New" pitchFamily="49" charset="0"/>
              </a:rPr>
              <a:t>tests[4] = tests[0] + tests[1];</a:t>
            </a:r>
          </a:p>
          <a:p>
            <a:pPr lvl="1" eaLnBrk="1" hangingPunct="1">
              <a:lnSpc>
                <a:spcPct val="85000"/>
              </a:lnSpc>
              <a:buFontTx/>
              <a:buNone/>
            </a:pPr>
            <a:r>
              <a:rPr lang="en-US" altLang="en-US" sz="2400" b="1" dirty="0" err="1">
                <a:solidFill>
                  <a:srgbClr val="3D8963"/>
                </a:solidFill>
                <a:latin typeface="Courier New" pitchFamily="49" charset="0"/>
              </a:rPr>
              <a:t>cout</a:t>
            </a:r>
            <a:r>
              <a:rPr lang="en-US" altLang="en-US" sz="2400" b="1" dirty="0">
                <a:solidFill>
                  <a:srgbClr val="3D8963"/>
                </a:solidFill>
                <a:latin typeface="Courier New" pitchFamily="49" charset="0"/>
              </a:rPr>
              <a:t> &lt;&lt; tests; // illegal due to</a:t>
            </a:r>
          </a:p>
          <a:p>
            <a:pPr lvl="1" eaLnBrk="1" hangingPunct="1">
              <a:lnSpc>
                <a:spcPct val="85000"/>
              </a:lnSpc>
              <a:spcBef>
                <a:spcPct val="0"/>
              </a:spcBef>
              <a:buFontTx/>
              <a:buNone/>
            </a:pPr>
            <a:r>
              <a:rPr lang="en-US" altLang="en-US" sz="2400" b="1" dirty="0">
                <a:solidFill>
                  <a:srgbClr val="3D8963"/>
                </a:solidFill>
                <a:latin typeface="Courier New" pitchFamily="49" charset="0"/>
              </a:rPr>
              <a:t>               // missing subscript</a:t>
            </a:r>
            <a:endParaRPr lang="en-US" altLang="en-US" sz="2400" b="1" dirty="0">
              <a:solidFill>
                <a:srgbClr val="3D8963"/>
              </a:solidFill>
            </a:endParaRPr>
          </a:p>
        </p:txBody>
      </p:sp>
      <p:pic>
        <p:nvPicPr>
          <p:cNvPr id="2" name="image of memory for an array" descr="The image consists of five adjacent rectangles arranged horizontally.  To the left of the leftmost rectangle is the text 'tests'.  Below each rectangle is the subscript indicator, 0 through 5 and arranged left to right." title="image for an array named 'test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400" y="2916936"/>
            <a:ext cx="7854986" cy="1121664"/>
          </a:xfrm>
          <a:prstGeom prst="rect">
            <a:avLst/>
          </a:prstGeom>
        </p:spPr>
      </p:pic>
      <p:sp>
        <p:nvSpPr>
          <p:cNvPr id="1126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7220C151-CB85-4D10-9ED0-2C03AD92790C}" type="slidenum">
              <a:rPr lang="en-US" altLang="en-US" sz="1200" smtClean="0"/>
              <a:pPr eaLnBrk="1" hangingPunct="1">
                <a:spcBef>
                  <a:spcPct val="0"/>
                </a:spcBef>
                <a:buFontTx/>
                <a:buNone/>
              </a:pPr>
              <a:t>7</a:t>
            </a:fld>
            <a:endParaRPr lang="en-US" altLang="en-US" sz="12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Title"/>
          <p:cNvSpPr>
            <a:spLocks noGrp="1" noChangeArrowheads="1"/>
          </p:cNvSpPr>
          <p:nvPr>
            <p:ph type="title"/>
          </p:nvPr>
        </p:nvSpPr>
        <p:spPr>
          <a:xfrm>
            <a:off x="304800" y="381000"/>
            <a:ext cx="8610600" cy="992188"/>
          </a:xfrm>
        </p:spPr>
        <p:txBody>
          <a:bodyPr/>
          <a:lstStyle/>
          <a:p>
            <a:pPr eaLnBrk="1" hangingPunct="1"/>
            <a:r>
              <a:rPr lang="en-US" altLang="en-US" dirty="0">
                <a:solidFill>
                  <a:schemeClr val="tx1"/>
                </a:solidFill>
              </a:rPr>
              <a:t>8.3 Inputting and Displaying </a:t>
            </a:r>
            <a:br>
              <a:rPr lang="en-US" altLang="en-US" dirty="0">
                <a:solidFill>
                  <a:schemeClr val="tx1"/>
                </a:solidFill>
              </a:rPr>
            </a:br>
            <a:r>
              <a:rPr lang="en-US" altLang="en-US" dirty="0">
                <a:solidFill>
                  <a:schemeClr val="tx1"/>
                </a:solidFill>
              </a:rPr>
              <a:t>Array Contents</a:t>
            </a:r>
          </a:p>
        </p:txBody>
      </p:sp>
      <p:sp>
        <p:nvSpPr>
          <p:cNvPr id="12291" name="Slide Body"/>
          <p:cNvSpPr>
            <a:spLocks noGrp="1" noChangeArrowheads="1"/>
          </p:cNvSpPr>
          <p:nvPr>
            <p:ph type="body" idx="1"/>
          </p:nvPr>
        </p:nvSpPr>
        <p:spPr>
          <a:xfrm>
            <a:off x="304800" y="1981200"/>
            <a:ext cx="8534400" cy="3886200"/>
          </a:xfrm>
        </p:spPr>
        <p:txBody>
          <a:bodyPr/>
          <a:lstStyle/>
          <a:p>
            <a:pPr eaLnBrk="1" hangingPunct="1">
              <a:buFontTx/>
              <a:buNone/>
            </a:pPr>
            <a:r>
              <a:rPr lang="en-US" altLang="en-US" dirty="0"/>
              <a:t>	</a:t>
            </a:r>
            <a:r>
              <a:rPr lang="en-US" altLang="en-US" sz="2800" b="1" dirty="0" err="1">
                <a:latin typeface="Courier New" pitchFamily="49" charset="0"/>
              </a:rPr>
              <a:t>cout</a:t>
            </a:r>
            <a:r>
              <a:rPr lang="en-US" altLang="en-US" sz="2800" dirty="0"/>
              <a:t> and </a:t>
            </a:r>
            <a:r>
              <a:rPr lang="en-US" altLang="en-US" sz="2800" b="1" dirty="0" err="1">
                <a:latin typeface="Courier New" pitchFamily="49" charset="0"/>
              </a:rPr>
              <a:t>cin</a:t>
            </a:r>
            <a:r>
              <a:rPr lang="en-US" altLang="en-US" sz="2800" dirty="0"/>
              <a:t> can be used to display values from and store values into an array</a:t>
            </a:r>
          </a:p>
          <a:p>
            <a:pPr lvl="1" eaLnBrk="1" hangingPunct="1">
              <a:spcBef>
                <a:spcPct val="60000"/>
              </a:spcBef>
              <a:buFontTx/>
              <a:buNone/>
            </a:pPr>
            <a:r>
              <a:rPr lang="en-US" altLang="en-US" sz="2400" b="1" dirty="0" err="1">
                <a:solidFill>
                  <a:srgbClr val="3D8963"/>
                </a:solidFill>
                <a:latin typeface="Courier New" pitchFamily="49" charset="0"/>
              </a:rPr>
              <a:t>const</a:t>
            </a: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ISIZE = 5;</a:t>
            </a:r>
          </a:p>
          <a:p>
            <a:pPr lvl="1" eaLnBrk="1" hangingPunct="1">
              <a:spcBef>
                <a:spcPct val="60000"/>
              </a:spcBef>
              <a:buFontTx/>
              <a:buNone/>
            </a:pP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tests[ISIZE]; // Define 5-elt. array</a:t>
            </a:r>
          </a:p>
          <a:p>
            <a:pPr lvl="1" eaLnBrk="1" hangingPunct="1">
              <a:buFontTx/>
              <a:buNone/>
            </a:pPr>
            <a:r>
              <a:rPr lang="en-US" altLang="en-US" sz="2400" b="1" dirty="0" err="1">
                <a:solidFill>
                  <a:srgbClr val="3D8963"/>
                </a:solidFill>
                <a:latin typeface="Courier New" pitchFamily="49" charset="0"/>
              </a:rPr>
              <a:t>cout</a:t>
            </a:r>
            <a:r>
              <a:rPr lang="en-US" altLang="en-US" sz="2400" b="1" dirty="0">
                <a:solidFill>
                  <a:srgbClr val="3D8963"/>
                </a:solidFill>
                <a:latin typeface="Courier New" pitchFamily="49" charset="0"/>
              </a:rPr>
              <a:t> &lt;&lt; "Enter first test score ";</a:t>
            </a:r>
          </a:p>
          <a:p>
            <a:pPr lvl="1" eaLnBrk="1" hangingPunct="1">
              <a:buFontTx/>
              <a:buNone/>
            </a:pPr>
            <a:r>
              <a:rPr lang="en-US" altLang="en-US" sz="2400" b="1" dirty="0" err="1">
                <a:solidFill>
                  <a:srgbClr val="3D8963"/>
                </a:solidFill>
                <a:latin typeface="Courier New" pitchFamily="49" charset="0"/>
              </a:rPr>
              <a:t>cin</a:t>
            </a:r>
            <a:r>
              <a:rPr lang="en-US" altLang="en-US" sz="2400" b="1" dirty="0">
                <a:solidFill>
                  <a:srgbClr val="3D8963"/>
                </a:solidFill>
                <a:latin typeface="Courier New" pitchFamily="49" charset="0"/>
              </a:rPr>
              <a:t>  &gt;&gt;  tests[0];</a:t>
            </a:r>
          </a:p>
        </p:txBody>
      </p:sp>
      <p:sp>
        <p:nvSpPr>
          <p:cNvPr id="1229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ADCECE51-A75C-437F-84AD-C120897C344F}" type="slidenum">
              <a:rPr lang="en-US" altLang="en-US" sz="1200" smtClean="0"/>
              <a:pPr eaLnBrk="1" hangingPunct="1">
                <a:spcBef>
                  <a:spcPct val="0"/>
                </a:spcBef>
                <a:buFontTx/>
                <a:buNone/>
              </a:pPr>
              <a:t>8</a:t>
            </a:fld>
            <a:endParaRPr lang="en-US" altLang="en-US" sz="12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Title"/>
          <p:cNvSpPr>
            <a:spLocks noGrp="1" noChangeArrowheads="1"/>
          </p:cNvSpPr>
          <p:nvPr>
            <p:ph type="title"/>
          </p:nvPr>
        </p:nvSpPr>
        <p:spPr/>
        <p:txBody>
          <a:bodyPr/>
          <a:lstStyle/>
          <a:p>
            <a:pPr eaLnBrk="1" hangingPunct="1"/>
            <a:r>
              <a:rPr lang="en-US" altLang="en-US" dirty="0">
                <a:solidFill>
                  <a:schemeClr val="tx1"/>
                </a:solidFill>
              </a:rPr>
              <a:t>Array Subscripts</a:t>
            </a:r>
          </a:p>
        </p:txBody>
      </p:sp>
      <p:sp>
        <p:nvSpPr>
          <p:cNvPr id="13315" name="Slide Body"/>
          <p:cNvSpPr>
            <a:spLocks noGrp="1" noChangeArrowheads="1"/>
          </p:cNvSpPr>
          <p:nvPr>
            <p:ph type="body" idx="1"/>
          </p:nvPr>
        </p:nvSpPr>
        <p:spPr>
          <a:xfrm>
            <a:off x="228600" y="1752600"/>
            <a:ext cx="8686800" cy="3733800"/>
          </a:xfrm>
        </p:spPr>
        <p:txBody>
          <a:bodyPr/>
          <a:lstStyle/>
          <a:p>
            <a:pPr eaLnBrk="1" hangingPunct="1"/>
            <a:r>
              <a:rPr lang="en-US" altLang="en-US" sz="2800" dirty="0"/>
              <a:t>Array subscript can be an integer constant, integer variable, or integer expression</a:t>
            </a:r>
          </a:p>
          <a:p>
            <a:pPr eaLnBrk="1" hangingPunct="1"/>
            <a:r>
              <a:rPr lang="en-US" altLang="en-US" sz="2800" dirty="0"/>
              <a:t>Examples:                               	  </a:t>
            </a:r>
            <a:r>
              <a:rPr lang="en-US" altLang="en-US" sz="2400" u="sng" dirty="0">
                <a:solidFill>
                  <a:schemeClr val="accent2"/>
                </a:solidFill>
              </a:rPr>
              <a:t>Subscript is</a:t>
            </a:r>
          </a:p>
          <a:p>
            <a:pPr lvl="2" eaLnBrk="1" hangingPunct="1">
              <a:buFontTx/>
              <a:buNone/>
            </a:pPr>
            <a:r>
              <a:rPr lang="en-US" altLang="en-US" sz="3200" b="1" dirty="0" err="1">
                <a:solidFill>
                  <a:srgbClr val="3D8963"/>
                </a:solidFill>
                <a:latin typeface="Courier New" pitchFamily="49" charset="0"/>
              </a:rPr>
              <a:t>cin</a:t>
            </a:r>
            <a:r>
              <a:rPr lang="en-US" altLang="en-US" sz="3200" b="1" dirty="0">
                <a:solidFill>
                  <a:srgbClr val="3D8963"/>
                </a:solidFill>
                <a:latin typeface="Courier New" pitchFamily="49" charset="0"/>
              </a:rPr>
              <a:t>  &gt;&gt; tests[3];   </a:t>
            </a:r>
            <a:r>
              <a:rPr lang="en-US" altLang="en-US" dirty="0" err="1">
                <a:solidFill>
                  <a:schemeClr val="accent2"/>
                </a:solidFill>
              </a:rPr>
              <a:t>int</a:t>
            </a:r>
            <a:r>
              <a:rPr lang="en-US" altLang="en-US" dirty="0">
                <a:solidFill>
                  <a:schemeClr val="accent2"/>
                </a:solidFill>
              </a:rPr>
              <a:t> constant</a:t>
            </a:r>
            <a:endParaRPr lang="en-US" altLang="en-US" sz="3200" dirty="0">
              <a:solidFill>
                <a:schemeClr val="accent2"/>
              </a:solidFill>
            </a:endParaRPr>
          </a:p>
          <a:p>
            <a:pPr lvl="2" eaLnBrk="1" hangingPunct="1">
              <a:spcBef>
                <a:spcPct val="0"/>
              </a:spcBef>
              <a:buFontTx/>
              <a:buNone/>
            </a:pPr>
            <a:r>
              <a:rPr lang="en-US" altLang="en-US" sz="3200" b="1" dirty="0" err="1">
                <a:solidFill>
                  <a:srgbClr val="3D8963"/>
                </a:solidFill>
                <a:latin typeface="Courier New" pitchFamily="49" charset="0"/>
              </a:rPr>
              <a:t>cout</a:t>
            </a:r>
            <a:r>
              <a:rPr lang="en-US" altLang="en-US" sz="3200" b="1" dirty="0">
                <a:solidFill>
                  <a:srgbClr val="3D8963"/>
                </a:solidFill>
                <a:latin typeface="Courier New" pitchFamily="49" charset="0"/>
              </a:rPr>
              <a:t> &lt;&lt; tests[</a:t>
            </a:r>
            <a:r>
              <a:rPr lang="en-US" altLang="en-US" sz="3200" b="1" dirty="0" err="1">
                <a:solidFill>
                  <a:srgbClr val="3D8963"/>
                </a:solidFill>
                <a:latin typeface="Courier New" pitchFamily="49" charset="0"/>
              </a:rPr>
              <a:t>i</a:t>
            </a:r>
            <a:r>
              <a:rPr lang="en-US" altLang="en-US" sz="3200" b="1" dirty="0">
                <a:solidFill>
                  <a:srgbClr val="3D8963"/>
                </a:solidFill>
                <a:latin typeface="Courier New" pitchFamily="49" charset="0"/>
              </a:rPr>
              <a:t>];   </a:t>
            </a:r>
            <a:r>
              <a:rPr lang="en-US" altLang="en-US" dirty="0" err="1">
                <a:solidFill>
                  <a:schemeClr val="accent2"/>
                </a:solidFill>
              </a:rPr>
              <a:t>int</a:t>
            </a:r>
            <a:r>
              <a:rPr lang="en-US" altLang="en-US" dirty="0">
                <a:solidFill>
                  <a:schemeClr val="accent2"/>
                </a:solidFill>
              </a:rPr>
              <a:t> variable</a:t>
            </a:r>
          </a:p>
          <a:p>
            <a:pPr lvl="2" eaLnBrk="1" hangingPunct="1">
              <a:spcBef>
                <a:spcPct val="0"/>
              </a:spcBef>
              <a:buFontTx/>
              <a:buNone/>
            </a:pPr>
            <a:r>
              <a:rPr lang="en-US" altLang="en-US" sz="3200" b="1" dirty="0" err="1">
                <a:solidFill>
                  <a:srgbClr val="3D8963"/>
                </a:solidFill>
                <a:latin typeface="Courier New" pitchFamily="49" charset="0"/>
              </a:rPr>
              <a:t>cout</a:t>
            </a:r>
            <a:r>
              <a:rPr lang="en-US" altLang="en-US" sz="3200" b="1" dirty="0">
                <a:solidFill>
                  <a:srgbClr val="3D8963"/>
                </a:solidFill>
                <a:latin typeface="Courier New" pitchFamily="49" charset="0"/>
              </a:rPr>
              <a:t> &lt;&lt; tests[</a:t>
            </a:r>
            <a:r>
              <a:rPr lang="en-US" altLang="en-US" sz="3200" b="1" dirty="0" err="1">
                <a:solidFill>
                  <a:srgbClr val="3D8963"/>
                </a:solidFill>
                <a:latin typeface="Courier New" pitchFamily="49" charset="0"/>
              </a:rPr>
              <a:t>i+j</a:t>
            </a:r>
            <a:r>
              <a:rPr lang="en-US" altLang="en-US" sz="3200" b="1" dirty="0">
                <a:solidFill>
                  <a:srgbClr val="3D8963"/>
                </a:solidFill>
                <a:latin typeface="Courier New" pitchFamily="49" charset="0"/>
              </a:rPr>
              <a:t>]; </a:t>
            </a:r>
            <a:r>
              <a:rPr lang="en-US" altLang="en-US" dirty="0" err="1">
                <a:solidFill>
                  <a:schemeClr val="accent2"/>
                </a:solidFill>
              </a:rPr>
              <a:t>int</a:t>
            </a:r>
            <a:r>
              <a:rPr lang="en-US" altLang="en-US" dirty="0">
                <a:solidFill>
                  <a:schemeClr val="accent2"/>
                </a:solidFill>
              </a:rPr>
              <a:t> expression</a:t>
            </a:r>
          </a:p>
        </p:txBody>
      </p:sp>
      <p:sp>
        <p:nvSpPr>
          <p:cNvPr id="1331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t>8-</a:t>
            </a:r>
            <a:fld id="{B16CA819-345C-4061-9BCB-58359F594987}" type="slidenum">
              <a:rPr lang="en-US" altLang="en-US" sz="1200" smtClean="0"/>
              <a:pPr eaLnBrk="1" hangingPunct="1">
                <a:spcBef>
                  <a:spcPct val="0"/>
                </a:spcBef>
                <a:buFontTx/>
                <a:buNone/>
              </a:pPr>
              <a:t>9</a:t>
            </a:fld>
            <a:endParaRPr lang="en-US" altLang="en-US" sz="12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10thEdTemplate</Template>
  <TotalTime>4507</TotalTime>
  <Words>2050</Words>
  <Application>Microsoft Office PowerPoint</Application>
  <PresentationFormat>On-screen Show (4:3)</PresentationFormat>
  <Paragraphs>513</Paragraphs>
  <Slides>50</Slides>
  <Notes>41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50</vt:i4>
      </vt:variant>
    </vt:vector>
  </HeadingPairs>
  <TitlesOfParts>
    <vt:vector size="57" baseType="lpstr">
      <vt:lpstr>Arial</vt:lpstr>
      <vt:lpstr>Courier New</vt:lpstr>
      <vt:lpstr>Noto Sans Symbols</vt:lpstr>
      <vt:lpstr>Times New Roman</vt:lpstr>
      <vt:lpstr>Verdana</vt:lpstr>
      <vt:lpstr>508 Lecture</vt:lpstr>
      <vt:lpstr>Custom Design</vt:lpstr>
      <vt:lpstr>Starting Out with C++ Early Objects </vt:lpstr>
      <vt:lpstr>8.1  Arrays Hold Multiple Values</vt:lpstr>
      <vt:lpstr>Array Storage in Memory</vt:lpstr>
      <vt:lpstr>Array Terminology</vt:lpstr>
      <vt:lpstr>Array Examples</vt:lpstr>
      <vt:lpstr>8.2  Accessing Array Elements 1 of 2</vt:lpstr>
      <vt:lpstr>Accessing Array Elements 2 of 2</vt:lpstr>
      <vt:lpstr>8.3 Inputting and Displaying  Array Contents</vt:lpstr>
      <vt:lpstr>Array Subscripts</vt:lpstr>
      <vt:lpstr>Array Subscripts</vt:lpstr>
      <vt:lpstr>Accessing All Array Elements</vt:lpstr>
      <vt:lpstr>Getting Array Data from a File</vt:lpstr>
      <vt:lpstr>Sending Array Data to a File</vt:lpstr>
      <vt:lpstr>No Bounds Checking</vt:lpstr>
      <vt:lpstr>Off-By-One Errors</vt:lpstr>
      <vt:lpstr>Start at element 0 or 1?</vt:lpstr>
      <vt:lpstr>8.4  Array Initialization</vt:lpstr>
      <vt:lpstr>Partial Array Initialization</vt:lpstr>
      <vt:lpstr>Implicit Array Sizing</vt:lpstr>
      <vt:lpstr>Alternate Ways to Initialize Variables</vt:lpstr>
      <vt:lpstr>8.5  The Range-Based for Loop</vt:lpstr>
      <vt:lpstr>Range-Based for Loop - Details</vt:lpstr>
      <vt:lpstr>Range-Based for Loop – Example 1</vt:lpstr>
      <vt:lpstr>Range-Based for Loop – Example 2</vt:lpstr>
      <vt:lpstr>Comparison:  Range-Based for Loop vs. Regular for Loop</vt:lpstr>
      <vt:lpstr>8.6  Processing Array Contents</vt:lpstr>
      <vt:lpstr>Using Increment and Decrement Operators with Array Elements</vt:lpstr>
      <vt:lpstr>Copying One Array to Another</vt:lpstr>
      <vt:lpstr>Are Two Arrays Equal?</vt:lpstr>
      <vt:lpstr>Find the Sum, Average of  Array Elements</vt:lpstr>
      <vt:lpstr>Find the Largest Array Element</vt:lpstr>
      <vt:lpstr>Using Arrays vs. Using Simple Variables</vt:lpstr>
      <vt:lpstr>Partially-Filled Arrays</vt:lpstr>
      <vt:lpstr>C-Strings and string Objects</vt:lpstr>
      <vt:lpstr>8.7  Using Parallel Arrays</vt:lpstr>
      <vt:lpstr>Parallel Array Example</vt:lpstr>
      <vt:lpstr>Parallel Array Processing</vt:lpstr>
      <vt:lpstr>Parallel Array Example</vt:lpstr>
      <vt:lpstr>Parallel Array Processing</vt:lpstr>
      <vt:lpstr>8.8  The typedef Statement</vt:lpstr>
      <vt:lpstr>Uses of typedef</vt:lpstr>
      <vt:lpstr>8.9  Arrays as Function Arguments</vt:lpstr>
      <vt:lpstr>Passing an Entire Array 1 of 2</vt:lpstr>
      <vt:lpstr>Passing an Entire Array 2 of 2</vt:lpstr>
      <vt:lpstr>Modifying Arrays in Functions</vt:lpstr>
      <vt:lpstr>8.10  Two-Dimensional Arrays</vt:lpstr>
      <vt:lpstr>Two-Dimensional Array Representation</vt:lpstr>
      <vt:lpstr>Initialization at Definition</vt:lpstr>
      <vt:lpstr>Two-Dimensional Array Traversal</vt:lpstr>
      <vt:lpstr>Copyright</vt:lpstr>
    </vt:vector>
  </TitlesOfParts>
  <Company>North Central College</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Slides for Starting Out With C++ Eearly Objects Tenth Edition</dc:title>
  <dc:creator>Christopher Kardaras</dc:creator>
  <cp:lastModifiedBy>Chestnut, W. Artie</cp:lastModifiedBy>
  <cp:revision>67</cp:revision>
  <cp:lastPrinted>2009-04-22T19:24:48Z</cp:lastPrinted>
  <dcterms:created xsi:type="dcterms:W3CDTF">2013-06-10T23:55:59Z</dcterms:created>
  <dcterms:modified xsi:type="dcterms:W3CDTF">2020-11-16T18:41:54Z</dcterms:modified>
</cp:coreProperties>
</file>