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523"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smtClean="0"/>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90B528A3-8F5C-41A6-A98E-7580C363E2BE}" type="datetimeFigureOut">
              <a:rPr lang="ru-RU" smtClean="0"/>
              <a:t>17.10.2019</a:t>
            </a:fld>
            <a:endParaRPr lang="ru-RU"/>
          </a:p>
        </p:txBody>
      </p:sp>
      <p:sp>
        <p:nvSpPr>
          <p:cNvPr id="16" name="Номер слайда 15"/>
          <p:cNvSpPr>
            <a:spLocks noGrp="1"/>
          </p:cNvSpPr>
          <p:nvPr>
            <p:ph type="sldNum" sz="quarter" idx="11"/>
          </p:nvPr>
        </p:nvSpPr>
        <p:spPr/>
        <p:txBody>
          <a:bodyPr/>
          <a:lstStyle/>
          <a:p>
            <a:fld id="{58A69E1B-3C9E-4A8A-BF6D-89C29AF337C5}" type="slidenum">
              <a:rPr lang="ru-RU" smtClean="0"/>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0B528A3-8F5C-41A6-A98E-7580C363E2BE}" type="datetimeFigureOut">
              <a:rPr lang="ru-RU" smtClean="0"/>
              <a:t>17.10.2019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8A69E1B-3C9E-4A8A-BF6D-89C29AF337C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90B528A3-8F5C-41A6-A98E-7580C363E2BE}" type="datetimeFigureOut">
              <a:rPr lang="ru-RU" smtClean="0"/>
              <a:t>17.10.2019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8A69E1B-3C9E-4A8A-BF6D-89C29AF337C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4" name="Дата 13"/>
          <p:cNvSpPr>
            <a:spLocks noGrp="1"/>
          </p:cNvSpPr>
          <p:nvPr>
            <p:ph type="dt" sz="half" idx="14"/>
          </p:nvPr>
        </p:nvSpPr>
        <p:spPr/>
        <p:txBody>
          <a:bodyPr/>
          <a:lstStyle/>
          <a:p>
            <a:fld id="{90B528A3-8F5C-41A6-A98E-7580C363E2BE}" type="datetimeFigureOut">
              <a:rPr lang="ru-RU" smtClean="0"/>
              <a:t>17.10.2019</a:t>
            </a:fld>
            <a:endParaRPr lang="ru-RU"/>
          </a:p>
        </p:txBody>
      </p:sp>
      <p:sp>
        <p:nvSpPr>
          <p:cNvPr id="15" name="Номер слайда 14"/>
          <p:cNvSpPr>
            <a:spLocks noGrp="1"/>
          </p:cNvSpPr>
          <p:nvPr>
            <p:ph type="sldNum" sz="quarter" idx="15"/>
          </p:nvPr>
        </p:nvSpPr>
        <p:spPr/>
        <p:txBody>
          <a:bodyPr/>
          <a:lstStyle>
            <a:lvl1pPr algn="ctr">
              <a:defRPr/>
            </a:lvl1pPr>
          </a:lstStyle>
          <a:p>
            <a:fld id="{58A69E1B-3C9E-4A8A-BF6D-89C29AF337C5}" type="slidenum">
              <a:rPr lang="ru-RU" smtClean="0"/>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90B528A3-8F5C-41A6-A98E-7580C363E2BE}" type="datetimeFigureOut">
              <a:rPr lang="ru-RU" smtClean="0"/>
              <a:t>17.10.2019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8A69E1B-3C9E-4A8A-BF6D-89C29AF337C5}" type="slidenum">
              <a:rPr lang="ru-RU" smtClean="0"/>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90B528A3-8F5C-41A6-A98E-7580C363E2BE}" type="datetimeFigureOut">
              <a:rPr lang="ru-RU" smtClean="0"/>
              <a:t>17.10.2019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8A69E1B-3C9E-4A8A-BF6D-89C29AF337C5}"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58A69E1B-3C9E-4A8A-BF6D-89C29AF337C5}" type="slidenum">
              <a:rPr lang="ru-RU" smtClean="0"/>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90B528A3-8F5C-41A6-A98E-7580C363E2BE}" type="datetimeFigureOut">
              <a:rPr lang="ru-RU" smtClean="0"/>
              <a:t>17.10.2019</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smtClean="0"/>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90B528A3-8F5C-41A6-A98E-7580C363E2BE}" type="datetimeFigureOut">
              <a:rPr lang="ru-RU" smtClean="0"/>
              <a:t>17.10.2019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8A69E1B-3C9E-4A8A-BF6D-89C29AF337C5}"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0B528A3-8F5C-41A6-A98E-7580C363E2BE}" type="datetimeFigureOut">
              <a:rPr lang="ru-RU" smtClean="0"/>
              <a:t>17.10.2019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8A69E1B-3C9E-4A8A-BF6D-89C29AF337C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8" name="Дата 7"/>
          <p:cNvSpPr>
            <a:spLocks noGrp="1"/>
          </p:cNvSpPr>
          <p:nvPr>
            <p:ph type="dt" sz="half" idx="14"/>
          </p:nvPr>
        </p:nvSpPr>
        <p:spPr/>
        <p:txBody>
          <a:bodyPr/>
          <a:lstStyle/>
          <a:p>
            <a:fld id="{90B528A3-8F5C-41A6-A98E-7580C363E2BE}" type="datetimeFigureOut">
              <a:rPr lang="ru-RU" smtClean="0"/>
              <a:t>17.10.2019</a:t>
            </a:fld>
            <a:endParaRPr lang="ru-RU"/>
          </a:p>
        </p:txBody>
      </p:sp>
      <p:sp>
        <p:nvSpPr>
          <p:cNvPr id="9" name="Номер слайда 8"/>
          <p:cNvSpPr>
            <a:spLocks noGrp="1"/>
          </p:cNvSpPr>
          <p:nvPr>
            <p:ph type="sldNum" sz="quarter" idx="15"/>
          </p:nvPr>
        </p:nvSpPr>
        <p:spPr/>
        <p:txBody>
          <a:bodyPr/>
          <a:lstStyle/>
          <a:p>
            <a:fld id="{58A69E1B-3C9E-4A8A-BF6D-89C29AF337C5}" type="slidenum">
              <a:rPr lang="ru-RU" smtClean="0"/>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smtClean="0"/>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8" name="Дата 7"/>
          <p:cNvSpPr>
            <a:spLocks noGrp="1"/>
          </p:cNvSpPr>
          <p:nvPr>
            <p:ph type="dt" sz="half" idx="10"/>
          </p:nvPr>
        </p:nvSpPr>
        <p:spPr/>
        <p:txBody>
          <a:bodyPr/>
          <a:lstStyle/>
          <a:p>
            <a:fld id="{90B528A3-8F5C-41A6-A98E-7580C363E2BE}" type="datetimeFigureOut">
              <a:rPr lang="ru-RU" smtClean="0"/>
              <a:t>17.10.2019</a:t>
            </a:fld>
            <a:endParaRPr lang="ru-RU"/>
          </a:p>
        </p:txBody>
      </p:sp>
      <p:sp>
        <p:nvSpPr>
          <p:cNvPr id="9" name="Номер слайда 8"/>
          <p:cNvSpPr>
            <a:spLocks noGrp="1"/>
          </p:cNvSpPr>
          <p:nvPr>
            <p:ph type="sldNum" sz="quarter" idx="11"/>
          </p:nvPr>
        </p:nvSpPr>
        <p:spPr/>
        <p:txBody>
          <a:bodyPr/>
          <a:lstStyle/>
          <a:p>
            <a:fld id="{58A69E1B-3C9E-4A8A-BF6D-89C29AF337C5}" type="slidenum">
              <a:rPr lang="ru-RU" smtClean="0"/>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0B528A3-8F5C-41A6-A98E-7580C363E2BE}" type="datetimeFigureOut">
              <a:rPr lang="ru-RU" smtClean="0"/>
              <a:t>17.10.2019</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8A69E1B-3C9E-4A8A-BF6D-89C29AF337C5}" type="slidenum">
              <a:rPr lang="ru-RU" smtClean="0"/>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smtClean="0"/>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ib.rus.ec/a/19044" TargetMode="External"/><Relationship Id="rId2" Type="http://schemas.openxmlformats.org/officeDocument/2006/relationships/hyperlink" Target="http://litmap.uonb.ru/?page_id=218" TargetMode="External"/><Relationship Id="rId1" Type="http://schemas.openxmlformats.org/officeDocument/2006/relationships/slideLayout" Target="../slideLayouts/slideLayout2.xml"/><Relationship Id="rId5" Type="http://schemas.openxmlformats.org/officeDocument/2006/relationships/hyperlink" Target="http://www.tonnel.ru/?l=gzl&amp;uid=1106&amp;op=bio" TargetMode="External"/><Relationship Id="rId4" Type="http://schemas.openxmlformats.org/officeDocument/2006/relationships/hyperlink" Target="http://www.uokm.ru/200.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851920" y="3752166"/>
            <a:ext cx="4911080" cy="1143000"/>
          </a:xfrm>
        </p:spPr>
        <p:txBody>
          <a:bodyPr>
            <a:noAutofit/>
          </a:bodyPr>
          <a:lstStyle/>
          <a:p>
            <a:pPr algn="ctr"/>
            <a:r>
              <a:rPr lang="ru-RU" sz="3600" b="1" dirty="0" smtClean="0">
                <a:solidFill>
                  <a:schemeClr val="tx2">
                    <a:lumMod val="10000"/>
                  </a:schemeClr>
                </a:solidFill>
              </a:rPr>
              <a:t>Основные этапы жизни и творчества.</a:t>
            </a:r>
            <a:endParaRPr lang="ru-RU" sz="3600" b="1" dirty="0">
              <a:solidFill>
                <a:schemeClr val="tx2">
                  <a:lumMod val="10000"/>
                </a:schemeClr>
              </a:solidFill>
            </a:endParaRPr>
          </a:p>
        </p:txBody>
      </p:sp>
      <p:sp>
        <p:nvSpPr>
          <p:cNvPr id="2" name="Заголовок 1"/>
          <p:cNvSpPr>
            <a:spLocks noGrp="1"/>
          </p:cNvSpPr>
          <p:nvPr>
            <p:ph type="ctrTitle"/>
          </p:nvPr>
        </p:nvSpPr>
        <p:spPr>
          <a:xfrm>
            <a:off x="3995936" y="1433732"/>
            <a:ext cx="4767064" cy="1981200"/>
          </a:xfrm>
        </p:spPr>
        <p:txBody>
          <a:bodyPr>
            <a:normAutofit fontScale="90000"/>
          </a:bodyPr>
          <a:lstStyle/>
          <a:p>
            <a:pPr algn="ctr"/>
            <a:r>
              <a:rPr lang="ru-RU" i="1" dirty="0" smtClean="0">
                <a:solidFill>
                  <a:srgbClr val="002060"/>
                </a:solidFill>
              </a:rPr>
              <a:t>Иван Александрович Гончаров </a:t>
            </a:r>
            <a:br>
              <a:rPr lang="ru-RU" i="1" dirty="0" smtClean="0">
                <a:solidFill>
                  <a:srgbClr val="002060"/>
                </a:solidFill>
              </a:rPr>
            </a:br>
            <a:r>
              <a:rPr lang="ru-RU" i="1" dirty="0" smtClean="0">
                <a:solidFill>
                  <a:srgbClr val="002060"/>
                </a:solidFill>
              </a:rPr>
              <a:t>(1812-1891)</a:t>
            </a:r>
            <a:endParaRPr lang="ru-RU" i="1" dirty="0">
              <a:solidFill>
                <a:srgbClr val="002060"/>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9552" y="310869"/>
            <a:ext cx="3708412" cy="4944549"/>
          </a:xfrm>
          <a:prstGeom prst="rect">
            <a:avLst/>
          </a:prstGeom>
        </p:spPr>
      </p:pic>
    </p:spTree>
    <p:extLst>
      <p:ext uri="{BB962C8B-B14F-4D97-AF65-F5344CB8AC3E}">
        <p14:creationId xmlns:p14="http://schemas.microsoft.com/office/powerpoint/2010/main" val="2667076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635896" y="692696"/>
            <a:ext cx="5194920" cy="5616624"/>
          </a:xfrm>
        </p:spPr>
        <p:txBody>
          <a:bodyPr>
            <a:normAutofit fontScale="85000" lnSpcReduction="10000"/>
          </a:bodyPr>
          <a:lstStyle/>
          <a:p>
            <a:r>
              <a:rPr lang="ru-RU" dirty="0">
                <a:solidFill>
                  <a:schemeClr val="bg2">
                    <a:lumMod val="75000"/>
                  </a:schemeClr>
                </a:solidFill>
              </a:rPr>
              <a:t>Сразу же по завершении очерков Гончаров приступил к продолжению работы над "Обломовым". В 1859 г. писатель публикует роман в журнале "Отечественные записки". По отчетливости проблематики и выводов, цельности и ясности стиля, по композиционной завершенности и стройности роман - вершина творчества писателя. Это центральное произведение во всей русской литературе по эпической масштабности художественного исследования российского дворянского "</a:t>
            </a:r>
            <a:r>
              <a:rPr lang="ru-RU" dirty="0" err="1">
                <a:solidFill>
                  <a:schemeClr val="bg2">
                    <a:lumMod val="75000"/>
                  </a:schemeClr>
                </a:solidFill>
              </a:rPr>
              <a:t>байбачества</a:t>
            </a:r>
            <a:r>
              <a:rPr lang="ru-RU" dirty="0">
                <a:solidFill>
                  <a:schemeClr val="bg2">
                    <a:lumMod val="75000"/>
                  </a:schemeClr>
                </a:solidFill>
              </a:rPr>
              <a:t>". Здесь представлен художественный тип необычайной социальной и психологической емкости. </a:t>
            </a:r>
          </a:p>
          <a:p>
            <a:endParaRPr lang="ru-RU" dirty="0"/>
          </a:p>
        </p:txBody>
      </p:sp>
      <p:sp>
        <p:nvSpPr>
          <p:cNvPr id="3" name="Заголовок 2"/>
          <p:cNvSpPr>
            <a:spLocks noGrp="1"/>
          </p:cNvSpPr>
          <p:nvPr>
            <p:ph type="title"/>
          </p:nvPr>
        </p:nvSpPr>
        <p:spPr>
          <a:xfrm>
            <a:off x="457200" y="152400"/>
            <a:ext cx="8229600" cy="540296"/>
          </a:xfrm>
        </p:spPr>
        <p:txBody>
          <a:bodyPr>
            <a:normAutofit fontScale="90000"/>
          </a:bodyPr>
          <a:lstStyle/>
          <a:p>
            <a:r>
              <a:rPr lang="ru-RU" dirty="0" smtClean="0">
                <a:solidFill>
                  <a:schemeClr val="accent2">
                    <a:lumMod val="50000"/>
                  </a:schemeClr>
                </a:solidFill>
              </a:rPr>
              <a:t>Расцвет творчества</a:t>
            </a:r>
            <a:endParaRPr lang="ru-RU" dirty="0">
              <a:solidFill>
                <a:schemeClr val="accent2">
                  <a:lumMod val="50000"/>
                </a:schemeClr>
              </a:solidFill>
            </a:endParaRPr>
          </a:p>
        </p:txBody>
      </p:sp>
      <p:pic>
        <p:nvPicPr>
          <p:cNvPr id="717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9512" y="764704"/>
            <a:ext cx="3721596" cy="4589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539552" y="5364738"/>
            <a:ext cx="3096344" cy="646331"/>
          </a:xfrm>
          <a:prstGeom prst="rect">
            <a:avLst/>
          </a:prstGeom>
        </p:spPr>
        <p:txBody>
          <a:bodyPr wrap="square">
            <a:spAutoFit/>
          </a:bodyPr>
          <a:lstStyle/>
          <a:p>
            <a:r>
              <a:rPr lang="ru-RU" dirty="0" err="1" smtClean="0">
                <a:solidFill>
                  <a:schemeClr val="bg1"/>
                </a:solidFill>
              </a:rPr>
              <a:t>И.А.Гончаров</a:t>
            </a:r>
            <a:r>
              <a:rPr lang="ru-RU" dirty="0" smtClean="0">
                <a:solidFill>
                  <a:schemeClr val="bg1"/>
                </a:solidFill>
              </a:rPr>
              <a:t>. </a:t>
            </a:r>
          </a:p>
          <a:p>
            <a:r>
              <a:rPr lang="ru-RU" dirty="0" smtClean="0">
                <a:solidFill>
                  <a:schemeClr val="bg1"/>
                </a:solidFill>
              </a:rPr>
              <a:t>Худ. </a:t>
            </a:r>
            <a:r>
              <a:rPr lang="ru-RU" dirty="0" err="1" smtClean="0">
                <a:solidFill>
                  <a:schemeClr val="bg1"/>
                </a:solidFill>
              </a:rPr>
              <a:t>Н.А.Майков</a:t>
            </a:r>
            <a:r>
              <a:rPr lang="ru-RU" dirty="0" smtClean="0">
                <a:solidFill>
                  <a:schemeClr val="bg1"/>
                </a:solidFill>
              </a:rPr>
              <a:t>. 1860 г</a:t>
            </a:r>
            <a:endParaRPr lang="ru-RU" dirty="0">
              <a:solidFill>
                <a:schemeClr val="bg1"/>
              </a:solidFill>
            </a:endParaRPr>
          </a:p>
        </p:txBody>
      </p:sp>
    </p:spTree>
    <p:extLst>
      <p:ext uri="{BB962C8B-B14F-4D97-AF65-F5344CB8AC3E}">
        <p14:creationId xmlns:p14="http://schemas.microsoft.com/office/powerpoint/2010/main" val="1413420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95536" y="692696"/>
            <a:ext cx="5040560" cy="6021288"/>
          </a:xfrm>
        </p:spPr>
        <p:txBody>
          <a:bodyPr>
            <a:normAutofit fontScale="85000" lnSpcReduction="20000"/>
          </a:bodyPr>
          <a:lstStyle/>
          <a:p>
            <a:pPr marL="0" indent="0">
              <a:buNone/>
            </a:pPr>
            <a:r>
              <a:rPr lang="ru-RU" dirty="0">
                <a:solidFill>
                  <a:schemeClr val="bg2">
                    <a:lumMod val="75000"/>
                  </a:schemeClr>
                </a:solidFill>
              </a:rPr>
              <a:t>Итак, в 1859 году впервые в России прозвучало слово "обломовщина". В романе судьба главного героя раскрыта не только как явление социальное ("обломовщина"), но и как философское осмысление русского национального характера, особого нравственного пути, противостоящего суете всепоглощающего "прогресса". Гончаров совершил художественное открытие. Он создал произведение огромной обобщающей силы. Выход в свет "Обломова" и громадный успех его у читателей закрепили за Гончаровым славу одного из самых выдающихся русских писателей. Но Гончаров не оставляет писательскую деятельность и начинает своё новое произведение - "Обрыв". Однако, писателю надо было не только писать, но и зарабатывать деньги. </a:t>
            </a:r>
          </a:p>
        </p:txBody>
      </p:sp>
      <p:sp>
        <p:nvSpPr>
          <p:cNvPr id="3" name="Заголовок 2"/>
          <p:cNvSpPr>
            <a:spLocks noGrp="1"/>
          </p:cNvSpPr>
          <p:nvPr>
            <p:ph type="title"/>
          </p:nvPr>
        </p:nvSpPr>
        <p:spPr>
          <a:xfrm>
            <a:off x="457200" y="152400"/>
            <a:ext cx="8229600" cy="684312"/>
          </a:xfrm>
        </p:spPr>
        <p:txBody>
          <a:bodyPr>
            <a:normAutofit fontScale="90000"/>
          </a:bodyPr>
          <a:lstStyle/>
          <a:p>
            <a:r>
              <a:rPr lang="ru-RU" dirty="0" smtClean="0">
                <a:solidFill>
                  <a:schemeClr val="accent2">
                    <a:lumMod val="50000"/>
                  </a:schemeClr>
                </a:solidFill>
              </a:rPr>
              <a:t>«Обломов»</a:t>
            </a:r>
            <a:endParaRPr lang="ru-RU" dirty="0">
              <a:solidFill>
                <a:schemeClr val="accent2">
                  <a:lumMod val="50000"/>
                </a:schemeClr>
              </a:solidFill>
            </a:endParaRPr>
          </a:p>
        </p:txBody>
      </p:sp>
      <p:pic>
        <p:nvPicPr>
          <p:cNvPr id="819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602312" y="692696"/>
            <a:ext cx="3113428"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5436096" y="5589240"/>
            <a:ext cx="3419872" cy="646331"/>
          </a:xfrm>
          <a:prstGeom prst="rect">
            <a:avLst/>
          </a:prstGeom>
        </p:spPr>
        <p:txBody>
          <a:bodyPr wrap="square">
            <a:spAutoFit/>
          </a:bodyPr>
          <a:lstStyle/>
          <a:p>
            <a:r>
              <a:rPr lang="ru-RU" dirty="0" smtClean="0">
                <a:solidFill>
                  <a:schemeClr val="bg1"/>
                </a:solidFill>
              </a:rPr>
              <a:t>Страница рукописи романа </a:t>
            </a:r>
            <a:r>
              <a:rPr lang="ru-RU" dirty="0" err="1" smtClean="0">
                <a:solidFill>
                  <a:schemeClr val="bg1"/>
                </a:solidFill>
              </a:rPr>
              <a:t>И.А.Гончарова</a:t>
            </a:r>
            <a:r>
              <a:rPr lang="ru-RU" dirty="0" smtClean="0">
                <a:solidFill>
                  <a:schemeClr val="bg1"/>
                </a:solidFill>
              </a:rPr>
              <a:t>  «ОБЛОМОВ»</a:t>
            </a:r>
            <a:endParaRPr lang="ru-RU" dirty="0">
              <a:solidFill>
                <a:schemeClr val="bg1"/>
              </a:solidFill>
            </a:endParaRPr>
          </a:p>
        </p:txBody>
      </p:sp>
    </p:spTree>
    <p:extLst>
      <p:ext uri="{BB962C8B-B14F-4D97-AF65-F5344CB8AC3E}">
        <p14:creationId xmlns:p14="http://schemas.microsoft.com/office/powerpoint/2010/main" val="451111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611560" y="3413017"/>
            <a:ext cx="8229600" cy="3528392"/>
          </a:xfrm>
        </p:spPr>
        <p:txBody>
          <a:bodyPr>
            <a:normAutofit fontScale="77500" lnSpcReduction="20000"/>
          </a:bodyPr>
          <a:lstStyle/>
          <a:p>
            <a:pPr marL="0" indent="0">
              <a:buNone/>
            </a:pPr>
            <a:r>
              <a:rPr lang="ru-RU" dirty="0">
                <a:solidFill>
                  <a:schemeClr val="bg2">
                    <a:lumMod val="75000"/>
                  </a:schemeClr>
                </a:solidFill>
              </a:rPr>
              <a:t>В середине 1862 года его пригласили на должность редактора недавно учреждённой газеты "Северная почта", являвшейся органом министерства внутренних дел. Около года прослужил здесь Гончаров. Затем был назначен на новую должность - члена совета по делам печати - снова началась его цензорская деятельность. Но в нынешних политических условиях она приобрела уже явно консервативный характер. Он причинил много неприятностей "Современнику" Некрасова и </a:t>
            </a:r>
            <a:r>
              <a:rPr lang="ru-RU" dirty="0" err="1">
                <a:solidFill>
                  <a:schemeClr val="bg2">
                    <a:lumMod val="75000"/>
                  </a:schemeClr>
                </a:solidFill>
              </a:rPr>
              <a:t>писаревскому</a:t>
            </a:r>
            <a:r>
              <a:rPr lang="ru-RU" dirty="0">
                <a:solidFill>
                  <a:schemeClr val="bg2">
                    <a:lumMod val="75000"/>
                  </a:schemeClr>
                </a:solidFill>
              </a:rPr>
              <a:t> "Русскому слову", он вёл открытую войну против "нигилизма", писал о "жалких и несамостоятельных доктринах материализма, социализма и коммунизма" - Гончаров защищал правительственные устои. Так продолжалось до конца 1867 года, когда он по собственному прошению вышел в отставку, на пенсию.</a:t>
            </a:r>
          </a:p>
        </p:txBody>
      </p:sp>
      <p:sp>
        <p:nvSpPr>
          <p:cNvPr id="3" name="Заголовок 2"/>
          <p:cNvSpPr>
            <a:spLocks noGrp="1"/>
          </p:cNvSpPr>
          <p:nvPr>
            <p:ph type="title"/>
          </p:nvPr>
        </p:nvSpPr>
        <p:spPr>
          <a:xfrm>
            <a:off x="457200" y="152400"/>
            <a:ext cx="8229600" cy="468288"/>
          </a:xfrm>
        </p:spPr>
        <p:txBody>
          <a:bodyPr>
            <a:normAutofit fontScale="90000"/>
          </a:bodyPr>
          <a:lstStyle/>
          <a:p>
            <a:r>
              <a:rPr lang="ru-RU" dirty="0" smtClean="0">
                <a:solidFill>
                  <a:schemeClr val="accent2">
                    <a:lumMod val="50000"/>
                  </a:schemeClr>
                </a:solidFill>
              </a:rPr>
              <a:t>Государственная служба писателя.</a:t>
            </a:r>
            <a:endParaRPr lang="ru-RU" dirty="0">
              <a:solidFill>
                <a:schemeClr val="accent2">
                  <a:lumMod val="50000"/>
                </a:schemeClr>
              </a:solidFill>
            </a:endParaRPr>
          </a:p>
        </p:txBody>
      </p:sp>
      <p:sp>
        <p:nvSpPr>
          <p:cNvPr id="4" name="Прямоугольник 3"/>
          <p:cNvSpPr/>
          <p:nvPr/>
        </p:nvSpPr>
        <p:spPr>
          <a:xfrm>
            <a:off x="2933460" y="550695"/>
            <a:ext cx="6210539" cy="2862322"/>
          </a:xfrm>
          <a:prstGeom prst="rect">
            <a:avLst/>
          </a:prstGeom>
        </p:spPr>
        <p:txBody>
          <a:bodyPr wrap="square">
            <a:spAutoFit/>
          </a:bodyPr>
          <a:lstStyle/>
          <a:p>
            <a:r>
              <a:rPr lang="ru-RU" dirty="0" smtClean="0"/>
              <a:t> </a:t>
            </a:r>
            <a:r>
              <a:rPr lang="ru-RU" sz="2000" dirty="0" smtClean="0">
                <a:solidFill>
                  <a:schemeClr val="bg2">
                    <a:lumMod val="75000"/>
                  </a:schemeClr>
                </a:solidFill>
              </a:rPr>
              <a:t>С 1855 г. он служил цензором. На первых порах, в период правительственного смягчения контроля над литературой, Гончарову удалось сделать немало хорошего для отечественной словесности. Он помог опубликовать, вызвав неудовольствие своего начальства, некоторые произведения Тургенева, Некрасова, Писемского, Достоевского. Когда вновь стали усиливаться цензурные гонения на литературу, Гончаров подал в отставку (в 1860 г.). </a:t>
            </a:r>
            <a:endParaRPr lang="ru-RU" sz="2000" dirty="0">
              <a:solidFill>
                <a:schemeClr val="bg2">
                  <a:lumMod val="75000"/>
                </a:schemeClr>
              </a:solidFill>
            </a:endParaRPr>
          </a:p>
        </p:txBody>
      </p:sp>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9200" y1="36533" x2="49200" y2="36533"/>
                        <a14:foregroundMark x1="46400" y1="82353" x2="46400" y2="82353"/>
                        <a14:foregroundMark x1="23200" y1="83282" x2="23200" y2="83282"/>
                        <a14:foregroundMark x1="19600" y1="78947" x2="19600" y2="78947"/>
                        <a14:foregroundMark x1="15200" y1="84520" x2="15200" y2="84520"/>
                        <a14:foregroundMark x1="34400" y1="86687" x2="34400" y2="86687"/>
                        <a14:foregroundMark x1="51600" y1="85449" x2="51600" y2="85449"/>
                        <a14:foregroundMark x1="68000" y1="87307" x2="68000" y2="87307"/>
                        <a14:foregroundMark x1="39200" y1="87307" x2="39200" y2="87307"/>
                        <a14:backgroundMark x1="14400" y1="7430" x2="14400" y2="7430"/>
                        <a14:backgroundMark x1="89200" y1="5263" x2="89200" y2="5263"/>
                        <a14:backgroundMark x1="95600" y1="93189" x2="95600" y2="93189"/>
                      </a14:backgroundRemoval>
                    </a14:imgEffect>
                  </a14:imgLayer>
                </a14:imgProps>
              </a:ext>
              <a:ext uri="{28A0092B-C50C-407E-A947-70E740481C1C}">
                <a14:useLocalDpi xmlns:a14="http://schemas.microsoft.com/office/drawing/2010/main"/>
              </a:ext>
            </a:extLst>
          </a:blip>
          <a:srcRect/>
          <a:stretch>
            <a:fillRect/>
          </a:stretch>
        </p:blipFill>
        <p:spPr bwMode="auto">
          <a:xfrm>
            <a:off x="365345" y="135141"/>
            <a:ext cx="2381250" cy="30765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225209" y="2669005"/>
            <a:ext cx="2880319" cy="923330"/>
          </a:xfrm>
          <a:prstGeom prst="rect">
            <a:avLst/>
          </a:prstGeom>
        </p:spPr>
        <p:txBody>
          <a:bodyPr wrap="square">
            <a:spAutoFit/>
          </a:bodyPr>
          <a:lstStyle/>
          <a:p>
            <a:pPr algn="ctr"/>
            <a:r>
              <a:rPr lang="ru-RU" dirty="0" smtClean="0">
                <a:solidFill>
                  <a:schemeClr val="bg1"/>
                </a:solidFill>
              </a:rPr>
              <a:t>Портрет И.А. Гончарова, работы И. Крамского, 1874г.</a:t>
            </a:r>
            <a:endParaRPr lang="ru-RU" dirty="0">
              <a:solidFill>
                <a:schemeClr val="bg1"/>
              </a:solidFill>
            </a:endParaRPr>
          </a:p>
        </p:txBody>
      </p:sp>
    </p:spTree>
    <p:extLst>
      <p:ext uri="{BB962C8B-B14F-4D97-AF65-F5344CB8AC3E}">
        <p14:creationId xmlns:p14="http://schemas.microsoft.com/office/powerpoint/2010/main" val="2439625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41176" y="692696"/>
            <a:ext cx="8579296" cy="2160240"/>
          </a:xfrm>
        </p:spPr>
        <p:txBody>
          <a:bodyPr>
            <a:normAutofit fontScale="77500" lnSpcReduction="20000"/>
          </a:bodyPr>
          <a:lstStyle/>
          <a:p>
            <a:pPr marL="0" indent="0">
              <a:buNone/>
            </a:pPr>
            <a:r>
              <a:rPr lang="ru-RU" dirty="0">
                <a:solidFill>
                  <a:schemeClr val="bg2">
                    <a:lumMod val="75000"/>
                  </a:schemeClr>
                </a:solidFill>
              </a:rPr>
              <a:t>Теперь можно было снова энергично взяться за «Обрыв». К тому времени Гончаров исписал уже много бумаги, а конца романа всё ещё не видел. Надвигавшаяся старость всё более пугала писателя и отвращала его от работы. Гончаров однажды сказал об «Обрыве»: «это дитя моего сердца». Автор трудился над ним целых двадцать лет. Временами, особенно к концу работы, он впадал в апатию, и ему казалось, что не хватит сил завершить это монументальное </a:t>
            </a:r>
            <a:r>
              <a:rPr lang="ru-RU" dirty="0" smtClean="0">
                <a:solidFill>
                  <a:schemeClr val="bg2">
                    <a:lumMod val="75000"/>
                  </a:schemeClr>
                </a:solidFill>
              </a:rPr>
              <a:t>произведение</a:t>
            </a:r>
            <a:endParaRPr lang="ru-RU" dirty="0">
              <a:solidFill>
                <a:schemeClr val="bg2">
                  <a:lumMod val="75000"/>
                </a:schemeClr>
              </a:solidFill>
            </a:endParaRPr>
          </a:p>
        </p:txBody>
      </p:sp>
      <p:sp>
        <p:nvSpPr>
          <p:cNvPr id="3" name="Заголовок 2"/>
          <p:cNvSpPr>
            <a:spLocks noGrp="1"/>
          </p:cNvSpPr>
          <p:nvPr>
            <p:ph type="title"/>
          </p:nvPr>
        </p:nvSpPr>
        <p:spPr>
          <a:xfrm>
            <a:off x="457200" y="152400"/>
            <a:ext cx="8229600" cy="540296"/>
          </a:xfrm>
        </p:spPr>
        <p:txBody>
          <a:bodyPr>
            <a:normAutofit fontScale="90000"/>
          </a:bodyPr>
          <a:lstStyle/>
          <a:p>
            <a:r>
              <a:rPr lang="ru-RU" dirty="0" smtClean="0">
                <a:solidFill>
                  <a:schemeClr val="accent2">
                    <a:lumMod val="50000"/>
                  </a:schemeClr>
                </a:solidFill>
              </a:rPr>
              <a:t>«Обрыв»</a:t>
            </a:r>
            <a:endParaRPr lang="ru-RU" dirty="0">
              <a:solidFill>
                <a:schemeClr val="accent2">
                  <a:lumMod val="50000"/>
                </a:schemeClr>
              </a:solidFill>
            </a:endParaRPr>
          </a:p>
        </p:txBody>
      </p:sp>
      <p:sp>
        <p:nvSpPr>
          <p:cNvPr id="4" name="Прямоугольник 3"/>
          <p:cNvSpPr/>
          <p:nvPr/>
        </p:nvSpPr>
        <p:spPr>
          <a:xfrm>
            <a:off x="251520" y="2492896"/>
            <a:ext cx="5976664" cy="4093428"/>
          </a:xfrm>
          <a:prstGeom prst="rect">
            <a:avLst/>
          </a:prstGeom>
        </p:spPr>
        <p:txBody>
          <a:bodyPr wrap="square">
            <a:spAutoFit/>
          </a:bodyPr>
          <a:lstStyle/>
          <a:p>
            <a:r>
              <a:rPr lang="ru-RU" sz="2000" dirty="0" smtClean="0">
                <a:solidFill>
                  <a:schemeClr val="bg2">
                    <a:lumMod val="75000"/>
                  </a:schemeClr>
                </a:solidFill>
              </a:rPr>
              <a:t>Однако же дописал. Гончаров отдавал себе отчёт в том, произведение какого масштаба и художественного значения он создаёт. Ценой огромных усилий, превозмогая физические и нравственные недуги, он довёл роман до конца. «Обрыв» завершил, таким образом, трилогию. Каждый из романов Гончарова отразил определённый этап исторического развития России. Для первого из них типичен Александр </a:t>
            </a:r>
            <a:r>
              <a:rPr lang="ru-RU" sz="2000" dirty="0" err="1" smtClean="0">
                <a:solidFill>
                  <a:schemeClr val="bg2">
                    <a:lumMod val="75000"/>
                  </a:schemeClr>
                </a:solidFill>
              </a:rPr>
              <a:t>Адуев</a:t>
            </a:r>
            <a:r>
              <a:rPr lang="ru-RU" sz="2000" dirty="0" smtClean="0">
                <a:solidFill>
                  <a:schemeClr val="bg2">
                    <a:lumMod val="75000"/>
                  </a:schemeClr>
                </a:solidFill>
              </a:rPr>
              <a:t>, для второго — Обломов, для третьего — Райский. И все эти образы явились составными элементами одной общей целостной картины угасающей эпохи крепостничества.</a:t>
            </a:r>
            <a:endParaRPr lang="ru-RU" sz="2000" dirty="0">
              <a:solidFill>
                <a:schemeClr val="bg2">
                  <a:lumMod val="75000"/>
                </a:schemeClr>
              </a:solidFill>
            </a:endParaRPr>
          </a:p>
        </p:txBody>
      </p:sp>
      <p:pic>
        <p:nvPicPr>
          <p:cNvPr id="1024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28184" y="2754201"/>
            <a:ext cx="2304256" cy="314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угольник 4"/>
          <p:cNvSpPr/>
          <p:nvPr/>
        </p:nvSpPr>
        <p:spPr>
          <a:xfrm>
            <a:off x="5961360" y="5895669"/>
            <a:ext cx="3182640" cy="646331"/>
          </a:xfrm>
          <a:prstGeom prst="rect">
            <a:avLst/>
          </a:prstGeom>
        </p:spPr>
        <p:txBody>
          <a:bodyPr wrap="square">
            <a:spAutoFit/>
          </a:bodyPr>
          <a:lstStyle/>
          <a:p>
            <a:r>
              <a:rPr lang="ru-RU" dirty="0" smtClean="0">
                <a:solidFill>
                  <a:schemeClr val="bg1"/>
                </a:solidFill>
              </a:rPr>
              <a:t>Стакан с подстаканником и подсвечник </a:t>
            </a:r>
            <a:r>
              <a:rPr lang="ru-RU" dirty="0" err="1" smtClean="0">
                <a:solidFill>
                  <a:schemeClr val="bg1"/>
                </a:solidFill>
              </a:rPr>
              <a:t>И.А.Гончарова</a:t>
            </a:r>
            <a:endParaRPr lang="ru-RU" dirty="0">
              <a:solidFill>
                <a:schemeClr val="bg1"/>
              </a:solidFill>
            </a:endParaRPr>
          </a:p>
        </p:txBody>
      </p:sp>
    </p:spTree>
    <p:extLst>
      <p:ext uri="{BB962C8B-B14F-4D97-AF65-F5344CB8AC3E}">
        <p14:creationId xmlns:p14="http://schemas.microsoft.com/office/powerpoint/2010/main" val="307682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476672"/>
            <a:ext cx="8892480" cy="5619328"/>
          </a:xfrm>
        </p:spPr>
        <p:txBody>
          <a:bodyPr>
            <a:noAutofit/>
          </a:bodyPr>
          <a:lstStyle/>
          <a:p>
            <a:pPr marL="0" indent="0">
              <a:buNone/>
            </a:pPr>
            <a:r>
              <a:rPr lang="ru-RU" sz="2000" dirty="0"/>
              <a:t>"</a:t>
            </a:r>
            <a:r>
              <a:rPr lang="ru-RU" sz="2000" dirty="0">
                <a:solidFill>
                  <a:schemeClr val="bg2">
                    <a:lumMod val="75000"/>
                  </a:schemeClr>
                </a:solidFill>
              </a:rPr>
              <a:t>Обрыв" стал последним крупным художественным произведением Гончарова. Но после конца работы над произведением, жизнь его сложилась очень трудно. Больной, одинокий, Гончаров часто поддавался душевной депрессии. Одно время мечталось ему даже взяться за новый </a:t>
            </a:r>
            <a:r>
              <a:rPr lang="ru-RU" sz="2000" dirty="0" smtClean="0">
                <a:solidFill>
                  <a:schemeClr val="bg2">
                    <a:lumMod val="75000"/>
                  </a:schemeClr>
                </a:solidFill>
              </a:rPr>
              <a:t>роман. Но </a:t>
            </a:r>
            <a:r>
              <a:rPr lang="ru-RU" sz="2000" dirty="0">
                <a:solidFill>
                  <a:schemeClr val="bg2">
                    <a:lumMod val="75000"/>
                  </a:schemeClr>
                </a:solidFill>
              </a:rPr>
              <a:t>не приступил к нему. Он всегда писал медленно, натужно. Не раз жаловался, что не может быстро откликаться на события современной </a:t>
            </a:r>
            <a:r>
              <a:rPr lang="ru-RU" sz="2000" dirty="0" smtClean="0">
                <a:solidFill>
                  <a:schemeClr val="bg2">
                    <a:lumMod val="75000"/>
                  </a:schemeClr>
                </a:solidFill>
              </a:rPr>
              <a:t>жизни. </a:t>
            </a:r>
            <a:r>
              <a:rPr lang="ru-RU" sz="2000" dirty="0">
                <a:solidFill>
                  <a:schemeClr val="bg2">
                    <a:lumMod val="75000"/>
                  </a:schemeClr>
                </a:solidFill>
              </a:rPr>
              <a:t>Все три романа Гончарова были посвящены изображению дореформенной России, которую он хорошо знал и понимал. Те процессы, которые происходили в последующие годы, по собственным признаниям писателя, он понимал хуже, и не хватало у него ни физических, ни нравственных сил погрузиться в их изучение. Но Гончаров продолжал жить в атмосфере литературных интересов, интенсивно переписываясь с одними писателями, лично общаясь с другими, не оставляя и творческой деятельности. Он пишет несколько очерков: "Литературный вечер", "Слуги старого века", "Поездка по Волге", "По восточной Сибири", "Май месяц в Петербурге". Некоторые из них были опубликованы посмертно. Следует отметить </a:t>
            </a:r>
            <a:r>
              <a:rPr lang="ru-RU" sz="2000" dirty="0" smtClean="0">
                <a:solidFill>
                  <a:schemeClr val="bg2">
                    <a:lumMod val="75000"/>
                  </a:schemeClr>
                </a:solidFill>
              </a:rPr>
              <a:t>такие его </a:t>
            </a:r>
            <a:r>
              <a:rPr lang="ru-RU" sz="2000" dirty="0">
                <a:solidFill>
                  <a:schemeClr val="bg2">
                    <a:lumMod val="75000"/>
                  </a:schemeClr>
                </a:solidFill>
              </a:rPr>
              <a:t>этюды, как "</a:t>
            </a:r>
            <a:r>
              <a:rPr lang="ru-RU" sz="2000" dirty="0" err="1">
                <a:solidFill>
                  <a:schemeClr val="bg2">
                    <a:lumMod val="75000"/>
                  </a:schemeClr>
                </a:solidFill>
              </a:rPr>
              <a:t>Мильон</a:t>
            </a:r>
            <a:r>
              <a:rPr lang="ru-RU" sz="2000" dirty="0">
                <a:solidFill>
                  <a:schemeClr val="bg2">
                    <a:lumMod val="75000"/>
                  </a:schemeClr>
                </a:solidFill>
              </a:rPr>
              <a:t> терзаний", "Заметки о личности Белинского", "Лучше поздно, чем никогда", давно и прочно вошли в историю русской критики в качестве классических образцов литературно-эстетической мысли</a:t>
            </a:r>
            <a:r>
              <a:rPr lang="ru-RU" sz="2000" dirty="0"/>
              <a:t>.</a:t>
            </a:r>
          </a:p>
        </p:txBody>
      </p:sp>
      <p:sp>
        <p:nvSpPr>
          <p:cNvPr id="3" name="Заголовок 2"/>
          <p:cNvSpPr>
            <a:spLocks noGrp="1"/>
          </p:cNvSpPr>
          <p:nvPr>
            <p:ph type="title"/>
          </p:nvPr>
        </p:nvSpPr>
        <p:spPr>
          <a:xfrm>
            <a:off x="467544" y="260648"/>
            <a:ext cx="8229600" cy="396280"/>
          </a:xfrm>
        </p:spPr>
        <p:txBody>
          <a:bodyPr>
            <a:normAutofit fontScale="90000"/>
          </a:bodyPr>
          <a:lstStyle/>
          <a:p>
            <a:r>
              <a:rPr lang="ru-RU" dirty="0" smtClean="0">
                <a:solidFill>
                  <a:schemeClr val="accent2">
                    <a:lumMod val="50000"/>
                  </a:schemeClr>
                </a:solidFill>
              </a:rPr>
              <a:t>Последние годы жизни.</a:t>
            </a:r>
            <a:endParaRPr lang="ru-RU" dirty="0">
              <a:solidFill>
                <a:schemeClr val="accent2">
                  <a:lumMod val="50000"/>
                </a:schemeClr>
              </a:solidFill>
            </a:endParaRPr>
          </a:p>
        </p:txBody>
      </p:sp>
    </p:spTree>
    <p:extLst>
      <p:ext uri="{BB962C8B-B14F-4D97-AF65-F5344CB8AC3E}">
        <p14:creationId xmlns:p14="http://schemas.microsoft.com/office/powerpoint/2010/main" val="896451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491880" y="332656"/>
            <a:ext cx="5410944" cy="6048672"/>
          </a:xfrm>
        </p:spPr>
        <p:txBody>
          <a:bodyPr>
            <a:normAutofit fontScale="85000" lnSpcReduction="20000"/>
          </a:bodyPr>
          <a:lstStyle/>
          <a:p>
            <a:pPr marL="0" indent="0">
              <a:buNone/>
            </a:pPr>
            <a:r>
              <a:rPr lang="ru-RU" dirty="0">
                <a:solidFill>
                  <a:schemeClr val="bg2">
                    <a:lumMod val="75000"/>
                  </a:schemeClr>
                </a:solidFill>
              </a:rPr>
              <a:t>Гончаров оставался в полном одиночестве и 12 (24) сентября 1891 года он простудился. Болезнь развивалась стремительно, и в ночь на 15 сентября он умер от воспаления лёгких на восьмидесятом году жизни. Иван Александрович был похоронен на Новом Никольском кладбище Александро-Невской лавры (в 1956 году перезахоронен, прах писателя перенесли на Волково кладбище). В некрологе, опубликованном на страницах "Вестника Европы", отмечалось: "Подобно Тургеневу, Герцену, Островскому, Салтыкову, Гончаров всегда будет занимать одно из самых видных мест в нашей литературе" В Ульяновске именем Гончарова названа центральная улица города, существует музей Гончарова, памятник, мемориальная беседка.</a:t>
            </a:r>
          </a:p>
        </p:txBody>
      </p:sp>
      <p:sp>
        <p:nvSpPr>
          <p:cNvPr id="3" name="Заголовок 2"/>
          <p:cNvSpPr>
            <a:spLocks noGrp="1"/>
          </p:cNvSpPr>
          <p:nvPr>
            <p:ph type="title"/>
          </p:nvPr>
        </p:nvSpPr>
        <p:spPr/>
        <p:txBody>
          <a:bodyPr/>
          <a:lstStyle/>
          <a:p>
            <a:endParaRPr lang="ru-RU"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a:ext>
            </a:extLst>
          </a:blip>
          <a:srcRect l="27120" t="7707" r="27120" b="-2375"/>
          <a:stretch/>
        </p:blipFill>
        <p:spPr bwMode="auto">
          <a:xfrm>
            <a:off x="699344" y="326463"/>
            <a:ext cx="2506134" cy="5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989006" y="5517232"/>
            <a:ext cx="2216472" cy="923330"/>
          </a:xfrm>
          <a:prstGeom prst="rect">
            <a:avLst/>
          </a:prstGeom>
        </p:spPr>
        <p:txBody>
          <a:bodyPr wrap="square">
            <a:spAutoFit/>
          </a:bodyPr>
          <a:lstStyle/>
          <a:p>
            <a:r>
              <a:rPr lang="ru-RU" dirty="0" smtClean="0">
                <a:solidFill>
                  <a:schemeClr val="bg1"/>
                </a:solidFill>
              </a:rPr>
              <a:t>Памятник-бюст </a:t>
            </a:r>
          </a:p>
          <a:p>
            <a:r>
              <a:rPr lang="ru-RU" dirty="0" smtClean="0">
                <a:solidFill>
                  <a:schemeClr val="bg1"/>
                </a:solidFill>
              </a:rPr>
              <a:t>И. А. Гончарова</a:t>
            </a:r>
          </a:p>
          <a:p>
            <a:r>
              <a:rPr lang="ru-RU" dirty="0" smtClean="0">
                <a:solidFill>
                  <a:schemeClr val="bg1"/>
                </a:solidFill>
              </a:rPr>
              <a:t>г. Ульяновск </a:t>
            </a:r>
            <a:endParaRPr lang="ru-RU" dirty="0">
              <a:solidFill>
                <a:schemeClr val="bg1"/>
              </a:solidFill>
            </a:endParaRPr>
          </a:p>
        </p:txBody>
      </p:sp>
    </p:spTree>
    <p:extLst>
      <p:ext uri="{BB962C8B-B14F-4D97-AF65-F5344CB8AC3E}">
        <p14:creationId xmlns:p14="http://schemas.microsoft.com/office/powerpoint/2010/main" val="1672272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10155" y="702816"/>
            <a:ext cx="4752528" cy="5904656"/>
          </a:xfrm>
        </p:spPr>
        <p:txBody>
          <a:bodyPr>
            <a:normAutofit/>
          </a:bodyPr>
          <a:lstStyle/>
          <a:p>
            <a:pPr marL="0" indent="0">
              <a:buNone/>
            </a:pPr>
            <a:r>
              <a:rPr lang="ru-RU" dirty="0">
                <a:solidFill>
                  <a:schemeClr val="bg2">
                    <a:lumMod val="75000"/>
                  </a:schemeClr>
                </a:solidFill>
              </a:rPr>
              <a:t>Самое ценное в его романах - объективный призыв к деятельности, одушевленный большими нравственными идеями: свободой от социального и морального рабства, гуманностью и высокой духовностью. Гончаров выступал за нравственную независимость личности, против всех форм деспотизма. </a:t>
            </a:r>
          </a:p>
          <a:p>
            <a:endParaRPr lang="ru-RU" dirty="0"/>
          </a:p>
        </p:txBody>
      </p:sp>
      <p:sp>
        <p:nvSpPr>
          <p:cNvPr id="3" name="Заголовок 2"/>
          <p:cNvSpPr>
            <a:spLocks noGrp="1"/>
          </p:cNvSpPr>
          <p:nvPr>
            <p:ph type="title"/>
          </p:nvPr>
        </p:nvSpPr>
        <p:spPr/>
        <p:txBody>
          <a:bodyPr/>
          <a:lstStyle/>
          <a:p>
            <a:endParaRPr lang="ru-RU" dirty="0"/>
          </a:p>
        </p:txBody>
      </p:sp>
      <p:pic>
        <p:nvPicPr>
          <p:cNvPr id="1126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8064" y="692696"/>
            <a:ext cx="3679076" cy="528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995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836712"/>
            <a:ext cx="8229600" cy="684312"/>
          </a:xfrm>
        </p:spPr>
        <p:txBody>
          <a:bodyPr>
            <a:normAutofit fontScale="90000"/>
          </a:bodyPr>
          <a:lstStyle/>
          <a:p>
            <a:r>
              <a:rPr lang="ru-RU" dirty="0" smtClean="0">
                <a:solidFill>
                  <a:schemeClr val="accent2">
                    <a:lumMod val="50000"/>
                  </a:schemeClr>
                </a:solidFill>
              </a:rPr>
              <a:t>Использованные Интернет-ресурсы:</a:t>
            </a:r>
            <a:endParaRPr lang="ru-RU" dirty="0">
              <a:solidFill>
                <a:schemeClr val="accent2">
                  <a:lumMod val="50000"/>
                </a:schemeClr>
              </a:solidFill>
            </a:endParaRPr>
          </a:p>
        </p:txBody>
      </p:sp>
      <p:sp>
        <p:nvSpPr>
          <p:cNvPr id="3" name="Объект 2"/>
          <p:cNvSpPr>
            <a:spLocks noGrp="1"/>
          </p:cNvSpPr>
          <p:nvPr>
            <p:ph idx="1"/>
          </p:nvPr>
        </p:nvSpPr>
        <p:spPr/>
        <p:txBody>
          <a:bodyPr/>
          <a:lstStyle/>
          <a:p>
            <a:r>
              <a:rPr lang="en-US" dirty="0">
                <a:hlinkClick r:id="rId2"/>
              </a:rPr>
              <a:t>http://litmap.uonb.ru/?</a:t>
            </a:r>
            <a:r>
              <a:rPr lang="en-US" dirty="0" smtClean="0">
                <a:hlinkClick r:id="rId2"/>
              </a:rPr>
              <a:t>page_id=218</a:t>
            </a:r>
            <a:endParaRPr lang="ru-RU" dirty="0" smtClean="0"/>
          </a:p>
          <a:p>
            <a:r>
              <a:rPr lang="en-US" dirty="0">
                <a:hlinkClick r:id="rId3"/>
              </a:rPr>
              <a:t>http://</a:t>
            </a:r>
            <a:r>
              <a:rPr lang="en-US" dirty="0" smtClean="0">
                <a:hlinkClick r:id="rId3"/>
              </a:rPr>
              <a:t>lib.rus.ec/a/19044</a:t>
            </a:r>
            <a:endParaRPr lang="ru-RU" dirty="0" smtClean="0"/>
          </a:p>
          <a:p>
            <a:r>
              <a:rPr lang="en-US" dirty="0">
                <a:hlinkClick r:id="rId4"/>
              </a:rPr>
              <a:t>http://</a:t>
            </a:r>
            <a:r>
              <a:rPr lang="en-US" dirty="0" smtClean="0">
                <a:hlinkClick r:id="rId4"/>
              </a:rPr>
              <a:t>www.uokm.ru/200.php</a:t>
            </a:r>
            <a:endParaRPr lang="ru-RU" dirty="0" smtClean="0"/>
          </a:p>
          <a:p>
            <a:r>
              <a:rPr lang="en-US" dirty="0">
                <a:hlinkClick r:id="rId5"/>
              </a:rPr>
              <a:t>http://www.tonnel.ru/?</a:t>
            </a:r>
            <a:r>
              <a:rPr lang="en-US" dirty="0" smtClean="0">
                <a:hlinkClick r:id="rId5"/>
              </a:rPr>
              <a:t>l=gzl&amp;uid=1106&amp;op=bio</a:t>
            </a:r>
            <a:endParaRPr lang="ru-RU" dirty="0" smtClean="0"/>
          </a:p>
          <a:p>
            <a:pPr marL="0" indent="0">
              <a:buNone/>
            </a:pPr>
            <a:endParaRPr lang="ru-RU" dirty="0">
              <a:solidFill>
                <a:schemeClr val="bg1">
                  <a:lumMod val="95000"/>
                  <a:lumOff val="5000"/>
                </a:schemeClr>
              </a:solidFill>
            </a:endParaRPr>
          </a:p>
        </p:txBody>
      </p:sp>
    </p:spTree>
    <p:extLst>
      <p:ext uri="{BB962C8B-B14F-4D97-AF65-F5344CB8AC3E}">
        <p14:creationId xmlns:p14="http://schemas.microsoft.com/office/powerpoint/2010/main" val="2783665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5232" y="4014204"/>
            <a:ext cx="3434845" cy="263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90256" y="4000191"/>
            <a:ext cx="4096213" cy="2594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Прямоугольник 1"/>
          <p:cNvSpPr/>
          <p:nvPr/>
        </p:nvSpPr>
        <p:spPr>
          <a:xfrm>
            <a:off x="4598953" y="6409793"/>
            <a:ext cx="3781228" cy="369332"/>
          </a:xfrm>
          <a:prstGeom prst="rect">
            <a:avLst/>
          </a:prstGeom>
        </p:spPr>
        <p:txBody>
          <a:bodyPr wrap="none">
            <a:spAutoFit/>
          </a:bodyPr>
          <a:lstStyle/>
          <a:p>
            <a:r>
              <a:rPr lang="ru-RU" dirty="0" smtClean="0">
                <a:solidFill>
                  <a:schemeClr val="bg1"/>
                </a:solidFill>
              </a:rPr>
              <a:t>Дом Гончарова. Современный вид</a:t>
            </a:r>
            <a:endParaRPr lang="ru-RU" dirty="0">
              <a:solidFill>
                <a:schemeClr val="bg1"/>
              </a:solidFill>
            </a:endParaRPr>
          </a:p>
        </p:txBody>
      </p:sp>
      <p:sp>
        <p:nvSpPr>
          <p:cNvPr id="3" name="Прямоугольник 2"/>
          <p:cNvSpPr/>
          <p:nvPr/>
        </p:nvSpPr>
        <p:spPr>
          <a:xfrm>
            <a:off x="18256" y="6001254"/>
            <a:ext cx="4572000" cy="646331"/>
          </a:xfrm>
          <a:prstGeom prst="rect">
            <a:avLst/>
          </a:prstGeom>
        </p:spPr>
        <p:txBody>
          <a:bodyPr>
            <a:spAutoFit/>
          </a:bodyPr>
          <a:lstStyle/>
          <a:p>
            <a:r>
              <a:rPr lang="ru-RU" dirty="0" smtClean="0">
                <a:solidFill>
                  <a:schemeClr val="bg1"/>
                </a:solidFill>
              </a:rPr>
              <a:t>Дом, в котором родился </a:t>
            </a:r>
            <a:r>
              <a:rPr lang="ru-RU" dirty="0" err="1" smtClean="0">
                <a:solidFill>
                  <a:schemeClr val="bg1"/>
                </a:solidFill>
              </a:rPr>
              <a:t>И.А.Гончаров</a:t>
            </a:r>
            <a:r>
              <a:rPr lang="ru-RU" dirty="0" smtClean="0">
                <a:solidFill>
                  <a:schemeClr val="bg1"/>
                </a:solidFill>
              </a:rPr>
              <a:t>. Фото </a:t>
            </a:r>
            <a:r>
              <a:rPr lang="ru-RU" dirty="0" err="1" smtClean="0">
                <a:solidFill>
                  <a:schemeClr val="bg1"/>
                </a:solidFill>
              </a:rPr>
              <a:t>Г.Степанова</a:t>
            </a:r>
            <a:r>
              <a:rPr lang="ru-RU" dirty="0" smtClean="0">
                <a:solidFill>
                  <a:schemeClr val="bg1"/>
                </a:solidFill>
              </a:rPr>
              <a:t>. 1890 г</a:t>
            </a:r>
            <a:endParaRPr lang="ru-RU" dirty="0">
              <a:solidFill>
                <a:schemeClr val="bg1"/>
              </a:solidFill>
            </a:endParaRPr>
          </a:p>
        </p:txBody>
      </p:sp>
      <p:sp>
        <p:nvSpPr>
          <p:cNvPr id="4" name="Прямоугольник 3"/>
          <p:cNvSpPr/>
          <p:nvPr/>
        </p:nvSpPr>
        <p:spPr>
          <a:xfrm>
            <a:off x="216024" y="188640"/>
            <a:ext cx="8748464" cy="4093428"/>
          </a:xfrm>
          <a:prstGeom prst="rect">
            <a:avLst/>
          </a:prstGeom>
        </p:spPr>
        <p:txBody>
          <a:bodyPr wrap="square">
            <a:spAutoFit/>
          </a:bodyPr>
          <a:lstStyle/>
          <a:p>
            <a:r>
              <a:rPr lang="ru-RU" sz="2400" dirty="0" smtClean="0">
                <a:solidFill>
                  <a:schemeClr val="bg2">
                    <a:lumMod val="75000"/>
                  </a:schemeClr>
                </a:solidFill>
              </a:rPr>
              <a:t>ГОНЧАРОВ Иван Александрович - прозаик, критик. Родился в состоятельной купеческой семье. Отец - Александр Иванович неоднократно избирался городским головой Симбирска. Он скончался, когда Гончарову было 7 лет.</a:t>
            </a:r>
            <a:r>
              <a:rPr lang="ru-RU" sz="2400" dirty="0" smtClean="0">
                <a:solidFill>
                  <a:schemeClr val="bg2">
                    <a:lumMod val="75000"/>
                  </a:schemeClr>
                </a:solidFill>
                <a:effectLst/>
              </a:rPr>
              <a:t> </a:t>
            </a:r>
          </a:p>
          <a:p>
            <a:r>
              <a:rPr lang="ru-RU" sz="2400" dirty="0" smtClean="0">
                <a:solidFill>
                  <a:schemeClr val="bg2">
                    <a:lumMod val="75000"/>
                  </a:schemeClr>
                </a:solidFill>
                <a:effectLst/>
              </a:rPr>
              <a:t>Вспоминая в преклонные годы своё детство и отчий дом, Гончаров писал в автобиографическом очерке "На родине": "Амбары, погреба, ледники переполнены были запасами муки, разного пшена и всяческой провизии для продовольствия нашего и обширной дворни. Словом, целое имение, деревня".</a:t>
            </a:r>
            <a:endParaRPr lang="ru-RU" sz="2400" dirty="0" smtClean="0">
              <a:solidFill>
                <a:schemeClr val="bg2">
                  <a:lumMod val="75000"/>
                </a:schemeClr>
              </a:solidFill>
            </a:endParaRPr>
          </a:p>
          <a:p>
            <a:endParaRPr lang="ru-RU" sz="2000" dirty="0"/>
          </a:p>
        </p:txBody>
      </p:sp>
    </p:spTree>
    <p:extLst>
      <p:ext uri="{BB962C8B-B14F-4D97-AF65-F5344CB8AC3E}">
        <p14:creationId xmlns:p14="http://schemas.microsoft.com/office/powerpoint/2010/main" val="2571605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879153" y="3448161"/>
            <a:ext cx="3183759" cy="239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7544" y="3448161"/>
            <a:ext cx="3240360" cy="243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Заголовок 9"/>
          <p:cNvSpPr>
            <a:spLocks noGrp="1"/>
          </p:cNvSpPr>
          <p:nvPr>
            <p:ph type="title"/>
          </p:nvPr>
        </p:nvSpPr>
        <p:spPr>
          <a:xfrm>
            <a:off x="510952" y="-609600"/>
            <a:ext cx="8229600" cy="1219200"/>
          </a:xfrm>
        </p:spPr>
        <p:txBody>
          <a:bodyPr/>
          <a:lstStyle/>
          <a:p>
            <a:r>
              <a:rPr lang="ru-RU" sz="3200" dirty="0" smtClean="0">
                <a:solidFill>
                  <a:schemeClr val="accent2">
                    <a:lumMod val="50000"/>
                  </a:schemeClr>
                </a:solidFill>
              </a:rPr>
              <a:t>Детство</a:t>
            </a:r>
            <a:r>
              <a:rPr lang="ru-RU" dirty="0" smtClean="0">
                <a:solidFill>
                  <a:schemeClr val="accent2">
                    <a:lumMod val="50000"/>
                  </a:schemeClr>
                </a:solidFill>
              </a:rPr>
              <a:t> </a:t>
            </a:r>
            <a:r>
              <a:rPr lang="ru-RU" dirty="0" smtClean="0"/>
              <a:t>.</a:t>
            </a:r>
            <a:endParaRPr lang="ru-RU" dirty="0"/>
          </a:p>
        </p:txBody>
      </p:sp>
      <p:sp>
        <p:nvSpPr>
          <p:cNvPr id="11" name="Объект 10"/>
          <p:cNvSpPr>
            <a:spLocks noGrp="1"/>
          </p:cNvSpPr>
          <p:nvPr>
            <p:ph idx="1"/>
          </p:nvPr>
        </p:nvSpPr>
        <p:spPr>
          <a:xfrm>
            <a:off x="510952" y="433483"/>
            <a:ext cx="8229600" cy="5619328"/>
          </a:xfrm>
        </p:spPr>
        <p:txBody>
          <a:bodyPr/>
          <a:lstStyle/>
          <a:p>
            <a:pPr marL="0" indent="0">
              <a:buNone/>
            </a:pPr>
            <a:r>
              <a:rPr lang="ru-RU" dirty="0" smtClean="0">
                <a:solidFill>
                  <a:schemeClr val="bg2">
                    <a:lumMod val="75000"/>
                  </a:schemeClr>
                </a:solidFill>
              </a:rPr>
              <a:t>Мать, Авдотья Матвеевна, любила детей, но, не обладая достаточной культурой, доверила образование всех четверых детей другу семьи отставному морскому офицеру </a:t>
            </a:r>
            <a:r>
              <a:rPr lang="ru-RU" dirty="0" err="1" smtClean="0">
                <a:solidFill>
                  <a:schemeClr val="bg2">
                    <a:lumMod val="75000"/>
                  </a:schemeClr>
                </a:solidFill>
              </a:rPr>
              <a:t>Н.Н.Трегубову</a:t>
            </a:r>
            <a:r>
              <a:rPr lang="ru-RU" dirty="0" smtClean="0">
                <a:solidFill>
                  <a:schemeClr val="bg2">
                    <a:lumMod val="75000"/>
                  </a:schemeClr>
                </a:solidFill>
              </a:rPr>
              <a:t>, который был дворянином, и ввел  семью  Гончаровых в круг местного дворянства. Купеческие дети получили типично помещичье воспитание.</a:t>
            </a:r>
            <a:endParaRPr lang="ru-RU" dirty="0">
              <a:solidFill>
                <a:schemeClr val="bg2">
                  <a:lumMod val="75000"/>
                </a:schemeClr>
              </a:solidFill>
            </a:endParaRPr>
          </a:p>
        </p:txBody>
      </p:sp>
      <p:sp>
        <p:nvSpPr>
          <p:cNvPr id="12" name="Прямоугольник 11"/>
          <p:cNvSpPr/>
          <p:nvPr/>
        </p:nvSpPr>
        <p:spPr>
          <a:xfrm>
            <a:off x="53752" y="5854741"/>
            <a:ext cx="4572000" cy="923330"/>
          </a:xfrm>
          <a:prstGeom prst="rect">
            <a:avLst/>
          </a:prstGeom>
        </p:spPr>
        <p:txBody>
          <a:bodyPr>
            <a:spAutoFit/>
          </a:bodyPr>
          <a:lstStyle/>
          <a:p>
            <a:r>
              <a:rPr lang="ru-RU" dirty="0" smtClean="0">
                <a:solidFill>
                  <a:schemeClr val="bg1"/>
                </a:solidFill>
              </a:rPr>
              <a:t>Николай Николаевич </a:t>
            </a:r>
            <a:r>
              <a:rPr lang="ru-RU" dirty="0" err="1" smtClean="0">
                <a:solidFill>
                  <a:schemeClr val="bg1"/>
                </a:solidFill>
              </a:rPr>
              <a:t>Трегубов</a:t>
            </a:r>
            <a:r>
              <a:rPr lang="ru-RU" dirty="0" smtClean="0">
                <a:solidFill>
                  <a:schemeClr val="bg1"/>
                </a:solidFill>
              </a:rPr>
              <a:t> – симбирский дворянин, крестный отец детей в семье Гончаровых. </a:t>
            </a:r>
            <a:r>
              <a:rPr lang="ru-RU" dirty="0" err="1" smtClean="0">
                <a:solidFill>
                  <a:schemeClr val="bg1"/>
                </a:solidFill>
              </a:rPr>
              <a:t>Неизв</a:t>
            </a:r>
            <a:endParaRPr lang="ru-RU" dirty="0">
              <a:solidFill>
                <a:schemeClr val="bg1"/>
              </a:solidFill>
            </a:endParaRPr>
          </a:p>
        </p:txBody>
      </p:sp>
      <p:sp>
        <p:nvSpPr>
          <p:cNvPr id="13" name="Прямоугольник 12"/>
          <p:cNvSpPr/>
          <p:nvPr/>
        </p:nvSpPr>
        <p:spPr>
          <a:xfrm>
            <a:off x="4355976" y="5812482"/>
            <a:ext cx="4572000" cy="923330"/>
          </a:xfrm>
          <a:prstGeom prst="rect">
            <a:avLst/>
          </a:prstGeom>
        </p:spPr>
        <p:txBody>
          <a:bodyPr>
            <a:spAutoFit/>
          </a:bodyPr>
          <a:lstStyle/>
          <a:p>
            <a:r>
              <a:rPr lang="ru-RU" dirty="0" smtClean="0">
                <a:solidFill>
                  <a:schemeClr val="bg1"/>
                </a:solidFill>
              </a:rPr>
              <a:t>Авдотья Матвеевна Гончарова - мать писателя. Неизвестный художник. Холст, масло. 1 </a:t>
            </a:r>
            <a:r>
              <a:rPr lang="ru-RU" dirty="0" err="1" smtClean="0">
                <a:solidFill>
                  <a:schemeClr val="bg1"/>
                </a:solidFill>
              </a:rPr>
              <a:t>четв</a:t>
            </a:r>
            <a:r>
              <a:rPr lang="ru-RU" dirty="0" smtClean="0">
                <a:solidFill>
                  <a:schemeClr val="bg1"/>
                </a:solidFill>
              </a:rPr>
              <a:t>. XIX в</a:t>
            </a:r>
            <a:endParaRPr lang="ru-RU" dirty="0">
              <a:solidFill>
                <a:schemeClr val="bg1"/>
              </a:solidFill>
            </a:endParaRPr>
          </a:p>
        </p:txBody>
      </p:sp>
    </p:spTree>
    <p:extLst>
      <p:ext uri="{BB962C8B-B14F-4D97-AF65-F5344CB8AC3E}">
        <p14:creationId xmlns:p14="http://schemas.microsoft.com/office/powerpoint/2010/main" val="3143404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5"/>
          <p:cNvSpPr>
            <a:spLocks noGrp="1"/>
          </p:cNvSpPr>
          <p:nvPr>
            <p:ph idx="1"/>
          </p:nvPr>
        </p:nvSpPr>
        <p:spPr>
          <a:xfrm>
            <a:off x="251520" y="692696"/>
            <a:ext cx="8712968" cy="5760640"/>
          </a:xfrm>
        </p:spPr>
        <p:txBody>
          <a:bodyPr>
            <a:normAutofit fontScale="77500" lnSpcReduction="20000"/>
          </a:bodyPr>
          <a:lstStyle/>
          <a:p>
            <a:pPr marL="0" indent="0">
              <a:buNone/>
            </a:pPr>
            <a:r>
              <a:rPr lang="ru-RU" dirty="0">
                <a:solidFill>
                  <a:schemeClr val="bg2">
                    <a:lumMod val="75000"/>
                  </a:schemeClr>
                </a:solidFill>
              </a:rPr>
              <a:t>Гончаров учился в частном пансионе священника Ф. С. Троицкого, где он приобщился к чтению книг западноевропейских и русских авторов и хорошо изучил французский и немецкий языки. В 1822 г. поступил в Московское коммерческое училище, восьмилетнее пребывание в котором оставило у него неблагоприятное впечатление. К счастью, молодой Гончаров компенсировал недостатки казенного обучения активным самообразованием. Не окончив училища, Г. решился на вступительные экзамены в Московский университет. Он успешно выдержал их в 1831 г. (в 1830 г. из-за холеры в Москве в университете занятий не было), став студентом филологического ("словесного") отделения. Гончарова интересовали преимущественно вопросы теории и истории литературы, изобразительных искусств, архитектуры. Самым сильным впечатлением тех лет для него стало посещение А. С. Пушкиным университета, где великий поэт спорил с профессором М. Т. Каченовским по вопросу подлинности "Слова о полку Игореве". Гончаров вспоминал впоследствии: "...для меня точно солнце озарило всю аудиторию: я в то время был в чаду обаяния от его поэзии; я питался ею, как молоком матери; стих его приводил меня в дрожь восторга. На меня, как благотворный дождь, падали строфы его созданий ("Евгения Онегина", "Полтавы" и др.). Его гению я и все тогдашние юноши, увлекавшиеся </a:t>
            </a:r>
            <a:r>
              <a:rPr lang="ru-RU" dirty="0" err="1">
                <a:solidFill>
                  <a:schemeClr val="bg2">
                    <a:lumMod val="75000"/>
                  </a:schemeClr>
                </a:solidFill>
              </a:rPr>
              <a:t>поэзиею</a:t>
            </a:r>
            <a:r>
              <a:rPr lang="ru-RU" dirty="0">
                <a:solidFill>
                  <a:schemeClr val="bg2">
                    <a:lumMod val="75000"/>
                  </a:schemeClr>
                </a:solidFill>
              </a:rPr>
              <a:t>, обязаны непосредственным влиянием на наше эстетическое образование"</a:t>
            </a:r>
          </a:p>
        </p:txBody>
      </p:sp>
      <p:sp>
        <p:nvSpPr>
          <p:cNvPr id="5" name="Заголовок 4"/>
          <p:cNvSpPr>
            <a:spLocks noGrp="1"/>
          </p:cNvSpPr>
          <p:nvPr>
            <p:ph type="title"/>
          </p:nvPr>
        </p:nvSpPr>
        <p:spPr>
          <a:xfrm>
            <a:off x="467544" y="-459432"/>
            <a:ext cx="8229600" cy="1219200"/>
          </a:xfrm>
        </p:spPr>
        <p:txBody>
          <a:bodyPr>
            <a:normAutofit/>
          </a:bodyPr>
          <a:lstStyle/>
          <a:p>
            <a:r>
              <a:rPr lang="ru-RU" sz="3200" dirty="0" smtClean="0">
                <a:solidFill>
                  <a:schemeClr val="accent2">
                    <a:lumMod val="50000"/>
                  </a:schemeClr>
                </a:solidFill>
              </a:rPr>
              <a:t>Образование.</a:t>
            </a:r>
            <a:endParaRPr lang="ru-RU" sz="3200" dirty="0">
              <a:solidFill>
                <a:schemeClr val="accent2">
                  <a:lumMod val="50000"/>
                </a:schemeClr>
              </a:solidFill>
            </a:endParaRPr>
          </a:p>
        </p:txBody>
      </p:sp>
    </p:spTree>
    <p:extLst>
      <p:ext uri="{BB962C8B-B14F-4D97-AF65-F5344CB8AC3E}">
        <p14:creationId xmlns:p14="http://schemas.microsoft.com/office/powerpoint/2010/main" val="1971142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731912"/>
            <a:ext cx="8712968" cy="2697088"/>
          </a:xfrm>
        </p:spPr>
        <p:txBody>
          <a:bodyPr>
            <a:normAutofit fontScale="77500" lnSpcReduction="20000"/>
          </a:bodyPr>
          <a:lstStyle/>
          <a:p>
            <a:pPr marL="0" indent="0">
              <a:buNone/>
            </a:pPr>
            <a:r>
              <a:rPr lang="ru-RU" dirty="0">
                <a:solidFill>
                  <a:schemeClr val="bg2">
                    <a:lumMod val="75000"/>
                  </a:schemeClr>
                </a:solidFill>
              </a:rPr>
              <a:t>К литературному творчеству Гончаров обратился в годы университетской учебы. Последовавшая за окончанием университета (1834) служба в канцелярии симбирского губернатора, а затем (с мая 1835 г.) в Петербурге - переводчиком в министерстве финансов. Работа не очень мешала его литературным занятиям. К ним особенно побуждало молодого Гончарова общение с семейством </a:t>
            </a:r>
            <a:r>
              <a:rPr lang="ru-RU" dirty="0" err="1">
                <a:solidFill>
                  <a:schemeClr val="bg2">
                    <a:lumMod val="75000"/>
                  </a:schemeClr>
                </a:solidFill>
              </a:rPr>
              <a:t>Майковых</a:t>
            </a:r>
            <a:r>
              <a:rPr lang="ru-RU" dirty="0">
                <a:solidFill>
                  <a:schemeClr val="bg2">
                    <a:lumMod val="75000"/>
                  </a:schemeClr>
                </a:solidFill>
              </a:rPr>
              <a:t>, художественно одаренных людей: живописцев, поэтов. Литературный салон </a:t>
            </a:r>
            <a:r>
              <a:rPr lang="ru-RU" dirty="0" err="1">
                <a:solidFill>
                  <a:schemeClr val="bg2">
                    <a:lumMod val="75000"/>
                  </a:schemeClr>
                </a:solidFill>
              </a:rPr>
              <a:t>Майковых</a:t>
            </a:r>
            <a:r>
              <a:rPr lang="ru-RU" dirty="0">
                <a:solidFill>
                  <a:schemeClr val="bg2">
                    <a:lumMod val="75000"/>
                  </a:schemeClr>
                </a:solidFill>
              </a:rPr>
              <a:t> был популярен в Петербурге: здесь бывали И. С. Тургенев, Ф. М. Достоевский, Д. В. Григорович. </a:t>
            </a:r>
          </a:p>
          <a:p>
            <a:pPr marL="0" indent="0">
              <a:buNone/>
            </a:pPr>
            <a:endParaRPr lang="ru-RU" dirty="0" smtClean="0">
              <a:solidFill>
                <a:schemeClr val="bg2">
                  <a:lumMod val="75000"/>
                </a:schemeClr>
              </a:solidFill>
            </a:endParaRPr>
          </a:p>
        </p:txBody>
      </p:sp>
      <p:sp>
        <p:nvSpPr>
          <p:cNvPr id="3" name="Заголовок 2"/>
          <p:cNvSpPr>
            <a:spLocks noGrp="1"/>
          </p:cNvSpPr>
          <p:nvPr>
            <p:ph type="title"/>
          </p:nvPr>
        </p:nvSpPr>
        <p:spPr>
          <a:xfrm>
            <a:off x="640987" y="-459432"/>
            <a:ext cx="8229600" cy="1219200"/>
          </a:xfrm>
        </p:spPr>
        <p:txBody>
          <a:bodyPr>
            <a:normAutofit/>
          </a:bodyPr>
          <a:lstStyle/>
          <a:p>
            <a:r>
              <a:rPr lang="ru-RU" sz="2700" dirty="0" smtClean="0">
                <a:solidFill>
                  <a:schemeClr val="accent2">
                    <a:lumMod val="50000"/>
                  </a:schemeClr>
                </a:solidFill>
              </a:rPr>
              <a:t>Начало литературной деятельности</a:t>
            </a:r>
            <a:r>
              <a:rPr lang="ru-RU" dirty="0" smtClean="0">
                <a:solidFill>
                  <a:schemeClr val="accent2">
                    <a:lumMod val="50000"/>
                  </a:schemeClr>
                </a:solidFill>
              </a:rPr>
              <a:t>.</a:t>
            </a:r>
            <a:endParaRPr lang="ru-RU" dirty="0">
              <a:solidFill>
                <a:schemeClr val="accent2">
                  <a:lumMod val="50000"/>
                </a:schemeClr>
              </a:solidFill>
            </a:endParaRPr>
          </a:p>
        </p:txBody>
      </p:sp>
      <p:pic>
        <p:nvPicPr>
          <p:cNvPr id="307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3528" y="3429000"/>
            <a:ext cx="3672408" cy="244215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Прямоугольник 8"/>
          <p:cNvSpPr/>
          <p:nvPr/>
        </p:nvSpPr>
        <p:spPr>
          <a:xfrm>
            <a:off x="4283968" y="2941916"/>
            <a:ext cx="4572000" cy="3416320"/>
          </a:xfrm>
          <a:prstGeom prst="rect">
            <a:avLst/>
          </a:prstGeom>
        </p:spPr>
        <p:txBody>
          <a:bodyPr>
            <a:spAutoFit/>
          </a:bodyPr>
          <a:lstStyle/>
          <a:p>
            <a:r>
              <a:rPr lang="ru-RU" dirty="0" smtClean="0">
                <a:solidFill>
                  <a:schemeClr val="bg2">
                    <a:lumMod val="75000"/>
                  </a:schemeClr>
                </a:solidFill>
              </a:rPr>
              <a:t>В рукописном журнале "Подснежник", выпускаемом </a:t>
            </a:r>
            <a:r>
              <a:rPr lang="ru-RU" dirty="0" err="1" smtClean="0">
                <a:solidFill>
                  <a:schemeClr val="bg2">
                    <a:lumMod val="75000"/>
                  </a:schemeClr>
                </a:solidFill>
              </a:rPr>
              <a:t>Майковыми</a:t>
            </a:r>
            <a:r>
              <a:rPr lang="ru-RU" dirty="0" smtClean="0">
                <a:solidFill>
                  <a:schemeClr val="bg2">
                    <a:lumMod val="75000"/>
                  </a:schemeClr>
                </a:solidFill>
              </a:rPr>
              <a:t>, Гончаров впервые публикует свои сочинения. Сначала это были стихотворения подражательные, выспренние, со стереотипными "красотами слога" ("тайны роковые", "сумрачные ненастья"), но без оригинальных мыслей и сильных чувств. Однако Гончаров рано освободился от наивно-романтических восторгов. </a:t>
            </a:r>
          </a:p>
          <a:p>
            <a:endParaRPr lang="ru-RU" dirty="0">
              <a:solidFill>
                <a:schemeClr val="bg2">
                  <a:lumMod val="75000"/>
                </a:schemeClr>
              </a:solidFill>
            </a:endParaRPr>
          </a:p>
        </p:txBody>
      </p:sp>
      <p:sp>
        <p:nvSpPr>
          <p:cNvPr id="10" name="Прямоугольник 9"/>
          <p:cNvSpPr/>
          <p:nvPr/>
        </p:nvSpPr>
        <p:spPr>
          <a:xfrm>
            <a:off x="0" y="6032344"/>
            <a:ext cx="4860032" cy="646331"/>
          </a:xfrm>
          <a:prstGeom prst="rect">
            <a:avLst/>
          </a:prstGeom>
        </p:spPr>
        <p:txBody>
          <a:bodyPr wrap="square">
            <a:spAutoFit/>
          </a:bodyPr>
          <a:lstStyle/>
          <a:p>
            <a:r>
              <a:rPr lang="ru-RU" dirty="0" smtClean="0">
                <a:solidFill>
                  <a:schemeClr val="bg1"/>
                </a:solidFill>
                <a:effectLst/>
              </a:rPr>
              <a:t>Фрагмент экспозиции музея - Начало литературной деятельности </a:t>
            </a:r>
            <a:r>
              <a:rPr lang="ru-RU" dirty="0" err="1" smtClean="0">
                <a:solidFill>
                  <a:schemeClr val="bg1"/>
                </a:solidFill>
                <a:effectLst/>
              </a:rPr>
              <a:t>И.А.Гончарова</a:t>
            </a:r>
            <a:endParaRPr lang="ru-RU" dirty="0">
              <a:solidFill>
                <a:schemeClr val="bg1"/>
              </a:solidFill>
              <a:effectLst/>
            </a:endParaRPr>
          </a:p>
        </p:txBody>
      </p:sp>
    </p:spTree>
    <p:extLst>
      <p:ext uri="{BB962C8B-B14F-4D97-AF65-F5344CB8AC3E}">
        <p14:creationId xmlns:p14="http://schemas.microsoft.com/office/powerpoint/2010/main" val="2645425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9512" y="4005064"/>
            <a:ext cx="8352928" cy="5364088"/>
          </a:xfrm>
        </p:spPr>
        <p:txBody>
          <a:bodyPr>
            <a:noAutofit/>
          </a:bodyPr>
          <a:lstStyle/>
          <a:p>
            <a:pPr marL="0" indent="0">
              <a:buNone/>
            </a:pPr>
            <a:r>
              <a:rPr lang="ru-RU" sz="2000" dirty="0" smtClean="0">
                <a:solidFill>
                  <a:schemeClr val="bg2">
                    <a:lumMod val="75000"/>
                  </a:schemeClr>
                </a:solidFill>
              </a:rPr>
              <a:t>В </a:t>
            </a:r>
            <a:r>
              <a:rPr lang="ru-RU" sz="2000" dirty="0">
                <a:solidFill>
                  <a:schemeClr val="bg2">
                    <a:lumMod val="75000"/>
                  </a:schemeClr>
                </a:solidFill>
              </a:rPr>
              <a:t>"Обыкновенной истории" писатель последовательно отрицает абстрактные, идеалистические обращения главного героя Александра </a:t>
            </a:r>
            <a:r>
              <a:rPr lang="ru-RU" sz="2000" dirty="0" err="1">
                <a:solidFill>
                  <a:schemeClr val="bg2">
                    <a:lumMod val="75000"/>
                  </a:schemeClr>
                </a:solidFill>
              </a:rPr>
              <a:t>Адуева</a:t>
            </a:r>
            <a:r>
              <a:rPr lang="ru-RU" sz="2000" dirty="0">
                <a:solidFill>
                  <a:schemeClr val="bg2">
                    <a:lumMod val="75000"/>
                  </a:schemeClr>
                </a:solidFill>
              </a:rPr>
              <a:t>, к некоему "божественному духу", прекраснодушные мечтания "розового" романтика о любви, не подкрепленные реальным, серьезным чувством. Романтическая мечтательность героя не наполняет живым смыслом ничье существование, даже его собственное. </a:t>
            </a:r>
            <a:r>
              <a:rPr lang="ru-RU" sz="2000" dirty="0" err="1">
                <a:solidFill>
                  <a:schemeClr val="bg2">
                    <a:lumMod val="75000"/>
                  </a:schemeClr>
                </a:solidFill>
              </a:rPr>
              <a:t>Адуев</a:t>
            </a:r>
            <a:r>
              <a:rPr lang="ru-RU" sz="2000" dirty="0">
                <a:solidFill>
                  <a:schemeClr val="bg2">
                    <a:lumMod val="75000"/>
                  </a:schemeClr>
                </a:solidFill>
              </a:rPr>
              <a:t> пишет стихи, но романтизм молодого стихотворца </a:t>
            </a:r>
            <a:r>
              <a:rPr lang="ru-RU" sz="2000" dirty="0" err="1">
                <a:solidFill>
                  <a:schemeClr val="bg2">
                    <a:lumMod val="75000"/>
                  </a:schemeClr>
                </a:solidFill>
              </a:rPr>
              <a:t>безжизнен</a:t>
            </a:r>
            <a:r>
              <a:rPr lang="ru-RU" sz="2000" dirty="0">
                <a:solidFill>
                  <a:schemeClr val="bg2">
                    <a:lumMod val="75000"/>
                  </a:schemeClr>
                </a:solidFill>
              </a:rPr>
              <a:t>, вторичен, заимствован, что насмешливо и констатирует его дядюшка - Петр Иванович </a:t>
            </a:r>
            <a:r>
              <a:rPr lang="ru-RU" sz="2000" dirty="0" err="1">
                <a:solidFill>
                  <a:schemeClr val="bg2">
                    <a:lumMod val="75000"/>
                  </a:schemeClr>
                </a:solidFill>
              </a:rPr>
              <a:t>Адуев</a:t>
            </a:r>
            <a:r>
              <a:rPr lang="ru-RU" sz="2000" dirty="0">
                <a:solidFill>
                  <a:schemeClr val="bg2">
                    <a:lumMod val="75000"/>
                  </a:schemeClr>
                </a:solidFill>
              </a:rPr>
              <a:t>. </a:t>
            </a:r>
          </a:p>
        </p:txBody>
      </p:sp>
      <p:sp>
        <p:nvSpPr>
          <p:cNvPr id="3" name="Заголовок 2"/>
          <p:cNvSpPr>
            <a:spLocks noGrp="1"/>
          </p:cNvSpPr>
          <p:nvPr>
            <p:ph type="title"/>
          </p:nvPr>
        </p:nvSpPr>
        <p:spPr>
          <a:xfrm>
            <a:off x="330284" y="-485262"/>
            <a:ext cx="8229600" cy="1219200"/>
          </a:xfrm>
        </p:spPr>
        <p:txBody>
          <a:bodyPr>
            <a:normAutofit/>
          </a:bodyPr>
          <a:lstStyle/>
          <a:p>
            <a:r>
              <a:rPr lang="ru-RU" sz="2400" dirty="0" smtClean="0">
                <a:solidFill>
                  <a:schemeClr val="accent2">
                    <a:lumMod val="50000"/>
                  </a:schemeClr>
                </a:solidFill>
              </a:rPr>
              <a:t>«Современник»</a:t>
            </a:r>
            <a:endParaRPr lang="ru-RU" sz="2400" dirty="0">
              <a:solidFill>
                <a:schemeClr val="accent2">
                  <a:lumMod val="50000"/>
                </a:schemeClr>
              </a:solidFill>
            </a:endParaRPr>
          </a:p>
        </p:txBody>
      </p:sp>
      <p:pic>
        <p:nvPicPr>
          <p:cNvPr id="4098"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9834" r="6547"/>
          <a:stretch/>
        </p:blipFill>
        <p:spPr bwMode="auto">
          <a:xfrm>
            <a:off x="6300192" y="188640"/>
            <a:ext cx="2691740" cy="3345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323528" y="707049"/>
            <a:ext cx="5976663" cy="3477875"/>
          </a:xfrm>
          <a:prstGeom prst="rect">
            <a:avLst/>
          </a:prstGeom>
        </p:spPr>
        <p:txBody>
          <a:bodyPr wrap="square">
            <a:spAutoFit/>
          </a:bodyPr>
          <a:lstStyle/>
          <a:p>
            <a:r>
              <a:rPr lang="ru-RU" sz="2000" dirty="0" smtClean="0">
                <a:solidFill>
                  <a:schemeClr val="bg2">
                    <a:lumMod val="75000"/>
                  </a:schemeClr>
                </a:solidFill>
              </a:rPr>
              <a:t>В большую литературу Гончаров, однако, вошел романом "Обыкновенная история" (1847), опубликованном в "Современнике". </a:t>
            </a:r>
          </a:p>
          <a:p>
            <a:r>
              <a:rPr lang="ru-RU" sz="2000" dirty="0" smtClean="0">
                <a:solidFill>
                  <a:schemeClr val="bg2">
                    <a:lumMod val="75000"/>
                  </a:schemeClr>
                </a:solidFill>
              </a:rPr>
              <a:t>"Обыкновенная история" получила одобрение В. Г., чья оценка была предметом особой гордости Гончаров в течение всей его жизни. Лидеры демократического направления в литературе той поры приветствовали роман за содержащееся в нем глубокое художественное исследование и резкое отрицание романтики в ее многообразных формах. </a:t>
            </a:r>
            <a:endParaRPr lang="ru-RU" sz="2000" dirty="0">
              <a:solidFill>
                <a:schemeClr val="bg2">
                  <a:lumMod val="75000"/>
                </a:schemeClr>
              </a:solidFill>
            </a:endParaRPr>
          </a:p>
        </p:txBody>
      </p:sp>
      <p:sp>
        <p:nvSpPr>
          <p:cNvPr id="5" name="Прямоугольник 4"/>
          <p:cNvSpPr/>
          <p:nvPr/>
        </p:nvSpPr>
        <p:spPr>
          <a:xfrm>
            <a:off x="6328854" y="3424500"/>
            <a:ext cx="2759473" cy="646331"/>
          </a:xfrm>
          <a:prstGeom prst="rect">
            <a:avLst/>
          </a:prstGeom>
        </p:spPr>
        <p:txBody>
          <a:bodyPr wrap="none">
            <a:spAutoFit/>
          </a:bodyPr>
          <a:lstStyle/>
          <a:p>
            <a:r>
              <a:rPr lang="ru-RU" dirty="0" err="1" smtClean="0">
                <a:solidFill>
                  <a:schemeClr val="bg1"/>
                </a:solidFill>
              </a:rPr>
              <a:t>И.А.Гончаров</a:t>
            </a:r>
            <a:r>
              <a:rPr lang="ru-RU" dirty="0" smtClean="0">
                <a:solidFill>
                  <a:schemeClr val="bg1"/>
                </a:solidFill>
              </a:rPr>
              <a:t>. </a:t>
            </a:r>
          </a:p>
          <a:p>
            <a:r>
              <a:rPr lang="ru-RU" dirty="0" smtClean="0">
                <a:solidFill>
                  <a:schemeClr val="bg1"/>
                </a:solidFill>
              </a:rPr>
              <a:t>Худ. </a:t>
            </a:r>
            <a:r>
              <a:rPr lang="ru-RU" dirty="0" err="1" smtClean="0">
                <a:solidFill>
                  <a:schemeClr val="bg1"/>
                </a:solidFill>
              </a:rPr>
              <a:t>К.А.Горбунов</a:t>
            </a:r>
            <a:r>
              <a:rPr lang="ru-RU" dirty="0" smtClean="0">
                <a:solidFill>
                  <a:schemeClr val="bg1"/>
                </a:solidFill>
              </a:rPr>
              <a:t>. 1847 г</a:t>
            </a:r>
            <a:endParaRPr lang="ru-RU" dirty="0">
              <a:solidFill>
                <a:schemeClr val="bg1"/>
              </a:solidFill>
            </a:endParaRPr>
          </a:p>
        </p:txBody>
      </p:sp>
    </p:spTree>
    <p:extLst>
      <p:ext uri="{BB962C8B-B14F-4D97-AF65-F5344CB8AC3E}">
        <p14:creationId xmlns:p14="http://schemas.microsoft.com/office/powerpoint/2010/main" val="1502423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908720"/>
            <a:ext cx="8229600" cy="5760640"/>
          </a:xfrm>
        </p:spPr>
        <p:txBody>
          <a:bodyPr>
            <a:normAutofit fontScale="62500" lnSpcReduction="20000"/>
          </a:bodyPr>
          <a:lstStyle/>
          <a:p>
            <a:pPr marL="0" indent="0">
              <a:buNone/>
            </a:pPr>
            <a:r>
              <a:rPr lang="ru-RU" sz="3200" dirty="0">
                <a:solidFill>
                  <a:schemeClr val="bg2">
                    <a:lumMod val="75000"/>
                  </a:schemeClr>
                </a:solidFill>
              </a:rPr>
              <a:t>В объяснении причин, по которым жизнь </a:t>
            </a:r>
            <a:r>
              <a:rPr lang="ru-RU" sz="3200" dirty="0" err="1">
                <a:solidFill>
                  <a:schemeClr val="bg2">
                    <a:lumMod val="75000"/>
                  </a:schemeClr>
                </a:solidFill>
              </a:rPr>
              <a:t>Адуева</a:t>
            </a:r>
            <a:r>
              <a:rPr lang="ru-RU" sz="3200" dirty="0">
                <a:solidFill>
                  <a:schemeClr val="bg2">
                    <a:lumMod val="75000"/>
                  </a:schemeClr>
                </a:solidFill>
              </a:rPr>
              <a:t>-младшего оказывается, по существу, бессмысленной и бесполезной, Гончаров предвосхищает главный замысел романа "Обломов". Пустопорожние восторженные разглагольствования героя выступают как следствие его барского воспитания. Для писателя идеальная жизнь в гармонии ума и сердца, в естественности, но не стихийной, слепой, а сопряженной с верным пониманием хода вещей. </a:t>
            </a:r>
          </a:p>
          <a:p>
            <a:pPr marL="0" indent="0">
              <a:buNone/>
            </a:pPr>
            <a:r>
              <a:rPr lang="ru-RU" sz="3200" dirty="0">
                <a:solidFill>
                  <a:schemeClr val="bg2">
                    <a:lumMod val="75000"/>
                  </a:schemeClr>
                </a:solidFill>
              </a:rPr>
              <a:t>Гончаров начал работу над этим романом еще в 40 гг. В 1849 г. в альманахе "Литературный сборник с иллюстрациями" при журнале "Современник" был напечатан "Сон Обломова". Эпизод Н) неоконченного романа". Критика сразу же высоко оценила этот отрывок из будущего романа, впрочем, имеющий и вполне самостоятельное художественное значение. Но в критических суждениях сказались идейные разногласия. Славянофильская журналистика признала "фламандское" искусство писателя, но отвергла авторскую иронию по отношению к патриархальному быту помещиков. </a:t>
            </a:r>
          </a:p>
          <a:p>
            <a:pPr marL="0" indent="0">
              <a:buNone/>
            </a:pPr>
            <a:r>
              <a:rPr lang="ru-RU" sz="3200" dirty="0">
                <a:solidFill>
                  <a:schemeClr val="bg2">
                    <a:lumMod val="75000"/>
                  </a:schemeClr>
                </a:solidFill>
              </a:rPr>
              <a:t>"Современник" признал мастерскими и правдивыми сцены из усадебной жизни и увидел в "Сне Обломова" творческий шаг вперед по сравнению с "Обыкновенной историей". </a:t>
            </a:r>
          </a:p>
          <a:p>
            <a:endParaRPr lang="ru-RU" sz="3200" dirty="0">
              <a:solidFill>
                <a:schemeClr val="bg2">
                  <a:lumMod val="75000"/>
                </a:schemeClr>
              </a:solidFill>
            </a:endParaRPr>
          </a:p>
          <a:p>
            <a:endParaRPr lang="ru-RU" dirty="0">
              <a:solidFill>
                <a:schemeClr val="bg2">
                  <a:lumMod val="75000"/>
                </a:schemeClr>
              </a:solidFill>
            </a:endParaRPr>
          </a:p>
        </p:txBody>
      </p:sp>
      <p:sp>
        <p:nvSpPr>
          <p:cNvPr id="3" name="Заголовок 2"/>
          <p:cNvSpPr>
            <a:spLocks noGrp="1"/>
          </p:cNvSpPr>
          <p:nvPr>
            <p:ph type="title"/>
          </p:nvPr>
        </p:nvSpPr>
        <p:spPr>
          <a:xfrm>
            <a:off x="539552" y="-387424"/>
            <a:ext cx="8229600" cy="1219200"/>
          </a:xfrm>
        </p:spPr>
        <p:txBody>
          <a:bodyPr>
            <a:normAutofit/>
          </a:bodyPr>
          <a:lstStyle/>
          <a:p>
            <a:r>
              <a:rPr lang="ru-RU" sz="2400" dirty="0" smtClean="0">
                <a:solidFill>
                  <a:schemeClr val="accent2">
                    <a:lumMod val="50000"/>
                  </a:schemeClr>
                </a:solidFill>
              </a:rPr>
              <a:t>История создания романа «Обломов»</a:t>
            </a:r>
            <a:endParaRPr lang="ru-RU" sz="2400" dirty="0">
              <a:solidFill>
                <a:schemeClr val="accent2">
                  <a:lumMod val="50000"/>
                </a:schemeClr>
              </a:solidFill>
            </a:endParaRPr>
          </a:p>
        </p:txBody>
      </p:sp>
    </p:spTree>
    <p:extLst>
      <p:ext uri="{BB962C8B-B14F-4D97-AF65-F5344CB8AC3E}">
        <p14:creationId xmlns:p14="http://schemas.microsoft.com/office/powerpoint/2010/main" val="1684183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179959" y="692696"/>
            <a:ext cx="4834478" cy="3960440"/>
          </a:xfrm>
        </p:spPr>
        <p:txBody>
          <a:bodyPr>
            <a:normAutofit fontScale="77500" lnSpcReduction="20000"/>
          </a:bodyPr>
          <a:lstStyle/>
          <a:p>
            <a:pPr marL="0" indent="0">
              <a:buNone/>
            </a:pPr>
            <a:r>
              <a:rPr lang="ru-RU" dirty="0">
                <a:solidFill>
                  <a:schemeClr val="bg2">
                    <a:lumMod val="75000"/>
                  </a:schemeClr>
                </a:solidFill>
              </a:rPr>
              <a:t>В октябре 1852 года в жизни Гончарова случилось важное событие: он стал участником кругосветного путешествия на парусном военном корабле - фрегате "Паллада" - в качестве секретаря начальника экспедиции вице-адмирала Путятина. Она была снаряжена для инспекции русских владений в Северной Америке - Аляски, принадлежавшей в ту пору России, а также для установления политических и торговых отношений с Японией. Гончаров представил себе, каким множеством впечатлений обогатит себя и своё творчество</a:t>
            </a:r>
            <a:r>
              <a:rPr lang="ru-RU" dirty="0"/>
              <a:t>. </a:t>
            </a:r>
          </a:p>
        </p:txBody>
      </p:sp>
      <p:sp>
        <p:nvSpPr>
          <p:cNvPr id="3" name="Заголовок 2"/>
          <p:cNvSpPr>
            <a:spLocks noGrp="1"/>
          </p:cNvSpPr>
          <p:nvPr>
            <p:ph type="title"/>
          </p:nvPr>
        </p:nvSpPr>
        <p:spPr>
          <a:xfrm>
            <a:off x="467544" y="-609600"/>
            <a:ext cx="8229600" cy="1219200"/>
          </a:xfrm>
        </p:spPr>
        <p:txBody>
          <a:bodyPr>
            <a:normAutofit/>
          </a:bodyPr>
          <a:lstStyle/>
          <a:p>
            <a:r>
              <a:rPr lang="ru-RU" sz="2400" dirty="0" smtClean="0">
                <a:solidFill>
                  <a:schemeClr val="accent2">
                    <a:lumMod val="50000"/>
                  </a:schemeClr>
                </a:solidFill>
              </a:rPr>
              <a:t>Фрегат «Паллада»</a:t>
            </a:r>
            <a:endParaRPr lang="ru-RU" sz="2400" dirty="0">
              <a:solidFill>
                <a:schemeClr val="accent2">
                  <a:lumMod val="50000"/>
                </a:schemeClr>
              </a:solidFill>
            </a:endParaRPr>
          </a:p>
        </p:txBody>
      </p:sp>
      <p:pic>
        <p:nvPicPr>
          <p:cNvPr id="5122"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9512" y="980728"/>
            <a:ext cx="4000446"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425293" y="4581128"/>
            <a:ext cx="8352928" cy="1938992"/>
          </a:xfrm>
          <a:prstGeom prst="rect">
            <a:avLst/>
          </a:prstGeom>
        </p:spPr>
        <p:txBody>
          <a:bodyPr wrap="square">
            <a:spAutoFit/>
          </a:bodyPr>
          <a:lstStyle/>
          <a:p>
            <a:r>
              <a:rPr lang="ru-RU" sz="2000" dirty="0" smtClean="0">
                <a:solidFill>
                  <a:schemeClr val="bg2">
                    <a:lumMod val="75000"/>
                  </a:schemeClr>
                </a:solidFill>
              </a:rPr>
              <a:t>С первых же дней путешествия он начинает вести подробный путевой журнал. Он и лёг в основу будущей книги "Фрегат "Паллада". Экспедиция продолжалась почти два с половиной года. Англия, мыс Доброй Надежды, Ява, Сингапур, Гонконг, Япония, Китай, </a:t>
            </a:r>
            <a:r>
              <a:rPr lang="ru-RU" sz="2000" dirty="0" err="1" smtClean="0">
                <a:solidFill>
                  <a:schemeClr val="bg2">
                    <a:lumMod val="75000"/>
                  </a:schemeClr>
                </a:solidFill>
              </a:rPr>
              <a:t>Ликейские</a:t>
            </a:r>
            <a:r>
              <a:rPr lang="ru-RU" sz="2000" dirty="0" smtClean="0">
                <a:solidFill>
                  <a:schemeClr val="bg2">
                    <a:lumMod val="75000"/>
                  </a:schemeClr>
                </a:solidFill>
              </a:rPr>
              <a:t> острова, Филиппины, обратный путь через Сибирь - главные вехи этого путешествия. </a:t>
            </a:r>
            <a:endParaRPr lang="ru-RU" sz="2000" dirty="0">
              <a:solidFill>
                <a:schemeClr val="bg2">
                  <a:lumMod val="75000"/>
                </a:schemeClr>
              </a:solidFill>
            </a:endParaRPr>
          </a:p>
        </p:txBody>
      </p:sp>
      <p:sp>
        <p:nvSpPr>
          <p:cNvPr id="5" name="Прямоугольник 4"/>
          <p:cNvSpPr/>
          <p:nvPr/>
        </p:nvSpPr>
        <p:spPr>
          <a:xfrm>
            <a:off x="179512" y="3861048"/>
            <a:ext cx="4000446" cy="646331"/>
          </a:xfrm>
          <a:prstGeom prst="rect">
            <a:avLst/>
          </a:prstGeom>
        </p:spPr>
        <p:txBody>
          <a:bodyPr wrap="square">
            <a:spAutoFit/>
          </a:bodyPr>
          <a:lstStyle/>
          <a:p>
            <a:r>
              <a:rPr lang="ru-RU" dirty="0" smtClean="0">
                <a:solidFill>
                  <a:schemeClr val="bg1"/>
                </a:solidFill>
              </a:rPr>
              <a:t>Гончаров среди офицеров фрегата Паллада. Фотография. 1852</a:t>
            </a:r>
            <a:endParaRPr lang="ru-RU" dirty="0">
              <a:solidFill>
                <a:schemeClr val="bg1"/>
              </a:solidFill>
            </a:endParaRPr>
          </a:p>
        </p:txBody>
      </p:sp>
    </p:spTree>
    <p:extLst>
      <p:ext uri="{BB962C8B-B14F-4D97-AF65-F5344CB8AC3E}">
        <p14:creationId xmlns:p14="http://schemas.microsoft.com/office/powerpoint/2010/main" val="2325102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
          </p:nvPr>
        </p:nvSpPr>
        <p:spPr>
          <a:xfrm>
            <a:off x="395536" y="504693"/>
            <a:ext cx="4536504" cy="5715000"/>
          </a:xfrm>
        </p:spPr>
        <p:txBody>
          <a:bodyPr>
            <a:normAutofit fontScale="77500" lnSpcReduction="20000"/>
          </a:bodyPr>
          <a:lstStyle/>
          <a:p>
            <a:r>
              <a:rPr lang="ru-RU" dirty="0">
                <a:solidFill>
                  <a:schemeClr val="bg2">
                    <a:lumMod val="75000"/>
                  </a:schemeClr>
                </a:solidFill>
              </a:rPr>
              <a:t>Путешествие Гончарова можно считать кругосветным лишь условно. Он вернулся в Петербург 13 февраля 1855 года, а уже в апрельской книжке "Отечественных записок" появился первый очерк. Последующие фрагменты публиковались в "Морском сборнике" и различных журналах на протяжении трёх лет, а в 1858 году всё сочинение вышло отдельным изданием. Цикл путевых очерков "Фрегат "Паллада"" (1855-1857) - своеобразный "дневник писателя". Книга сразу же стала крупным литературным событием, поразив читателей богатством и разнообразием фактического материала и своими литературными достоинствами. </a:t>
            </a:r>
          </a:p>
          <a:p>
            <a:endParaRPr lang="ru-RU" dirty="0">
              <a:solidFill>
                <a:schemeClr val="bg2">
                  <a:lumMod val="75000"/>
                </a:schemeClr>
              </a:solidFill>
            </a:endParaRPr>
          </a:p>
        </p:txBody>
      </p:sp>
      <p:sp>
        <p:nvSpPr>
          <p:cNvPr id="5" name="Текст 4"/>
          <p:cNvSpPr>
            <a:spLocks noGrp="1"/>
          </p:cNvSpPr>
          <p:nvPr>
            <p:ph type="body" idx="2"/>
          </p:nvPr>
        </p:nvSpPr>
        <p:spPr/>
        <p:txBody>
          <a:bodyPr/>
          <a:lstStyle/>
          <a:p>
            <a:endParaRPr lang="ru-RU"/>
          </a:p>
        </p:txBody>
      </p:sp>
      <p:sp>
        <p:nvSpPr>
          <p:cNvPr id="4" name="Заголовок 3"/>
          <p:cNvSpPr>
            <a:spLocks noGrp="1"/>
          </p:cNvSpPr>
          <p:nvPr>
            <p:ph type="title"/>
          </p:nvPr>
        </p:nvSpPr>
        <p:spPr/>
        <p:txBody>
          <a:bodyPr/>
          <a:lstStyle/>
          <a:p>
            <a:endParaRPr lang="ru-RU"/>
          </a:p>
        </p:txBody>
      </p:sp>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508104" y="480864"/>
            <a:ext cx="3168352" cy="500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5642870" y="5661248"/>
            <a:ext cx="3041474" cy="369332"/>
          </a:xfrm>
          <a:prstGeom prst="rect">
            <a:avLst/>
          </a:prstGeom>
        </p:spPr>
        <p:txBody>
          <a:bodyPr wrap="none">
            <a:spAutoFit/>
          </a:bodyPr>
          <a:lstStyle/>
          <a:p>
            <a:r>
              <a:rPr lang="ru-RU" dirty="0" smtClean="0">
                <a:solidFill>
                  <a:schemeClr val="bg1"/>
                </a:solidFill>
              </a:rPr>
              <a:t>Модель фрегата ПАЛЛАДА</a:t>
            </a:r>
            <a:endParaRPr lang="ru-RU" dirty="0">
              <a:solidFill>
                <a:schemeClr val="bg1"/>
              </a:solidFill>
            </a:endParaRPr>
          </a:p>
        </p:txBody>
      </p:sp>
    </p:spTree>
    <p:extLst>
      <p:ext uri="{BB962C8B-B14F-4D97-AF65-F5344CB8AC3E}">
        <p14:creationId xmlns:p14="http://schemas.microsoft.com/office/powerpoint/2010/main" val="3181501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Бумажная">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289</TotalTime>
  <Words>2180</Words>
  <Application>Microsoft Office PowerPoint</Application>
  <PresentationFormat>Экран (4:3)</PresentationFormat>
  <Paragraphs>59</Paragraphs>
  <Slides>17</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17</vt:i4>
      </vt:variant>
    </vt:vector>
  </HeadingPairs>
  <TitlesOfParts>
    <vt:vector size="20" baseType="lpstr">
      <vt:lpstr>Constantia</vt:lpstr>
      <vt:lpstr>Wingdings 2</vt:lpstr>
      <vt:lpstr>Бумажная</vt:lpstr>
      <vt:lpstr>Иван Александрович Гончаров  (1812-1891)</vt:lpstr>
      <vt:lpstr>Презентация PowerPoint</vt:lpstr>
      <vt:lpstr>Детство .</vt:lpstr>
      <vt:lpstr>Образование.</vt:lpstr>
      <vt:lpstr>Начало литературной деятельности.</vt:lpstr>
      <vt:lpstr>«Современник»</vt:lpstr>
      <vt:lpstr>История создания романа «Обломов»</vt:lpstr>
      <vt:lpstr>Фрегат «Паллада»</vt:lpstr>
      <vt:lpstr>Презентация PowerPoint</vt:lpstr>
      <vt:lpstr>Расцвет творчества</vt:lpstr>
      <vt:lpstr>«Обломов»</vt:lpstr>
      <vt:lpstr>Государственная служба писателя.</vt:lpstr>
      <vt:lpstr>«Обрыв»</vt:lpstr>
      <vt:lpstr>Последние годы жизни.</vt:lpstr>
      <vt:lpstr>Презентация PowerPoint</vt:lpstr>
      <vt:lpstr>Презентация PowerPoint</vt:lpstr>
      <vt:lpstr>Использованные Интернет-ресурсы: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Иван Александрович Гончаров  (1812-1891)</dc:title>
  <dc:creator>Артем</dc:creator>
  <cp:lastModifiedBy>Светлана Гашкова</cp:lastModifiedBy>
  <cp:revision>28</cp:revision>
  <dcterms:created xsi:type="dcterms:W3CDTF">2012-10-18T10:05:18Z</dcterms:created>
  <dcterms:modified xsi:type="dcterms:W3CDTF">2019-10-17T06:13:18Z</dcterms:modified>
</cp:coreProperties>
</file>