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fea63af7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fea63af7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fea63af7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fea63af7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fea63af7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fea63af7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fea63af7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fea63af7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fea63af7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fea63af7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fea63af7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fea63af7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fea63af7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fea63af7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a760403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a760403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" y="0"/>
            <a:ext cx="91422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2358863" y="2640100"/>
            <a:ext cx="1038000" cy="5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300">
                <a:solidFill>
                  <a:srgbClr val="F17121"/>
                </a:solidFill>
              </a:rPr>
              <a:t>BASIC</a:t>
            </a:r>
            <a:r>
              <a:rPr lang="id" sz="1400"/>
              <a:t> </a:t>
            </a:r>
            <a:endParaRPr sz="1400"/>
          </a:p>
        </p:txBody>
      </p:sp>
      <p:sp>
        <p:nvSpPr>
          <p:cNvPr id="56" name="Google Shape;56;p13"/>
          <p:cNvSpPr/>
          <p:nvPr/>
        </p:nvSpPr>
        <p:spPr>
          <a:xfrm>
            <a:off x="3489472" y="2902000"/>
            <a:ext cx="3488400" cy="41400"/>
          </a:xfrm>
          <a:prstGeom prst="rect">
            <a:avLst/>
          </a:prstGeom>
          <a:solidFill>
            <a:srgbClr val="F1712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222475" y="2988525"/>
            <a:ext cx="4896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500"/>
              <a:t>BACKEND </a:t>
            </a:r>
            <a:r>
              <a:rPr b="1" lang="id" sz="3500"/>
              <a:t>X NODEJS</a:t>
            </a:r>
            <a:endParaRPr b="1" sz="3500"/>
          </a:p>
        </p:txBody>
      </p:sp>
      <p:sp>
        <p:nvSpPr>
          <p:cNvPr id="58" name="Google Shape;58;p13"/>
          <p:cNvSpPr/>
          <p:nvPr/>
        </p:nvSpPr>
        <p:spPr>
          <a:xfrm>
            <a:off x="7960775" y="75"/>
            <a:ext cx="118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 rot="-5400000">
            <a:off x="5745056" y="1710447"/>
            <a:ext cx="5616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9000">
                <a:solidFill>
                  <a:srgbClr val="F3F3F3"/>
                </a:solidFill>
              </a:rPr>
              <a:t>Fazztrack</a:t>
            </a:r>
            <a:endParaRPr b="1" sz="9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5" cy="514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8600" y="1636875"/>
            <a:ext cx="1687125" cy="167965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3360000" dist="57150">
              <a:srgbClr val="000000">
                <a:alpha val="58000"/>
              </a:srgbClr>
            </a:outerShdw>
          </a:effectLst>
        </p:spPr>
      </p:pic>
      <p:sp>
        <p:nvSpPr>
          <p:cNvPr id="66" name="Google Shape;66;p14"/>
          <p:cNvSpPr txBox="1"/>
          <p:nvPr/>
        </p:nvSpPr>
        <p:spPr>
          <a:xfrm>
            <a:off x="3209347" y="1999079"/>
            <a:ext cx="406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800">
                <a:solidFill>
                  <a:srgbClr val="FFFFFF"/>
                </a:solidFill>
              </a:rPr>
              <a:t>Fahrul Septiana</a:t>
            </a:r>
            <a:endParaRPr b="1" sz="2800">
              <a:solidFill>
                <a:srgbClr val="FFFFFF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422018" y="2678325"/>
            <a:ext cx="3068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FFFFFF"/>
                </a:solidFill>
              </a:rPr>
              <a:t>Technical Trainer at </a:t>
            </a:r>
            <a:r>
              <a:rPr b="1" lang="id" sz="1500">
                <a:solidFill>
                  <a:srgbClr val="FFFFFF"/>
                </a:solidFill>
              </a:rPr>
              <a:t>fazztrack</a:t>
            </a:r>
            <a:endParaRPr b="1" sz="1500">
              <a:solidFill>
                <a:srgbClr val="FFFFFF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5139" y="3489325"/>
            <a:ext cx="232825" cy="2328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1400289" y="3405650"/>
            <a:ext cx="16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/in/fahrulseptiana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3319375" y="2634336"/>
            <a:ext cx="3068700" cy="41400"/>
          </a:xfrm>
          <a:prstGeom prst="rect">
            <a:avLst/>
          </a:prstGeom>
          <a:solidFill>
            <a:srgbClr val="F1712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9144005" cy="514450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type="title"/>
          </p:nvPr>
        </p:nvSpPr>
        <p:spPr>
          <a:xfrm>
            <a:off x="318452" y="387500"/>
            <a:ext cx="8520600" cy="4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id" sz="1158">
                <a:solidFill>
                  <a:srgbClr val="666666"/>
                </a:solidFill>
              </a:rPr>
              <a:t>BASIC - </a:t>
            </a:r>
            <a:r>
              <a:rPr lang="id" sz="1158">
                <a:solidFill>
                  <a:srgbClr val="666666"/>
                </a:solidFill>
              </a:rPr>
              <a:t>BACKEND X NODEJS</a:t>
            </a:r>
            <a:endParaRPr sz="1158">
              <a:solidFill>
                <a:srgbClr val="666666"/>
              </a:solidFill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94675" y="1429875"/>
            <a:ext cx="4937700" cy="30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NodeJS adalah Runtime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Menggunakan V8 Engine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Interpreter JavaScript ke C/C++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Optimasi pada JIT Compiler</a:t>
            </a:r>
            <a:endParaRPr/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756200" y="939725"/>
            <a:ext cx="8076000" cy="4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id" sz="1858">
                <a:solidFill>
                  <a:srgbClr val="666666"/>
                </a:solidFill>
              </a:rPr>
              <a:t>Berkenalan dengan NodeJS</a:t>
            </a:r>
            <a:endParaRPr b="1" sz="1858">
              <a:solidFill>
                <a:srgbClr val="666666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400" y="2238500"/>
            <a:ext cx="3043299" cy="152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9144005" cy="514450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type="title"/>
          </p:nvPr>
        </p:nvSpPr>
        <p:spPr>
          <a:xfrm>
            <a:off x="756200" y="939725"/>
            <a:ext cx="8076000" cy="4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id" sz="1858">
                <a:solidFill>
                  <a:srgbClr val="666666"/>
                </a:solidFill>
              </a:rPr>
              <a:t>Bagaimana Cara Kerja NodeJS?</a:t>
            </a:r>
            <a:endParaRPr b="1" sz="1858">
              <a:solidFill>
                <a:srgbClr val="666666"/>
              </a:solidFill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694151" y="2268800"/>
            <a:ext cx="1615800" cy="606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rgbClr val="666666"/>
                </a:solidFill>
              </a:rPr>
              <a:t>Kode JavaScript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3218610" y="2268800"/>
            <a:ext cx="2562900" cy="6069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rgbClr val="F3F3F3"/>
                </a:solidFill>
              </a:rPr>
              <a:t>NodeJS - C++ - V8 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6499454" y="2268800"/>
            <a:ext cx="1913700" cy="6069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rgbClr val="F3F3F3"/>
                </a:solidFill>
              </a:rPr>
              <a:t>Machine Language</a:t>
            </a:r>
            <a:endParaRPr b="1">
              <a:solidFill>
                <a:srgbClr val="F3F3F3"/>
              </a:solidFill>
            </a:endParaRPr>
          </a:p>
        </p:txBody>
      </p:sp>
      <p:cxnSp>
        <p:nvCxnSpPr>
          <p:cNvPr id="89" name="Google Shape;89;p16"/>
          <p:cNvCxnSpPr>
            <a:stCxn id="86" idx="3"/>
            <a:endCxn id="87" idx="1"/>
          </p:cNvCxnSpPr>
          <p:nvPr/>
        </p:nvCxnSpPr>
        <p:spPr>
          <a:xfrm>
            <a:off x="2309951" y="2572250"/>
            <a:ext cx="90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6"/>
          <p:cNvCxnSpPr>
            <a:stCxn id="87" idx="3"/>
            <a:endCxn id="88" idx="1"/>
          </p:cNvCxnSpPr>
          <p:nvPr/>
        </p:nvCxnSpPr>
        <p:spPr>
          <a:xfrm>
            <a:off x="5781510" y="2572250"/>
            <a:ext cx="71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6"/>
          <p:cNvSpPr txBox="1"/>
          <p:nvPr>
            <p:ph type="title"/>
          </p:nvPr>
        </p:nvSpPr>
        <p:spPr>
          <a:xfrm>
            <a:off x="318452" y="387500"/>
            <a:ext cx="8520600" cy="4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id" sz="1158">
                <a:solidFill>
                  <a:srgbClr val="666666"/>
                </a:solidFill>
              </a:rPr>
              <a:t>BASIC - BACKEND X NODEJS</a:t>
            </a:r>
            <a:endParaRPr sz="1158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9144005" cy="514450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75" y="1429875"/>
            <a:ext cx="5614800" cy="30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Dapat menjalankan JavaScript di luar Browser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Mudah dipelajari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Komunitas yang besar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Dapat membuat aplikasi cross-platform</a:t>
            </a:r>
            <a:endParaRPr/>
          </a:p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756200" y="939725"/>
            <a:ext cx="8076000" cy="4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id" sz="1858">
                <a:solidFill>
                  <a:srgbClr val="666666"/>
                </a:solidFill>
              </a:rPr>
              <a:t>Benefit dari NodeJS?</a:t>
            </a:r>
            <a:endParaRPr b="1" sz="1858">
              <a:solidFill>
                <a:srgbClr val="666666"/>
              </a:solidFill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3671" y="2047547"/>
            <a:ext cx="1640775" cy="185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>
            <p:ph type="title"/>
          </p:nvPr>
        </p:nvSpPr>
        <p:spPr>
          <a:xfrm>
            <a:off x="318452" y="387500"/>
            <a:ext cx="8520600" cy="4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id" sz="1158">
                <a:solidFill>
                  <a:srgbClr val="666666"/>
                </a:solidFill>
              </a:rPr>
              <a:t>BASIC - BACKEND X NODEJS</a:t>
            </a:r>
            <a:endParaRPr sz="1158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9144005" cy="514450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>
            <p:ph type="title"/>
          </p:nvPr>
        </p:nvSpPr>
        <p:spPr>
          <a:xfrm>
            <a:off x="318452" y="387500"/>
            <a:ext cx="8520600" cy="4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id" sz="1158">
                <a:solidFill>
                  <a:srgbClr val="666666"/>
                </a:solidFill>
              </a:rPr>
              <a:t>BASIC - BACKEND X NODEJS</a:t>
            </a:r>
            <a:endParaRPr sz="1158">
              <a:solidFill>
                <a:srgbClr val="666666"/>
              </a:solidFill>
            </a:endParaRPr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894675" y="1429875"/>
            <a:ext cx="4937700" cy="30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Package Manager untuk NodeJS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Inisialisasi project berbasis NodeJS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Install/Uninstall 3rd party library pada project yang sedang dibangun</a:t>
            </a:r>
            <a:endParaRPr/>
          </a:p>
        </p:txBody>
      </p:sp>
      <p:sp>
        <p:nvSpPr>
          <p:cNvPr id="108" name="Google Shape;108;p18"/>
          <p:cNvSpPr txBox="1"/>
          <p:nvPr>
            <p:ph type="title"/>
          </p:nvPr>
        </p:nvSpPr>
        <p:spPr>
          <a:xfrm>
            <a:off x="756200" y="939725"/>
            <a:ext cx="8076000" cy="4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id" sz="1858">
                <a:solidFill>
                  <a:srgbClr val="666666"/>
                </a:solidFill>
              </a:rPr>
              <a:t>NodeJS + NPM</a:t>
            </a:r>
            <a:endParaRPr b="1" sz="1858">
              <a:solidFill>
                <a:srgbClr val="666666"/>
              </a:solidFill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425" y="2474137"/>
            <a:ext cx="2562576" cy="9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" y="0"/>
            <a:ext cx="91422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>
            <p:ph type="ctrTitle"/>
          </p:nvPr>
        </p:nvSpPr>
        <p:spPr>
          <a:xfrm>
            <a:off x="2358879" y="2640100"/>
            <a:ext cx="1391400" cy="5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300">
                <a:solidFill>
                  <a:srgbClr val="F17121"/>
                </a:solidFill>
              </a:rPr>
              <a:t>SESSION</a:t>
            </a:r>
            <a:r>
              <a:rPr lang="id" sz="1400"/>
              <a:t> </a:t>
            </a:r>
            <a:endParaRPr sz="1400"/>
          </a:p>
        </p:txBody>
      </p:sp>
      <p:sp>
        <p:nvSpPr>
          <p:cNvPr id="116" name="Google Shape;116;p19"/>
          <p:cNvSpPr/>
          <p:nvPr/>
        </p:nvSpPr>
        <p:spPr>
          <a:xfrm>
            <a:off x="3694570" y="2902000"/>
            <a:ext cx="1467300" cy="41400"/>
          </a:xfrm>
          <a:prstGeom prst="rect">
            <a:avLst/>
          </a:prstGeom>
          <a:solidFill>
            <a:srgbClr val="F1712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2344186" y="2988525"/>
            <a:ext cx="4896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500"/>
              <a:t>LIVECODING</a:t>
            </a:r>
            <a:endParaRPr b="1" sz="3500"/>
          </a:p>
        </p:txBody>
      </p:sp>
      <p:sp>
        <p:nvSpPr>
          <p:cNvPr id="118" name="Google Shape;118;p19"/>
          <p:cNvSpPr/>
          <p:nvPr/>
        </p:nvSpPr>
        <p:spPr>
          <a:xfrm>
            <a:off x="7960775" y="75"/>
            <a:ext cx="118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 rot="-5400000">
            <a:off x="5745056" y="1710447"/>
            <a:ext cx="5616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9000">
                <a:solidFill>
                  <a:srgbClr val="F3F3F3"/>
                </a:solidFill>
              </a:rPr>
              <a:t>Fazztrack</a:t>
            </a:r>
            <a:endParaRPr b="1" sz="9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9144005" cy="514450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>
            <p:ph type="title"/>
          </p:nvPr>
        </p:nvSpPr>
        <p:spPr>
          <a:xfrm>
            <a:off x="318452" y="387500"/>
            <a:ext cx="8520600" cy="4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id" sz="1158">
                <a:solidFill>
                  <a:srgbClr val="666666"/>
                </a:solidFill>
              </a:rPr>
              <a:t>BASIC - BACKEND X NODEJS</a:t>
            </a:r>
            <a:endParaRPr sz="1158">
              <a:solidFill>
                <a:srgbClr val="666666"/>
              </a:solidFill>
            </a:endParaRPr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75" y="1806225"/>
            <a:ext cx="8520600" cy="27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Program yang dibutuhkan: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NodeJS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Kode Editor (disarankan VSCode)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MySQL/MariaDB + Client (disarankan XAMPP)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REST Client (Postman/Insomnia/Sejenisnya..)</a:t>
            </a:r>
            <a:endParaRPr/>
          </a:p>
        </p:txBody>
      </p:sp>
      <p:sp>
        <p:nvSpPr>
          <p:cNvPr id="127" name="Google Shape;127;p20"/>
          <p:cNvSpPr txBox="1"/>
          <p:nvPr>
            <p:ph type="title"/>
          </p:nvPr>
        </p:nvSpPr>
        <p:spPr>
          <a:xfrm>
            <a:off x="756200" y="939725"/>
            <a:ext cx="8076000" cy="4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id" sz="1858">
                <a:solidFill>
                  <a:srgbClr val="666666"/>
                </a:solidFill>
              </a:rPr>
              <a:t>Membangun Program Backend</a:t>
            </a:r>
            <a:endParaRPr b="1" sz="1858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id" sz="1858">
                <a:solidFill>
                  <a:srgbClr val="666666"/>
                </a:solidFill>
              </a:rPr>
              <a:t>dengan NodeJS</a:t>
            </a:r>
            <a:endParaRPr b="1" sz="1858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" y="0"/>
            <a:ext cx="91422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>
            <p:ph type="ctrTitle"/>
          </p:nvPr>
        </p:nvSpPr>
        <p:spPr>
          <a:xfrm>
            <a:off x="2358879" y="2640100"/>
            <a:ext cx="1391400" cy="5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300">
                <a:solidFill>
                  <a:srgbClr val="F17121"/>
                </a:solidFill>
              </a:rPr>
              <a:t>SESSION</a:t>
            </a:r>
            <a:r>
              <a:rPr lang="id" sz="1400"/>
              <a:t> </a:t>
            </a:r>
            <a:endParaRPr sz="1400"/>
          </a:p>
        </p:txBody>
      </p:sp>
      <p:sp>
        <p:nvSpPr>
          <p:cNvPr id="134" name="Google Shape;134;p21"/>
          <p:cNvSpPr/>
          <p:nvPr/>
        </p:nvSpPr>
        <p:spPr>
          <a:xfrm>
            <a:off x="3694570" y="2902000"/>
            <a:ext cx="1467300" cy="41400"/>
          </a:xfrm>
          <a:prstGeom prst="rect">
            <a:avLst/>
          </a:prstGeom>
          <a:solidFill>
            <a:srgbClr val="F1712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2344186" y="2988525"/>
            <a:ext cx="4896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500"/>
              <a:t>QnA</a:t>
            </a:r>
            <a:endParaRPr b="1" sz="3500"/>
          </a:p>
        </p:txBody>
      </p:sp>
      <p:sp>
        <p:nvSpPr>
          <p:cNvPr id="136" name="Google Shape;136;p21"/>
          <p:cNvSpPr/>
          <p:nvPr/>
        </p:nvSpPr>
        <p:spPr>
          <a:xfrm>
            <a:off x="7960775" y="75"/>
            <a:ext cx="118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 rot="-5400000">
            <a:off x="5745056" y="1710447"/>
            <a:ext cx="5616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9000">
                <a:solidFill>
                  <a:srgbClr val="F3F3F3"/>
                </a:solidFill>
              </a:rPr>
              <a:t>Fazztrack</a:t>
            </a:r>
            <a:endParaRPr b="1" sz="9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