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4b13590e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4b13590e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4b13590e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4b13590e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a8e9c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a8e9c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a8e9c7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a8e9c7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a8e9c8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a8e9c8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4b13590e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4b13590e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4b13590e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4b13590e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4b13590e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4b13590e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4b13590e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4b13590e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4b13590e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4b13590e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4b13590e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4b13590e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4b13590e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b13590e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4b13590e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4b13590e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eveloper.mozilla.org/en-US/docs/Web/JavaScript/Reference/Global_Objects/Array/forEach"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eveloper.mozilla.org/en-US/docs/Web/JavaScript/Reference/Statements/for...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developer.mozilla.org/en-US/docs/Web/JavaScript/Reference/Statements/for...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703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0" name="Shape 130"/>
        <p:cNvGrpSpPr/>
        <p:nvPr/>
      </p:nvGrpSpPr>
      <p:grpSpPr>
        <a:xfrm>
          <a:off x="0" y="0"/>
          <a:ext cx="0" cy="0"/>
          <a:chOff x="0" y="0"/>
          <a:chExt cx="0" cy="0"/>
        </a:xfrm>
      </p:grpSpPr>
      <p:sp>
        <p:nvSpPr>
          <p:cNvPr id="131" name="Google Shape;131;p22"/>
          <p:cNvSpPr txBox="1"/>
          <p:nvPr>
            <p:ph type="ctrTitle"/>
          </p:nvPr>
        </p:nvSpPr>
        <p:spPr>
          <a:xfrm>
            <a:off x="729450" y="4842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a:t>
            </a:r>
            <a:r>
              <a:rPr lang="en"/>
              <a:t>While Loop</a:t>
            </a:r>
            <a:endParaRPr/>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b="0" lang="en" sz="2500">
                <a:solidFill>
                  <a:srgbClr val="000000"/>
                </a:solidFill>
                <a:highlight>
                  <a:srgbClr val="FFFFFF"/>
                </a:highlight>
              </a:rPr>
              <a:t>The block following do is executed first and then the condition is evaluated. If the while condition is true, the block is executed again and repeats until the condition becomes false. </a:t>
            </a:r>
            <a:endParaRPr b="0" sz="2500">
              <a:solidFill>
                <a:srgbClr val="000000"/>
              </a:solidFill>
              <a:highlight>
                <a:srgbClr val="FFFFFF"/>
              </a:highlight>
            </a:endParaRPr>
          </a:p>
          <a:p>
            <a:pPr indent="0" lvl="0" marL="0" rtl="0" algn="l">
              <a:spcBef>
                <a:spcPts val="0"/>
              </a:spcBef>
              <a:spcAft>
                <a:spcPts val="0"/>
              </a:spcAft>
              <a:buNone/>
            </a:pPr>
            <a:r>
              <a:t/>
            </a:r>
            <a:endParaRPr b="0" sz="2500">
              <a:solidFill>
                <a:srgbClr val="000000"/>
              </a:solidFill>
              <a:highlight>
                <a:srgbClr val="FFFFFF"/>
              </a:highlight>
            </a:endParaRPr>
          </a:p>
          <a:p>
            <a:pPr indent="0" lvl="0" marL="0" rtl="0" algn="l">
              <a:spcBef>
                <a:spcPts val="0"/>
              </a:spcBef>
              <a:spcAft>
                <a:spcPts val="0"/>
              </a:spcAft>
              <a:buNone/>
            </a:pPr>
            <a:r>
              <a:rPr b="0" lang="en" sz="2500">
                <a:solidFill>
                  <a:srgbClr val="000000"/>
                </a:solidFill>
                <a:highlight>
                  <a:srgbClr val="FFFFFF"/>
                </a:highlight>
              </a:rPr>
              <a:t>This is known as a </a:t>
            </a:r>
            <a:r>
              <a:rPr b="0" i="1" lang="en" sz="2500">
                <a:solidFill>
                  <a:srgbClr val="000000"/>
                </a:solidFill>
                <a:highlight>
                  <a:srgbClr val="FFFFFF"/>
                </a:highlight>
              </a:rPr>
              <a:t>post-test loop</a:t>
            </a:r>
            <a:r>
              <a:rPr b="0" lang="en" sz="2500">
                <a:solidFill>
                  <a:srgbClr val="000000"/>
                </a:solidFill>
                <a:highlight>
                  <a:srgbClr val="FFFFFF"/>
                </a:highlight>
              </a:rPr>
              <a:t> as the condition is evaluated after the block has executed.</a:t>
            </a:r>
            <a:endParaRPr sz="2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5" name="Shape 135"/>
        <p:cNvGrpSpPr/>
        <p:nvPr/>
      </p:nvGrpSpPr>
      <p:grpSpPr>
        <a:xfrm>
          <a:off x="0" y="0"/>
          <a:ext cx="0" cy="0"/>
          <a:chOff x="0" y="0"/>
          <a:chExt cx="0" cy="0"/>
        </a:xfrm>
      </p:grpSpPr>
      <p:sp>
        <p:nvSpPr>
          <p:cNvPr id="136" name="Google Shape;136;p23"/>
          <p:cNvSpPr txBox="1"/>
          <p:nvPr>
            <p:ph type="ctrTitle"/>
          </p:nvPr>
        </p:nvSpPr>
        <p:spPr>
          <a:xfrm>
            <a:off x="729450" y="4842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Vs. Do-While</a:t>
            </a:r>
            <a:endParaRPr/>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b="0" lang="en" sz="2000">
                <a:solidFill>
                  <a:srgbClr val="000000"/>
                </a:solidFill>
                <a:highlight>
                  <a:srgbClr val="FFFFFF"/>
                </a:highlight>
              </a:rPr>
              <a:t>The do-while loop is executed at least once whereas the while loop may not execute at all. </a:t>
            </a:r>
            <a:endParaRPr b="0" sz="2000">
              <a:solidFill>
                <a:srgbClr val="000000"/>
              </a:solidFill>
              <a:highlight>
                <a:srgbClr val="FFFFFF"/>
              </a:highlight>
            </a:endParaRPr>
          </a:p>
          <a:p>
            <a:pPr indent="0" lvl="0" marL="0" rtl="0" algn="l">
              <a:spcBef>
                <a:spcPts val="0"/>
              </a:spcBef>
              <a:spcAft>
                <a:spcPts val="0"/>
              </a:spcAft>
              <a:buNone/>
            </a:pPr>
            <a:r>
              <a:t/>
            </a:r>
            <a:endParaRPr b="0" sz="2000">
              <a:solidFill>
                <a:srgbClr val="000000"/>
              </a:solidFill>
              <a:highlight>
                <a:srgbClr val="FFFFFF"/>
              </a:highlight>
            </a:endParaRPr>
          </a:p>
          <a:p>
            <a:pPr indent="0" lvl="0" marL="0" rtl="0" algn="l">
              <a:spcBef>
                <a:spcPts val="0"/>
              </a:spcBef>
              <a:spcAft>
                <a:spcPts val="0"/>
              </a:spcAft>
              <a:buNone/>
            </a:pPr>
            <a:r>
              <a:rPr b="0" lang="en" sz="2000">
                <a:solidFill>
                  <a:srgbClr val="000000"/>
                </a:solidFill>
                <a:highlight>
                  <a:srgbClr val="FFFFFF"/>
                </a:highlight>
              </a:rPr>
              <a:t>The do-while is typically used in a situation where the body of a loop contains a statement that generates a value that you want to use in your conditional expression, like this:</a:t>
            </a:r>
            <a:endParaRPr b="0" sz="2000">
              <a:solidFill>
                <a:srgbClr val="000000"/>
              </a:solidFill>
              <a:highlight>
                <a:srgbClr val="FFFFFF"/>
              </a:highlight>
            </a:endParaRPr>
          </a:p>
          <a:p>
            <a:pPr indent="0" lvl="0" marL="0" rtl="0" algn="l">
              <a:spcBef>
                <a:spcPts val="0"/>
              </a:spcBef>
              <a:spcAft>
                <a:spcPts val="0"/>
              </a:spcAft>
              <a:buNone/>
            </a:pPr>
            <a:r>
              <a:t/>
            </a:r>
            <a:endParaRPr b="0" sz="2000">
              <a:solidFill>
                <a:srgbClr val="000000"/>
              </a:solidFill>
              <a:highlight>
                <a:srgbClr val="FFFFFF"/>
              </a:highlight>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DD"/>
                </a:solidFill>
                <a:latin typeface="Courier New"/>
                <a:ea typeface="Courier New"/>
                <a:cs typeface="Courier New"/>
                <a:sym typeface="Courier New"/>
              </a:rPr>
              <a:t>do</a:t>
            </a:r>
            <a:r>
              <a:rPr b="0" lang="en" sz="1500">
                <a:solidFill>
                  <a:srgbClr val="000000"/>
                </a:solidFill>
                <a:latin typeface="Courier New"/>
                <a:ea typeface="Courier New"/>
                <a:cs typeface="Courier New"/>
                <a:sym typeface="Courier New"/>
              </a:rPr>
              <a:t> {</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   </a:t>
            </a:r>
            <a:r>
              <a:rPr b="0" lang="en" sz="1500">
                <a:solidFill>
                  <a:srgbClr val="008000"/>
                </a:solidFill>
                <a:latin typeface="Courier New"/>
                <a:ea typeface="Courier New"/>
                <a:cs typeface="Courier New"/>
                <a:sym typeface="Courier New"/>
              </a:rPr>
              <a:t>// read a character from keyboard in the body</a:t>
            </a:r>
            <a:endParaRPr b="0" sz="1500">
              <a:solidFill>
                <a:srgbClr val="008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 </a:t>
            </a:r>
            <a:r>
              <a:rPr b="0" lang="en" sz="1500">
                <a:solidFill>
                  <a:srgbClr val="0000DD"/>
                </a:solidFill>
                <a:latin typeface="Courier New"/>
                <a:ea typeface="Courier New"/>
                <a:cs typeface="Courier New"/>
                <a:sym typeface="Courier New"/>
              </a:rPr>
              <a:t>while</a:t>
            </a:r>
            <a:r>
              <a:rPr b="0" lang="en" sz="1500">
                <a:solidFill>
                  <a:srgbClr val="000000"/>
                </a:solidFill>
                <a:latin typeface="Courier New"/>
                <a:ea typeface="Courier New"/>
                <a:cs typeface="Courier New"/>
                <a:sym typeface="Courier New"/>
              </a:rPr>
              <a:t> (</a:t>
            </a:r>
            <a:r>
              <a:rPr b="0" lang="en" sz="1500">
                <a:solidFill>
                  <a:srgbClr val="0000DD"/>
                </a:solidFill>
                <a:latin typeface="Courier New"/>
                <a:ea typeface="Courier New"/>
                <a:cs typeface="Courier New"/>
                <a:sym typeface="Courier New"/>
              </a:rPr>
              <a:t>if</a:t>
            </a:r>
            <a:r>
              <a:rPr b="0" lang="en" sz="1500">
                <a:solidFill>
                  <a:srgbClr val="000000"/>
                </a:solidFill>
                <a:latin typeface="Courier New"/>
                <a:ea typeface="Courier New"/>
                <a:cs typeface="Courier New"/>
                <a:sym typeface="Courier New"/>
              </a:rPr>
              <a:t> ch === </a:t>
            </a:r>
            <a:r>
              <a:rPr b="0" lang="en" sz="1500">
                <a:solidFill>
                  <a:srgbClr val="A31515"/>
                </a:solidFill>
                <a:latin typeface="Courier New"/>
                <a:ea typeface="Courier New"/>
                <a:cs typeface="Courier New"/>
                <a:sym typeface="Courier New"/>
              </a:rPr>
              <a:t>'0'</a:t>
            </a:r>
            <a:r>
              <a:rPr b="0" lang="en" sz="1500">
                <a:solidFill>
                  <a:srgbClr val="000000"/>
                </a:solidFill>
                <a:latin typeface="Courier New"/>
                <a:ea typeface="Courier New"/>
                <a:cs typeface="Courier New"/>
                <a:sym typeface="Courier New"/>
              </a:rPr>
              <a:t>);     </a:t>
            </a:r>
            <a:r>
              <a:rPr b="0" lang="en" sz="1500">
                <a:solidFill>
                  <a:srgbClr val="008000"/>
                </a:solidFill>
                <a:latin typeface="Courier New"/>
                <a:ea typeface="Courier New"/>
                <a:cs typeface="Courier New"/>
                <a:sym typeface="Courier New"/>
              </a:rPr>
              <a:t>// =&gt; terminate loop if '0' is entered</a:t>
            </a:r>
            <a:endParaRPr b="0" sz="1500">
              <a:solidFill>
                <a:srgbClr val="008000"/>
              </a:solidFill>
              <a:latin typeface="Courier New"/>
              <a:ea typeface="Courier New"/>
              <a:cs typeface="Courier New"/>
              <a:sym typeface="Courier New"/>
            </a:endParaRPr>
          </a:p>
          <a:p>
            <a:pPr indent="0" lvl="0" marL="0" rtl="0" algn="l">
              <a:spcBef>
                <a:spcPts val="0"/>
              </a:spcBef>
              <a:spcAft>
                <a:spcPts val="0"/>
              </a:spcAft>
              <a:buNone/>
            </a:pPr>
            <a:r>
              <a:t/>
            </a:r>
            <a:endParaRPr b="0" sz="2500">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0" name="Shape 140"/>
        <p:cNvGrpSpPr/>
        <p:nvPr/>
      </p:nvGrpSpPr>
      <p:grpSpPr>
        <a:xfrm>
          <a:off x="0" y="0"/>
          <a:ext cx="0" cy="0"/>
          <a:chOff x="0" y="0"/>
          <a:chExt cx="0" cy="0"/>
        </a:xfrm>
      </p:grpSpPr>
      <p:sp>
        <p:nvSpPr>
          <p:cNvPr id="141" name="Google Shape;141;p24"/>
          <p:cNvSpPr txBox="1"/>
          <p:nvPr>
            <p:ph type="ctrTitle"/>
          </p:nvPr>
        </p:nvSpPr>
        <p:spPr>
          <a:xfrm>
            <a:off x="729450" y="4842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forEach()</a:t>
            </a:r>
            <a:r>
              <a:rPr lang="en" sz="1000"/>
              <a:t>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b="0" lang="en" sz="2000">
                <a:solidFill>
                  <a:srgbClr val="000000"/>
                </a:solidFill>
                <a:highlight>
                  <a:srgbClr val="FFFFFF"/>
                </a:highlight>
              </a:rPr>
              <a:t>The forEach() method executes a function once for each element in an </a:t>
            </a:r>
            <a:r>
              <a:rPr lang="en" sz="2000">
                <a:solidFill>
                  <a:srgbClr val="000000"/>
                </a:solidFill>
                <a:highlight>
                  <a:srgbClr val="FFFFFF"/>
                </a:highlight>
              </a:rPr>
              <a:t>array</a:t>
            </a:r>
            <a:r>
              <a:rPr b="0" lang="en" sz="2000">
                <a:solidFill>
                  <a:srgbClr val="000000"/>
                </a:solidFill>
                <a:highlight>
                  <a:srgbClr val="FFFFFF"/>
                </a:highlight>
              </a:rPr>
              <a:t>.</a:t>
            </a:r>
            <a:br>
              <a:rPr b="0" lang="en" sz="2000">
                <a:solidFill>
                  <a:srgbClr val="000000"/>
                </a:solidFill>
                <a:highlight>
                  <a:srgbClr val="FFFFFF"/>
                </a:highlight>
              </a:rPr>
            </a:br>
            <a:endParaRPr b="0" sz="1500">
              <a:solidFill>
                <a:srgbClr val="008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9900FF"/>
                </a:solidFill>
                <a:latin typeface="Courier New"/>
                <a:ea typeface="Courier New"/>
                <a:cs typeface="Courier New"/>
                <a:sym typeface="Courier New"/>
              </a:rPr>
              <a:t>var</a:t>
            </a:r>
            <a:r>
              <a:rPr b="0" lang="en" sz="1500">
                <a:solidFill>
                  <a:srgbClr val="000000"/>
                </a:solidFill>
                <a:latin typeface="Courier New"/>
                <a:ea typeface="Courier New"/>
                <a:cs typeface="Courier New"/>
                <a:sym typeface="Courier New"/>
              </a:rPr>
              <a:t> array1 = [</a:t>
            </a:r>
            <a:r>
              <a:rPr b="0" lang="en" sz="1500">
                <a:solidFill>
                  <a:srgbClr val="38761D"/>
                </a:solidFill>
                <a:latin typeface="Courier New"/>
                <a:ea typeface="Courier New"/>
                <a:cs typeface="Courier New"/>
                <a:sym typeface="Courier New"/>
              </a:rPr>
              <a:t>'a'</a:t>
            </a:r>
            <a:r>
              <a:rPr b="0" lang="en" sz="1500">
                <a:solidFill>
                  <a:srgbClr val="000000"/>
                </a:solidFill>
                <a:latin typeface="Courier New"/>
                <a:ea typeface="Courier New"/>
                <a:cs typeface="Courier New"/>
                <a:sym typeface="Courier New"/>
              </a:rPr>
              <a:t>, </a:t>
            </a:r>
            <a:r>
              <a:rPr b="0" lang="en" sz="1500">
                <a:solidFill>
                  <a:srgbClr val="38761D"/>
                </a:solidFill>
                <a:latin typeface="Courier New"/>
                <a:ea typeface="Courier New"/>
                <a:cs typeface="Courier New"/>
                <a:sym typeface="Courier New"/>
              </a:rPr>
              <a:t>'b'</a:t>
            </a:r>
            <a:r>
              <a:rPr b="0" lang="en" sz="1500">
                <a:solidFill>
                  <a:srgbClr val="000000"/>
                </a:solidFill>
                <a:latin typeface="Courier New"/>
                <a:ea typeface="Courier New"/>
                <a:cs typeface="Courier New"/>
                <a:sym typeface="Courier New"/>
              </a:rPr>
              <a:t>, </a:t>
            </a:r>
            <a:r>
              <a:rPr b="0" lang="en" sz="1500">
                <a:solidFill>
                  <a:srgbClr val="38761D"/>
                </a:solidFill>
                <a:latin typeface="Courier New"/>
                <a:ea typeface="Courier New"/>
                <a:cs typeface="Courier New"/>
                <a:sym typeface="Courier New"/>
              </a:rPr>
              <a:t>'c'</a:t>
            </a:r>
            <a:r>
              <a:rPr b="0" lang="en" sz="1500">
                <a:solidFill>
                  <a:srgbClr val="000000"/>
                </a:solidFill>
                <a:latin typeface="Courier New"/>
                <a:ea typeface="Courier New"/>
                <a:cs typeface="Courier New"/>
                <a:sym typeface="Courier New"/>
              </a:rPr>
              <a:t>];</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array1.</a:t>
            </a:r>
            <a:r>
              <a:rPr b="0" lang="en" sz="1500">
                <a:solidFill>
                  <a:srgbClr val="990000"/>
                </a:solidFill>
                <a:latin typeface="Courier New"/>
                <a:ea typeface="Courier New"/>
                <a:cs typeface="Courier New"/>
                <a:sym typeface="Courier New"/>
              </a:rPr>
              <a:t>forEach</a:t>
            </a:r>
            <a:r>
              <a:rPr b="0" lang="en" sz="1500">
                <a:solidFill>
                  <a:srgbClr val="000000"/>
                </a:solidFill>
                <a:latin typeface="Courier New"/>
                <a:ea typeface="Courier New"/>
                <a:cs typeface="Courier New"/>
                <a:sym typeface="Courier New"/>
              </a:rPr>
              <a:t>(</a:t>
            </a:r>
            <a:r>
              <a:rPr b="0" lang="en" sz="1500">
                <a:solidFill>
                  <a:srgbClr val="9900FF"/>
                </a:solidFill>
                <a:latin typeface="Courier New"/>
                <a:ea typeface="Courier New"/>
                <a:cs typeface="Courier New"/>
                <a:sym typeface="Courier New"/>
              </a:rPr>
              <a:t>function</a:t>
            </a:r>
            <a:r>
              <a:rPr b="0" lang="en" sz="1500">
                <a:solidFill>
                  <a:srgbClr val="000000"/>
                </a:solidFill>
                <a:latin typeface="Courier New"/>
                <a:ea typeface="Courier New"/>
                <a:cs typeface="Courier New"/>
                <a:sym typeface="Courier New"/>
              </a:rPr>
              <a:t>(element) {</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  console.</a:t>
            </a:r>
            <a:r>
              <a:rPr b="0" lang="en" sz="1500">
                <a:solidFill>
                  <a:srgbClr val="990000"/>
                </a:solidFill>
                <a:latin typeface="Courier New"/>
                <a:ea typeface="Courier New"/>
                <a:cs typeface="Courier New"/>
                <a:sym typeface="Courier New"/>
              </a:rPr>
              <a:t>log</a:t>
            </a:r>
            <a:r>
              <a:rPr b="0" lang="en" sz="1500">
                <a:solidFill>
                  <a:srgbClr val="000000"/>
                </a:solidFill>
                <a:latin typeface="Courier New"/>
                <a:ea typeface="Courier New"/>
                <a:cs typeface="Courier New"/>
                <a:sym typeface="Courier New"/>
              </a:rPr>
              <a:t>(</a:t>
            </a:r>
            <a:r>
              <a:rPr b="0" lang="en" sz="1500">
                <a:solidFill>
                  <a:srgbClr val="9900FF"/>
                </a:solidFill>
                <a:latin typeface="Courier New"/>
                <a:ea typeface="Courier New"/>
                <a:cs typeface="Courier New"/>
                <a:sym typeface="Courier New"/>
              </a:rPr>
              <a:t>element</a:t>
            </a:r>
            <a:r>
              <a:rPr b="0" lang="en" sz="1500">
                <a:solidFill>
                  <a:srgbClr val="000000"/>
                </a:solidFill>
                <a:latin typeface="Courier New"/>
                <a:ea typeface="Courier New"/>
                <a:cs typeface="Courier New"/>
                <a:sym typeface="Courier New"/>
              </a:rPr>
              <a:t>);</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 expected output: "a"</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 expected output: "b"</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 expected output: "c"</a:t>
            </a:r>
            <a:endParaRPr b="0" sz="1500">
              <a:solidFill>
                <a:srgbClr val="000000"/>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b="0" sz="15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0" sz="2500">
              <a:solidFill>
                <a:srgbClr val="000000"/>
              </a:solidFill>
              <a:highlight>
                <a:srgbClr val="FFFFFF"/>
              </a:highlight>
            </a:endParaRPr>
          </a:p>
        </p:txBody>
      </p:sp>
      <p:sp>
        <p:nvSpPr>
          <p:cNvPr id="142" name="Google Shape;142;p24"/>
          <p:cNvSpPr txBox="1"/>
          <p:nvPr/>
        </p:nvSpPr>
        <p:spPr>
          <a:xfrm>
            <a:off x="6485550" y="4602850"/>
            <a:ext cx="2659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MDN Source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6" name="Shape 146"/>
        <p:cNvGrpSpPr/>
        <p:nvPr/>
      </p:nvGrpSpPr>
      <p:grpSpPr>
        <a:xfrm>
          <a:off x="0" y="0"/>
          <a:ext cx="0" cy="0"/>
          <a:chOff x="0" y="0"/>
          <a:chExt cx="0" cy="0"/>
        </a:xfrm>
      </p:grpSpPr>
      <p:sp>
        <p:nvSpPr>
          <p:cNvPr id="147" name="Google Shape;147;p25"/>
          <p:cNvSpPr txBox="1"/>
          <p:nvPr>
            <p:ph type="ctrTitle"/>
          </p:nvPr>
        </p:nvSpPr>
        <p:spPr>
          <a:xfrm>
            <a:off x="729450" y="4842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in</a:t>
            </a:r>
            <a:endParaRPr/>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b="0" lang="en" sz="2000">
                <a:solidFill>
                  <a:srgbClr val="000000"/>
                </a:solidFill>
                <a:highlight>
                  <a:srgbClr val="FFFFFF"/>
                </a:highlight>
              </a:rPr>
              <a:t>The for … in statement loops over properties of an </a:t>
            </a:r>
            <a:r>
              <a:rPr lang="en" sz="2000">
                <a:solidFill>
                  <a:srgbClr val="000000"/>
                </a:solidFill>
                <a:highlight>
                  <a:srgbClr val="FFFFFF"/>
                </a:highlight>
              </a:rPr>
              <a:t>object</a:t>
            </a:r>
            <a:r>
              <a:rPr b="0" lang="en" sz="2000">
                <a:solidFill>
                  <a:srgbClr val="000000"/>
                </a:solidFill>
                <a:highlight>
                  <a:srgbClr val="FFFFFF"/>
                </a:highlight>
              </a:rPr>
              <a:t>. </a:t>
            </a:r>
            <a:br>
              <a:rPr b="0" lang="en" sz="2000">
                <a:solidFill>
                  <a:srgbClr val="000000"/>
                </a:solidFill>
                <a:highlight>
                  <a:srgbClr val="FFFFFF"/>
                </a:highlight>
              </a:rPr>
            </a:b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9900FF"/>
                </a:solidFill>
                <a:latin typeface="Courier New"/>
                <a:ea typeface="Courier New"/>
                <a:cs typeface="Courier New"/>
                <a:sym typeface="Courier New"/>
              </a:rPr>
              <a:t>var</a:t>
            </a:r>
            <a:r>
              <a:rPr b="0" lang="en" sz="1500">
                <a:solidFill>
                  <a:srgbClr val="000000"/>
                </a:solidFill>
                <a:latin typeface="Courier New"/>
                <a:ea typeface="Courier New"/>
                <a:cs typeface="Courier New"/>
                <a:sym typeface="Courier New"/>
              </a:rPr>
              <a:t> string1 = "";</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9900FF"/>
                </a:solidFill>
                <a:latin typeface="Courier New"/>
                <a:ea typeface="Courier New"/>
                <a:cs typeface="Courier New"/>
                <a:sym typeface="Courier New"/>
              </a:rPr>
              <a:t>var</a:t>
            </a:r>
            <a:r>
              <a:rPr b="0" lang="en" sz="1500">
                <a:solidFill>
                  <a:srgbClr val="000000"/>
                </a:solidFill>
                <a:latin typeface="Courier New"/>
                <a:ea typeface="Courier New"/>
                <a:cs typeface="Courier New"/>
                <a:sym typeface="Courier New"/>
              </a:rPr>
              <a:t> object1 = {</a:t>
            </a:r>
            <a:r>
              <a:rPr b="0" lang="en" sz="1500">
                <a:solidFill>
                  <a:srgbClr val="85200C"/>
                </a:solidFill>
                <a:latin typeface="Courier New"/>
                <a:ea typeface="Courier New"/>
                <a:cs typeface="Courier New"/>
                <a:sym typeface="Courier New"/>
              </a:rPr>
              <a:t>a</a:t>
            </a:r>
            <a:r>
              <a:rPr b="0" lang="en" sz="1500">
                <a:solidFill>
                  <a:srgbClr val="000000"/>
                </a:solidFill>
                <a:latin typeface="Courier New"/>
                <a:ea typeface="Courier New"/>
                <a:cs typeface="Courier New"/>
                <a:sym typeface="Courier New"/>
              </a:rPr>
              <a:t>: 1, </a:t>
            </a:r>
            <a:r>
              <a:rPr b="0" lang="en" sz="1500">
                <a:solidFill>
                  <a:srgbClr val="85200C"/>
                </a:solidFill>
                <a:latin typeface="Courier New"/>
                <a:ea typeface="Courier New"/>
                <a:cs typeface="Courier New"/>
                <a:sym typeface="Courier New"/>
              </a:rPr>
              <a:t>b</a:t>
            </a:r>
            <a:r>
              <a:rPr b="0" lang="en" sz="1500">
                <a:solidFill>
                  <a:srgbClr val="000000"/>
                </a:solidFill>
                <a:latin typeface="Courier New"/>
                <a:ea typeface="Courier New"/>
                <a:cs typeface="Courier New"/>
                <a:sym typeface="Courier New"/>
              </a:rPr>
              <a:t>: 2, </a:t>
            </a:r>
            <a:r>
              <a:rPr b="0" lang="en" sz="1500">
                <a:solidFill>
                  <a:srgbClr val="85200C"/>
                </a:solidFill>
                <a:latin typeface="Courier New"/>
                <a:ea typeface="Courier New"/>
                <a:cs typeface="Courier New"/>
                <a:sym typeface="Courier New"/>
              </a:rPr>
              <a:t>c</a:t>
            </a:r>
            <a:r>
              <a:rPr b="0" lang="en" sz="1500">
                <a:solidFill>
                  <a:srgbClr val="000000"/>
                </a:solidFill>
                <a:latin typeface="Courier New"/>
                <a:ea typeface="Courier New"/>
                <a:cs typeface="Courier New"/>
                <a:sym typeface="Courier New"/>
              </a:rPr>
              <a:t>: 3};</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9900FF"/>
                </a:solidFill>
                <a:latin typeface="Courier New"/>
                <a:ea typeface="Courier New"/>
                <a:cs typeface="Courier New"/>
                <a:sym typeface="Courier New"/>
              </a:rPr>
              <a:t>for</a:t>
            </a:r>
            <a:r>
              <a:rPr b="0" lang="en" sz="1500">
                <a:solidFill>
                  <a:srgbClr val="000000"/>
                </a:solidFill>
                <a:latin typeface="Courier New"/>
                <a:ea typeface="Courier New"/>
                <a:cs typeface="Courier New"/>
                <a:sym typeface="Courier New"/>
              </a:rPr>
              <a:t> (</a:t>
            </a:r>
            <a:r>
              <a:rPr b="0" lang="en" sz="1500">
                <a:solidFill>
                  <a:srgbClr val="9900FF"/>
                </a:solidFill>
                <a:latin typeface="Courier New"/>
                <a:ea typeface="Courier New"/>
                <a:cs typeface="Courier New"/>
                <a:sym typeface="Courier New"/>
              </a:rPr>
              <a:t>var</a:t>
            </a:r>
            <a:r>
              <a:rPr b="0" lang="en" sz="1500">
                <a:solidFill>
                  <a:srgbClr val="000000"/>
                </a:solidFill>
                <a:latin typeface="Courier New"/>
                <a:ea typeface="Courier New"/>
                <a:cs typeface="Courier New"/>
                <a:sym typeface="Courier New"/>
              </a:rPr>
              <a:t> property1 </a:t>
            </a:r>
            <a:r>
              <a:rPr b="0" lang="en" sz="1500">
                <a:solidFill>
                  <a:srgbClr val="9900FF"/>
                </a:solidFill>
                <a:latin typeface="Courier New"/>
                <a:ea typeface="Courier New"/>
                <a:cs typeface="Courier New"/>
                <a:sym typeface="Courier New"/>
              </a:rPr>
              <a:t>in</a:t>
            </a:r>
            <a:r>
              <a:rPr b="0" lang="en" sz="1500">
                <a:solidFill>
                  <a:srgbClr val="000000"/>
                </a:solidFill>
                <a:latin typeface="Courier New"/>
                <a:ea typeface="Courier New"/>
                <a:cs typeface="Courier New"/>
                <a:sym typeface="Courier New"/>
              </a:rPr>
              <a:t> object1) {</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  string1 += object1[property1];</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console.</a:t>
            </a:r>
            <a:r>
              <a:rPr b="0" lang="en" sz="1500">
                <a:solidFill>
                  <a:srgbClr val="85200C"/>
                </a:solidFill>
                <a:latin typeface="Courier New"/>
                <a:ea typeface="Courier New"/>
                <a:cs typeface="Courier New"/>
                <a:sym typeface="Courier New"/>
              </a:rPr>
              <a:t>log</a:t>
            </a:r>
            <a:r>
              <a:rPr b="0" lang="en" sz="1500">
                <a:solidFill>
                  <a:srgbClr val="000000"/>
                </a:solidFill>
                <a:latin typeface="Courier New"/>
                <a:ea typeface="Courier New"/>
                <a:cs typeface="Courier New"/>
                <a:sym typeface="Courier New"/>
              </a:rPr>
              <a:t>(string1);</a:t>
            </a:r>
            <a:endParaRPr b="0" sz="1500">
              <a:solidFill>
                <a:srgbClr val="000000"/>
              </a:solidFill>
              <a:latin typeface="Courier New"/>
              <a:ea typeface="Courier New"/>
              <a:cs typeface="Courier New"/>
              <a:sym typeface="Courier New"/>
            </a:endParaRPr>
          </a:p>
          <a:p>
            <a:pPr indent="-323850" lvl="0" marL="457200" rtl="0" algn="l">
              <a:lnSpc>
                <a:spcPct val="135000"/>
              </a:lnSpc>
              <a:spcBef>
                <a:spcPts val="0"/>
              </a:spcBef>
              <a:spcAft>
                <a:spcPts val="0"/>
              </a:spcAft>
              <a:buClr>
                <a:srgbClr val="BEBEC5"/>
              </a:buClr>
              <a:buSzPts val="1500"/>
              <a:buFont typeface="Courier New"/>
              <a:buAutoNum type="arabicPeriod"/>
            </a:pPr>
            <a:r>
              <a:rPr b="0" lang="en" sz="1500">
                <a:solidFill>
                  <a:srgbClr val="000000"/>
                </a:solidFill>
                <a:latin typeface="Courier New"/>
                <a:ea typeface="Courier New"/>
                <a:cs typeface="Courier New"/>
                <a:sym typeface="Courier New"/>
              </a:rPr>
              <a:t>// expected output: "123"</a:t>
            </a:r>
            <a:endParaRPr b="0" sz="1500">
              <a:solidFill>
                <a:srgbClr val="000000"/>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b="0" sz="1500">
              <a:solidFill>
                <a:srgbClr val="000000"/>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b="0" sz="15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0" sz="2500">
              <a:solidFill>
                <a:srgbClr val="000000"/>
              </a:solidFill>
              <a:highlight>
                <a:srgbClr val="FFFFFF"/>
              </a:highlight>
            </a:endParaRPr>
          </a:p>
        </p:txBody>
      </p:sp>
      <p:sp>
        <p:nvSpPr>
          <p:cNvPr id="148" name="Google Shape;148;p25"/>
          <p:cNvSpPr txBox="1"/>
          <p:nvPr/>
        </p:nvSpPr>
        <p:spPr>
          <a:xfrm>
            <a:off x="6333150" y="4450450"/>
            <a:ext cx="2659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MDN Source</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2" name="Shape 152"/>
        <p:cNvGrpSpPr/>
        <p:nvPr/>
      </p:nvGrpSpPr>
      <p:grpSpPr>
        <a:xfrm>
          <a:off x="0" y="0"/>
          <a:ext cx="0" cy="0"/>
          <a:chOff x="0" y="0"/>
          <a:chExt cx="0" cy="0"/>
        </a:xfrm>
      </p:grpSpPr>
      <p:sp>
        <p:nvSpPr>
          <p:cNvPr id="153" name="Google Shape;153;p26"/>
          <p:cNvSpPr txBox="1"/>
          <p:nvPr/>
        </p:nvSpPr>
        <p:spPr>
          <a:xfrm>
            <a:off x="6333150" y="4450450"/>
            <a:ext cx="2659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MDN Source</a:t>
            </a:r>
            <a:endParaRPr>
              <a:latin typeface="Lato"/>
              <a:ea typeface="Lato"/>
              <a:cs typeface="Lato"/>
              <a:sym typeface="Lato"/>
            </a:endParaRPr>
          </a:p>
        </p:txBody>
      </p:sp>
      <p:sp>
        <p:nvSpPr>
          <p:cNvPr id="154" name="Google Shape;154;p26"/>
          <p:cNvSpPr txBox="1"/>
          <p:nvPr>
            <p:ph type="ctrTitle"/>
          </p:nvPr>
        </p:nvSpPr>
        <p:spPr>
          <a:xfrm>
            <a:off x="729450" y="4842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for...in?</a:t>
            </a:r>
            <a:endParaRPr/>
          </a:p>
          <a:p>
            <a:pPr indent="0" lvl="0" marL="0" rtl="0" algn="l">
              <a:spcBef>
                <a:spcPts val="0"/>
              </a:spcBef>
              <a:spcAft>
                <a:spcPts val="0"/>
              </a:spcAft>
              <a:buNone/>
            </a:pPr>
            <a:r>
              <a:rPr lang="en" sz="1000"/>
              <a:t> </a:t>
            </a:r>
            <a:endParaRPr sz="1000"/>
          </a:p>
          <a:p>
            <a:pPr indent="0" lvl="0" marL="0" rtl="0" algn="l">
              <a:lnSpc>
                <a:spcPct val="115000"/>
              </a:lnSpc>
              <a:spcBef>
                <a:spcPts val="0"/>
              </a:spcBef>
              <a:spcAft>
                <a:spcPts val="0"/>
              </a:spcAft>
              <a:buNone/>
            </a:pPr>
            <a:r>
              <a:rPr b="0" lang="en" sz="2000">
                <a:solidFill>
                  <a:srgbClr val="333333"/>
                </a:solidFill>
                <a:latin typeface="Courier New"/>
                <a:ea typeface="Courier New"/>
                <a:cs typeface="Courier New"/>
                <a:sym typeface="Courier New"/>
              </a:rPr>
              <a:t>for...in</a:t>
            </a:r>
            <a:r>
              <a:rPr b="0" lang="en" sz="2000">
                <a:solidFill>
                  <a:srgbClr val="333333"/>
                </a:solidFill>
                <a:latin typeface="Arial"/>
                <a:ea typeface="Arial"/>
                <a:cs typeface="Arial"/>
                <a:sym typeface="Arial"/>
              </a:rPr>
              <a:t> is built for looping over object properties. It is not recommended to use with arrays, so what might be the use of </a:t>
            </a:r>
            <a:r>
              <a:rPr b="0" lang="en" sz="2000">
                <a:solidFill>
                  <a:srgbClr val="333333"/>
                </a:solidFill>
                <a:latin typeface="Courier New"/>
                <a:ea typeface="Courier New"/>
                <a:cs typeface="Courier New"/>
                <a:sym typeface="Courier New"/>
              </a:rPr>
              <a:t>for...in</a:t>
            </a:r>
            <a:r>
              <a:rPr b="0" lang="en" sz="2000">
                <a:solidFill>
                  <a:srgbClr val="333333"/>
                </a:solidFill>
                <a:latin typeface="Arial"/>
                <a:ea typeface="Arial"/>
                <a:cs typeface="Arial"/>
                <a:sym typeface="Arial"/>
              </a:rPr>
              <a:t>?</a:t>
            </a:r>
            <a:endParaRPr b="0" sz="2000">
              <a:solidFill>
                <a:srgbClr val="333333"/>
              </a:solidFill>
              <a:latin typeface="Arial"/>
              <a:ea typeface="Arial"/>
              <a:cs typeface="Arial"/>
              <a:sym typeface="Arial"/>
            </a:endParaRPr>
          </a:p>
          <a:p>
            <a:pPr indent="0" lvl="0" marL="0" rtl="0" algn="l">
              <a:lnSpc>
                <a:spcPct val="115000"/>
              </a:lnSpc>
              <a:spcBef>
                <a:spcPts val="1800"/>
              </a:spcBef>
              <a:spcAft>
                <a:spcPts val="0"/>
              </a:spcAft>
              <a:buNone/>
            </a:pPr>
            <a:r>
              <a:rPr b="0" lang="en" sz="2000">
                <a:solidFill>
                  <a:srgbClr val="333333"/>
                </a:solidFill>
                <a:latin typeface="Arial"/>
                <a:ea typeface="Arial"/>
                <a:cs typeface="Arial"/>
                <a:sym typeface="Arial"/>
              </a:rPr>
              <a:t>It may be most practically used for </a:t>
            </a:r>
            <a:r>
              <a:rPr lang="en" sz="2000">
                <a:solidFill>
                  <a:srgbClr val="333333"/>
                </a:solidFill>
                <a:latin typeface="Arial"/>
                <a:ea typeface="Arial"/>
                <a:cs typeface="Arial"/>
                <a:sym typeface="Arial"/>
              </a:rPr>
              <a:t>debugging</a:t>
            </a:r>
            <a:r>
              <a:rPr b="0" lang="en" sz="2000">
                <a:solidFill>
                  <a:srgbClr val="333333"/>
                </a:solidFill>
                <a:latin typeface="Arial"/>
                <a:ea typeface="Arial"/>
                <a:cs typeface="Arial"/>
                <a:sym typeface="Arial"/>
              </a:rPr>
              <a:t> purposes since it is an easy way to check the properties of an object (by outputting to the console or otherwise). Although arrays are often more practical for storing data, in situations where a key-value pair is preferred for working with data, there may be instances where you want to check if any of those keys hold a particular value.</a:t>
            </a:r>
            <a:endParaRPr b="0" sz="2000">
              <a:solidFill>
                <a:srgbClr val="333333"/>
              </a:solidFill>
              <a:latin typeface="Arial"/>
              <a:ea typeface="Arial"/>
              <a:cs typeface="Arial"/>
              <a:sym typeface="Arial"/>
            </a:endParaRPr>
          </a:p>
          <a:p>
            <a:pPr indent="0" lvl="0" marL="0" rtl="0" algn="l">
              <a:lnSpc>
                <a:spcPct val="135000"/>
              </a:lnSpc>
              <a:spcBef>
                <a:spcPts val="1800"/>
              </a:spcBef>
              <a:spcAft>
                <a:spcPts val="0"/>
              </a:spcAft>
              <a:buNone/>
            </a:pPr>
            <a:r>
              <a:t/>
            </a:r>
            <a:endParaRPr b="0" sz="2000">
              <a:solidFill>
                <a:srgbClr val="000000"/>
              </a:solidFill>
              <a:highlight>
                <a:srgbClr val="FFFFFF"/>
              </a:highlight>
            </a:endParaRPr>
          </a:p>
          <a:p>
            <a:pPr indent="0" lvl="0" marL="0" rtl="0" algn="l">
              <a:lnSpc>
                <a:spcPct val="135000"/>
              </a:lnSpc>
              <a:spcBef>
                <a:spcPts val="0"/>
              </a:spcBef>
              <a:spcAft>
                <a:spcPts val="0"/>
              </a:spcAft>
              <a:buNone/>
            </a:pPr>
            <a:r>
              <a:t/>
            </a:r>
            <a:endParaRPr b="0" sz="1500">
              <a:solidFill>
                <a:srgbClr val="000000"/>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b="0" sz="15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0" sz="250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0" name="Shape 90"/>
        <p:cNvGrpSpPr/>
        <p:nvPr/>
      </p:nvGrpSpPr>
      <p:grpSpPr>
        <a:xfrm>
          <a:off x="0" y="0"/>
          <a:ext cx="0" cy="0"/>
          <a:chOff x="0" y="0"/>
          <a:chExt cx="0" cy="0"/>
        </a:xfrm>
      </p:grpSpPr>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br>
              <a:rPr lang="en"/>
            </a:br>
            <a:r>
              <a:rPr lang="en" sz="2000"/>
              <a:t> </a:t>
            </a:r>
            <a:endParaRPr sz="2000"/>
          </a:p>
          <a:p>
            <a:pPr indent="-450850" lvl="0" marL="457200" rtl="0" algn="l">
              <a:spcBef>
                <a:spcPts val="0"/>
              </a:spcBef>
              <a:spcAft>
                <a:spcPts val="0"/>
              </a:spcAft>
              <a:buSzPts val="3500"/>
              <a:buChar char="●"/>
            </a:pPr>
            <a:r>
              <a:rPr b="0" lang="en" sz="3500"/>
              <a:t>For Loop</a:t>
            </a:r>
            <a:endParaRPr b="0" sz="3500"/>
          </a:p>
          <a:p>
            <a:pPr indent="-450850" lvl="0" marL="457200" rtl="0" algn="l">
              <a:spcBef>
                <a:spcPts val="0"/>
              </a:spcBef>
              <a:spcAft>
                <a:spcPts val="0"/>
              </a:spcAft>
              <a:buSzPts val="3500"/>
              <a:buChar char="●"/>
            </a:pPr>
            <a:r>
              <a:rPr b="0" lang="en" sz="3500"/>
              <a:t>While Loop</a:t>
            </a:r>
            <a:endParaRPr b="0" sz="3500"/>
          </a:p>
          <a:p>
            <a:pPr indent="-450850" lvl="0" marL="457200" rtl="0" algn="l">
              <a:spcBef>
                <a:spcPts val="0"/>
              </a:spcBef>
              <a:spcAft>
                <a:spcPts val="0"/>
              </a:spcAft>
              <a:buSzPts val="3500"/>
              <a:buChar char="●"/>
            </a:pPr>
            <a:r>
              <a:rPr b="0" lang="en" sz="3500"/>
              <a:t>For Each</a:t>
            </a:r>
            <a:endParaRPr b="0" sz="3500"/>
          </a:p>
          <a:p>
            <a:pPr indent="-450850" lvl="0" marL="457200" rtl="0" algn="l">
              <a:spcBef>
                <a:spcPts val="0"/>
              </a:spcBef>
              <a:spcAft>
                <a:spcPts val="0"/>
              </a:spcAft>
              <a:buSzPts val="3500"/>
              <a:buChar char="●"/>
            </a:pPr>
            <a:r>
              <a:rPr b="0" lang="en" sz="3500"/>
              <a:t>For … in</a:t>
            </a:r>
            <a:endParaRPr b="0" sz="3500"/>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5" name="Shape 95"/>
        <p:cNvGrpSpPr/>
        <p:nvPr/>
      </p:nvGrpSpPr>
      <p:grpSpPr>
        <a:xfrm>
          <a:off x="0" y="0"/>
          <a:ext cx="0" cy="0"/>
          <a:chOff x="0" y="0"/>
          <a:chExt cx="0" cy="0"/>
        </a:xfrm>
      </p:grpSpPr>
      <p:sp>
        <p:nvSpPr>
          <p:cNvPr id="96" name="Google Shape;96;p15"/>
          <p:cNvSpPr txBox="1"/>
          <p:nvPr>
            <p:ph type="ctrTitle"/>
          </p:nvPr>
        </p:nvSpPr>
        <p:spPr>
          <a:xfrm>
            <a:off x="729450" y="484250"/>
            <a:ext cx="76881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loops? </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sz="3000"/>
              <a:t>In computer science, a loop is a sequence of instructions that is continually repeated until a certain condition is reached.</a:t>
            </a:r>
            <a:endParaRPr b="0" sz="3000"/>
          </a:p>
          <a:p>
            <a:pPr indent="0" lvl="0" marL="457200" rtl="0" algn="l">
              <a:spcBef>
                <a:spcPts val="0"/>
              </a:spcBef>
              <a:spcAft>
                <a:spcPts val="0"/>
              </a:spcAft>
              <a:buNone/>
            </a:pPr>
            <a:r>
              <a:t/>
            </a:r>
            <a:endParaRPr b="0" sz="1050">
              <a:latin typeface="Arial"/>
              <a:ea typeface="Arial"/>
              <a:cs typeface="Arial"/>
              <a:sym typeface="Arial"/>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0" name="Shape 100"/>
        <p:cNvGrpSpPr/>
        <p:nvPr/>
      </p:nvGrpSpPr>
      <p:grpSpPr>
        <a:xfrm>
          <a:off x="0" y="0"/>
          <a:ext cx="0" cy="0"/>
          <a:chOff x="0" y="0"/>
          <a:chExt cx="0" cy="0"/>
        </a:xfrm>
      </p:grpSpPr>
      <p:sp>
        <p:nvSpPr>
          <p:cNvPr id="101" name="Google Shape;101;p16"/>
          <p:cNvSpPr txBox="1"/>
          <p:nvPr>
            <p:ph type="ctrTitle"/>
          </p:nvPr>
        </p:nvSpPr>
        <p:spPr>
          <a:xfrm>
            <a:off x="729450" y="4842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a:t>
            </a:r>
            <a:endParaRPr/>
          </a:p>
          <a:p>
            <a:pPr indent="0" lvl="0" marL="457200" rtl="0" algn="l">
              <a:spcBef>
                <a:spcPts val="0"/>
              </a:spcBef>
              <a:spcAft>
                <a:spcPts val="0"/>
              </a:spcAft>
              <a:buNone/>
            </a:pPr>
            <a:r>
              <a:t/>
            </a:r>
            <a:endParaRPr/>
          </a:p>
          <a:p>
            <a:pPr indent="-387350" lvl="0" marL="457200" rtl="0" algn="l">
              <a:lnSpc>
                <a:spcPct val="135000"/>
              </a:lnSpc>
              <a:spcBef>
                <a:spcPts val="0"/>
              </a:spcBef>
              <a:spcAft>
                <a:spcPts val="0"/>
              </a:spcAft>
              <a:buClr>
                <a:srgbClr val="BEBEC5"/>
              </a:buClr>
              <a:buSzPts val="2500"/>
              <a:buFont typeface="Courier New"/>
              <a:buAutoNum type="arabicPeriod"/>
            </a:pPr>
            <a:r>
              <a:rPr b="0" lang="en" sz="2500">
                <a:solidFill>
                  <a:srgbClr val="0000DD"/>
                </a:solidFill>
                <a:latin typeface="Courier New"/>
                <a:ea typeface="Courier New"/>
                <a:cs typeface="Courier New"/>
                <a:sym typeface="Courier New"/>
              </a:rPr>
              <a:t>var</a:t>
            </a:r>
            <a:r>
              <a:rPr b="0" lang="en" sz="2500">
                <a:solidFill>
                  <a:srgbClr val="000000"/>
                </a:solidFill>
                <a:latin typeface="Courier New"/>
                <a:ea typeface="Courier New"/>
                <a:cs typeface="Courier New"/>
                <a:sym typeface="Courier New"/>
              </a:rPr>
              <a:t> sum = </a:t>
            </a:r>
            <a:r>
              <a:rPr b="0" lang="en" sz="2500">
                <a:solidFill>
                  <a:srgbClr val="FF0000"/>
                </a:solidFill>
                <a:latin typeface="Courier New"/>
                <a:ea typeface="Courier New"/>
                <a:cs typeface="Courier New"/>
                <a:sym typeface="Courier New"/>
              </a:rPr>
              <a:t>0</a:t>
            </a:r>
            <a:r>
              <a:rPr b="0" lang="en" sz="2500">
                <a:solidFill>
                  <a:srgbClr val="000000"/>
                </a:solidFill>
                <a:latin typeface="Courier New"/>
                <a:ea typeface="Courier New"/>
                <a:cs typeface="Courier New"/>
                <a:sym typeface="Courier New"/>
              </a:rPr>
              <a:t>;</a:t>
            </a:r>
            <a:endParaRPr b="0" sz="2500">
              <a:solidFill>
                <a:srgbClr val="000000"/>
              </a:solidFill>
              <a:latin typeface="Courier New"/>
              <a:ea typeface="Courier New"/>
              <a:cs typeface="Courier New"/>
              <a:sym typeface="Courier New"/>
            </a:endParaRPr>
          </a:p>
          <a:p>
            <a:pPr indent="-387350" lvl="0" marL="457200" rtl="0" algn="l">
              <a:lnSpc>
                <a:spcPct val="135000"/>
              </a:lnSpc>
              <a:spcBef>
                <a:spcPts val="0"/>
              </a:spcBef>
              <a:spcAft>
                <a:spcPts val="0"/>
              </a:spcAft>
              <a:buClr>
                <a:srgbClr val="BEBEC5"/>
              </a:buClr>
              <a:buSzPts val="2500"/>
              <a:buFont typeface="Courier New"/>
              <a:buAutoNum type="arabicPeriod"/>
            </a:pPr>
            <a:r>
              <a:rPr b="0" lang="en" sz="2500">
                <a:solidFill>
                  <a:srgbClr val="0000DD"/>
                </a:solidFill>
                <a:latin typeface="Courier New"/>
                <a:ea typeface="Courier New"/>
                <a:cs typeface="Courier New"/>
                <a:sym typeface="Courier New"/>
              </a:rPr>
              <a:t>for</a:t>
            </a:r>
            <a:r>
              <a:rPr b="0" lang="en" sz="2500">
                <a:solidFill>
                  <a:srgbClr val="000000"/>
                </a:solidFill>
                <a:latin typeface="Courier New"/>
                <a:ea typeface="Courier New"/>
                <a:cs typeface="Courier New"/>
                <a:sym typeface="Courier New"/>
              </a:rPr>
              <a:t> (</a:t>
            </a:r>
            <a:r>
              <a:rPr b="0" lang="en" sz="2500">
                <a:solidFill>
                  <a:srgbClr val="0000DD"/>
                </a:solidFill>
                <a:latin typeface="Courier New"/>
                <a:ea typeface="Courier New"/>
                <a:cs typeface="Courier New"/>
                <a:sym typeface="Courier New"/>
              </a:rPr>
              <a:t>var</a:t>
            </a:r>
            <a:r>
              <a:rPr b="0" lang="en" sz="2500">
                <a:solidFill>
                  <a:srgbClr val="000000"/>
                </a:solidFill>
                <a:latin typeface="Courier New"/>
                <a:ea typeface="Courier New"/>
                <a:cs typeface="Courier New"/>
                <a:sym typeface="Courier New"/>
              </a:rPr>
              <a:t> i = </a:t>
            </a:r>
            <a:r>
              <a:rPr b="0" lang="en" sz="2500">
                <a:solidFill>
                  <a:srgbClr val="FF0000"/>
                </a:solidFill>
                <a:latin typeface="Courier New"/>
                <a:ea typeface="Courier New"/>
                <a:cs typeface="Courier New"/>
                <a:sym typeface="Courier New"/>
              </a:rPr>
              <a:t>1</a:t>
            </a:r>
            <a:r>
              <a:rPr b="0" lang="en" sz="2500">
                <a:solidFill>
                  <a:srgbClr val="000000"/>
                </a:solidFill>
                <a:latin typeface="Courier New"/>
                <a:ea typeface="Courier New"/>
                <a:cs typeface="Courier New"/>
                <a:sym typeface="Courier New"/>
              </a:rPr>
              <a:t>; i &lt;= </a:t>
            </a:r>
            <a:r>
              <a:rPr b="0" lang="en" sz="2500">
                <a:solidFill>
                  <a:srgbClr val="FF0000"/>
                </a:solidFill>
                <a:latin typeface="Courier New"/>
                <a:ea typeface="Courier New"/>
                <a:cs typeface="Courier New"/>
                <a:sym typeface="Courier New"/>
              </a:rPr>
              <a:t>50</a:t>
            </a:r>
            <a:r>
              <a:rPr b="0" lang="en" sz="2500">
                <a:solidFill>
                  <a:srgbClr val="000000"/>
                </a:solidFill>
                <a:latin typeface="Courier New"/>
                <a:ea typeface="Courier New"/>
                <a:cs typeface="Courier New"/>
                <a:sym typeface="Courier New"/>
              </a:rPr>
              <a:t>; i++) {</a:t>
            </a:r>
            <a:endParaRPr b="0" sz="2500">
              <a:solidFill>
                <a:srgbClr val="000000"/>
              </a:solidFill>
              <a:latin typeface="Courier New"/>
              <a:ea typeface="Courier New"/>
              <a:cs typeface="Courier New"/>
              <a:sym typeface="Courier New"/>
            </a:endParaRPr>
          </a:p>
          <a:p>
            <a:pPr indent="-387350" lvl="0" marL="457200" rtl="0" algn="l">
              <a:lnSpc>
                <a:spcPct val="135000"/>
              </a:lnSpc>
              <a:spcBef>
                <a:spcPts val="0"/>
              </a:spcBef>
              <a:spcAft>
                <a:spcPts val="0"/>
              </a:spcAft>
              <a:buClr>
                <a:srgbClr val="BEBEC5"/>
              </a:buClr>
              <a:buSzPts val="2500"/>
              <a:buFont typeface="Courier New"/>
              <a:buAutoNum type="arabicPeriod"/>
            </a:pPr>
            <a:r>
              <a:rPr b="0" lang="en" sz="2500">
                <a:solidFill>
                  <a:srgbClr val="000000"/>
                </a:solidFill>
                <a:latin typeface="Courier New"/>
                <a:ea typeface="Courier New"/>
                <a:cs typeface="Courier New"/>
                <a:sym typeface="Courier New"/>
              </a:rPr>
              <a:t>  sum = sum + i;</a:t>
            </a:r>
            <a:endParaRPr b="0" sz="2500">
              <a:solidFill>
                <a:srgbClr val="000000"/>
              </a:solidFill>
              <a:latin typeface="Courier New"/>
              <a:ea typeface="Courier New"/>
              <a:cs typeface="Courier New"/>
              <a:sym typeface="Courier New"/>
            </a:endParaRPr>
          </a:p>
          <a:p>
            <a:pPr indent="-387350" lvl="0" marL="457200" rtl="0" algn="l">
              <a:lnSpc>
                <a:spcPct val="135000"/>
              </a:lnSpc>
              <a:spcBef>
                <a:spcPts val="0"/>
              </a:spcBef>
              <a:spcAft>
                <a:spcPts val="0"/>
              </a:spcAft>
              <a:buClr>
                <a:srgbClr val="BEBEC5"/>
              </a:buClr>
              <a:buSzPts val="2500"/>
              <a:buFont typeface="Courier New"/>
              <a:buAutoNum type="arabicPeriod"/>
            </a:pPr>
            <a:r>
              <a:rPr b="0" lang="en" sz="2500">
                <a:solidFill>
                  <a:srgbClr val="000000"/>
                </a:solidFill>
                <a:latin typeface="Courier New"/>
                <a:ea typeface="Courier New"/>
                <a:cs typeface="Courier New"/>
                <a:sym typeface="Courier New"/>
              </a:rPr>
              <a:t>}</a:t>
            </a:r>
            <a:endParaRPr b="0" sz="2500">
              <a:solidFill>
                <a:srgbClr val="000000"/>
              </a:solidFill>
              <a:latin typeface="Courier New"/>
              <a:ea typeface="Courier New"/>
              <a:cs typeface="Courier New"/>
              <a:sym typeface="Courier New"/>
            </a:endParaRPr>
          </a:p>
          <a:p>
            <a:pPr indent="-387350" lvl="0" marL="457200" rtl="0" algn="l">
              <a:lnSpc>
                <a:spcPct val="135000"/>
              </a:lnSpc>
              <a:spcBef>
                <a:spcPts val="0"/>
              </a:spcBef>
              <a:spcAft>
                <a:spcPts val="0"/>
              </a:spcAft>
              <a:buClr>
                <a:srgbClr val="BEBEC5"/>
              </a:buClr>
              <a:buSzPts val="2500"/>
              <a:buFont typeface="Courier New"/>
              <a:buAutoNum type="arabicPeriod"/>
            </a:pPr>
            <a:r>
              <a:rPr b="0" lang="en" sz="2500">
                <a:solidFill>
                  <a:srgbClr val="000000"/>
                </a:solidFill>
                <a:latin typeface="Courier New"/>
                <a:ea typeface="Courier New"/>
                <a:cs typeface="Courier New"/>
                <a:sym typeface="Courier New"/>
              </a:rPr>
              <a:t>alert(</a:t>
            </a:r>
            <a:r>
              <a:rPr b="0" lang="en" sz="2500">
                <a:solidFill>
                  <a:srgbClr val="A31515"/>
                </a:solidFill>
                <a:latin typeface="Courier New"/>
                <a:ea typeface="Courier New"/>
                <a:cs typeface="Courier New"/>
                <a:sym typeface="Courier New"/>
              </a:rPr>
              <a:t>"Sum = "</a:t>
            </a:r>
            <a:r>
              <a:rPr b="0" lang="en" sz="2500">
                <a:solidFill>
                  <a:srgbClr val="000000"/>
                </a:solidFill>
                <a:latin typeface="Courier New"/>
                <a:ea typeface="Courier New"/>
                <a:cs typeface="Courier New"/>
                <a:sym typeface="Courier New"/>
              </a:rPr>
              <a:t> + sum);</a:t>
            </a:r>
            <a:endParaRPr b="0" sz="25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3000">
              <a:solidFill>
                <a:srgbClr val="0000C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0"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5" name="Shape 105"/>
        <p:cNvGrpSpPr/>
        <p:nvPr/>
      </p:nvGrpSpPr>
      <p:grpSpPr>
        <a:xfrm>
          <a:off x="0" y="0"/>
          <a:ext cx="0" cy="0"/>
          <a:chOff x="0" y="0"/>
          <a:chExt cx="0" cy="0"/>
        </a:xfrm>
      </p:grpSpPr>
      <p:sp>
        <p:nvSpPr>
          <p:cNvPr id="106" name="Google Shape;106;p17"/>
          <p:cNvSpPr txBox="1"/>
          <p:nvPr>
            <p:ph type="ctrTitle"/>
          </p:nvPr>
        </p:nvSpPr>
        <p:spPr>
          <a:xfrm>
            <a:off x="729450" y="4842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 Explained</a:t>
            </a:r>
            <a:br>
              <a:rPr lang="en"/>
            </a:br>
            <a:r>
              <a:rPr lang="en" sz="1000"/>
              <a:t> </a:t>
            </a:r>
            <a:endParaRPr sz="1000"/>
          </a:p>
          <a:p>
            <a:pPr indent="0" lvl="0" marL="0" rtl="0" algn="l">
              <a:lnSpc>
                <a:spcPct val="115000"/>
              </a:lnSpc>
              <a:spcBef>
                <a:spcPts val="0"/>
              </a:spcBef>
              <a:spcAft>
                <a:spcPts val="0"/>
              </a:spcAft>
              <a:buNone/>
            </a:pPr>
            <a:r>
              <a:rPr b="0" lang="en" sz="2000">
                <a:solidFill>
                  <a:srgbClr val="000000"/>
                </a:solidFill>
              </a:rPr>
              <a:t>A for loop consists of three parts, separated by semicolons. </a:t>
            </a:r>
            <a:endParaRPr b="0" sz="2000">
              <a:solidFill>
                <a:srgbClr val="000000"/>
              </a:solidFill>
            </a:endParaRPr>
          </a:p>
          <a:p>
            <a:pPr indent="-355600" lvl="0" marL="457200" rtl="0" algn="l">
              <a:lnSpc>
                <a:spcPct val="115000"/>
              </a:lnSpc>
              <a:spcBef>
                <a:spcPts val="800"/>
              </a:spcBef>
              <a:spcAft>
                <a:spcPts val="0"/>
              </a:spcAft>
              <a:buClr>
                <a:srgbClr val="000000"/>
              </a:buClr>
              <a:buSzPts val="2000"/>
              <a:buChar char="●"/>
            </a:pPr>
            <a:r>
              <a:rPr b="0" lang="en" sz="2000">
                <a:solidFill>
                  <a:srgbClr val="000000"/>
                </a:solidFill>
              </a:rPr>
              <a:t>The first is the </a:t>
            </a:r>
            <a:r>
              <a:rPr b="0" i="1" lang="en" sz="2000">
                <a:solidFill>
                  <a:srgbClr val="000000"/>
                </a:solidFill>
              </a:rPr>
              <a:t>initializer</a:t>
            </a:r>
            <a:r>
              <a:rPr b="0" lang="en" sz="2000">
                <a:solidFill>
                  <a:srgbClr val="000000"/>
                </a:solidFill>
              </a:rPr>
              <a:t> (var i = 1) which initializes the loop and is executed only once at the start. </a:t>
            </a:r>
            <a:endParaRPr b="0" sz="2000">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 sz="2000">
                <a:solidFill>
                  <a:srgbClr val="000000"/>
                </a:solidFill>
              </a:rPr>
              <a:t>The second is a </a:t>
            </a:r>
            <a:r>
              <a:rPr b="0" i="1" lang="en" sz="2000">
                <a:solidFill>
                  <a:srgbClr val="000000"/>
                </a:solidFill>
              </a:rPr>
              <a:t>test condition</a:t>
            </a:r>
            <a:r>
              <a:rPr b="0" lang="en" sz="2000">
                <a:solidFill>
                  <a:srgbClr val="000000"/>
                </a:solidFill>
              </a:rPr>
              <a:t> (i &lt;= 50). When a conditional expression evaluates to true, the body of the loop is executed. When false, the loop terminates. </a:t>
            </a:r>
            <a:endParaRPr b="0" sz="2000">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 sz="2000">
                <a:solidFill>
                  <a:srgbClr val="000000"/>
                </a:solidFill>
              </a:rPr>
              <a:t>The third part is an </a:t>
            </a:r>
            <a:r>
              <a:rPr b="0" i="1" lang="en" sz="2000">
                <a:solidFill>
                  <a:srgbClr val="000000"/>
                </a:solidFill>
              </a:rPr>
              <a:t>updater</a:t>
            </a:r>
            <a:r>
              <a:rPr b="0" lang="en" sz="2000">
                <a:solidFill>
                  <a:srgbClr val="000000"/>
                </a:solidFill>
              </a:rPr>
              <a:t> (i++) which is invoked after each iteration. The updater typically increments or decrements the loop counter.</a:t>
            </a:r>
            <a:endParaRPr b="0" sz="2000">
              <a:solidFill>
                <a:srgbClr val="000000"/>
              </a:solidFill>
            </a:endParaRPr>
          </a:p>
          <a:p>
            <a:pPr indent="0" lvl="0" marL="0" rtl="0" algn="l">
              <a:lnSpc>
                <a:spcPct val="135714"/>
              </a:lnSpc>
              <a:spcBef>
                <a:spcPts val="800"/>
              </a:spcBef>
              <a:spcAft>
                <a:spcPts val="0"/>
              </a:spcAft>
              <a:buNone/>
            </a:pPr>
            <a:r>
              <a:t/>
            </a:r>
            <a:endParaRPr b="0" sz="3000">
              <a:solidFill>
                <a:srgbClr val="0000CD"/>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0" name="Shape 110"/>
        <p:cNvGrpSpPr/>
        <p:nvPr/>
      </p:nvGrpSpPr>
      <p:grpSpPr>
        <a:xfrm>
          <a:off x="0" y="0"/>
          <a:ext cx="0" cy="0"/>
          <a:chOff x="0" y="0"/>
          <a:chExt cx="0" cy="0"/>
        </a:xfrm>
      </p:grpSpPr>
      <p:sp>
        <p:nvSpPr>
          <p:cNvPr id="111" name="Google Shape;111;p18"/>
          <p:cNvSpPr txBox="1"/>
          <p:nvPr>
            <p:ph type="ctrTitle"/>
          </p:nvPr>
        </p:nvSpPr>
        <p:spPr>
          <a:xfrm>
            <a:off x="729450" y="4080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a:t>
            </a:r>
            <a:endParaRPr/>
          </a:p>
          <a:p>
            <a:pPr indent="0" lvl="0" marL="0" rtl="0" algn="l">
              <a:spcBef>
                <a:spcPts val="0"/>
              </a:spcBef>
              <a:spcAft>
                <a:spcPts val="0"/>
              </a:spcAft>
              <a:buNone/>
            </a:pPr>
            <a:r>
              <a:t/>
            </a:r>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DD"/>
                </a:solidFill>
                <a:latin typeface="Courier New"/>
                <a:ea typeface="Courier New"/>
                <a:cs typeface="Courier New"/>
                <a:sym typeface="Courier New"/>
              </a:rPr>
              <a:t>var</a:t>
            </a:r>
            <a:r>
              <a:rPr b="0" lang="en" sz="2000">
                <a:solidFill>
                  <a:srgbClr val="000000"/>
                </a:solidFill>
                <a:latin typeface="Courier New"/>
                <a:ea typeface="Courier New"/>
                <a:cs typeface="Courier New"/>
                <a:sym typeface="Courier New"/>
              </a:rPr>
              <a:t> sum = </a:t>
            </a:r>
            <a:r>
              <a:rPr b="0" lang="en" sz="2000">
                <a:solidFill>
                  <a:srgbClr val="FF0000"/>
                </a:solidFill>
                <a:latin typeface="Courier New"/>
                <a:ea typeface="Courier New"/>
                <a:cs typeface="Courier New"/>
                <a:sym typeface="Courier New"/>
              </a:rPr>
              <a:t>0</a:t>
            </a:r>
            <a:r>
              <a:rPr b="0" lang="en" sz="2000">
                <a:solidFill>
                  <a:srgbClr val="000000"/>
                </a:solidFill>
                <a:latin typeface="Courier New"/>
                <a:ea typeface="Courier New"/>
                <a:cs typeface="Courier New"/>
                <a:sym typeface="Courier New"/>
              </a:rPr>
              <a:t>;</a:t>
            </a:r>
            <a:endParaRPr b="0" sz="2000">
              <a:solidFill>
                <a:srgbClr val="000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DD"/>
                </a:solidFill>
                <a:latin typeface="Courier New"/>
                <a:ea typeface="Courier New"/>
                <a:cs typeface="Courier New"/>
                <a:sym typeface="Courier New"/>
              </a:rPr>
              <a:t>var</a:t>
            </a:r>
            <a:r>
              <a:rPr b="0" lang="en" sz="2000">
                <a:solidFill>
                  <a:srgbClr val="000000"/>
                </a:solidFill>
                <a:latin typeface="Courier New"/>
                <a:ea typeface="Courier New"/>
                <a:cs typeface="Courier New"/>
                <a:sym typeface="Courier New"/>
              </a:rPr>
              <a:t> number = </a:t>
            </a:r>
            <a:r>
              <a:rPr b="0" lang="en" sz="2000">
                <a:solidFill>
                  <a:srgbClr val="FF0000"/>
                </a:solidFill>
                <a:latin typeface="Courier New"/>
                <a:ea typeface="Courier New"/>
                <a:cs typeface="Courier New"/>
                <a:sym typeface="Courier New"/>
              </a:rPr>
              <a:t>1</a:t>
            </a:r>
            <a:r>
              <a:rPr b="0" lang="en" sz="2000">
                <a:solidFill>
                  <a:srgbClr val="000000"/>
                </a:solidFill>
                <a:latin typeface="Courier New"/>
                <a:ea typeface="Courier New"/>
                <a:cs typeface="Courier New"/>
                <a:sym typeface="Courier New"/>
              </a:rPr>
              <a:t>;</a:t>
            </a:r>
            <a:endParaRPr b="0" sz="2000">
              <a:solidFill>
                <a:srgbClr val="000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DD"/>
                </a:solidFill>
                <a:latin typeface="Courier New"/>
                <a:ea typeface="Courier New"/>
                <a:cs typeface="Courier New"/>
                <a:sym typeface="Courier New"/>
              </a:rPr>
              <a:t>while</a:t>
            </a:r>
            <a:r>
              <a:rPr b="0" lang="en" sz="2000">
                <a:solidFill>
                  <a:srgbClr val="000000"/>
                </a:solidFill>
                <a:latin typeface="Courier New"/>
                <a:ea typeface="Courier New"/>
                <a:cs typeface="Courier New"/>
                <a:sym typeface="Courier New"/>
              </a:rPr>
              <a:t> (number &lt;= </a:t>
            </a:r>
            <a:r>
              <a:rPr b="0" lang="en" sz="2000">
                <a:solidFill>
                  <a:srgbClr val="FF0000"/>
                </a:solidFill>
                <a:latin typeface="Courier New"/>
                <a:ea typeface="Courier New"/>
                <a:cs typeface="Courier New"/>
                <a:sym typeface="Courier New"/>
              </a:rPr>
              <a:t>50</a:t>
            </a:r>
            <a:r>
              <a:rPr b="0" lang="en" sz="2000">
                <a:solidFill>
                  <a:srgbClr val="000000"/>
                </a:solidFill>
                <a:latin typeface="Courier New"/>
                <a:ea typeface="Courier New"/>
                <a:cs typeface="Courier New"/>
                <a:sym typeface="Courier New"/>
              </a:rPr>
              <a:t>) {  </a:t>
            </a:r>
            <a:r>
              <a:rPr b="0" lang="en" sz="2000">
                <a:solidFill>
                  <a:srgbClr val="008000"/>
                </a:solidFill>
                <a:latin typeface="Courier New"/>
                <a:ea typeface="Courier New"/>
                <a:cs typeface="Courier New"/>
                <a:sym typeface="Courier New"/>
              </a:rPr>
              <a:t>// -- condition</a:t>
            </a:r>
            <a:endParaRPr b="0" sz="2000">
              <a:solidFill>
                <a:srgbClr val="008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00"/>
                </a:solidFill>
                <a:latin typeface="Courier New"/>
                <a:ea typeface="Courier New"/>
                <a:cs typeface="Courier New"/>
                <a:sym typeface="Courier New"/>
              </a:rPr>
              <a:t> sum += number;        </a:t>
            </a:r>
            <a:r>
              <a:rPr b="0" lang="en" sz="2000">
                <a:solidFill>
                  <a:srgbClr val="008000"/>
                </a:solidFill>
                <a:latin typeface="Courier New"/>
                <a:ea typeface="Courier New"/>
                <a:cs typeface="Courier New"/>
                <a:sym typeface="Courier New"/>
              </a:rPr>
              <a:t>// -- body</a:t>
            </a:r>
            <a:endParaRPr b="0" sz="2000">
              <a:solidFill>
                <a:srgbClr val="008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00"/>
                </a:solidFill>
                <a:latin typeface="Courier New"/>
                <a:ea typeface="Courier New"/>
                <a:cs typeface="Courier New"/>
                <a:sym typeface="Courier New"/>
              </a:rPr>
              <a:t> number++;             </a:t>
            </a:r>
            <a:r>
              <a:rPr b="0" lang="en" sz="2000">
                <a:solidFill>
                  <a:srgbClr val="008000"/>
                </a:solidFill>
                <a:latin typeface="Courier New"/>
                <a:ea typeface="Courier New"/>
                <a:cs typeface="Courier New"/>
                <a:sym typeface="Courier New"/>
              </a:rPr>
              <a:t>// -- updater</a:t>
            </a:r>
            <a:endParaRPr b="0" sz="2000">
              <a:solidFill>
                <a:srgbClr val="008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00"/>
                </a:solidFill>
                <a:latin typeface="Courier New"/>
                <a:ea typeface="Courier New"/>
                <a:cs typeface="Courier New"/>
                <a:sym typeface="Courier New"/>
              </a:rPr>
              <a:t>}</a:t>
            </a:r>
            <a:endParaRPr b="0" sz="2000">
              <a:solidFill>
                <a:srgbClr val="000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00"/>
                </a:solidFill>
                <a:latin typeface="Courier New"/>
                <a:ea typeface="Courier New"/>
                <a:cs typeface="Courier New"/>
                <a:sym typeface="Courier New"/>
              </a:rPr>
              <a:t>console.log(</a:t>
            </a:r>
            <a:r>
              <a:rPr b="0" lang="en" sz="2000">
                <a:solidFill>
                  <a:srgbClr val="A31515"/>
                </a:solidFill>
                <a:latin typeface="Courier New"/>
                <a:ea typeface="Courier New"/>
                <a:cs typeface="Courier New"/>
                <a:sym typeface="Courier New"/>
              </a:rPr>
              <a:t>"Sum = "</a:t>
            </a:r>
            <a:r>
              <a:rPr b="0" lang="en" sz="2000">
                <a:solidFill>
                  <a:srgbClr val="000000"/>
                </a:solidFill>
                <a:latin typeface="Courier New"/>
                <a:ea typeface="Courier New"/>
                <a:cs typeface="Courier New"/>
                <a:sym typeface="Courier New"/>
              </a:rPr>
              <a:t> + sum);  </a:t>
            </a:r>
            <a:r>
              <a:rPr b="0" lang="en" sz="2000">
                <a:solidFill>
                  <a:srgbClr val="008000"/>
                </a:solidFill>
                <a:latin typeface="Courier New"/>
                <a:ea typeface="Courier New"/>
                <a:cs typeface="Courier New"/>
                <a:sym typeface="Courier New"/>
              </a:rPr>
              <a:t>// =&gt; Sum = 1275</a:t>
            </a:r>
            <a:endParaRPr b="0" sz="2000">
              <a:solidFill>
                <a:srgbClr val="008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5" name="Shape 115"/>
        <p:cNvGrpSpPr/>
        <p:nvPr/>
      </p:nvGrpSpPr>
      <p:grpSpPr>
        <a:xfrm>
          <a:off x="0" y="0"/>
          <a:ext cx="0" cy="0"/>
          <a:chOff x="0" y="0"/>
          <a:chExt cx="0" cy="0"/>
        </a:xfrm>
      </p:grpSpPr>
      <p:sp>
        <p:nvSpPr>
          <p:cNvPr id="116" name="Google Shape;116;p19"/>
          <p:cNvSpPr txBox="1"/>
          <p:nvPr>
            <p:ph type="ctrTitle"/>
          </p:nvPr>
        </p:nvSpPr>
        <p:spPr>
          <a:xfrm>
            <a:off x="729450" y="4842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a:t>
            </a:r>
            <a:endParaRPr/>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b="0" lang="en" sz="2800">
                <a:solidFill>
                  <a:srgbClr val="000000"/>
                </a:solidFill>
                <a:highlight>
                  <a:srgbClr val="FFFFFF"/>
                </a:highlight>
              </a:rPr>
              <a:t>The condition is first evaluated. If true, the block of statements following the while statement is executed. </a:t>
            </a:r>
            <a:endParaRPr b="0" sz="2800">
              <a:solidFill>
                <a:srgbClr val="000000"/>
              </a:solidFill>
              <a:highlight>
                <a:srgbClr val="FFFFFF"/>
              </a:highlight>
            </a:endParaRPr>
          </a:p>
          <a:p>
            <a:pPr indent="0" lvl="0" marL="0" rtl="0" algn="l">
              <a:spcBef>
                <a:spcPts val="0"/>
              </a:spcBef>
              <a:spcAft>
                <a:spcPts val="0"/>
              </a:spcAft>
              <a:buNone/>
            </a:pPr>
            <a:r>
              <a:t/>
            </a:r>
            <a:endParaRPr b="0" sz="2800">
              <a:solidFill>
                <a:srgbClr val="000000"/>
              </a:solidFill>
              <a:highlight>
                <a:srgbClr val="FFFFFF"/>
              </a:highlight>
            </a:endParaRPr>
          </a:p>
          <a:p>
            <a:pPr indent="0" lvl="0" marL="0" rtl="0" algn="l">
              <a:spcBef>
                <a:spcPts val="0"/>
              </a:spcBef>
              <a:spcAft>
                <a:spcPts val="0"/>
              </a:spcAft>
              <a:buNone/>
            </a:pPr>
            <a:r>
              <a:rPr b="0" lang="en" sz="2800">
                <a:solidFill>
                  <a:srgbClr val="000000"/>
                </a:solidFill>
                <a:highlight>
                  <a:srgbClr val="FFFFFF"/>
                </a:highlight>
              </a:rPr>
              <a:t>This is repeated until the condition becomes false. This is known as a </a:t>
            </a:r>
            <a:r>
              <a:rPr b="0" i="1" lang="en" sz="2800">
                <a:solidFill>
                  <a:srgbClr val="000000"/>
                </a:solidFill>
                <a:highlight>
                  <a:srgbClr val="FFFFFF"/>
                </a:highlight>
              </a:rPr>
              <a:t>pre-test loop</a:t>
            </a:r>
            <a:r>
              <a:rPr b="0" lang="en" sz="2800">
                <a:solidFill>
                  <a:srgbClr val="000000"/>
                </a:solidFill>
                <a:highlight>
                  <a:srgbClr val="FFFFFF"/>
                </a:highlight>
              </a:rPr>
              <a:t> because the condition is evaluated before the block is executed.</a:t>
            </a:r>
            <a:endParaRPr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0" name="Shape 120"/>
        <p:cNvGrpSpPr/>
        <p:nvPr/>
      </p:nvGrpSpPr>
      <p:grpSpPr>
        <a:xfrm>
          <a:off x="0" y="0"/>
          <a:ext cx="0" cy="0"/>
          <a:chOff x="0" y="0"/>
          <a:chExt cx="0" cy="0"/>
        </a:xfrm>
      </p:grpSpPr>
      <p:sp>
        <p:nvSpPr>
          <p:cNvPr id="121" name="Google Shape;121;p20"/>
          <p:cNvSpPr txBox="1"/>
          <p:nvPr>
            <p:ph type="ctrTitle"/>
          </p:nvPr>
        </p:nvSpPr>
        <p:spPr>
          <a:xfrm>
            <a:off x="729450" y="4842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 Vs. </a:t>
            </a:r>
            <a:r>
              <a:rPr lang="en"/>
              <a:t>While Loop</a:t>
            </a:r>
            <a:endParaRPr/>
          </a:p>
          <a:p>
            <a:pPr indent="0" lvl="0" marL="0" rtl="0" algn="l">
              <a:spcBef>
                <a:spcPts val="0"/>
              </a:spcBef>
              <a:spcAft>
                <a:spcPts val="0"/>
              </a:spcAft>
              <a:buNone/>
            </a:pPr>
            <a:r>
              <a:rPr lang="en" sz="1000"/>
              <a:t> </a:t>
            </a:r>
            <a:endParaRPr sz="1000"/>
          </a:p>
          <a:p>
            <a:pPr indent="0" lvl="0" marL="0" rtl="0" algn="l">
              <a:lnSpc>
                <a:spcPct val="115000"/>
              </a:lnSpc>
              <a:spcBef>
                <a:spcPts val="0"/>
              </a:spcBef>
              <a:spcAft>
                <a:spcPts val="0"/>
              </a:spcAft>
              <a:buNone/>
            </a:pPr>
            <a:r>
              <a:t/>
            </a:r>
            <a:endParaRPr b="0" sz="1050">
              <a:solidFill>
                <a:srgbClr val="555555"/>
              </a:solidFill>
              <a:latin typeface="Arial"/>
              <a:ea typeface="Arial"/>
              <a:cs typeface="Arial"/>
              <a:sym typeface="Arial"/>
            </a:endParaRPr>
          </a:p>
          <a:p>
            <a:pPr indent="0" lvl="0" marL="0" rtl="0" algn="l">
              <a:lnSpc>
                <a:spcPct val="115000"/>
              </a:lnSpc>
              <a:spcBef>
                <a:spcPts val="800"/>
              </a:spcBef>
              <a:spcAft>
                <a:spcPts val="0"/>
              </a:spcAft>
              <a:buNone/>
            </a:pPr>
            <a:r>
              <a:rPr b="0" lang="en" sz="2000">
                <a:solidFill>
                  <a:srgbClr val="000000"/>
                </a:solidFill>
              </a:rPr>
              <a:t>In a for-loop, all three parts i.e. initializer, test condition, and updater are written together in a single line (called an iteration statement), whereas in a while, they're scattered and lie at different places. This makes a for-loop more readable than a while-loop and as a result, more easily maintainable.</a:t>
            </a:r>
            <a:endParaRPr b="0" sz="2000">
              <a:solidFill>
                <a:srgbClr val="000000"/>
              </a:solidFill>
            </a:endParaRPr>
          </a:p>
          <a:p>
            <a:pPr indent="0" lvl="0" marL="0" rtl="0" algn="l">
              <a:lnSpc>
                <a:spcPct val="115000"/>
              </a:lnSpc>
              <a:spcBef>
                <a:spcPts val="800"/>
              </a:spcBef>
              <a:spcAft>
                <a:spcPts val="0"/>
              </a:spcAft>
              <a:buNone/>
            </a:pPr>
            <a:r>
              <a:rPr b="0" lang="en" sz="2000">
                <a:solidFill>
                  <a:srgbClr val="000000"/>
                </a:solidFill>
              </a:rPr>
              <a:t>So when do we use for and when while? If the number of iterations is known, use the for-loop. If you want to loop until a certain condition is met, use the while-loop.</a:t>
            </a:r>
            <a:endParaRPr b="0" sz="2000">
              <a:solidFill>
                <a:srgbClr val="000000"/>
              </a:solidFill>
            </a:endParaRPr>
          </a:p>
          <a:p>
            <a:pPr indent="0" lvl="0" marL="0" rtl="0" algn="l">
              <a:spcBef>
                <a:spcPts val="800"/>
              </a:spcBef>
              <a:spcAft>
                <a:spcPts val="0"/>
              </a:spcAft>
              <a:buNone/>
            </a:pPr>
            <a:r>
              <a:t/>
            </a:r>
            <a:endParaRPr b="0" sz="28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5" name="Shape 125"/>
        <p:cNvGrpSpPr/>
        <p:nvPr/>
      </p:nvGrpSpPr>
      <p:grpSpPr>
        <a:xfrm>
          <a:off x="0" y="0"/>
          <a:ext cx="0" cy="0"/>
          <a:chOff x="0" y="0"/>
          <a:chExt cx="0" cy="0"/>
        </a:xfrm>
      </p:grpSpPr>
      <p:sp>
        <p:nvSpPr>
          <p:cNvPr id="126" name="Google Shape;126;p21"/>
          <p:cNvSpPr txBox="1"/>
          <p:nvPr>
            <p:ph type="ctrTitle"/>
          </p:nvPr>
        </p:nvSpPr>
        <p:spPr>
          <a:xfrm>
            <a:off x="729450" y="408050"/>
            <a:ext cx="8334900" cy="29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a:t>
            </a:r>
            <a:r>
              <a:rPr lang="en"/>
              <a:t>While Loop</a:t>
            </a:r>
            <a:endParaRPr/>
          </a:p>
          <a:p>
            <a:pPr indent="0" lvl="0" marL="0" rtl="0" algn="l">
              <a:spcBef>
                <a:spcPts val="0"/>
              </a:spcBef>
              <a:spcAft>
                <a:spcPts val="0"/>
              </a:spcAft>
              <a:buNone/>
            </a:pPr>
            <a:r>
              <a:t/>
            </a:r>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DD"/>
                </a:solidFill>
                <a:latin typeface="Courier New"/>
                <a:ea typeface="Courier New"/>
                <a:cs typeface="Courier New"/>
                <a:sym typeface="Courier New"/>
              </a:rPr>
              <a:t>var</a:t>
            </a:r>
            <a:r>
              <a:rPr b="0" lang="en" sz="2000">
                <a:solidFill>
                  <a:srgbClr val="000000"/>
                </a:solidFill>
                <a:latin typeface="Courier New"/>
                <a:ea typeface="Courier New"/>
                <a:cs typeface="Courier New"/>
                <a:sym typeface="Courier New"/>
              </a:rPr>
              <a:t> sum = </a:t>
            </a:r>
            <a:r>
              <a:rPr b="0" lang="en" sz="2000">
                <a:solidFill>
                  <a:srgbClr val="FF0000"/>
                </a:solidFill>
                <a:latin typeface="Courier New"/>
                <a:ea typeface="Courier New"/>
                <a:cs typeface="Courier New"/>
                <a:sym typeface="Courier New"/>
              </a:rPr>
              <a:t>0</a:t>
            </a:r>
            <a:r>
              <a:rPr b="0" lang="en" sz="2000">
                <a:solidFill>
                  <a:srgbClr val="000000"/>
                </a:solidFill>
                <a:latin typeface="Courier New"/>
                <a:ea typeface="Courier New"/>
                <a:cs typeface="Courier New"/>
                <a:sym typeface="Courier New"/>
              </a:rPr>
              <a:t>;</a:t>
            </a:r>
            <a:endParaRPr b="0" sz="2000">
              <a:solidFill>
                <a:srgbClr val="000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DD"/>
                </a:solidFill>
                <a:latin typeface="Courier New"/>
                <a:ea typeface="Courier New"/>
                <a:cs typeface="Courier New"/>
                <a:sym typeface="Courier New"/>
              </a:rPr>
              <a:t>var</a:t>
            </a:r>
            <a:r>
              <a:rPr b="0" lang="en" sz="2000">
                <a:solidFill>
                  <a:srgbClr val="000000"/>
                </a:solidFill>
                <a:latin typeface="Courier New"/>
                <a:ea typeface="Courier New"/>
                <a:cs typeface="Courier New"/>
                <a:sym typeface="Courier New"/>
              </a:rPr>
              <a:t> number = </a:t>
            </a:r>
            <a:r>
              <a:rPr b="0" lang="en" sz="2000">
                <a:solidFill>
                  <a:srgbClr val="FF0000"/>
                </a:solidFill>
                <a:latin typeface="Courier New"/>
                <a:ea typeface="Courier New"/>
                <a:cs typeface="Courier New"/>
                <a:sym typeface="Courier New"/>
              </a:rPr>
              <a:t>1</a:t>
            </a:r>
            <a:r>
              <a:rPr b="0" lang="en" sz="2000">
                <a:solidFill>
                  <a:srgbClr val="000000"/>
                </a:solidFill>
                <a:latin typeface="Courier New"/>
                <a:ea typeface="Courier New"/>
                <a:cs typeface="Courier New"/>
                <a:sym typeface="Courier New"/>
              </a:rPr>
              <a:t>;</a:t>
            </a:r>
            <a:endParaRPr b="0" sz="2000">
              <a:solidFill>
                <a:srgbClr val="000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DD"/>
                </a:solidFill>
                <a:latin typeface="Courier New"/>
                <a:ea typeface="Courier New"/>
                <a:cs typeface="Courier New"/>
                <a:sym typeface="Courier New"/>
              </a:rPr>
              <a:t>do</a:t>
            </a:r>
            <a:r>
              <a:rPr b="0" lang="en" sz="2000">
                <a:solidFill>
                  <a:srgbClr val="000000"/>
                </a:solidFill>
                <a:latin typeface="Courier New"/>
                <a:ea typeface="Courier New"/>
                <a:cs typeface="Courier New"/>
                <a:sym typeface="Courier New"/>
              </a:rPr>
              <a:t> {</a:t>
            </a:r>
            <a:endParaRPr b="0" sz="2000">
              <a:solidFill>
                <a:srgbClr val="000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00"/>
                </a:solidFill>
                <a:latin typeface="Courier New"/>
                <a:ea typeface="Courier New"/>
                <a:cs typeface="Courier New"/>
                <a:sym typeface="Courier New"/>
              </a:rPr>
              <a:t>  sum += number;         </a:t>
            </a:r>
            <a:r>
              <a:rPr b="0" lang="en" sz="2000">
                <a:solidFill>
                  <a:srgbClr val="008000"/>
                </a:solidFill>
                <a:latin typeface="Courier New"/>
                <a:ea typeface="Courier New"/>
                <a:cs typeface="Courier New"/>
                <a:sym typeface="Courier New"/>
              </a:rPr>
              <a:t>// -- body</a:t>
            </a:r>
            <a:endParaRPr b="0" sz="2000">
              <a:solidFill>
                <a:srgbClr val="008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00"/>
                </a:solidFill>
                <a:latin typeface="Courier New"/>
                <a:ea typeface="Courier New"/>
                <a:cs typeface="Courier New"/>
                <a:sym typeface="Courier New"/>
              </a:rPr>
              <a:t>  number++;              </a:t>
            </a:r>
            <a:r>
              <a:rPr b="0" lang="en" sz="2000">
                <a:solidFill>
                  <a:srgbClr val="008000"/>
                </a:solidFill>
                <a:latin typeface="Courier New"/>
                <a:ea typeface="Courier New"/>
                <a:cs typeface="Courier New"/>
                <a:sym typeface="Courier New"/>
              </a:rPr>
              <a:t>// -- updater</a:t>
            </a:r>
            <a:endParaRPr b="0" sz="2000">
              <a:solidFill>
                <a:srgbClr val="008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00"/>
                </a:solidFill>
                <a:latin typeface="Courier New"/>
                <a:ea typeface="Courier New"/>
                <a:cs typeface="Courier New"/>
                <a:sym typeface="Courier New"/>
              </a:rPr>
              <a:t>} </a:t>
            </a:r>
            <a:r>
              <a:rPr b="0" lang="en" sz="2000">
                <a:solidFill>
                  <a:srgbClr val="0000DD"/>
                </a:solidFill>
                <a:latin typeface="Courier New"/>
                <a:ea typeface="Courier New"/>
                <a:cs typeface="Courier New"/>
                <a:sym typeface="Courier New"/>
              </a:rPr>
              <a:t>while</a:t>
            </a:r>
            <a:r>
              <a:rPr b="0" lang="en" sz="2000">
                <a:solidFill>
                  <a:srgbClr val="000000"/>
                </a:solidFill>
                <a:latin typeface="Courier New"/>
                <a:ea typeface="Courier New"/>
                <a:cs typeface="Courier New"/>
                <a:sym typeface="Courier New"/>
              </a:rPr>
              <a:t> (number &lt;= </a:t>
            </a:r>
            <a:r>
              <a:rPr b="0" lang="en" sz="2000">
                <a:solidFill>
                  <a:srgbClr val="FF0000"/>
                </a:solidFill>
                <a:latin typeface="Courier New"/>
                <a:ea typeface="Courier New"/>
                <a:cs typeface="Courier New"/>
                <a:sym typeface="Courier New"/>
              </a:rPr>
              <a:t>50</a:t>
            </a:r>
            <a:r>
              <a:rPr b="0" lang="en" sz="2000">
                <a:solidFill>
                  <a:srgbClr val="000000"/>
                </a:solidFill>
                <a:latin typeface="Courier New"/>
                <a:ea typeface="Courier New"/>
                <a:cs typeface="Courier New"/>
                <a:sym typeface="Courier New"/>
              </a:rPr>
              <a:t>);   </a:t>
            </a:r>
            <a:r>
              <a:rPr b="0" lang="en" sz="2000">
                <a:solidFill>
                  <a:srgbClr val="008000"/>
                </a:solidFill>
                <a:latin typeface="Courier New"/>
                <a:ea typeface="Courier New"/>
                <a:cs typeface="Courier New"/>
                <a:sym typeface="Courier New"/>
              </a:rPr>
              <a:t>// -- condition</a:t>
            </a:r>
            <a:endParaRPr b="0" sz="2000">
              <a:solidFill>
                <a:srgbClr val="008000"/>
              </a:solidFill>
              <a:latin typeface="Courier New"/>
              <a:ea typeface="Courier New"/>
              <a:cs typeface="Courier New"/>
              <a:sym typeface="Courier New"/>
            </a:endParaRPr>
          </a:p>
          <a:p>
            <a:pPr indent="-355600" lvl="0" marL="457200" rtl="0" algn="l">
              <a:lnSpc>
                <a:spcPct val="135000"/>
              </a:lnSpc>
              <a:spcBef>
                <a:spcPts val="0"/>
              </a:spcBef>
              <a:spcAft>
                <a:spcPts val="0"/>
              </a:spcAft>
              <a:buClr>
                <a:srgbClr val="BEBEC5"/>
              </a:buClr>
              <a:buSzPts val="2000"/>
              <a:buFont typeface="Courier New"/>
              <a:buAutoNum type="arabicPeriod"/>
            </a:pPr>
            <a:r>
              <a:rPr b="0" lang="en" sz="2000">
                <a:solidFill>
                  <a:srgbClr val="000000"/>
                </a:solidFill>
                <a:latin typeface="Courier New"/>
                <a:ea typeface="Courier New"/>
                <a:cs typeface="Courier New"/>
                <a:sym typeface="Courier New"/>
              </a:rPr>
              <a:t>console.log(</a:t>
            </a:r>
            <a:r>
              <a:rPr b="0" lang="en" sz="2000">
                <a:solidFill>
                  <a:srgbClr val="A31515"/>
                </a:solidFill>
                <a:latin typeface="Courier New"/>
                <a:ea typeface="Courier New"/>
                <a:cs typeface="Courier New"/>
                <a:sym typeface="Courier New"/>
              </a:rPr>
              <a:t>"Sum = "</a:t>
            </a:r>
            <a:r>
              <a:rPr b="0" lang="en" sz="2000">
                <a:solidFill>
                  <a:srgbClr val="000000"/>
                </a:solidFill>
                <a:latin typeface="Courier New"/>
                <a:ea typeface="Courier New"/>
                <a:cs typeface="Courier New"/>
                <a:sym typeface="Courier New"/>
              </a:rPr>
              <a:t> + sum);    </a:t>
            </a:r>
            <a:r>
              <a:rPr b="0" lang="en" sz="2000">
                <a:solidFill>
                  <a:srgbClr val="008000"/>
                </a:solidFill>
                <a:latin typeface="Courier New"/>
                <a:ea typeface="Courier New"/>
                <a:cs typeface="Courier New"/>
                <a:sym typeface="Courier New"/>
              </a:rPr>
              <a:t>// =&gt; Sum = 1275</a:t>
            </a:r>
            <a:endParaRPr b="0" sz="2000">
              <a:solidFill>
                <a:srgbClr val="008000"/>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b="0" sz="2000">
              <a:solidFill>
                <a:srgbClr val="008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