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2"/>
    <p:sldId id="257" r:id="rId3"/>
  </p:sldIdLst>
  <p:sldSz cx="43891200" cy="32918400"/>
  <p:notesSz cx="15074900" cy="20104100"/>
  <p:defaultTextStyle>
    <a:defPPr>
      <a:defRPr kern="0"/>
    </a:defPPr>
  </p:defaultTextStyle>
  <p:extLst>
    <p:ext uri="{EFAFB233-063F-42B5-8137-9DF3F51BA10A}">
      <p15:sldGuideLst xmlns:p15="http://schemas.microsoft.com/office/powerpoint/2012/main">
        <p15:guide id="1" orient="horz" pos="4716" userDrawn="1">
          <p15:clr>
            <a:srgbClr val="A4A3A4"/>
          </p15:clr>
        </p15:guide>
        <p15:guide id="2" pos="62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94660"/>
  </p:normalViewPr>
  <p:slideViewPr>
    <p:cSldViewPr>
      <p:cViewPr varScale="1">
        <p:scale>
          <a:sx n="22" d="100"/>
          <a:sy n="22" d="100"/>
        </p:scale>
        <p:origin x="2022" y="78"/>
      </p:cViewPr>
      <p:guideLst>
        <p:guide orient="horz" pos="4716"/>
        <p:guide pos="628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53256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539163" y="0"/>
            <a:ext cx="6532562" cy="1008063"/>
          </a:xfrm>
          <a:prstGeom prst="rect">
            <a:avLst/>
          </a:prstGeom>
        </p:spPr>
        <p:txBody>
          <a:bodyPr vert="horz" lIns="91440" tIns="45720" rIns="91440" bIns="45720" rtlCol="0"/>
          <a:lstStyle>
            <a:lvl1pPr algn="r">
              <a:defRPr sz="1200"/>
            </a:lvl1pPr>
          </a:lstStyle>
          <a:p>
            <a:fld id="{B74BB527-3D25-458F-BDB4-3BFF3190806F}" type="datetimeFigureOut">
              <a:rPr lang="en-US" smtClean="0"/>
              <a:t>4/14/2024</a:t>
            </a:fld>
            <a:endParaRPr lang="en-US"/>
          </a:p>
        </p:txBody>
      </p:sp>
      <p:sp>
        <p:nvSpPr>
          <p:cNvPr id="4" name="Slide Image Placeholder 3"/>
          <p:cNvSpPr>
            <a:spLocks noGrp="1" noRot="1" noChangeAspect="1"/>
          </p:cNvSpPr>
          <p:nvPr>
            <p:ph type="sldImg" idx="2"/>
          </p:nvPr>
        </p:nvSpPr>
        <p:spPr>
          <a:xfrm>
            <a:off x="3014663" y="2513013"/>
            <a:ext cx="90455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08125" y="9675813"/>
            <a:ext cx="120586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53256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539163" y="19096038"/>
            <a:ext cx="6532562" cy="1008062"/>
          </a:xfrm>
          <a:prstGeom prst="rect">
            <a:avLst/>
          </a:prstGeom>
        </p:spPr>
        <p:txBody>
          <a:bodyPr vert="horz" lIns="91440" tIns="45720" rIns="91440" bIns="45720" rtlCol="0" anchor="b"/>
          <a:lstStyle>
            <a:lvl1pPr algn="r">
              <a:defRPr sz="1200"/>
            </a:lvl1pPr>
          </a:lstStyle>
          <a:p>
            <a:fld id="{2C46E7A1-C924-4BD4-AE26-D0778577ADA4}" type="slidenum">
              <a:rPr lang="en-US" smtClean="0"/>
              <a:t>‹#›</a:t>
            </a:fld>
            <a:endParaRPr lang="en-US"/>
          </a:p>
        </p:txBody>
      </p:sp>
    </p:spTree>
    <p:extLst>
      <p:ext uri="{BB962C8B-B14F-4D97-AF65-F5344CB8AC3E}">
        <p14:creationId xmlns:p14="http://schemas.microsoft.com/office/powerpoint/2010/main" val="65053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up packet pictures within results text</a:t>
            </a:r>
          </a:p>
        </p:txBody>
      </p:sp>
      <p:sp>
        <p:nvSpPr>
          <p:cNvPr id="4" name="Slide Number Placeholder 3"/>
          <p:cNvSpPr>
            <a:spLocks noGrp="1"/>
          </p:cNvSpPr>
          <p:nvPr>
            <p:ph type="sldNum" sz="quarter" idx="5"/>
          </p:nvPr>
        </p:nvSpPr>
        <p:spPr/>
        <p:txBody>
          <a:bodyPr/>
          <a:lstStyle/>
          <a:p>
            <a:fld id="{2C46E7A1-C924-4BD4-AE26-D0778577ADA4}" type="slidenum">
              <a:rPr lang="en-US" smtClean="0"/>
              <a:t>1</a:t>
            </a:fld>
            <a:endParaRPr lang="en-US"/>
          </a:p>
        </p:txBody>
      </p:sp>
    </p:spTree>
    <p:extLst>
      <p:ext uri="{BB962C8B-B14F-4D97-AF65-F5344CB8AC3E}">
        <p14:creationId xmlns:p14="http://schemas.microsoft.com/office/powerpoint/2010/main" val="28065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3227" y="10204705"/>
            <a:ext cx="37323236"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6454" y="18434305"/>
            <a:ext cx="3073678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195483" y="7571233"/>
            <a:ext cx="1910071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13488" y="7571233"/>
            <a:ext cx="1910071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95484" y="1316737"/>
            <a:ext cx="3951872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195484" y="7571233"/>
            <a:ext cx="39518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9295" y="30614115"/>
            <a:ext cx="1405110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5484" y="30614115"/>
            <a:ext cx="10099227"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a:xfrm>
            <a:off x="31614977" y="30614115"/>
            <a:ext cx="10099227"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330845">
        <a:defRPr>
          <a:latin typeface="+mn-lt"/>
          <a:ea typeface="+mn-ea"/>
          <a:cs typeface="+mn-cs"/>
        </a:defRPr>
      </a:lvl2pPr>
      <a:lvl3pPr marL="2661691">
        <a:defRPr>
          <a:latin typeface="+mn-lt"/>
          <a:ea typeface="+mn-ea"/>
          <a:cs typeface="+mn-cs"/>
        </a:defRPr>
      </a:lvl3pPr>
      <a:lvl4pPr marL="3992536">
        <a:defRPr>
          <a:latin typeface="+mn-lt"/>
          <a:ea typeface="+mn-ea"/>
          <a:cs typeface="+mn-cs"/>
        </a:defRPr>
      </a:lvl4pPr>
      <a:lvl5pPr marL="5323382">
        <a:defRPr>
          <a:latin typeface="+mn-lt"/>
          <a:ea typeface="+mn-ea"/>
          <a:cs typeface="+mn-cs"/>
        </a:defRPr>
      </a:lvl5pPr>
      <a:lvl6pPr marL="6654227">
        <a:defRPr>
          <a:latin typeface="+mn-lt"/>
          <a:ea typeface="+mn-ea"/>
          <a:cs typeface="+mn-cs"/>
        </a:defRPr>
      </a:lvl6pPr>
      <a:lvl7pPr marL="7985072">
        <a:defRPr>
          <a:latin typeface="+mn-lt"/>
          <a:ea typeface="+mn-ea"/>
          <a:cs typeface="+mn-cs"/>
        </a:defRPr>
      </a:lvl7pPr>
      <a:lvl8pPr marL="9315918">
        <a:defRPr>
          <a:latin typeface="+mn-lt"/>
          <a:ea typeface="+mn-ea"/>
          <a:cs typeface="+mn-cs"/>
        </a:defRPr>
      </a:lvl8pPr>
      <a:lvl9pPr marL="10646763">
        <a:defRPr>
          <a:latin typeface="+mn-lt"/>
          <a:ea typeface="+mn-ea"/>
          <a:cs typeface="+mn-cs"/>
        </a:defRPr>
      </a:lvl9pPr>
    </p:bodyStyle>
    <p:otherStyle>
      <a:lvl1pPr marL="0">
        <a:defRPr>
          <a:latin typeface="+mn-lt"/>
          <a:ea typeface="+mn-ea"/>
          <a:cs typeface="+mn-cs"/>
        </a:defRPr>
      </a:lvl1pPr>
      <a:lvl2pPr marL="1330845">
        <a:defRPr>
          <a:latin typeface="+mn-lt"/>
          <a:ea typeface="+mn-ea"/>
          <a:cs typeface="+mn-cs"/>
        </a:defRPr>
      </a:lvl2pPr>
      <a:lvl3pPr marL="2661691">
        <a:defRPr>
          <a:latin typeface="+mn-lt"/>
          <a:ea typeface="+mn-ea"/>
          <a:cs typeface="+mn-cs"/>
        </a:defRPr>
      </a:lvl3pPr>
      <a:lvl4pPr marL="3992536">
        <a:defRPr>
          <a:latin typeface="+mn-lt"/>
          <a:ea typeface="+mn-ea"/>
          <a:cs typeface="+mn-cs"/>
        </a:defRPr>
      </a:lvl4pPr>
      <a:lvl5pPr marL="5323382">
        <a:defRPr>
          <a:latin typeface="+mn-lt"/>
          <a:ea typeface="+mn-ea"/>
          <a:cs typeface="+mn-cs"/>
        </a:defRPr>
      </a:lvl5pPr>
      <a:lvl6pPr marL="6654227">
        <a:defRPr>
          <a:latin typeface="+mn-lt"/>
          <a:ea typeface="+mn-ea"/>
          <a:cs typeface="+mn-cs"/>
        </a:defRPr>
      </a:lvl6pPr>
      <a:lvl7pPr marL="7985072">
        <a:defRPr>
          <a:latin typeface="+mn-lt"/>
          <a:ea typeface="+mn-ea"/>
          <a:cs typeface="+mn-cs"/>
        </a:defRPr>
      </a:lvl7pPr>
      <a:lvl8pPr marL="9315918">
        <a:defRPr>
          <a:latin typeface="+mn-lt"/>
          <a:ea typeface="+mn-ea"/>
          <a:cs typeface="+mn-cs"/>
        </a:defRPr>
      </a:lvl8pPr>
      <a:lvl9pPr marL="1064676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6199"/>
            <a:ext cx="43891200" cy="5262156"/>
            <a:chOff x="0" y="0"/>
            <a:chExt cx="15078075" cy="2527935"/>
          </a:xfrm>
        </p:grpSpPr>
        <p:sp>
          <p:nvSpPr>
            <p:cNvPr id="3" name="object 3"/>
            <p:cNvSpPr/>
            <p:nvPr/>
          </p:nvSpPr>
          <p:spPr>
            <a:xfrm>
              <a:off x="0" y="0"/>
              <a:ext cx="15078075" cy="2408555"/>
            </a:xfrm>
            <a:custGeom>
              <a:avLst/>
              <a:gdLst/>
              <a:ahLst/>
              <a:cxnLst/>
              <a:rect l="l" t="t" r="r" b="b"/>
              <a:pathLst>
                <a:path w="15078075" h="2408555">
                  <a:moveTo>
                    <a:pt x="0" y="2408303"/>
                  </a:moveTo>
                  <a:lnTo>
                    <a:pt x="15078075" y="2408303"/>
                  </a:lnTo>
                  <a:lnTo>
                    <a:pt x="15078075" y="0"/>
                  </a:lnTo>
                  <a:lnTo>
                    <a:pt x="0" y="0"/>
                  </a:lnTo>
                  <a:lnTo>
                    <a:pt x="0" y="2408303"/>
                  </a:lnTo>
                  <a:close/>
                </a:path>
              </a:pathLst>
            </a:custGeom>
            <a:solidFill>
              <a:srgbClr val="E21737"/>
            </a:solidFill>
          </p:spPr>
          <p:txBody>
            <a:bodyPr wrap="square" lIns="0" tIns="0" rIns="0" bIns="0" rtlCol="0"/>
            <a:lstStyle/>
            <a:p>
              <a:endParaRPr/>
            </a:p>
          </p:txBody>
        </p:sp>
        <p:sp>
          <p:nvSpPr>
            <p:cNvPr id="4" name="object 4"/>
            <p:cNvSpPr/>
            <p:nvPr/>
          </p:nvSpPr>
          <p:spPr>
            <a:xfrm>
              <a:off x="0" y="2408303"/>
              <a:ext cx="15078075" cy="119380"/>
            </a:xfrm>
            <a:custGeom>
              <a:avLst/>
              <a:gdLst/>
              <a:ahLst/>
              <a:cxnLst/>
              <a:rect l="l" t="t" r="r" b="b"/>
              <a:pathLst>
                <a:path w="15078075" h="119380">
                  <a:moveTo>
                    <a:pt x="15078075" y="0"/>
                  </a:moveTo>
                  <a:lnTo>
                    <a:pt x="0" y="0"/>
                  </a:lnTo>
                  <a:lnTo>
                    <a:pt x="0" y="119368"/>
                  </a:lnTo>
                  <a:lnTo>
                    <a:pt x="15078075" y="119368"/>
                  </a:lnTo>
                  <a:lnTo>
                    <a:pt x="15078075" y="0"/>
                  </a:lnTo>
                  <a:close/>
                </a:path>
              </a:pathLst>
            </a:custGeom>
            <a:solidFill>
              <a:srgbClr val="D9D7D5"/>
            </a:solidFill>
          </p:spPr>
          <p:txBody>
            <a:bodyPr wrap="square" lIns="0" tIns="0" rIns="0" bIns="0" rtlCol="0"/>
            <a:lstStyle/>
            <a:p>
              <a:endParaRPr/>
            </a:p>
          </p:txBody>
        </p:sp>
      </p:grpSp>
      <p:sp>
        <p:nvSpPr>
          <p:cNvPr id="5" name="object 5"/>
          <p:cNvSpPr/>
          <p:nvPr/>
        </p:nvSpPr>
        <p:spPr>
          <a:xfrm>
            <a:off x="-1752600" y="51860979"/>
            <a:ext cx="43891200" cy="3345676"/>
          </a:xfrm>
          <a:custGeom>
            <a:avLst/>
            <a:gdLst/>
            <a:ahLst/>
            <a:cxnLst/>
            <a:rect l="l" t="t" r="r" b="b"/>
            <a:pathLst>
              <a:path w="15078075" h="1149350">
                <a:moveTo>
                  <a:pt x="15078075" y="0"/>
                </a:moveTo>
                <a:lnTo>
                  <a:pt x="0" y="0"/>
                </a:lnTo>
                <a:lnTo>
                  <a:pt x="0" y="1149005"/>
                </a:lnTo>
                <a:lnTo>
                  <a:pt x="15078075" y="1149005"/>
                </a:lnTo>
                <a:lnTo>
                  <a:pt x="15078075" y="0"/>
                </a:lnTo>
                <a:close/>
              </a:path>
            </a:pathLst>
          </a:custGeom>
          <a:solidFill>
            <a:srgbClr val="E21737"/>
          </a:solidFill>
        </p:spPr>
        <p:txBody>
          <a:bodyPr wrap="square" lIns="0" tIns="0" rIns="0" bIns="0" rtlCol="0"/>
          <a:lstStyle/>
          <a:p>
            <a:endParaRPr/>
          </a:p>
        </p:txBody>
      </p:sp>
      <p:sp>
        <p:nvSpPr>
          <p:cNvPr id="6" name="object 6"/>
          <p:cNvSpPr/>
          <p:nvPr/>
        </p:nvSpPr>
        <p:spPr>
          <a:xfrm>
            <a:off x="12247028" y="5414635"/>
            <a:ext cx="87765" cy="27201196"/>
          </a:xfrm>
          <a:custGeom>
            <a:avLst/>
            <a:gdLst/>
            <a:ahLst/>
            <a:cxnLst/>
            <a:rect l="l" t="t" r="r" b="b"/>
            <a:pathLst>
              <a:path h="15688944">
                <a:moveTo>
                  <a:pt x="0" y="0"/>
                </a:moveTo>
                <a:lnTo>
                  <a:pt x="0" y="15688702"/>
                </a:lnTo>
              </a:path>
            </a:pathLst>
          </a:custGeom>
          <a:ln w="11867">
            <a:solidFill>
              <a:srgbClr val="000000"/>
            </a:solidFill>
          </a:ln>
        </p:spPr>
        <p:txBody>
          <a:bodyPr wrap="square" lIns="0" tIns="0" rIns="0" bIns="0" rtlCol="0"/>
          <a:lstStyle/>
          <a:p>
            <a:endParaRPr/>
          </a:p>
        </p:txBody>
      </p:sp>
      <p:sp>
        <p:nvSpPr>
          <p:cNvPr id="7" name="object 7"/>
          <p:cNvSpPr/>
          <p:nvPr/>
        </p:nvSpPr>
        <p:spPr>
          <a:xfrm>
            <a:off x="24201612" y="5379850"/>
            <a:ext cx="54196" cy="24096020"/>
          </a:xfrm>
          <a:custGeom>
            <a:avLst/>
            <a:gdLst/>
            <a:ahLst/>
            <a:cxnLst/>
            <a:rect l="l" t="t" r="r" b="b"/>
            <a:pathLst>
              <a:path h="15689580">
                <a:moveTo>
                  <a:pt x="0" y="0"/>
                </a:moveTo>
                <a:lnTo>
                  <a:pt x="0" y="15689575"/>
                </a:lnTo>
              </a:path>
            </a:pathLst>
          </a:custGeom>
          <a:ln w="11867">
            <a:solidFill>
              <a:srgbClr val="000000"/>
            </a:solidFill>
          </a:ln>
        </p:spPr>
        <p:txBody>
          <a:bodyPr wrap="square" lIns="0" tIns="0" rIns="0" bIns="0" rtlCol="0"/>
          <a:lstStyle/>
          <a:p>
            <a:endParaRPr/>
          </a:p>
        </p:txBody>
      </p:sp>
      <p:sp>
        <p:nvSpPr>
          <p:cNvPr id="68" name="object 68"/>
          <p:cNvSpPr txBox="1"/>
          <p:nvPr/>
        </p:nvSpPr>
        <p:spPr>
          <a:xfrm>
            <a:off x="1231246" y="-394547"/>
            <a:ext cx="20417861" cy="4991102"/>
          </a:xfrm>
          <a:prstGeom prst="rect">
            <a:avLst/>
          </a:prstGeom>
        </p:spPr>
        <p:txBody>
          <a:bodyPr vert="horz" wrap="square" lIns="0" tIns="251388" rIns="0" bIns="0" rtlCol="0">
            <a:spAutoFit/>
          </a:bodyPr>
          <a:lstStyle/>
          <a:p>
            <a:pPr marL="36968">
              <a:spcBef>
                <a:spcPts val="1980"/>
              </a:spcBef>
            </a:pPr>
            <a:r>
              <a:rPr lang="en-US" sz="10188" b="1" dirty="0">
                <a:solidFill>
                  <a:srgbClr val="FFFFFF"/>
                </a:solidFill>
                <a:latin typeface="Arial"/>
                <a:cs typeface="Arial"/>
              </a:rPr>
              <a:t>Low Energy Bluetooth</a:t>
            </a:r>
            <a:endParaRPr sz="10188" dirty="0">
              <a:latin typeface="Arial"/>
              <a:cs typeface="Arial"/>
            </a:endParaRPr>
          </a:p>
          <a:p>
            <a:pPr marL="36968">
              <a:spcBef>
                <a:spcPts val="989"/>
              </a:spcBef>
            </a:pPr>
            <a:r>
              <a:rPr lang="en-US" sz="5821" dirty="0">
                <a:solidFill>
                  <a:srgbClr val="FFFFFF"/>
                </a:solidFill>
                <a:latin typeface="Arial"/>
                <a:cs typeface="Arial"/>
              </a:rPr>
              <a:t>Fingerprinting &amp; Patterns of Life Analysis  </a:t>
            </a:r>
          </a:p>
          <a:p>
            <a:pPr marL="36968">
              <a:spcBef>
                <a:spcPts val="3289"/>
              </a:spcBef>
            </a:pPr>
            <a:r>
              <a:rPr lang="en-US" sz="4221" dirty="0">
                <a:solidFill>
                  <a:srgbClr val="FFFFFF"/>
                </a:solidFill>
                <a:latin typeface="Arial"/>
                <a:cs typeface="Arial"/>
              </a:rPr>
              <a:t>Faculty Sponsor: Dominick </a:t>
            </a:r>
            <a:r>
              <a:rPr lang="en-US" sz="4221" dirty="0" err="1">
                <a:solidFill>
                  <a:srgbClr val="FFFFFF"/>
                </a:solidFill>
                <a:latin typeface="Arial"/>
                <a:cs typeface="Arial"/>
              </a:rPr>
              <a:t>Foti</a:t>
            </a:r>
            <a:endParaRPr lang="en-US" sz="4221" dirty="0">
              <a:solidFill>
                <a:srgbClr val="FFFFFF"/>
              </a:solidFill>
              <a:latin typeface="Arial"/>
              <a:cs typeface="Arial"/>
            </a:endParaRPr>
          </a:p>
          <a:p>
            <a:pPr marL="36968">
              <a:spcBef>
                <a:spcPts val="3289"/>
              </a:spcBef>
            </a:pPr>
            <a:r>
              <a:rPr lang="en-US" sz="4221" dirty="0">
                <a:solidFill>
                  <a:srgbClr val="FFFFFF"/>
                </a:solidFill>
                <a:latin typeface="Arial"/>
                <a:cs typeface="Arial"/>
              </a:rPr>
              <a:t>Frederick Berberich III</a:t>
            </a:r>
            <a:endParaRPr lang="en-US" sz="4221" dirty="0">
              <a:latin typeface="Arial"/>
              <a:cs typeface="Arial"/>
            </a:endParaRPr>
          </a:p>
        </p:txBody>
      </p:sp>
      <p:sp>
        <p:nvSpPr>
          <p:cNvPr id="69" name="object 69"/>
          <p:cNvSpPr txBox="1"/>
          <p:nvPr/>
        </p:nvSpPr>
        <p:spPr>
          <a:xfrm>
            <a:off x="304892" y="4885627"/>
            <a:ext cx="11423543" cy="6841429"/>
          </a:xfrm>
          <a:prstGeom prst="rect">
            <a:avLst/>
          </a:prstGeom>
        </p:spPr>
        <p:txBody>
          <a:bodyPr vert="horz" wrap="square" lIns="0" tIns="390021" rIns="0" bIns="0" rtlCol="0">
            <a:spAutoFit/>
          </a:bodyPr>
          <a:lstStyle/>
          <a:p>
            <a:pPr marL="36968">
              <a:spcBef>
                <a:spcPts val="3071"/>
              </a:spcBef>
            </a:pPr>
            <a:r>
              <a:rPr sz="5821" b="1" spc="-29" dirty="0">
                <a:solidFill>
                  <a:srgbClr val="E21737"/>
                </a:solidFill>
                <a:latin typeface="Arial"/>
                <a:cs typeface="Arial"/>
              </a:rPr>
              <a:t>Introduction</a:t>
            </a:r>
            <a:endParaRPr lang="en-US" sz="5821" b="1" spc="-29" dirty="0">
              <a:solidFill>
                <a:srgbClr val="E21737"/>
              </a:solidFill>
              <a:latin typeface="Arial"/>
              <a:cs typeface="Arial"/>
            </a:endParaRPr>
          </a:p>
          <a:p>
            <a:pPr marL="36968" marR="14788">
              <a:lnSpc>
                <a:spcPct val="124900"/>
              </a:lnSpc>
              <a:spcBef>
                <a:spcPts val="800"/>
              </a:spcBef>
            </a:pPr>
            <a:r>
              <a:rPr lang="en-US" sz="4800" dirty="0"/>
              <a:t>Bluetooth low energy (BLE) are short-range wireless technologies that use public non encrypted advertising channels to announce their presence to other devices. BLE uses a MAC randomization protocol to protect devices from hackers.</a:t>
            </a:r>
            <a:endParaRPr lang="en-US" sz="4800" dirty="0">
              <a:latin typeface="Arial"/>
              <a:cs typeface="Arial"/>
            </a:endParaRPr>
          </a:p>
        </p:txBody>
      </p:sp>
      <p:sp>
        <p:nvSpPr>
          <p:cNvPr id="70" name="object 70"/>
          <p:cNvSpPr/>
          <p:nvPr/>
        </p:nvSpPr>
        <p:spPr>
          <a:xfrm>
            <a:off x="0" y="12016128"/>
            <a:ext cx="12137712" cy="51304"/>
          </a:xfrm>
          <a:custGeom>
            <a:avLst/>
            <a:gdLst/>
            <a:ahLst/>
            <a:cxnLst/>
            <a:rect l="l" t="t" r="r" b="b"/>
            <a:pathLst>
              <a:path w="4188460">
                <a:moveTo>
                  <a:pt x="0" y="0"/>
                </a:moveTo>
                <a:lnTo>
                  <a:pt x="4188354" y="0"/>
                </a:lnTo>
              </a:path>
            </a:pathLst>
          </a:custGeom>
          <a:ln w="11867">
            <a:solidFill>
              <a:srgbClr val="000000"/>
            </a:solidFill>
          </a:ln>
        </p:spPr>
        <p:txBody>
          <a:bodyPr wrap="square" lIns="0" tIns="0" rIns="0" bIns="0" rtlCol="0"/>
          <a:lstStyle/>
          <a:p>
            <a:endParaRPr/>
          </a:p>
        </p:txBody>
      </p:sp>
      <p:sp>
        <p:nvSpPr>
          <p:cNvPr id="80" name="object 80"/>
          <p:cNvSpPr txBox="1"/>
          <p:nvPr/>
        </p:nvSpPr>
        <p:spPr>
          <a:xfrm>
            <a:off x="12444109" y="5307967"/>
            <a:ext cx="12439934" cy="4929243"/>
          </a:xfrm>
          <a:prstGeom prst="rect">
            <a:avLst/>
          </a:prstGeom>
        </p:spPr>
        <p:txBody>
          <a:bodyPr vert="horz" wrap="square" lIns="0" tIns="543441" rIns="0" bIns="0" rtlCol="0">
            <a:spAutoFit/>
          </a:bodyPr>
          <a:lstStyle/>
          <a:p>
            <a:pPr marL="36968">
              <a:spcBef>
                <a:spcPts val="4279"/>
              </a:spcBef>
            </a:pPr>
            <a:r>
              <a:rPr sz="5821" b="1" dirty="0">
                <a:solidFill>
                  <a:srgbClr val="E21737"/>
                </a:solidFill>
                <a:latin typeface="Arial"/>
                <a:cs typeface="Arial"/>
              </a:rPr>
              <a:t>Data</a:t>
            </a:r>
            <a:r>
              <a:rPr sz="5821" b="1" spc="-261" dirty="0">
                <a:solidFill>
                  <a:srgbClr val="E21737"/>
                </a:solidFill>
                <a:latin typeface="Arial"/>
                <a:cs typeface="Arial"/>
              </a:rPr>
              <a:t> </a:t>
            </a:r>
            <a:r>
              <a:rPr sz="5821" b="1" spc="-29" dirty="0">
                <a:solidFill>
                  <a:srgbClr val="E21737"/>
                </a:solidFill>
                <a:latin typeface="Arial"/>
                <a:cs typeface="Arial"/>
              </a:rPr>
              <a:t>Analysis</a:t>
            </a:r>
            <a:endParaRPr lang="en-US" sz="5821" b="1" spc="-29" dirty="0">
              <a:solidFill>
                <a:srgbClr val="E21737"/>
              </a:solidFill>
              <a:latin typeface="Arial"/>
              <a:cs typeface="Arial"/>
            </a:endParaRPr>
          </a:p>
          <a:p>
            <a:pPr marL="36968" marR="360438">
              <a:lnSpc>
                <a:spcPct val="140400"/>
              </a:lnSpc>
              <a:spcBef>
                <a:spcPts val="844"/>
              </a:spcBef>
            </a:pPr>
            <a:r>
              <a:rPr lang="en-US" sz="4000" spc="-29" dirty="0">
                <a:latin typeface="Arial"/>
                <a:cs typeface="Arial"/>
              </a:rPr>
              <a:t>Various attributes found in BLE packets were proven to be quite useful when trying to track BLE devices through their MAC randomization protocol</a:t>
            </a:r>
          </a:p>
          <a:p>
            <a:pPr marL="36968" marR="360438">
              <a:lnSpc>
                <a:spcPct val="140400"/>
              </a:lnSpc>
              <a:spcBef>
                <a:spcPts val="844"/>
              </a:spcBef>
            </a:pPr>
            <a:endParaRPr lang="en-US" sz="3639" dirty="0">
              <a:latin typeface="Arial"/>
              <a:cs typeface="Arial"/>
            </a:endParaRPr>
          </a:p>
        </p:txBody>
      </p:sp>
      <p:sp>
        <p:nvSpPr>
          <p:cNvPr id="81" name="object 81"/>
          <p:cNvSpPr/>
          <p:nvPr/>
        </p:nvSpPr>
        <p:spPr>
          <a:xfrm flipV="1">
            <a:off x="12334792" y="18327134"/>
            <a:ext cx="11921016" cy="354061"/>
          </a:xfrm>
          <a:custGeom>
            <a:avLst/>
            <a:gdLst/>
            <a:ahLst/>
            <a:cxnLst/>
            <a:rect l="l" t="t" r="r" b="b"/>
            <a:pathLst>
              <a:path w="4188459">
                <a:moveTo>
                  <a:pt x="0" y="0"/>
                </a:moveTo>
                <a:lnTo>
                  <a:pt x="4188354" y="0"/>
                </a:lnTo>
              </a:path>
            </a:pathLst>
          </a:custGeom>
          <a:ln w="11867">
            <a:solidFill>
              <a:srgbClr val="000000"/>
            </a:solidFill>
          </a:ln>
        </p:spPr>
        <p:txBody>
          <a:bodyPr wrap="square" lIns="0" tIns="0" rIns="0" bIns="0" rtlCol="0"/>
          <a:lstStyle/>
          <a:p>
            <a:endParaRPr/>
          </a:p>
        </p:txBody>
      </p:sp>
      <p:sp>
        <p:nvSpPr>
          <p:cNvPr id="113" name="object 113"/>
          <p:cNvSpPr txBox="1"/>
          <p:nvPr/>
        </p:nvSpPr>
        <p:spPr>
          <a:xfrm>
            <a:off x="24426218" y="5239832"/>
            <a:ext cx="19464982" cy="8902766"/>
          </a:xfrm>
          <a:prstGeom prst="rect">
            <a:avLst/>
          </a:prstGeom>
        </p:spPr>
        <p:txBody>
          <a:bodyPr vert="horz" wrap="square" lIns="0" tIns="543441" rIns="0" bIns="0" rtlCol="0">
            <a:spAutoFit/>
          </a:bodyPr>
          <a:lstStyle/>
          <a:p>
            <a:pPr marL="36968">
              <a:spcBef>
                <a:spcPts val="4279"/>
              </a:spcBef>
            </a:pPr>
            <a:r>
              <a:rPr sz="5821" b="1" spc="-29" dirty="0">
                <a:solidFill>
                  <a:srgbClr val="E21737"/>
                </a:solidFill>
                <a:latin typeface="Arial"/>
                <a:cs typeface="Arial"/>
              </a:rPr>
              <a:t>Results</a:t>
            </a:r>
            <a:endParaRPr lang="en-US" sz="5821" b="1" spc="-29" dirty="0">
              <a:solidFill>
                <a:srgbClr val="E21737"/>
              </a:solidFill>
              <a:latin typeface="Arial"/>
              <a:cs typeface="Arial"/>
            </a:endParaRPr>
          </a:p>
          <a:p>
            <a:pPr rtl="0">
              <a:lnSpc>
                <a:spcPct val="150000"/>
              </a:lnSpc>
            </a:pPr>
            <a:r>
              <a:rPr lang="en-US" sz="3640" b="0" i="0" u="none" strike="noStrike" dirty="0">
                <a:solidFill>
                  <a:srgbClr val="000000"/>
                </a:solidFill>
                <a:effectLst/>
                <a:latin typeface="Arial" panose="020B0604020202020204" pitchFamily="34" charset="0"/>
                <a:cs typeface="Arial" panose="020B0604020202020204" pitchFamily="34" charset="0"/>
              </a:rPr>
              <a:t>While some companies such as JBL have the device name public within the BLE broadcasting packet, companies such as Apple like to keep all their device’s information private and encrypted. This means we must find more ways to identify a device other than its device name. The first way is to see if a device has the </a:t>
            </a:r>
            <a:r>
              <a:rPr lang="en-US" sz="3640" b="0" i="1" u="none" strike="noStrike" dirty="0">
                <a:solidFill>
                  <a:srgbClr val="000000"/>
                </a:solidFill>
                <a:effectLst/>
                <a:latin typeface="Arial" panose="020B0604020202020204" pitchFamily="34" charset="0"/>
                <a:cs typeface="Arial" panose="020B0604020202020204" pitchFamily="34" charset="0"/>
              </a:rPr>
              <a:t>flags </a:t>
            </a:r>
            <a:r>
              <a:rPr lang="en-US" sz="3640" b="0" i="0" u="none" strike="noStrike" dirty="0">
                <a:solidFill>
                  <a:srgbClr val="000000"/>
                </a:solidFill>
                <a:effectLst/>
                <a:latin typeface="Arial" panose="020B0604020202020204" pitchFamily="34" charset="0"/>
                <a:cs typeface="Arial" panose="020B0604020202020204" pitchFamily="34" charset="0"/>
              </a:rPr>
              <a:t>attribute within its </a:t>
            </a:r>
            <a:r>
              <a:rPr lang="en-US" sz="3640" b="0" i="1" u="none" strike="noStrike" dirty="0">
                <a:solidFill>
                  <a:srgbClr val="000000"/>
                </a:solidFill>
                <a:effectLst/>
                <a:latin typeface="Arial" panose="020B0604020202020204" pitchFamily="34" charset="0"/>
                <a:cs typeface="Arial" panose="020B0604020202020204" pitchFamily="34" charset="0"/>
              </a:rPr>
              <a:t>Advertising data </a:t>
            </a:r>
            <a:r>
              <a:rPr lang="en-US" sz="3640" b="0" i="0" u="none" strike="noStrike" dirty="0">
                <a:solidFill>
                  <a:srgbClr val="000000"/>
                </a:solidFill>
                <a:effectLst/>
                <a:latin typeface="Arial" panose="020B0604020202020204" pitchFamily="34" charset="0"/>
                <a:cs typeface="Arial" panose="020B0604020202020204" pitchFamily="34" charset="0"/>
              </a:rPr>
              <a:t>section. If a device does not have any flags, there is a chance that it may be Bluetooth headphones. If it does, then it is a mobile device. Within the flags attribute itself, has 5 categories total but the main 3 to pay attention to are the </a:t>
            </a:r>
            <a:r>
              <a:rPr lang="en-US" sz="3640" b="0" i="1" u="none" strike="noStrike" dirty="0">
                <a:solidFill>
                  <a:srgbClr val="000000"/>
                </a:solidFill>
                <a:effectLst/>
                <a:latin typeface="Arial" panose="020B0604020202020204" pitchFamily="34" charset="0"/>
                <a:cs typeface="Arial" panose="020B0604020202020204" pitchFamily="34" charset="0"/>
              </a:rPr>
              <a:t>Host</a:t>
            </a:r>
            <a:r>
              <a:rPr lang="en-US" sz="3640" b="0" i="0" u="none" strike="noStrike" dirty="0">
                <a:solidFill>
                  <a:srgbClr val="000000"/>
                </a:solidFill>
                <a:effectLst/>
                <a:latin typeface="Arial" panose="020B0604020202020204" pitchFamily="34" charset="0"/>
                <a:cs typeface="Arial" panose="020B0604020202020204" pitchFamily="34" charset="0"/>
              </a:rPr>
              <a:t>, </a:t>
            </a:r>
            <a:r>
              <a:rPr lang="en-US" sz="3640" b="0" i="1" u="none" strike="noStrike" dirty="0">
                <a:solidFill>
                  <a:srgbClr val="000000"/>
                </a:solidFill>
                <a:effectLst/>
                <a:latin typeface="Arial" panose="020B0604020202020204" pitchFamily="34" charset="0"/>
                <a:cs typeface="Arial" panose="020B0604020202020204" pitchFamily="34" charset="0"/>
              </a:rPr>
              <a:t>Controller</a:t>
            </a:r>
            <a:r>
              <a:rPr lang="en-US" sz="3640" b="0" i="0" u="none" strike="noStrike" dirty="0">
                <a:solidFill>
                  <a:srgbClr val="000000"/>
                </a:solidFill>
                <a:effectLst/>
                <a:latin typeface="Arial" panose="020B0604020202020204" pitchFamily="34" charset="0"/>
                <a:cs typeface="Arial" panose="020B0604020202020204" pitchFamily="34" charset="0"/>
              </a:rPr>
              <a:t>, and </a:t>
            </a:r>
            <a:r>
              <a:rPr lang="en-US" sz="3640" b="0" i="1" u="none" strike="noStrike" dirty="0">
                <a:solidFill>
                  <a:srgbClr val="000000"/>
                </a:solidFill>
                <a:effectLst/>
                <a:latin typeface="Arial" panose="020B0604020202020204" pitchFamily="34" charset="0"/>
                <a:cs typeface="Arial" panose="020B0604020202020204" pitchFamily="34" charset="0"/>
              </a:rPr>
              <a:t>BR/EDR Not Supported </a:t>
            </a:r>
            <a:r>
              <a:rPr lang="en-US" sz="3640" b="0" i="0" u="none" strike="noStrike" dirty="0">
                <a:solidFill>
                  <a:srgbClr val="000000"/>
                </a:solidFill>
                <a:effectLst/>
                <a:latin typeface="Arial" panose="020B0604020202020204" pitchFamily="34" charset="0"/>
                <a:cs typeface="Arial" panose="020B0604020202020204" pitchFamily="34" charset="0"/>
              </a:rPr>
              <a:t>sections. They are labeled as  enabled or disabled with a 1 or a 0. The flag attributes coming from a smartphone or smartwatch will have the values 1,1,0, laptops would be 0,0,1. </a:t>
            </a:r>
          </a:p>
        </p:txBody>
      </p:sp>
      <p:sp>
        <p:nvSpPr>
          <p:cNvPr id="127" name="object 127"/>
          <p:cNvSpPr txBox="1"/>
          <p:nvPr/>
        </p:nvSpPr>
        <p:spPr>
          <a:xfrm>
            <a:off x="26835475" y="52593811"/>
            <a:ext cx="11896557" cy="1677989"/>
          </a:xfrm>
          <a:prstGeom prst="rect">
            <a:avLst/>
          </a:prstGeom>
        </p:spPr>
        <p:txBody>
          <a:bodyPr vert="horz" wrap="square" lIns="0" tIns="42511" rIns="0" bIns="0" rtlCol="0">
            <a:spAutoFit/>
          </a:bodyPr>
          <a:lstStyle/>
          <a:p>
            <a:pPr marL="36968">
              <a:spcBef>
                <a:spcPts val="332"/>
              </a:spcBef>
            </a:pPr>
            <a:r>
              <a:rPr sz="10625" dirty="0">
                <a:solidFill>
                  <a:srgbClr val="FFFFFF"/>
                </a:solidFill>
                <a:latin typeface="Arial"/>
                <a:cs typeface="Arial"/>
              </a:rPr>
              <a:t>(36”</a:t>
            </a:r>
            <a:r>
              <a:rPr sz="10625" spc="-29" dirty="0">
                <a:solidFill>
                  <a:srgbClr val="FFFFFF"/>
                </a:solidFill>
                <a:latin typeface="Arial"/>
                <a:cs typeface="Arial"/>
              </a:rPr>
              <a:t> </a:t>
            </a:r>
            <a:r>
              <a:rPr sz="10625" dirty="0">
                <a:solidFill>
                  <a:srgbClr val="FFFFFF"/>
                </a:solidFill>
                <a:latin typeface="Arial"/>
                <a:cs typeface="Arial"/>
              </a:rPr>
              <a:t>x</a:t>
            </a:r>
            <a:r>
              <a:rPr sz="10625" spc="-15" dirty="0">
                <a:solidFill>
                  <a:srgbClr val="FFFFFF"/>
                </a:solidFill>
                <a:latin typeface="Arial"/>
                <a:cs typeface="Arial"/>
              </a:rPr>
              <a:t> </a:t>
            </a:r>
            <a:r>
              <a:rPr sz="10625" dirty="0">
                <a:solidFill>
                  <a:srgbClr val="FFFFFF"/>
                </a:solidFill>
                <a:latin typeface="Arial"/>
                <a:cs typeface="Arial"/>
              </a:rPr>
              <a:t>48”</a:t>
            </a:r>
            <a:r>
              <a:rPr sz="10625" spc="-15" dirty="0">
                <a:solidFill>
                  <a:srgbClr val="FFFFFF"/>
                </a:solidFill>
                <a:latin typeface="Arial"/>
                <a:cs typeface="Arial"/>
              </a:rPr>
              <a:t> </a:t>
            </a:r>
            <a:r>
              <a:rPr sz="10625" spc="-29" dirty="0">
                <a:solidFill>
                  <a:srgbClr val="FFFFFF"/>
                </a:solidFill>
                <a:latin typeface="Arial"/>
                <a:cs typeface="Arial"/>
              </a:rPr>
              <a:t>template)</a:t>
            </a:r>
            <a:endParaRPr sz="10625">
              <a:latin typeface="Arial"/>
              <a:cs typeface="Arial"/>
            </a:endParaRPr>
          </a:p>
        </p:txBody>
      </p:sp>
      <p:pic>
        <p:nvPicPr>
          <p:cNvPr id="128" name="object 128"/>
          <p:cNvPicPr/>
          <p:nvPr/>
        </p:nvPicPr>
        <p:blipFill>
          <a:blip r:embed="rId3" cstate="print"/>
          <a:stretch>
            <a:fillRect/>
          </a:stretch>
        </p:blipFill>
        <p:spPr>
          <a:xfrm>
            <a:off x="26813113" y="816194"/>
            <a:ext cx="16190957" cy="3259327"/>
          </a:xfrm>
          <a:prstGeom prst="rect">
            <a:avLst/>
          </a:prstGeom>
        </p:spPr>
      </p:pic>
      <p:sp>
        <p:nvSpPr>
          <p:cNvPr id="132" name="object 132"/>
          <p:cNvSpPr txBox="1"/>
          <p:nvPr/>
        </p:nvSpPr>
        <p:spPr>
          <a:xfrm>
            <a:off x="12247029" y="18535250"/>
            <a:ext cx="782266" cy="1020989"/>
          </a:xfrm>
          <a:prstGeom prst="rect">
            <a:avLst/>
          </a:prstGeom>
        </p:spPr>
        <p:txBody>
          <a:bodyPr vert="horz" wrap="square" lIns="0" tIns="35120" rIns="0" bIns="0" rtlCol="0">
            <a:spAutoFit/>
          </a:bodyPr>
          <a:lstStyle/>
          <a:p>
            <a:pPr marL="36968">
              <a:spcBef>
                <a:spcPts val="276"/>
              </a:spcBef>
            </a:pPr>
            <a:r>
              <a:rPr lang="en-US" sz="6404" b="1" spc="-15" dirty="0">
                <a:solidFill>
                  <a:srgbClr val="FFFFFF"/>
                </a:solidFill>
                <a:latin typeface="Arial"/>
                <a:cs typeface="Arial"/>
              </a:rPr>
              <a:t>1</a:t>
            </a:r>
            <a:endParaRPr sz="6404" dirty="0">
              <a:latin typeface="Arial"/>
              <a:cs typeface="Arial"/>
            </a:endParaRPr>
          </a:p>
        </p:txBody>
      </p:sp>
      <p:sp>
        <p:nvSpPr>
          <p:cNvPr id="158" name="object 120">
            <a:extLst>
              <a:ext uri="{FF2B5EF4-FFF2-40B4-BE49-F238E27FC236}">
                <a16:creationId xmlns:a16="http://schemas.microsoft.com/office/drawing/2014/main" id="{6017CEF2-83EE-6993-C054-CB88C6E5F33D}"/>
              </a:ext>
            </a:extLst>
          </p:cNvPr>
          <p:cNvSpPr/>
          <p:nvPr/>
        </p:nvSpPr>
        <p:spPr>
          <a:xfrm flipV="1">
            <a:off x="12290910" y="29197587"/>
            <a:ext cx="31275244" cy="278283"/>
          </a:xfrm>
          <a:custGeom>
            <a:avLst/>
            <a:gdLst/>
            <a:ahLst/>
            <a:cxnLst/>
            <a:rect l="l" t="t" r="r" b="b"/>
            <a:pathLst>
              <a:path w="4188459">
                <a:moveTo>
                  <a:pt x="0" y="0"/>
                </a:moveTo>
                <a:lnTo>
                  <a:pt x="4188354" y="0"/>
                </a:lnTo>
              </a:path>
            </a:pathLst>
          </a:custGeom>
          <a:ln w="11867">
            <a:solidFill>
              <a:srgbClr val="000000"/>
            </a:solidFill>
          </a:ln>
        </p:spPr>
        <p:txBody>
          <a:bodyPr wrap="square" lIns="0" tIns="0" rIns="0" bIns="0" rtlCol="0"/>
          <a:lstStyle/>
          <a:p>
            <a:endParaRPr/>
          </a:p>
        </p:txBody>
      </p:sp>
      <p:sp>
        <p:nvSpPr>
          <p:cNvPr id="79" name="TextBox 78">
            <a:extLst>
              <a:ext uri="{FF2B5EF4-FFF2-40B4-BE49-F238E27FC236}">
                <a16:creationId xmlns:a16="http://schemas.microsoft.com/office/drawing/2014/main" id="{88317F06-BA8D-C93C-BB16-649B24102B0D}"/>
              </a:ext>
            </a:extLst>
          </p:cNvPr>
          <p:cNvSpPr txBox="1"/>
          <p:nvPr/>
        </p:nvSpPr>
        <p:spPr>
          <a:xfrm>
            <a:off x="12367555" y="9400416"/>
            <a:ext cx="12476622" cy="8959953"/>
          </a:xfrm>
          <a:prstGeom prst="rect">
            <a:avLst/>
          </a:prstGeom>
          <a:noFill/>
        </p:spPr>
        <p:txBody>
          <a:bodyPr wrap="square" rtlCol="0">
            <a:spAutoFit/>
          </a:bodyPr>
          <a:lstStyle/>
          <a:p>
            <a:pPr marL="1140806" marR="1674647" indent="-571500">
              <a:lnSpc>
                <a:spcPct val="150000"/>
              </a:lnSpc>
              <a:spcBef>
                <a:spcPts val="1336"/>
              </a:spcBef>
              <a:buClr>
                <a:srgbClr val="505046"/>
              </a:buClr>
              <a:buFont typeface="Arial" panose="020B0604020202020204" pitchFamily="34" charset="0"/>
              <a:buChar char="•"/>
              <a:tabLst>
                <a:tab pos="1175580" algn="l"/>
              </a:tabLst>
            </a:pPr>
            <a:r>
              <a:rPr lang="en-US" sz="3200" b="1" dirty="0">
                <a:latin typeface="Arial"/>
                <a:cs typeface="Arial"/>
              </a:rPr>
              <a:t>Device name: </a:t>
            </a:r>
            <a:r>
              <a:rPr lang="en-US" sz="3200" dirty="0">
                <a:latin typeface="Arial"/>
                <a:cs typeface="Arial"/>
              </a:rPr>
              <a:t>The name if device was named by a user</a:t>
            </a:r>
          </a:p>
          <a:p>
            <a:pPr marL="1140806" marR="1674647" indent="-571500">
              <a:lnSpc>
                <a:spcPct val="150000"/>
              </a:lnSpc>
              <a:spcBef>
                <a:spcPts val="1336"/>
              </a:spcBef>
              <a:buClr>
                <a:srgbClr val="505046"/>
              </a:buClr>
              <a:buFont typeface="Arial" panose="020B0604020202020204" pitchFamily="34" charset="0"/>
              <a:buChar char="•"/>
              <a:tabLst>
                <a:tab pos="1175580" algn="l"/>
              </a:tabLst>
            </a:pPr>
            <a:r>
              <a:rPr lang="en-US" sz="3200" b="1" dirty="0">
                <a:latin typeface="Arial"/>
                <a:cs typeface="Arial"/>
              </a:rPr>
              <a:t>Company ID: </a:t>
            </a:r>
            <a:r>
              <a:rPr lang="en-US" sz="3200" dirty="0">
                <a:latin typeface="Arial"/>
                <a:cs typeface="Arial"/>
              </a:rPr>
              <a:t>A standard company code that each company that creates BLE devices associates with</a:t>
            </a:r>
          </a:p>
          <a:p>
            <a:pPr marL="1140806" marR="1674647" indent="-571500">
              <a:lnSpc>
                <a:spcPct val="150000"/>
              </a:lnSpc>
              <a:spcBef>
                <a:spcPts val="1336"/>
              </a:spcBef>
              <a:buClr>
                <a:srgbClr val="505046"/>
              </a:buClr>
              <a:buFont typeface="Arial" panose="020B0604020202020204" pitchFamily="34" charset="0"/>
              <a:buChar char="•"/>
              <a:tabLst>
                <a:tab pos="1175580" algn="l"/>
              </a:tabLst>
            </a:pPr>
            <a:r>
              <a:rPr lang="en-US" sz="3200" b="1" dirty="0">
                <a:latin typeface="Arial"/>
                <a:cs typeface="Arial"/>
              </a:rPr>
              <a:t>Length: </a:t>
            </a:r>
            <a:r>
              <a:rPr lang="en-US" sz="3200" dirty="0">
                <a:latin typeface="Arial"/>
                <a:cs typeface="Arial"/>
              </a:rPr>
              <a:t>length of BLE section of packet</a:t>
            </a:r>
          </a:p>
          <a:p>
            <a:pPr marL="1140806" marR="1674647" indent="-571500">
              <a:lnSpc>
                <a:spcPct val="150000"/>
              </a:lnSpc>
              <a:spcBef>
                <a:spcPts val="1336"/>
              </a:spcBef>
              <a:buClr>
                <a:srgbClr val="505046"/>
              </a:buClr>
              <a:buFont typeface="Arial" panose="020B0604020202020204" pitchFamily="34" charset="0"/>
              <a:buChar char="•"/>
              <a:tabLst>
                <a:tab pos="1175580" algn="l"/>
              </a:tabLst>
            </a:pPr>
            <a:r>
              <a:rPr lang="en-US" sz="3200" b="1" dirty="0">
                <a:latin typeface="Arial"/>
                <a:cs typeface="Arial"/>
              </a:rPr>
              <a:t>Power Level: </a:t>
            </a:r>
            <a:r>
              <a:rPr lang="en-US" sz="3200" dirty="0">
                <a:latin typeface="Arial"/>
                <a:cs typeface="Arial"/>
              </a:rPr>
              <a:t>What power level (measured in dBm) packet was detected as</a:t>
            </a:r>
          </a:p>
          <a:p>
            <a:pPr marL="1140806" marR="1674647" indent="-571500">
              <a:lnSpc>
                <a:spcPct val="150000"/>
              </a:lnSpc>
              <a:spcBef>
                <a:spcPts val="1336"/>
              </a:spcBef>
              <a:buClr>
                <a:srgbClr val="505046"/>
              </a:buClr>
              <a:buFont typeface="Arial" panose="020B0604020202020204" pitchFamily="34" charset="0"/>
              <a:buChar char="•"/>
              <a:tabLst>
                <a:tab pos="1175580" algn="l"/>
              </a:tabLst>
            </a:pPr>
            <a:r>
              <a:rPr lang="en-US" sz="3200" b="1" dirty="0">
                <a:latin typeface="Arial"/>
                <a:cs typeface="Arial"/>
              </a:rPr>
              <a:t>RSSi: </a:t>
            </a:r>
            <a:r>
              <a:rPr lang="en-US" sz="3200" dirty="0">
                <a:latin typeface="Arial"/>
                <a:cs typeface="Arial"/>
              </a:rPr>
              <a:t>How far the packet was sent from the BLE dongle</a:t>
            </a:r>
          </a:p>
          <a:p>
            <a:pPr marL="1140806" marR="1674647" indent="-571500">
              <a:lnSpc>
                <a:spcPct val="150000"/>
              </a:lnSpc>
              <a:spcBef>
                <a:spcPts val="1336"/>
              </a:spcBef>
              <a:buClr>
                <a:srgbClr val="505046"/>
              </a:buClr>
              <a:buFont typeface="Arial" panose="020B0604020202020204" pitchFamily="34" charset="0"/>
              <a:buChar char="•"/>
              <a:tabLst>
                <a:tab pos="1175580" algn="l"/>
              </a:tabLst>
            </a:pPr>
            <a:r>
              <a:rPr lang="en-US" sz="3200" b="1" dirty="0">
                <a:latin typeface="Arial"/>
                <a:cs typeface="Arial"/>
              </a:rPr>
              <a:t>Flags: </a:t>
            </a:r>
            <a:r>
              <a:rPr lang="en-US" sz="3200" dirty="0">
                <a:latin typeface="Arial"/>
                <a:cs typeface="Arial"/>
              </a:rPr>
              <a:t>Functions that are enabled for each specific BLE device</a:t>
            </a:r>
            <a:endParaRPr lang="en-US" sz="3200" b="1" dirty="0">
              <a:latin typeface="Arial"/>
              <a:cs typeface="Arial"/>
            </a:endParaRPr>
          </a:p>
        </p:txBody>
      </p:sp>
      <p:sp>
        <p:nvSpPr>
          <p:cNvPr id="140" name="TextBox 139">
            <a:extLst>
              <a:ext uri="{FF2B5EF4-FFF2-40B4-BE49-F238E27FC236}">
                <a16:creationId xmlns:a16="http://schemas.microsoft.com/office/drawing/2014/main" id="{307C6A66-B991-5781-2AFD-3A0625E454D7}"/>
              </a:ext>
            </a:extLst>
          </p:cNvPr>
          <p:cNvSpPr txBox="1"/>
          <p:nvPr/>
        </p:nvSpPr>
        <p:spPr>
          <a:xfrm rot="16200000">
            <a:off x="7552403" y="13201078"/>
            <a:ext cx="5609046" cy="456535"/>
          </a:xfrm>
          <a:prstGeom prst="rect">
            <a:avLst/>
          </a:prstGeom>
          <a:noFill/>
        </p:spPr>
        <p:txBody>
          <a:bodyPr wrap="square">
            <a:spAutoFit/>
          </a:bodyPr>
          <a:lstStyle/>
          <a:p>
            <a:pPr marL="569306" marR="1674647">
              <a:lnSpc>
                <a:spcPct val="150000"/>
              </a:lnSpc>
              <a:spcBef>
                <a:spcPts val="1336"/>
              </a:spcBef>
              <a:buClr>
                <a:srgbClr val="505046"/>
              </a:buClr>
              <a:tabLst>
                <a:tab pos="1175580" algn="l"/>
              </a:tabLst>
            </a:pPr>
            <a:r>
              <a:rPr lang="en-US" dirty="0">
                <a:latin typeface="Arial" panose="020B0604020202020204" pitchFamily="34" charset="0"/>
                <a:cs typeface="Arial" panose="020B0604020202020204" pitchFamily="34" charset="0"/>
              </a:rPr>
              <a:t>Image of </a:t>
            </a:r>
            <a:r>
              <a:rPr lang="en-US" i="0" u="none" strike="noStrike" dirty="0">
                <a:solidFill>
                  <a:srgbClr val="000000"/>
                </a:solidFill>
                <a:effectLst/>
                <a:latin typeface="Arial" panose="020B0604020202020204" pitchFamily="34" charset="0"/>
                <a:cs typeface="Arial" panose="020B0604020202020204" pitchFamily="34" charset="0"/>
              </a:rPr>
              <a:t>nRF52840 Dongle</a:t>
            </a:r>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EA5F220-51AE-2F69-78B8-32B74C7691E8}"/>
              </a:ext>
            </a:extLst>
          </p:cNvPr>
          <p:cNvSpPr txBox="1"/>
          <p:nvPr/>
        </p:nvSpPr>
        <p:spPr>
          <a:xfrm>
            <a:off x="743297" y="12658484"/>
            <a:ext cx="11049663" cy="21023127"/>
          </a:xfrm>
          <a:prstGeom prst="rect">
            <a:avLst/>
          </a:prstGeom>
          <a:noFill/>
        </p:spPr>
        <p:txBody>
          <a:bodyPr wrap="square" rtlCol="0">
            <a:spAutoFit/>
          </a:bodyPr>
          <a:lstStyle/>
          <a:p>
            <a:endParaRPr lang="en-US" sz="5820" b="1" spc="-29" dirty="0">
              <a:solidFill>
                <a:srgbClr val="E21737"/>
              </a:solidFill>
              <a:latin typeface="Arial"/>
              <a:cs typeface="Arial"/>
            </a:endParaRPr>
          </a:p>
          <a:p>
            <a:endParaRPr lang="en-US" sz="1200" b="1" spc="-29" dirty="0">
              <a:solidFill>
                <a:srgbClr val="E21737"/>
              </a:solidFill>
              <a:latin typeface="Arial"/>
              <a:cs typeface="Arial"/>
            </a:endParaRPr>
          </a:p>
          <a:p>
            <a:endParaRPr lang="en-US" sz="5820" b="1" spc="-29" dirty="0">
              <a:solidFill>
                <a:srgbClr val="E21737"/>
              </a:solidFill>
              <a:latin typeface="Arial"/>
              <a:cs typeface="Arial"/>
            </a:endParaRPr>
          </a:p>
          <a:p>
            <a:r>
              <a:rPr lang="en-US" sz="5820" b="1" spc="-29" dirty="0">
                <a:solidFill>
                  <a:srgbClr val="E21737"/>
                </a:solidFill>
                <a:latin typeface="Arial"/>
                <a:cs typeface="Arial"/>
              </a:rPr>
              <a:t>Methods</a:t>
            </a:r>
            <a:endParaRPr lang="en-US" sz="3600" b="0" i="0" u="none" strike="noStrike" dirty="0">
              <a:solidFill>
                <a:srgbClr val="000000"/>
              </a:solidFill>
              <a:effectLst/>
              <a:latin typeface="Arial" panose="020B0604020202020204" pitchFamily="34" charset="0"/>
              <a:cs typeface="Arial" panose="020B0604020202020204" pitchFamily="34" charset="0"/>
            </a:endParaRPr>
          </a:p>
          <a:p>
            <a:pPr>
              <a:lnSpc>
                <a:spcPct val="150000"/>
              </a:lnSpc>
            </a:pPr>
            <a:r>
              <a:rPr lang="en-US" sz="3600" b="0" i="0" u="none" strike="noStrike" dirty="0">
                <a:solidFill>
                  <a:srgbClr val="000000"/>
                </a:solidFill>
                <a:effectLst/>
                <a:latin typeface="Arial" panose="020B0604020202020204" pitchFamily="34" charset="0"/>
                <a:cs typeface="Arial" panose="020B0604020202020204" pitchFamily="34" charset="0"/>
              </a:rPr>
              <a:t>During the time of my research, the testbed included different generations of air pods, iPhone, and a JBL Flip 5 speaker to study the BLE packets. With the air pods still in the case, I would flip open the case so the device would start broadcasting. I would make sure my JBL speaker was on and connected to my iPhone, lastly, I would make sure my iPhone screen was on. I repeated these steps in a private area where the same stationary devices were in the area, so BLE packets from devices in a different area wouldn’t be picked up from the BLE dongle and cause some of the data to be different. After making sure all the devices were broadcasting, I would then set up each device to a specific RSSI number, so I can keep track of each device as the MAC address would change every 15 minutes. For the dongle, we decided to use Nordic Semiconductor’s BLE dongle. It’s called a nRF5280 dongle. Nordic created a Wireshark add-on that makes it relatively easy to use and receives an additional attribute from BLE packets called RSSI.</a:t>
            </a:r>
            <a:endParaRPr lang="en-US" sz="3600"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A1772033-1C5E-0DA2-9883-C45D1025E9C5}"/>
              </a:ext>
            </a:extLst>
          </p:cNvPr>
          <p:cNvPicPr>
            <a:picLocks noChangeAspect="1"/>
          </p:cNvPicPr>
          <p:nvPr/>
        </p:nvPicPr>
        <p:blipFill>
          <a:blip r:embed="rId4"/>
          <a:stretch>
            <a:fillRect/>
          </a:stretch>
        </p:blipFill>
        <p:spPr>
          <a:xfrm>
            <a:off x="12968268" y="19157353"/>
            <a:ext cx="4025575" cy="3256242"/>
          </a:xfrm>
          <a:prstGeom prst="rect">
            <a:avLst/>
          </a:prstGeom>
        </p:spPr>
      </p:pic>
      <p:pic>
        <p:nvPicPr>
          <p:cNvPr id="22" name="Picture 21">
            <a:extLst>
              <a:ext uri="{FF2B5EF4-FFF2-40B4-BE49-F238E27FC236}">
                <a16:creationId xmlns:a16="http://schemas.microsoft.com/office/drawing/2014/main" id="{C18BC079-CBB6-9EDC-A951-24DD998C3B43}"/>
              </a:ext>
            </a:extLst>
          </p:cNvPr>
          <p:cNvPicPr>
            <a:picLocks noChangeAspect="1"/>
          </p:cNvPicPr>
          <p:nvPr/>
        </p:nvPicPr>
        <p:blipFill>
          <a:blip r:embed="rId5"/>
          <a:stretch>
            <a:fillRect/>
          </a:stretch>
        </p:blipFill>
        <p:spPr>
          <a:xfrm>
            <a:off x="19067631" y="19172249"/>
            <a:ext cx="4188254" cy="3241345"/>
          </a:xfrm>
          <a:prstGeom prst="rect">
            <a:avLst/>
          </a:prstGeom>
        </p:spPr>
      </p:pic>
      <p:sp>
        <p:nvSpPr>
          <p:cNvPr id="23" name="object 88">
            <a:extLst>
              <a:ext uri="{FF2B5EF4-FFF2-40B4-BE49-F238E27FC236}">
                <a16:creationId xmlns:a16="http://schemas.microsoft.com/office/drawing/2014/main" id="{98807CF7-BDA9-3746-4F07-6FF25666B5EC}"/>
              </a:ext>
            </a:extLst>
          </p:cNvPr>
          <p:cNvSpPr txBox="1"/>
          <p:nvPr/>
        </p:nvSpPr>
        <p:spPr>
          <a:xfrm>
            <a:off x="13134722" y="22536112"/>
            <a:ext cx="4188253" cy="319925"/>
          </a:xfrm>
          <a:prstGeom prst="rect">
            <a:avLst/>
          </a:prstGeom>
        </p:spPr>
        <p:txBody>
          <a:bodyPr vert="horz" wrap="square" lIns="0" tIns="42511" rIns="0" bIns="0" rtlCol="0">
            <a:spAutoFit/>
          </a:bodyPr>
          <a:lstStyle/>
          <a:p>
            <a:pPr marL="36968">
              <a:spcBef>
                <a:spcPts val="332"/>
              </a:spcBef>
            </a:pPr>
            <a:r>
              <a:rPr lang="en-US" dirty="0">
                <a:latin typeface="Arial"/>
                <a:cs typeface="Arial"/>
              </a:rPr>
              <a:t>iPhone, Android, &amp; Apple Watch flags</a:t>
            </a:r>
            <a:endParaRPr dirty="0">
              <a:latin typeface="Arial"/>
              <a:cs typeface="Arial"/>
            </a:endParaRPr>
          </a:p>
        </p:txBody>
      </p:sp>
      <p:sp>
        <p:nvSpPr>
          <p:cNvPr id="24" name="object 88">
            <a:extLst>
              <a:ext uri="{FF2B5EF4-FFF2-40B4-BE49-F238E27FC236}">
                <a16:creationId xmlns:a16="http://schemas.microsoft.com/office/drawing/2014/main" id="{30BCB6C0-2DF2-4341-CDD6-A1C9D805E8D6}"/>
              </a:ext>
            </a:extLst>
          </p:cNvPr>
          <p:cNvSpPr txBox="1"/>
          <p:nvPr/>
        </p:nvSpPr>
        <p:spPr>
          <a:xfrm>
            <a:off x="20287278" y="22536112"/>
            <a:ext cx="3617396" cy="319925"/>
          </a:xfrm>
          <a:prstGeom prst="rect">
            <a:avLst/>
          </a:prstGeom>
        </p:spPr>
        <p:txBody>
          <a:bodyPr vert="horz" wrap="square" lIns="0" tIns="42511" rIns="0" bIns="0" rtlCol="0">
            <a:spAutoFit/>
          </a:bodyPr>
          <a:lstStyle/>
          <a:p>
            <a:pPr marL="36968">
              <a:spcBef>
                <a:spcPts val="332"/>
              </a:spcBef>
            </a:pPr>
            <a:r>
              <a:rPr lang="en-US" dirty="0">
                <a:latin typeface="Arial"/>
                <a:cs typeface="Arial"/>
              </a:rPr>
              <a:t>Laptop Flags</a:t>
            </a:r>
            <a:endParaRPr dirty="0">
              <a:latin typeface="Arial"/>
              <a:cs typeface="Arial"/>
            </a:endParaRPr>
          </a:p>
        </p:txBody>
      </p:sp>
      <p:pic>
        <p:nvPicPr>
          <p:cNvPr id="25" name="Picture 24">
            <a:extLst>
              <a:ext uri="{FF2B5EF4-FFF2-40B4-BE49-F238E27FC236}">
                <a16:creationId xmlns:a16="http://schemas.microsoft.com/office/drawing/2014/main" id="{EC811105-005D-A7F2-BF9A-5E707C083171}"/>
              </a:ext>
            </a:extLst>
          </p:cNvPr>
          <p:cNvPicPr>
            <a:picLocks noChangeAspect="1"/>
          </p:cNvPicPr>
          <p:nvPr/>
        </p:nvPicPr>
        <p:blipFill>
          <a:blip r:embed="rId6"/>
          <a:stretch>
            <a:fillRect/>
          </a:stretch>
        </p:blipFill>
        <p:spPr>
          <a:xfrm>
            <a:off x="24633840" y="15837893"/>
            <a:ext cx="18514063" cy="791952"/>
          </a:xfrm>
          <a:prstGeom prst="rect">
            <a:avLst/>
          </a:prstGeom>
        </p:spPr>
      </p:pic>
      <p:pic>
        <p:nvPicPr>
          <p:cNvPr id="26" name="Picture 25">
            <a:extLst>
              <a:ext uri="{FF2B5EF4-FFF2-40B4-BE49-F238E27FC236}">
                <a16:creationId xmlns:a16="http://schemas.microsoft.com/office/drawing/2014/main" id="{377A4C6B-2D55-23CE-A967-807405636640}"/>
              </a:ext>
            </a:extLst>
          </p:cNvPr>
          <p:cNvPicPr>
            <a:picLocks noChangeAspect="1"/>
          </p:cNvPicPr>
          <p:nvPr/>
        </p:nvPicPr>
        <p:blipFill>
          <a:blip r:embed="rId7"/>
          <a:stretch>
            <a:fillRect/>
          </a:stretch>
        </p:blipFill>
        <p:spPr>
          <a:xfrm>
            <a:off x="24627668" y="26290198"/>
            <a:ext cx="18619790" cy="761074"/>
          </a:xfrm>
          <a:prstGeom prst="rect">
            <a:avLst/>
          </a:prstGeom>
        </p:spPr>
      </p:pic>
      <p:pic>
        <p:nvPicPr>
          <p:cNvPr id="27" name="Picture 26">
            <a:extLst>
              <a:ext uri="{FF2B5EF4-FFF2-40B4-BE49-F238E27FC236}">
                <a16:creationId xmlns:a16="http://schemas.microsoft.com/office/drawing/2014/main" id="{2DA07521-68AE-6E21-39F6-1411FE50DB0D}"/>
              </a:ext>
            </a:extLst>
          </p:cNvPr>
          <p:cNvPicPr>
            <a:picLocks noChangeAspect="1"/>
          </p:cNvPicPr>
          <p:nvPr/>
        </p:nvPicPr>
        <p:blipFill>
          <a:blip r:embed="rId8"/>
          <a:stretch>
            <a:fillRect/>
          </a:stretch>
        </p:blipFill>
        <p:spPr>
          <a:xfrm>
            <a:off x="24616242" y="14223214"/>
            <a:ext cx="18531661" cy="791952"/>
          </a:xfrm>
          <a:prstGeom prst="rect">
            <a:avLst/>
          </a:prstGeom>
        </p:spPr>
      </p:pic>
      <p:pic>
        <p:nvPicPr>
          <p:cNvPr id="28" name="Picture 27">
            <a:extLst>
              <a:ext uri="{FF2B5EF4-FFF2-40B4-BE49-F238E27FC236}">
                <a16:creationId xmlns:a16="http://schemas.microsoft.com/office/drawing/2014/main" id="{818CEF31-1229-130B-8654-CB55353188A6}"/>
              </a:ext>
            </a:extLst>
          </p:cNvPr>
          <p:cNvPicPr>
            <a:picLocks noChangeAspect="1"/>
          </p:cNvPicPr>
          <p:nvPr/>
        </p:nvPicPr>
        <p:blipFill>
          <a:blip r:embed="rId9"/>
          <a:stretch>
            <a:fillRect/>
          </a:stretch>
        </p:blipFill>
        <p:spPr>
          <a:xfrm>
            <a:off x="24585413" y="17373022"/>
            <a:ext cx="18708258" cy="761073"/>
          </a:xfrm>
          <a:prstGeom prst="rect">
            <a:avLst/>
          </a:prstGeom>
        </p:spPr>
      </p:pic>
      <p:sp>
        <p:nvSpPr>
          <p:cNvPr id="29" name="TextBox 28">
            <a:extLst>
              <a:ext uri="{FF2B5EF4-FFF2-40B4-BE49-F238E27FC236}">
                <a16:creationId xmlns:a16="http://schemas.microsoft.com/office/drawing/2014/main" id="{C3DEC9EB-E19E-E73C-EA35-EA91FC0D000B}"/>
              </a:ext>
            </a:extLst>
          </p:cNvPr>
          <p:cNvSpPr txBox="1"/>
          <p:nvPr/>
        </p:nvSpPr>
        <p:spPr>
          <a:xfrm>
            <a:off x="24585413" y="15190278"/>
            <a:ext cx="4123434" cy="369332"/>
          </a:xfrm>
          <a:prstGeom prst="rect">
            <a:avLst/>
          </a:prstGeom>
          <a:noFill/>
        </p:spPr>
        <p:txBody>
          <a:bodyPr wrap="square" rtlCol="0">
            <a:spAutoFit/>
          </a:bodyPr>
          <a:lstStyle/>
          <a:p>
            <a:r>
              <a:rPr lang="en-US" dirty="0"/>
              <a:t>BLE packet from an iPhone</a:t>
            </a:r>
          </a:p>
        </p:txBody>
      </p:sp>
      <p:sp>
        <p:nvSpPr>
          <p:cNvPr id="30" name="TextBox 29">
            <a:extLst>
              <a:ext uri="{FF2B5EF4-FFF2-40B4-BE49-F238E27FC236}">
                <a16:creationId xmlns:a16="http://schemas.microsoft.com/office/drawing/2014/main" id="{8213FC71-54A6-EE59-64BB-06784BE2AA40}"/>
              </a:ext>
            </a:extLst>
          </p:cNvPr>
          <p:cNvSpPr txBox="1"/>
          <p:nvPr/>
        </p:nvSpPr>
        <p:spPr>
          <a:xfrm>
            <a:off x="24627668" y="16779860"/>
            <a:ext cx="4123434" cy="369332"/>
          </a:xfrm>
          <a:prstGeom prst="rect">
            <a:avLst/>
          </a:prstGeom>
          <a:noFill/>
        </p:spPr>
        <p:txBody>
          <a:bodyPr wrap="square" rtlCol="0">
            <a:spAutoFit/>
          </a:bodyPr>
          <a:lstStyle/>
          <a:p>
            <a:r>
              <a:rPr lang="en-US" dirty="0"/>
              <a:t>BLE packet from an Apple Watch</a:t>
            </a:r>
          </a:p>
        </p:txBody>
      </p:sp>
      <p:sp>
        <p:nvSpPr>
          <p:cNvPr id="31" name="TextBox 30">
            <a:extLst>
              <a:ext uri="{FF2B5EF4-FFF2-40B4-BE49-F238E27FC236}">
                <a16:creationId xmlns:a16="http://schemas.microsoft.com/office/drawing/2014/main" id="{2B35D24B-63E3-9039-EDE9-1140C444080B}"/>
              </a:ext>
            </a:extLst>
          </p:cNvPr>
          <p:cNvSpPr txBox="1"/>
          <p:nvPr/>
        </p:nvSpPr>
        <p:spPr>
          <a:xfrm>
            <a:off x="24869175" y="27276401"/>
            <a:ext cx="4123434" cy="369332"/>
          </a:xfrm>
          <a:prstGeom prst="rect">
            <a:avLst/>
          </a:prstGeom>
          <a:noFill/>
        </p:spPr>
        <p:txBody>
          <a:bodyPr wrap="square" rtlCol="0">
            <a:spAutoFit/>
          </a:bodyPr>
          <a:lstStyle/>
          <a:p>
            <a:r>
              <a:rPr lang="en-US" dirty="0"/>
              <a:t>BLE packet from a JBL Flip 5 Speaker</a:t>
            </a:r>
          </a:p>
        </p:txBody>
      </p:sp>
      <p:sp>
        <p:nvSpPr>
          <p:cNvPr id="32" name="TextBox 31">
            <a:extLst>
              <a:ext uri="{FF2B5EF4-FFF2-40B4-BE49-F238E27FC236}">
                <a16:creationId xmlns:a16="http://schemas.microsoft.com/office/drawing/2014/main" id="{36C8776A-A5E2-A22A-662A-117C588CA3DA}"/>
              </a:ext>
            </a:extLst>
          </p:cNvPr>
          <p:cNvSpPr txBox="1"/>
          <p:nvPr/>
        </p:nvSpPr>
        <p:spPr>
          <a:xfrm>
            <a:off x="24617354" y="18359833"/>
            <a:ext cx="4123434" cy="369332"/>
          </a:xfrm>
          <a:prstGeom prst="rect">
            <a:avLst/>
          </a:prstGeom>
          <a:noFill/>
        </p:spPr>
        <p:txBody>
          <a:bodyPr wrap="square" rtlCol="0">
            <a:spAutoFit/>
          </a:bodyPr>
          <a:lstStyle/>
          <a:p>
            <a:r>
              <a:rPr lang="en-US" dirty="0"/>
              <a:t>BLE packet from Air pods</a:t>
            </a:r>
          </a:p>
        </p:txBody>
      </p:sp>
      <p:sp>
        <p:nvSpPr>
          <p:cNvPr id="33" name="object 121">
            <a:extLst>
              <a:ext uri="{FF2B5EF4-FFF2-40B4-BE49-F238E27FC236}">
                <a16:creationId xmlns:a16="http://schemas.microsoft.com/office/drawing/2014/main" id="{EF71968E-0631-B17D-3ECA-5069119D6E71}"/>
              </a:ext>
            </a:extLst>
          </p:cNvPr>
          <p:cNvSpPr txBox="1"/>
          <p:nvPr/>
        </p:nvSpPr>
        <p:spPr>
          <a:xfrm>
            <a:off x="12742436" y="28962612"/>
            <a:ext cx="30922932" cy="3800279"/>
          </a:xfrm>
          <a:prstGeom prst="rect">
            <a:avLst/>
          </a:prstGeom>
        </p:spPr>
        <p:txBody>
          <a:bodyPr vert="horz" wrap="square" lIns="0" tIns="543441" rIns="0" bIns="0" rtlCol="0">
            <a:spAutoFit/>
          </a:bodyPr>
          <a:lstStyle/>
          <a:p>
            <a:pPr marL="36968">
              <a:spcBef>
                <a:spcPts val="4279"/>
              </a:spcBef>
            </a:pPr>
            <a:r>
              <a:rPr sz="5821" b="1" spc="-29" dirty="0">
                <a:solidFill>
                  <a:srgbClr val="E21737"/>
                </a:solidFill>
                <a:latin typeface="Arial"/>
                <a:cs typeface="Arial"/>
              </a:rPr>
              <a:t>Conclusion</a:t>
            </a:r>
            <a:endParaRPr lang="en-US" sz="5821" b="1" spc="-29" dirty="0">
              <a:solidFill>
                <a:srgbClr val="E21737"/>
              </a:solidFill>
              <a:latin typeface="Arial"/>
              <a:cs typeface="Arial"/>
            </a:endParaRPr>
          </a:p>
          <a:p>
            <a:pPr marL="36968" marR="14788">
              <a:lnSpc>
                <a:spcPct val="140500"/>
              </a:lnSpc>
              <a:spcBef>
                <a:spcPts val="844"/>
              </a:spcBef>
            </a:pPr>
            <a:r>
              <a:rPr lang="en-US" sz="3600" dirty="0">
                <a:latin typeface="Arial" panose="020B0604020202020204" pitchFamily="34" charset="0"/>
                <a:cs typeface="Arial" panose="020B0604020202020204" pitchFamily="34" charset="0"/>
              </a:rPr>
              <a:t>Having additional understanding in Bluetooth Low Energy can be applied to make devices we use on a day-to-day basis communicate more securely, enhance our capability to monitor their communications, and identify those that are behaving outside of the norm. Overall being able to monitor Bluetooth Low Energy packets is a benefit to everyone. </a:t>
            </a:r>
          </a:p>
        </p:txBody>
      </p:sp>
      <p:pic>
        <p:nvPicPr>
          <p:cNvPr id="36" name="Picture 35">
            <a:extLst>
              <a:ext uri="{FF2B5EF4-FFF2-40B4-BE49-F238E27FC236}">
                <a16:creationId xmlns:a16="http://schemas.microsoft.com/office/drawing/2014/main" id="{187CA72D-E98A-AD34-C094-4C01AD10E1B1}"/>
              </a:ext>
            </a:extLst>
          </p:cNvPr>
          <p:cNvPicPr>
            <a:picLocks noChangeAspect="1"/>
          </p:cNvPicPr>
          <p:nvPr/>
        </p:nvPicPr>
        <p:blipFill>
          <a:blip r:embed="rId10"/>
          <a:stretch>
            <a:fillRect/>
          </a:stretch>
        </p:blipFill>
        <p:spPr>
          <a:xfrm>
            <a:off x="12547968" y="24897758"/>
            <a:ext cx="6173902" cy="1934913"/>
          </a:xfrm>
          <a:prstGeom prst="rect">
            <a:avLst/>
          </a:prstGeom>
        </p:spPr>
      </p:pic>
      <p:sp>
        <p:nvSpPr>
          <p:cNvPr id="38" name="TextBox 37">
            <a:extLst>
              <a:ext uri="{FF2B5EF4-FFF2-40B4-BE49-F238E27FC236}">
                <a16:creationId xmlns:a16="http://schemas.microsoft.com/office/drawing/2014/main" id="{34406425-8640-297C-B94F-C12AC634188D}"/>
              </a:ext>
            </a:extLst>
          </p:cNvPr>
          <p:cNvSpPr txBox="1"/>
          <p:nvPr/>
        </p:nvSpPr>
        <p:spPr>
          <a:xfrm>
            <a:off x="14500496" y="26973750"/>
            <a:ext cx="3105901" cy="369332"/>
          </a:xfrm>
          <a:prstGeom prst="rect">
            <a:avLst/>
          </a:prstGeom>
          <a:noFill/>
        </p:spPr>
        <p:txBody>
          <a:bodyPr wrap="square">
            <a:spAutoFit/>
          </a:bodyPr>
          <a:lstStyle/>
          <a:p>
            <a:pPr marL="36968">
              <a:spcBef>
                <a:spcPts val="332"/>
              </a:spcBef>
            </a:pPr>
            <a:r>
              <a:rPr lang="en-US" dirty="0">
                <a:latin typeface="Arial"/>
                <a:cs typeface="Arial"/>
              </a:rPr>
              <a:t>Air pods length</a:t>
            </a:r>
          </a:p>
        </p:txBody>
      </p:sp>
      <p:pic>
        <p:nvPicPr>
          <p:cNvPr id="1026" name="Picture 2">
            <a:extLst>
              <a:ext uri="{FF2B5EF4-FFF2-40B4-BE49-F238E27FC236}">
                <a16:creationId xmlns:a16="http://schemas.microsoft.com/office/drawing/2014/main" id="{535B54C8-FA77-B028-539A-F99E25AB28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12192000"/>
            <a:ext cx="4239834" cy="330865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5E6B4A54-C2E6-7EF8-F34C-46607670E1ED}"/>
              </a:ext>
            </a:extLst>
          </p:cNvPr>
          <p:cNvPicPr>
            <a:picLocks noChangeAspect="1"/>
          </p:cNvPicPr>
          <p:nvPr/>
        </p:nvPicPr>
        <p:blipFill>
          <a:blip r:embed="rId12"/>
          <a:stretch>
            <a:fillRect/>
          </a:stretch>
        </p:blipFill>
        <p:spPr>
          <a:xfrm>
            <a:off x="19629334" y="23591326"/>
            <a:ext cx="4188254" cy="3241346"/>
          </a:xfrm>
          <a:prstGeom prst="rect">
            <a:avLst/>
          </a:prstGeom>
        </p:spPr>
      </p:pic>
      <p:sp>
        <p:nvSpPr>
          <p:cNvPr id="41" name="object 88">
            <a:extLst>
              <a:ext uri="{FF2B5EF4-FFF2-40B4-BE49-F238E27FC236}">
                <a16:creationId xmlns:a16="http://schemas.microsoft.com/office/drawing/2014/main" id="{68852495-359F-236B-FD58-4C3D896585BB}"/>
              </a:ext>
            </a:extLst>
          </p:cNvPr>
          <p:cNvSpPr txBox="1"/>
          <p:nvPr/>
        </p:nvSpPr>
        <p:spPr>
          <a:xfrm>
            <a:off x="20615920" y="27007553"/>
            <a:ext cx="4188253" cy="319925"/>
          </a:xfrm>
          <a:prstGeom prst="rect">
            <a:avLst/>
          </a:prstGeom>
        </p:spPr>
        <p:txBody>
          <a:bodyPr vert="horz" wrap="square" lIns="0" tIns="42511" rIns="0" bIns="0" rtlCol="0">
            <a:spAutoFit/>
          </a:bodyPr>
          <a:lstStyle/>
          <a:p>
            <a:pPr marL="36968">
              <a:spcBef>
                <a:spcPts val="332"/>
              </a:spcBef>
            </a:pPr>
            <a:r>
              <a:rPr lang="en-US" dirty="0">
                <a:latin typeface="Arial"/>
                <a:cs typeface="Arial"/>
              </a:rPr>
              <a:t>JBL Speaker Flags</a:t>
            </a:r>
            <a:endParaRPr dirty="0">
              <a:latin typeface="Arial"/>
              <a:cs typeface="Arial"/>
            </a:endParaRPr>
          </a:p>
        </p:txBody>
      </p:sp>
      <p:pic>
        <p:nvPicPr>
          <p:cNvPr id="43" name="Picture 42">
            <a:extLst>
              <a:ext uri="{FF2B5EF4-FFF2-40B4-BE49-F238E27FC236}">
                <a16:creationId xmlns:a16="http://schemas.microsoft.com/office/drawing/2014/main" id="{6F404AF6-A4D4-E760-C921-A663A4B80C72}"/>
              </a:ext>
            </a:extLst>
          </p:cNvPr>
          <p:cNvPicPr>
            <a:picLocks noChangeAspect="1"/>
          </p:cNvPicPr>
          <p:nvPr/>
        </p:nvPicPr>
        <p:blipFill>
          <a:blip r:embed="rId13"/>
          <a:stretch>
            <a:fillRect/>
          </a:stretch>
        </p:blipFill>
        <p:spPr>
          <a:xfrm>
            <a:off x="24621029" y="27802370"/>
            <a:ext cx="18562490" cy="825390"/>
          </a:xfrm>
          <a:prstGeom prst="rect">
            <a:avLst/>
          </a:prstGeom>
        </p:spPr>
      </p:pic>
      <p:sp>
        <p:nvSpPr>
          <p:cNvPr id="44" name="TextBox 43">
            <a:extLst>
              <a:ext uri="{FF2B5EF4-FFF2-40B4-BE49-F238E27FC236}">
                <a16:creationId xmlns:a16="http://schemas.microsoft.com/office/drawing/2014/main" id="{0649EF8C-CADA-1348-8A7D-5D7E8C97DDCB}"/>
              </a:ext>
            </a:extLst>
          </p:cNvPr>
          <p:cNvSpPr txBox="1"/>
          <p:nvPr/>
        </p:nvSpPr>
        <p:spPr>
          <a:xfrm>
            <a:off x="24752459" y="28797825"/>
            <a:ext cx="4123434" cy="369332"/>
          </a:xfrm>
          <a:prstGeom prst="rect">
            <a:avLst/>
          </a:prstGeom>
          <a:noFill/>
        </p:spPr>
        <p:txBody>
          <a:bodyPr wrap="square" rtlCol="0">
            <a:spAutoFit/>
          </a:bodyPr>
          <a:lstStyle/>
          <a:p>
            <a:r>
              <a:rPr lang="en-US" dirty="0"/>
              <a:t>BLE packet from a MacBook</a:t>
            </a:r>
          </a:p>
        </p:txBody>
      </p:sp>
      <p:sp>
        <p:nvSpPr>
          <p:cNvPr id="45" name="TextBox 44">
            <a:extLst>
              <a:ext uri="{FF2B5EF4-FFF2-40B4-BE49-F238E27FC236}">
                <a16:creationId xmlns:a16="http://schemas.microsoft.com/office/drawing/2014/main" id="{94543EF7-4EFF-ECBC-DD7F-0AFAD3ECCCAA}"/>
              </a:ext>
            </a:extLst>
          </p:cNvPr>
          <p:cNvSpPr txBox="1"/>
          <p:nvPr/>
        </p:nvSpPr>
        <p:spPr>
          <a:xfrm>
            <a:off x="24627668" y="18677111"/>
            <a:ext cx="19338873" cy="7931402"/>
          </a:xfrm>
          <a:prstGeom prst="rect">
            <a:avLst/>
          </a:prstGeom>
          <a:noFill/>
        </p:spPr>
        <p:txBody>
          <a:bodyPr wrap="square" rtlCol="0">
            <a:spAutoFit/>
          </a:bodyPr>
          <a:lstStyle/>
          <a:p>
            <a:pPr rtl="0">
              <a:lnSpc>
                <a:spcPct val="150000"/>
              </a:lnSpc>
            </a:pPr>
            <a:r>
              <a:rPr lang="en-US" sz="3640" b="0" i="0" u="none" strike="noStrike" dirty="0">
                <a:solidFill>
                  <a:srgbClr val="000000"/>
                </a:solidFill>
                <a:effectLst/>
                <a:latin typeface="Arial" panose="020B0604020202020204" pitchFamily="34" charset="0"/>
                <a:cs typeface="Arial" panose="020B0604020202020204" pitchFamily="34" charset="0"/>
              </a:rPr>
              <a:t>Another identifier is a BLE packet's power level. A BLE packet's power level is the strength a packet was sent out. It’s measured in dBms and smartphones such as iPhone typically have a power level of 8 while smartwatches such as Apple watches have a power level of 9. You can identify a device based off of their packet length found in the </a:t>
            </a:r>
            <a:r>
              <a:rPr lang="en-US" sz="3640" b="0" i="1" u="none" strike="noStrike" dirty="0">
                <a:solidFill>
                  <a:srgbClr val="000000"/>
                </a:solidFill>
                <a:effectLst/>
                <a:latin typeface="Arial" panose="020B0604020202020204" pitchFamily="34" charset="0"/>
                <a:cs typeface="Arial" panose="020B0604020202020204" pitchFamily="34" charset="0"/>
              </a:rPr>
              <a:t>Manufacturer Specific </a:t>
            </a:r>
            <a:r>
              <a:rPr lang="en-US" sz="3640" b="0" i="0" u="none" strike="noStrike" dirty="0">
                <a:solidFill>
                  <a:srgbClr val="000000"/>
                </a:solidFill>
                <a:effectLst/>
                <a:latin typeface="Arial" panose="020B0604020202020204" pitchFamily="34" charset="0"/>
                <a:cs typeface="Arial" panose="020B0604020202020204" pitchFamily="34" charset="0"/>
              </a:rPr>
              <a:t>section. BLE headphones such as air pods almost always have a length of 30 while smartphones will have a length of 12 and smartwatches will have a length of 10. While manufacturer length is great for identifying headphones, it is not as trustworthy as smartphones and smartwatches because the length can change depending on what each device is transmitting. </a:t>
            </a:r>
            <a:endParaRPr lang="en-US" sz="3640" dirty="0"/>
          </a:p>
          <a:p>
            <a:endParaRPr lang="en-US" dirty="0"/>
          </a:p>
        </p:txBody>
      </p:sp>
    </p:spTree>
    <p:extLst>
      <p:ext uri="{BB962C8B-B14F-4D97-AF65-F5344CB8AC3E}">
        <p14:creationId xmlns:p14="http://schemas.microsoft.com/office/powerpoint/2010/main" val="309637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735800" y="20608558"/>
            <a:ext cx="8932653" cy="8934685"/>
          </a:xfrm>
          <a:prstGeom prst="rect">
            <a:avLst/>
          </a:prstGeom>
        </p:spPr>
      </p:pic>
      <p:pic>
        <p:nvPicPr>
          <p:cNvPr id="3" name="object 3"/>
          <p:cNvPicPr/>
          <p:nvPr/>
        </p:nvPicPr>
        <p:blipFill>
          <a:blip r:embed="rId3" cstate="print"/>
          <a:stretch>
            <a:fillRect/>
          </a:stretch>
        </p:blipFill>
        <p:spPr>
          <a:xfrm>
            <a:off x="7467600" y="20955000"/>
            <a:ext cx="8932653" cy="8934685"/>
          </a:xfrm>
          <a:prstGeom prst="rect">
            <a:avLst/>
          </a:prstGeom>
        </p:spPr>
      </p:pic>
      <p:pic>
        <p:nvPicPr>
          <p:cNvPr id="4" name="object 4"/>
          <p:cNvPicPr/>
          <p:nvPr/>
        </p:nvPicPr>
        <p:blipFill>
          <a:blip r:embed="rId4" cstate="print"/>
          <a:stretch>
            <a:fillRect/>
          </a:stretch>
        </p:blipFill>
        <p:spPr>
          <a:xfrm>
            <a:off x="3657601" y="12242800"/>
            <a:ext cx="10007597" cy="2032000"/>
          </a:xfrm>
          <a:prstGeom prst="rect">
            <a:avLst/>
          </a:prstGeom>
        </p:spPr>
      </p:pic>
      <p:pic>
        <p:nvPicPr>
          <p:cNvPr id="5" name="object 5"/>
          <p:cNvPicPr/>
          <p:nvPr/>
        </p:nvPicPr>
        <p:blipFill>
          <a:blip r:embed="rId5" cstate="print"/>
          <a:stretch>
            <a:fillRect/>
          </a:stretch>
        </p:blipFill>
        <p:spPr>
          <a:xfrm>
            <a:off x="25222205" y="12299129"/>
            <a:ext cx="10007597" cy="2032000"/>
          </a:xfrm>
          <a:prstGeom prst="rect">
            <a:avLst/>
          </a:prstGeom>
        </p:spPr>
      </p:pic>
      <p:pic>
        <p:nvPicPr>
          <p:cNvPr id="6" name="object 6"/>
          <p:cNvPicPr/>
          <p:nvPr/>
        </p:nvPicPr>
        <p:blipFill>
          <a:blip r:embed="rId6" cstate="print"/>
          <a:stretch>
            <a:fillRect/>
          </a:stretch>
        </p:blipFill>
        <p:spPr>
          <a:xfrm>
            <a:off x="20057853" y="4317994"/>
            <a:ext cx="17221199" cy="2032000"/>
          </a:xfrm>
          <a:prstGeom prst="rect">
            <a:avLst/>
          </a:prstGeom>
        </p:spPr>
      </p:pic>
      <p:pic>
        <p:nvPicPr>
          <p:cNvPr id="7" name="object 7"/>
          <p:cNvPicPr/>
          <p:nvPr/>
        </p:nvPicPr>
        <p:blipFill>
          <a:blip r:embed="rId7" cstate="print"/>
          <a:stretch>
            <a:fillRect/>
          </a:stretch>
        </p:blipFill>
        <p:spPr>
          <a:xfrm>
            <a:off x="3657601" y="4343401"/>
            <a:ext cx="11125200" cy="32511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2703</TotalTime>
  <Words>782</Words>
  <Application>Microsoft Office PowerPoint</Application>
  <PresentationFormat>Custom</PresentationFormat>
  <Paragraphs>38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Arial</vt:lpstr>
      <vt:lpstr>Calibri</vt:lpstr>
      <vt:lpstr>Office Theme</vt:lpstr>
      <vt:lpstr>PowerPoint Presentation</vt:lpstr>
      <vt:lpstr>PowerPoint Presentation</vt:lpstr>
    </vt:vector>
  </TitlesOfParts>
  <Company>© 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creator>James G Snyder</dc:creator>
  <cp:lastModifiedBy>Guest 1 h</cp:lastModifiedBy>
  <cp:revision>45</cp:revision>
  <dcterms:created xsi:type="dcterms:W3CDTF">2023-02-16T17:40:21Z</dcterms:created>
  <dcterms:modified xsi:type="dcterms:W3CDTF">2024-04-14T20:44:29Z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2020-02-05T00:00:00Z</vt:filetime>
  </property>
  <property fmtid="{D5CDD505-2E9C-101B-9397-08002B2CF9AE}" pid="3" name="Creator">
    <vt:lpwstr>Acrobat PDFMaker 19 for PowerPoint</vt:lpwstr>
  </property>
  <property fmtid="{D5CDD505-2E9C-101B-9397-08002B2CF9AE}" pid="4" name="LastSaved">
    <vt:filetime>2023-02-16T00:00:00Z</vt:filetime>
  </property>
  <property fmtid="{D5CDD505-2E9C-101B-9397-08002B2CF9AE}" pid="5" name="Producer">
    <vt:lpwstr>Adobe PDF Library 19.21.90</vt:lpwstr>
  </property>
</Properties>
</file>