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4" r:id="rId13"/>
    <p:sldId id="265" r:id="rId14"/>
    <p:sldId id="267" r:id="rId15"/>
    <p:sldId id="268" r:id="rId16"/>
    <p:sldId id="269" r:id="rId17"/>
    <p:sldId id="274" r:id="rId18"/>
    <p:sldId id="27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/>
    <p:restoredTop sz="94784"/>
  </p:normalViewPr>
  <p:slideViewPr>
    <p:cSldViewPr snapToGrid="0" snapToObjects="1">
      <p:cViewPr varScale="1">
        <p:scale>
          <a:sx n="73" d="100"/>
          <a:sy n="73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1FADC-1D25-254F-8BA5-53B3505069B8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DBDD3-FCAB-6446-8F8B-183A41EF3A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47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DBDD3-FCAB-6446-8F8B-183A41EF3A6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18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E1B9-6578-CA48-AF1E-B0898E32C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32C67-0555-1847-BDA5-E1FAC44B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8E34-B4C8-CB4C-B5A0-E1C3CED8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D709-3ADC-6044-94D9-C0D24CD2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DFDB-AD1F-B348-830D-A0810026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37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0043-E990-1D44-B191-47A1F6C9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58E9B-4060-A84E-833F-E630C4393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96F5-F990-ED43-B378-0BC0BB01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52A8-A8D2-4747-9B76-CE823E77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9467-1B51-4847-8E3E-F876BC5C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8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31371-672C-034D-85B0-9ABD110E4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EB91E-7CD0-824F-BDBE-A9FD52F16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58BF1-EC09-C04F-AC4C-9CBBB995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08D0-9580-6A4B-AE24-F11B19B5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9EB8-3642-9F4B-8649-15BC71C6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32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6364-79D5-AF4D-A5EC-2FBB6473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12C5-5D58-1C42-981A-ABE5A949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C955-2085-FB47-B053-E66761FB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F166-1893-EA4E-9B39-17F43B72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E0D7-A339-F64F-BF8E-AFB42A84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5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1B71-6E92-974E-8511-B6860B9E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91F8C-F10B-3E4F-8094-610991A5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D2A7-101B-B841-9F07-3C892171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CCF4-3547-F542-9170-66E80490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67DC-C56F-8B44-9C3D-40DB7B81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6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1FF1-EEFB-7C46-9C5A-2BB87528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BC21-956B-BB45-B3B8-F5E380C2D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5F8E-3432-D44C-9F2C-1BB7A6B32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24393-DDAF-5A45-B8F1-16DD6067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6FA8-393A-7B45-8F5F-78E21990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96E8-A581-2C47-94A5-E9A84720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59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F7AB-A2A9-AF4D-9D07-50F88C50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2A552-2901-304B-BA4D-F89BC2C0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83B5-52B9-CC46-BB8C-11404B997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4A1EB-35D8-814A-B84A-6C7FB50A4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B15CA-DFD4-3547-AEB5-4FBABD40F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20EFD-BFCD-8B48-8232-DE42EA4F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0C86B-A532-6348-AA0D-07B92C8F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A1B83-0FAD-7045-BDC9-26FCBCF2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60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CEAB-C166-EA4F-BD61-A5430846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CED74-862D-2145-AF06-1B68FDAF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F19C7-5D33-7B4F-83DB-8B91128D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DBFB-C9FC-4642-B2F1-6AAE9725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4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258B7-6289-BD41-9FEC-7543DC05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825E4-4F3F-4348-90D6-53A7FC51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76ADD-5D82-C745-8E88-2D95ED31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24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7554-3C24-B54F-B377-D308B7D5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C9BB-A609-5049-BDDB-1EFE253A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FD267-DD67-B64F-A558-4863CFF2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E044-4AE8-E243-8A4A-BB5E363E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4648-7B50-1D49-882A-95A1664C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E5B7A-778B-6B41-9892-8D0812F3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30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3A6F-E99B-954C-867F-0B20E6E7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6E9A4-7E8D-0442-AD6C-D0381159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1577B-75BA-9E4E-AAC8-5BD09350D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7061-34F3-5840-BE6B-4E83D54A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9F5A-A8F6-FA41-A179-73E5AFE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5B201-37EA-C14C-97D7-4BA16D48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7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18C50-AF24-8A48-B9C5-70CC14B2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6678-C5C5-3E49-94D5-EF7EC7128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DA35-3E5C-3C45-9226-5F5DB06E5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5506-35AF-DC4A-A72A-4A6995145213}" type="datetimeFigureOut">
              <a:rPr lang="de-DE" smtClean="0"/>
              <a:t>28.09.22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4922-E238-5643-952C-3E23C06A2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D2452-ABC6-FE4A-97F6-5295CE8B2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C7A8-492B-2648-8BF2-E2373510BE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#Design_and_modeling" TargetMode="External"/><Relationship Id="rId2" Type="http://schemas.openxmlformats.org/officeDocument/2006/relationships/hyperlink" Target="https://en.wikipedia.org/wiki/Data_(comput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FB69-9431-2449-8569-3A971FB98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FCE0B-B05C-5E42-8078-C82432A05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36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BD36-AD3B-AE4D-8B12-D42B4C1E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9395-605F-854D-8BBD-9CE0B7DB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706"/>
            <a:ext cx="10515600" cy="291014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b="1" dirty="0" err="1"/>
              <a:t>MongoDB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source-available</a:t>
            </a:r>
            <a:r>
              <a:rPr lang="de-DE" dirty="0"/>
              <a:t> </a:t>
            </a:r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document-oriented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NoSQL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, </a:t>
            </a:r>
            <a:r>
              <a:rPr lang="de-DE" b="1" dirty="0" err="1"/>
              <a:t>MongoDB</a:t>
            </a:r>
            <a:r>
              <a:rPr lang="de-DE" dirty="0"/>
              <a:t> </a:t>
            </a:r>
            <a:r>
              <a:rPr lang="de-DE" dirty="0" err="1"/>
              <a:t>uses</a:t>
            </a:r>
            <a:r>
              <a:rPr lang="de-DE" dirty="0"/>
              <a:t> JSON-like </a:t>
            </a: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optional </a:t>
            </a:r>
            <a:r>
              <a:rPr lang="de-DE" dirty="0" err="1"/>
              <a:t>schemas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2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0CF8-25E0-F344-B24E-779A94A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words</a:t>
            </a:r>
            <a:r>
              <a:rPr lang="de-DE" dirty="0"/>
              <a:t> (</a:t>
            </a:r>
            <a:r>
              <a:rPr lang="de-DE" dirty="0" err="1"/>
              <a:t>MongoDB</a:t>
            </a:r>
            <a:r>
              <a:rPr lang="de-D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5AB61-D61E-264E-BF4B-C86D97A6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MongoDB</a:t>
            </a:r>
            <a:r>
              <a:rPr lang="de-DE" b="1" dirty="0"/>
              <a:t> </a:t>
            </a:r>
            <a:r>
              <a:rPr lang="de-DE" b="1" dirty="0" err="1"/>
              <a:t>comes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its</a:t>
            </a:r>
            <a:r>
              <a:rPr lang="de-DE" b="1" dirty="0"/>
              <a:t> </a:t>
            </a:r>
            <a:r>
              <a:rPr lang="de-DE" b="1" dirty="0" err="1"/>
              <a:t>own</a:t>
            </a:r>
            <a:r>
              <a:rPr lang="de-DE" b="1" dirty="0"/>
              <a:t> </a:t>
            </a:r>
            <a:r>
              <a:rPr lang="de-DE" b="1" dirty="0" err="1"/>
              <a:t>language</a:t>
            </a:r>
            <a:endParaRPr lang="de-DE" b="1" dirty="0"/>
          </a:p>
          <a:p>
            <a:pPr lvl="1"/>
            <a:r>
              <a:rPr lang="de-DE" b="1" dirty="0"/>
              <a:t>Collection</a:t>
            </a:r>
            <a:r>
              <a:rPr lang="de-DE" dirty="0"/>
              <a:t> - Think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like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documents</a:t>
            </a:r>
            <a:endParaRPr lang="de-DE" dirty="0"/>
          </a:p>
          <a:p>
            <a:pPr lvl="1"/>
            <a:r>
              <a:rPr lang="de-DE" b="1" dirty="0" err="1"/>
              <a:t>Document</a:t>
            </a:r>
            <a:r>
              <a:rPr lang="de-DE" dirty="0"/>
              <a:t> - An individual </a:t>
            </a:r>
            <a:r>
              <a:rPr lang="de-DE" dirty="0" err="1"/>
              <a:t>record</a:t>
            </a:r>
            <a:endParaRPr lang="de-DE" dirty="0"/>
          </a:p>
          <a:p>
            <a:pPr lvl="1"/>
            <a:r>
              <a:rPr lang="de-DE" b="1" dirty="0"/>
              <a:t>Embedded </a:t>
            </a:r>
            <a:r>
              <a:rPr lang="de-DE" b="1" dirty="0" err="1"/>
              <a:t>Documents</a:t>
            </a:r>
            <a:r>
              <a:rPr lang="de-DE" b="1" dirty="0"/>
              <a:t> </a:t>
            </a:r>
            <a:r>
              <a:rPr lang="de-DE" dirty="0"/>
              <a:t>-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another</a:t>
            </a:r>
            <a:endParaRPr lang="de-DE" dirty="0"/>
          </a:p>
          <a:p>
            <a:pPr lvl="1"/>
            <a:r>
              <a:rPr lang="de-DE" b="1" dirty="0"/>
              <a:t>Schema</a:t>
            </a:r>
            <a:r>
              <a:rPr lang="de-DE" dirty="0"/>
              <a:t> - A "</a:t>
            </a:r>
            <a:r>
              <a:rPr lang="de-DE" dirty="0" err="1"/>
              <a:t>pattern</a:t>
            </a:r>
            <a:r>
              <a:rPr lang="de-DE" dirty="0"/>
              <a:t>"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must follow</a:t>
            </a:r>
          </a:p>
          <a:p>
            <a:pPr lvl="1"/>
            <a:r>
              <a:rPr lang="de-DE" b="1" dirty="0"/>
              <a:t>Model</a:t>
            </a:r>
            <a:r>
              <a:rPr lang="de-DE" dirty="0"/>
              <a:t> -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Model. A Model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mongoose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.</a:t>
            </a:r>
          </a:p>
          <a:p>
            <a:pPr lvl="1"/>
            <a:r>
              <a:rPr lang="de-DE" b="1" dirty="0"/>
              <a:t>Field</a:t>
            </a:r>
            <a:r>
              <a:rPr lang="de-DE" dirty="0"/>
              <a:t> - like a </a:t>
            </a:r>
            <a:r>
              <a:rPr lang="de-DE" dirty="0" err="1"/>
              <a:t>key</a:t>
            </a:r>
            <a:r>
              <a:rPr lang="de-DE" dirty="0"/>
              <a:t> in an </a:t>
            </a:r>
            <a:r>
              <a:rPr lang="de-DE" dirty="0" err="1"/>
              <a:t>object</a:t>
            </a:r>
            <a:r>
              <a:rPr lang="de-DE" dirty="0"/>
              <a:t> (a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_</a:t>
            </a:r>
            <a:r>
              <a:rPr lang="de-DE" b="1" dirty="0" err="1"/>
              <a:t>id</a:t>
            </a:r>
            <a:r>
              <a:rPr lang="de-DE" b="1" dirty="0"/>
              <a:t> </a:t>
            </a:r>
            <a:r>
              <a:rPr lang="de-DE" dirty="0"/>
              <a:t>- A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identifies</a:t>
            </a:r>
            <a:r>
              <a:rPr lang="de-DE" dirty="0"/>
              <a:t> a </a:t>
            </a:r>
            <a:r>
              <a:rPr lang="de-DE" dirty="0" err="1"/>
              <a:t>Document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1C46-59BE-2040-BDF3-DE57F262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22BA-3881-7845-AF3B-45A32FA9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Mac:</a:t>
            </a:r>
          </a:p>
          <a:p>
            <a:pPr lvl="1"/>
            <a:r>
              <a:rPr lang="en-US" dirty="0">
                <a:hlinkClick r:id="rId2"/>
              </a:rPr>
              <a:t>https://www.mongodb.com/try/download/community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Download ‘</a:t>
            </a:r>
            <a:r>
              <a:rPr lang="en-US" dirty="0" err="1"/>
              <a:t>tgz</a:t>
            </a:r>
            <a:r>
              <a:rPr lang="en-US" dirty="0"/>
              <a:t>‘ package then extract it</a:t>
            </a:r>
          </a:p>
          <a:p>
            <a:pPr lvl="1"/>
            <a:r>
              <a:rPr lang="en-US" dirty="0"/>
              <a:t>Copy files from ‘bin’ folder to /</a:t>
            </a:r>
            <a:r>
              <a:rPr lang="en-US" dirty="0" err="1"/>
              <a:t>usr</a:t>
            </a:r>
            <a:r>
              <a:rPr lang="en-US" dirty="0"/>
              <a:t>/locale/bin</a:t>
            </a:r>
          </a:p>
          <a:p>
            <a:pPr lvl="1"/>
            <a:r>
              <a:rPr lang="en-US" dirty="0"/>
              <a:t>Create a folder in order to store database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–p /data/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Change owner of the new created folder: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– R `id -un` /data/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Open 2 tabs: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tab run: </a:t>
            </a:r>
            <a:r>
              <a:rPr lang="en-US" dirty="0" err="1"/>
              <a:t>mongod</a:t>
            </a:r>
            <a:endParaRPr lang="en-US" dirty="0"/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tab in order to open shell run: mongo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2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EED2-8252-E042-9A7F-A2647F2A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55FD-3A8A-BA46-BD9B-BD4098F7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Linux:</a:t>
            </a:r>
          </a:p>
          <a:p>
            <a:pPr lvl="1"/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update</a:t>
            </a:r>
          </a:p>
          <a:p>
            <a:pPr lvl="1"/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mongodb</a:t>
            </a:r>
            <a:endParaRPr lang="de-DE" dirty="0"/>
          </a:p>
          <a:p>
            <a:pPr lvl="1"/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mongodb</a:t>
            </a:r>
            <a:endParaRPr lang="de-DE" dirty="0"/>
          </a:p>
          <a:p>
            <a:pPr lvl="2"/>
            <a:r>
              <a:rPr lang="de-DE" dirty="0" err="1"/>
              <a:t>active</a:t>
            </a:r>
            <a:r>
              <a:rPr lang="de-DE" dirty="0"/>
              <a:t>(</a:t>
            </a:r>
            <a:r>
              <a:rPr lang="de-DE" dirty="0" err="1"/>
              <a:t>running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mongod</a:t>
            </a:r>
            <a:r>
              <a:rPr lang="de-DE" dirty="0"/>
              <a:t> --version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: </a:t>
            </a:r>
            <a:r>
              <a:rPr lang="de-DE" dirty="0" err="1"/>
              <a:t>mongo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2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EED2-8252-E042-9A7F-A2647F2A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55FD-3A8A-BA46-BD9B-BD4098F7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3700" dirty="0" err="1"/>
              <a:t>For</a:t>
            </a:r>
            <a:r>
              <a:rPr lang="de-DE" sz="3700" dirty="0"/>
              <a:t> Windows:</a:t>
            </a:r>
          </a:p>
          <a:p>
            <a:pPr lvl="1"/>
            <a:r>
              <a:rPr lang="en-GB" sz="3300" dirty="0"/>
              <a:t>Step 1:  Go to the link (given in the description)</a:t>
            </a:r>
            <a:endParaRPr lang="de-DE" sz="3300" dirty="0"/>
          </a:p>
          <a:p>
            <a:pPr lvl="1"/>
            <a:r>
              <a:rPr lang="en-GB" sz="3300" dirty="0"/>
              <a:t>         </a:t>
            </a:r>
            <a:r>
              <a:rPr lang="en-GB" sz="3300" u="sng" dirty="0">
                <a:hlinkClick r:id="rId2"/>
              </a:rPr>
              <a:t>https://www.mongodb.com/try/download/community</a:t>
            </a:r>
            <a:r>
              <a:rPr lang="en-GB" sz="3300" dirty="0"/>
              <a:t> </a:t>
            </a:r>
            <a:endParaRPr lang="de-DE" sz="3300" dirty="0"/>
          </a:p>
          <a:p>
            <a:pPr lvl="1"/>
            <a:r>
              <a:rPr lang="en-GB" sz="3300" dirty="0"/>
              <a:t> Step  2: Download execute the installer by double click on exe.</a:t>
            </a:r>
            <a:endParaRPr lang="de-DE" sz="3300" dirty="0"/>
          </a:p>
          <a:p>
            <a:pPr lvl="2"/>
            <a:r>
              <a:rPr lang="en-GB" sz="2900" dirty="0"/>
              <a:t>Accept license agreement</a:t>
            </a:r>
            <a:endParaRPr lang="de-DE" sz="2900" dirty="0"/>
          </a:p>
          <a:p>
            <a:pPr lvl="2"/>
            <a:r>
              <a:rPr lang="en-GB" sz="2900" dirty="0"/>
              <a:t>Select “Complete” , </a:t>
            </a:r>
            <a:r>
              <a:rPr lang="en-GB" sz="2900" b="1" dirty="0"/>
              <a:t>do not</a:t>
            </a:r>
            <a:r>
              <a:rPr lang="en-GB" sz="2900" dirty="0"/>
              <a:t> change anything and click “Next”</a:t>
            </a:r>
            <a:endParaRPr lang="de-DE" sz="2900" dirty="0"/>
          </a:p>
          <a:p>
            <a:pPr lvl="2"/>
            <a:r>
              <a:rPr lang="en-GB" sz="2900" dirty="0"/>
              <a:t>Next step, uncheck “</a:t>
            </a:r>
            <a:r>
              <a:rPr lang="en-GB" sz="2900" b="1" dirty="0"/>
              <a:t>Install MongoDB Compass</a:t>
            </a:r>
            <a:r>
              <a:rPr lang="en-GB" sz="2900" dirty="0"/>
              <a:t>”</a:t>
            </a:r>
            <a:endParaRPr lang="de-DE" sz="2900" dirty="0"/>
          </a:p>
          <a:p>
            <a:pPr lvl="1"/>
            <a:r>
              <a:rPr lang="en-GB" sz="3300" dirty="0"/>
              <a:t> Step 3: Mongo DB Configuration ( most Important step)</a:t>
            </a:r>
            <a:endParaRPr lang="de-DE" sz="3300" dirty="0"/>
          </a:p>
          <a:p>
            <a:pPr marL="457200" lvl="1" indent="0">
              <a:buNone/>
            </a:pPr>
            <a:r>
              <a:rPr lang="en-GB" sz="3300" dirty="0"/>
              <a:t> 	Mongo configuration folder</a:t>
            </a:r>
            <a:r>
              <a:rPr lang="en-GB" sz="3300" b="1" dirty="0"/>
              <a:t>: C:\Program Files\MongoDB\Server\4.2\</a:t>
            </a:r>
            <a:endParaRPr lang="de-DE" sz="3300" b="1" dirty="0"/>
          </a:p>
          <a:p>
            <a:pPr marL="457200" lvl="1" indent="0">
              <a:buNone/>
            </a:pPr>
            <a:r>
              <a:rPr lang="en-GB" sz="3300" dirty="0"/>
              <a:t> 	Open Command Prompt as Administrator</a:t>
            </a:r>
          </a:p>
          <a:p>
            <a:pPr marL="457200" lvl="1" indent="0">
              <a:buNone/>
            </a:pPr>
            <a:r>
              <a:rPr lang="en-GB" sz="3300" dirty="0"/>
              <a:t>	To check server started run following command: </a:t>
            </a:r>
            <a:r>
              <a:rPr lang="en-GB" sz="3300" b="1" dirty="0"/>
              <a:t>net start MongoDB</a:t>
            </a:r>
            <a:endParaRPr lang="de-DE" sz="3300" b="1" dirty="0"/>
          </a:p>
          <a:p>
            <a:pPr lvl="1"/>
            <a:r>
              <a:rPr lang="en-GB" sz="3300" dirty="0"/>
              <a:t> Step 4: Open mongo shell prompt.</a:t>
            </a:r>
            <a:endParaRPr lang="de-DE" sz="3300" dirty="0"/>
          </a:p>
          <a:p>
            <a:pPr lvl="2"/>
            <a:r>
              <a:rPr lang="en-GB" sz="2900" dirty="0"/>
              <a:t>cd C:\Program Files\MongoDB\Server\4.2\bin</a:t>
            </a:r>
            <a:endParaRPr lang="de-DE" sz="2900" dirty="0"/>
          </a:p>
          <a:p>
            <a:pPr lvl="2"/>
            <a:r>
              <a:rPr lang="en-GB" sz="2900" dirty="0"/>
              <a:t>Mongo</a:t>
            </a:r>
          </a:p>
          <a:p>
            <a:pPr lvl="2"/>
            <a:r>
              <a:rPr lang="en-GB" sz="3300" dirty="0"/>
              <a:t>exit from console : press </a:t>
            </a:r>
            <a:r>
              <a:rPr lang="en-GB" sz="3300" b="1" dirty="0"/>
              <a:t>CTRL+ C </a:t>
            </a:r>
            <a:r>
              <a:rPr lang="en-GB" sz="3300" dirty="0"/>
              <a:t>or type  - </a:t>
            </a:r>
            <a:r>
              <a:rPr lang="en-GB" sz="3300" b="1" dirty="0"/>
              <a:t>quit()</a:t>
            </a:r>
            <a:endParaRPr lang="de-DE" sz="3300" b="1" dirty="0"/>
          </a:p>
          <a:p>
            <a:pPr lvl="1"/>
            <a:r>
              <a:rPr lang="en-GB" sz="3300" dirty="0"/>
              <a:t>  Step 5: Starting server -  </a:t>
            </a:r>
            <a:r>
              <a:rPr lang="en-GB" sz="3300" b="1" dirty="0"/>
              <a:t>net start MongoDB                </a:t>
            </a:r>
            <a:endParaRPr lang="de-DE" sz="3300" b="1" dirty="0"/>
          </a:p>
          <a:p>
            <a:pPr lvl="1"/>
            <a:r>
              <a:rPr lang="en-GB" sz="3300" dirty="0"/>
              <a:t>Step 6: stopping server-  </a:t>
            </a:r>
            <a:r>
              <a:rPr lang="en-GB" sz="3300" b="1" dirty="0"/>
              <a:t>net stop MongoDB</a:t>
            </a:r>
            <a:endParaRPr lang="de-DE" sz="3300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74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AB43-FB88-064A-ACC4-1D264B7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FD3F-8E77-4F46-987C-AD4D979D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dbs</a:t>
            </a:r>
            <a:r>
              <a:rPr lang="de-DE" dirty="0"/>
              <a:t> – </a:t>
            </a:r>
            <a:r>
              <a:rPr lang="de-DE" dirty="0" err="1"/>
              <a:t>show</a:t>
            </a:r>
            <a:r>
              <a:rPr lang="de-DE" dirty="0"/>
              <a:t> DBs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blogs</a:t>
            </a:r>
            <a:r>
              <a:rPr lang="de-DE" dirty="0"/>
              <a:t>–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DB</a:t>
            </a:r>
          </a:p>
          <a:p>
            <a:r>
              <a:rPr lang="de-DE" dirty="0" err="1"/>
              <a:t>db</a:t>
            </a:r>
            <a:r>
              <a:rPr lang="de-DE" dirty="0"/>
              <a:t> – </a:t>
            </a:r>
            <a:r>
              <a:rPr lang="de-DE" dirty="0" err="1"/>
              <a:t>current</a:t>
            </a:r>
            <a:r>
              <a:rPr lang="de-DE" dirty="0"/>
              <a:t> DB</a:t>
            </a:r>
          </a:p>
          <a:p>
            <a:r>
              <a:rPr lang="de-DE" dirty="0"/>
              <a:t>Create a </a:t>
            </a:r>
            <a:r>
              <a:rPr lang="de-DE" dirty="0" err="1"/>
              <a:t>user</a:t>
            </a:r>
            <a:r>
              <a:rPr lang="de-DE" dirty="0"/>
              <a:t>:</a:t>
            </a:r>
          </a:p>
          <a:p>
            <a:pPr marL="914400" lvl="2" indent="0">
              <a:buNone/>
            </a:pPr>
            <a:r>
              <a:rPr lang="de-DE" dirty="0" err="1"/>
              <a:t>db.createUser</a:t>
            </a:r>
            <a:r>
              <a:rPr lang="de-DE" dirty="0"/>
              <a:t>({</a:t>
            </a:r>
          </a:p>
          <a:p>
            <a:pPr marL="1371600" lvl="3" indent="0">
              <a:buNone/>
            </a:pPr>
            <a:r>
              <a:rPr lang="de-DE" dirty="0" err="1"/>
              <a:t>user</a:t>
            </a:r>
            <a:r>
              <a:rPr lang="de-DE" dirty="0"/>
              <a:t>: "dilshod",</a:t>
            </a:r>
          </a:p>
          <a:p>
            <a:pPr marL="1371600" lvl="3" indent="0">
              <a:buNone/>
            </a:pPr>
            <a:r>
              <a:rPr lang="de-DE" dirty="0" err="1"/>
              <a:t>pwd</a:t>
            </a:r>
            <a:r>
              <a:rPr lang="de-DE" dirty="0"/>
              <a:t>: "1234",</a:t>
            </a:r>
          </a:p>
          <a:p>
            <a:pPr marL="1371600" lvl="3" indent="0">
              <a:buNone/>
            </a:pPr>
            <a:r>
              <a:rPr lang="de-DE" dirty="0" err="1"/>
              <a:t>roles</a:t>
            </a:r>
            <a:r>
              <a:rPr lang="de-DE" dirty="0"/>
              <a:t>: ["</a:t>
            </a:r>
            <a:r>
              <a:rPr lang="de-DE" dirty="0" err="1"/>
              <a:t>readWrite</a:t>
            </a:r>
            <a:r>
              <a:rPr lang="de-DE" dirty="0"/>
              <a:t>", "</a:t>
            </a:r>
            <a:r>
              <a:rPr lang="de-DE" dirty="0" err="1"/>
              <a:t>dbAdmin</a:t>
            </a:r>
            <a:r>
              <a:rPr lang="de-DE" dirty="0"/>
              <a:t>"]</a:t>
            </a:r>
          </a:p>
          <a:p>
            <a:pPr marL="914400" lvl="2" indent="0">
              <a:buNone/>
            </a:pPr>
            <a:r>
              <a:rPr lang="de-DE" dirty="0"/>
              <a:t>});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2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A1B5-37BE-1B4D-BEDD-378A799E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C7DC-48EA-F649-A5D2-B415E29F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collaction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dirty="0" err="1"/>
              <a:t>db.createCollection</a:t>
            </a:r>
            <a:r>
              <a:rPr lang="de-DE" dirty="0"/>
              <a:t>(‚</a:t>
            </a:r>
            <a:r>
              <a:rPr lang="de-DE" dirty="0" err="1"/>
              <a:t>posts</a:t>
            </a:r>
            <a:r>
              <a:rPr lang="de-DE" dirty="0"/>
              <a:t>');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4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66CA-3621-0B4A-A4DA-B8F63A14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2838161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Assignments</a:t>
            </a:r>
            <a:r>
              <a:rPr lang="de-DE" dirty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21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8B67-CEAB-C149-BEEA-DBC123F9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F32F-7B50-8C47-9D74-AFE07C6F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mongodb</a:t>
            </a:r>
            <a:r>
              <a:rPr lang="de-DE" dirty="0"/>
              <a:t>: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/>
              <a:t>i mongodb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14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7395-8463-034E-915B-39B972DF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8CAE-B8DF-B145-8C08-2832BE70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What is database?</a:t>
            </a:r>
            <a:endParaRPr lang="de-DE" dirty="0"/>
          </a:p>
          <a:p>
            <a:pPr lvl="0"/>
            <a:r>
              <a:rPr lang="en-GB" dirty="0"/>
              <a:t>Relational database – </a:t>
            </a:r>
            <a:r>
              <a:rPr lang="en-GB" dirty="0" err="1"/>
              <a:t>postgereSQL</a:t>
            </a:r>
            <a:endParaRPr lang="de-DE" dirty="0"/>
          </a:p>
          <a:p>
            <a:pPr lvl="0"/>
            <a:r>
              <a:rPr lang="en-GB" dirty="0"/>
              <a:t>NoSQL vs. SQL</a:t>
            </a:r>
            <a:endParaRPr lang="de-DE" dirty="0"/>
          </a:p>
          <a:p>
            <a:pPr lv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MongoDB</a:t>
            </a:r>
            <a:r>
              <a:rPr lang="de-DE" dirty="0"/>
              <a:t>?</a:t>
            </a:r>
          </a:p>
          <a:p>
            <a:pPr lvl="0"/>
            <a:r>
              <a:rPr lang="de-DE" dirty="0"/>
              <a:t>New Words</a:t>
            </a:r>
          </a:p>
          <a:p>
            <a:pPr lvl="0"/>
            <a:r>
              <a:rPr lang="en-GB" dirty="0"/>
              <a:t>Installing MongoDB</a:t>
            </a:r>
            <a:endParaRPr lang="de-DE" dirty="0"/>
          </a:p>
          <a:p>
            <a:pPr lvl="0"/>
            <a:r>
              <a:rPr lang="en-GB" dirty="0"/>
              <a:t>Query assignments.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0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87CC-A555-4E49-A651-AC046AEC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database?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F67F-B246-2048-84A7-F7CE11F2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637"/>
            <a:ext cx="6763603" cy="3224047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dirty="0"/>
              <a:t>*A </a:t>
            </a:r>
            <a:r>
              <a:rPr lang="de-DE" b="1" dirty="0" err="1"/>
              <a:t>database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organized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>
                <a:hlinkClick r:id="rId2" tooltip="Data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de-DE" dirty="0"/>
              <a:t>,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electronically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formal 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and modeling</a:t>
            </a:r>
            <a:r>
              <a:rPr lang="de-DE" dirty="0"/>
              <a:t> 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BB15B-89F6-B349-B7D7-1F87FD8D6F03}"/>
              </a:ext>
            </a:extLst>
          </p:cNvPr>
          <p:cNvSpPr/>
          <p:nvPr/>
        </p:nvSpPr>
        <p:spPr>
          <a:xfrm>
            <a:off x="838200" y="6311900"/>
            <a:ext cx="405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* https://</a:t>
            </a:r>
            <a:r>
              <a:rPr lang="de-DE" dirty="0" err="1"/>
              <a:t>en.wikipedia.org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67A6A-4D4D-BC47-8622-2AB896B45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397" y="2300666"/>
            <a:ext cx="4164239" cy="27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F487-2A70-0A4A-845F-6417D85F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400" dirty="0" err="1"/>
              <a:t>Classification</a:t>
            </a:r>
            <a:r>
              <a:rPr lang="de-DE" sz="3400" dirty="0"/>
              <a:t> </a:t>
            </a:r>
            <a:r>
              <a:rPr lang="de-DE" sz="3400" dirty="0" err="1"/>
              <a:t>of</a:t>
            </a:r>
            <a:r>
              <a:rPr lang="de-DE" sz="3400" dirty="0"/>
              <a:t> </a:t>
            </a:r>
            <a:r>
              <a:rPr lang="de-DE" sz="3400" dirty="0" err="1"/>
              <a:t>database</a:t>
            </a:r>
            <a:r>
              <a:rPr lang="de-DE" sz="3400" dirty="0"/>
              <a:t>-management </a:t>
            </a:r>
            <a:r>
              <a:rPr lang="de-DE" sz="3400" dirty="0" err="1"/>
              <a:t>systems</a:t>
            </a:r>
            <a:r>
              <a:rPr lang="de-DE" sz="3400" dirty="0"/>
              <a:t> (DBMS) </a:t>
            </a:r>
            <a:r>
              <a:rPr lang="de-DE" sz="3400" dirty="0" err="1"/>
              <a:t>according</a:t>
            </a:r>
            <a:r>
              <a:rPr lang="de-DE" sz="3400" dirty="0"/>
              <a:t> </a:t>
            </a:r>
            <a:r>
              <a:rPr lang="de-DE" sz="3400" dirty="0" err="1"/>
              <a:t>to</a:t>
            </a:r>
            <a:r>
              <a:rPr lang="de-DE" sz="3400" dirty="0"/>
              <a:t> </a:t>
            </a:r>
            <a:r>
              <a:rPr lang="de-DE" sz="3400" dirty="0" err="1"/>
              <a:t>the</a:t>
            </a:r>
            <a:r>
              <a:rPr lang="de-DE" sz="3400" dirty="0"/>
              <a:t> </a:t>
            </a:r>
            <a:r>
              <a:rPr lang="de-DE" sz="3400" u="sng" dirty="0"/>
              <a:t>database models</a:t>
            </a:r>
            <a:endParaRPr lang="de-DE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5FE8-F707-3746-872B-D9084A09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058"/>
            <a:ext cx="10515600" cy="3810900"/>
          </a:xfrm>
        </p:spPr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models</a:t>
            </a:r>
            <a:r>
              <a:rPr lang="de-DE" dirty="0"/>
              <a:t>:</a:t>
            </a:r>
          </a:p>
          <a:p>
            <a:endParaRPr lang="de-DE" dirty="0"/>
          </a:p>
          <a:p>
            <a:pPr lvl="1"/>
            <a:r>
              <a:rPr lang="de-DE" dirty="0"/>
              <a:t>Relational </a:t>
            </a:r>
            <a:r>
              <a:rPr lang="de-DE" dirty="0" err="1"/>
              <a:t>databases</a:t>
            </a:r>
            <a:r>
              <a:rPr lang="de-DE" dirty="0"/>
              <a:t> (SQL) - </a:t>
            </a:r>
            <a:r>
              <a:rPr lang="de-DE" b="1" dirty="0"/>
              <a:t>SQL</a:t>
            </a:r>
            <a:r>
              <a:rPr lang="de-DE" dirty="0"/>
              <a:t> - Structured Query Language</a:t>
            </a:r>
          </a:p>
          <a:p>
            <a:pPr lvl="2"/>
            <a:r>
              <a:rPr lang="de-DE" dirty="0"/>
              <a:t>MySQL, </a:t>
            </a:r>
            <a:r>
              <a:rPr lang="de-DE" dirty="0" err="1"/>
              <a:t>PostgreSQL</a:t>
            </a:r>
            <a:r>
              <a:rPr lang="de-DE" dirty="0"/>
              <a:t>, Oracle …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/>
              <a:t>Non-</a:t>
            </a:r>
            <a:r>
              <a:rPr lang="de-DE" dirty="0" err="1"/>
              <a:t>Realational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(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MongoDB</a:t>
            </a:r>
            <a:r>
              <a:rPr lang="de-DE" dirty="0"/>
              <a:t>, </a:t>
            </a:r>
            <a:r>
              <a:rPr lang="de-DE" dirty="0" err="1"/>
              <a:t>DocumentDB</a:t>
            </a:r>
            <a:r>
              <a:rPr lang="de-DE" dirty="0"/>
              <a:t>, Cassandra, </a:t>
            </a:r>
            <a:r>
              <a:rPr lang="de-DE" dirty="0" err="1"/>
              <a:t>Coachbase</a:t>
            </a:r>
            <a:r>
              <a:rPr lang="de-DE" dirty="0"/>
              <a:t>, </a:t>
            </a:r>
            <a:r>
              <a:rPr lang="de-DE" dirty="0" err="1"/>
              <a:t>HBase</a:t>
            </a:r>
            <a:r>
              <a:rPr lang="de-DE" dirty="0"/>
              <a:t>, </a:t>
            </a:r>
            <a:r>
              <a:rPr lang="de-DE" dirty="0" err="1"/>
              <a:t>Redis</a:t>
            </a:r>
            <a:r>
              <a:rPr lang="de-DE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6080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791347-E93F-0049-B563-E2BEB66A52FC}"/>
              </a:ext>
            </a:extLst>
          </p:cNvPr>
          <p:cNvSpPr/>
          <p:nvPr/>
        </p:nvSpPr>
        <p:spPr>
          <a:xfrm>
            <a:off x="678512" y="1531544"/>
            <a:ext cx="10799805" cy="4930346"/>
          </a:xfrm>
          <a:prstGeom prst="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2500" dirty="0"/>
              <a:t>Database: </a:t>
            </a:r>
            <a:r>
              <a:rPr lang="de-DE" sz="2500" b="1" dirty="0"/>
              <a:t>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3A03B-285F-BA4D-95DF-D58AFD7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 </a:t>
            </a:r>
            <a:r>
              <a:rPr lang="de-DE" dirty="0" err="1"/>
              <a:t>databases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CEBD1-4EDB-9B49-8111-83B0B3E5F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217" y="1840599"/>
            <a:ext cx="6502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50AD-3802-4140-983E-4C07E39C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Realational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(</a:t>
            </a:r>
            <a:r>
              <a:rPr lang="de-DE" dirty="0" err="1"/>
              <a:t>MongoDB</a:t>
            </a:r>
            <a:r>
              <a:rPr lang="de-DE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993C2-6112-0A41-BEEF-30A02451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51546"/>
            <a:ext cx="7620000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13C873-B23A-2448-8411-E96E335F0C1C}"/>
              </a:ext>
            </a:extLst>
          </p:cNvPr>
          <p:cNvSpPr/>
          <p:nvPr/>
        </p:nvSpPr>
        <p:spPr>
          <a:xfrm>
            <a:off x="838200" y="6244820"/>
            <a:ext cx="9043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* https://</a:t>
            </a:r>
            <a:r>
              <a:rPr lang="de-DE" dirty="0" err="1"/>
              <a:t>docs.mongodb.com</a:t>
            </a:r>
            <a:r>
              <a:rPr lang="de-DE" dirty="0"/>
              <a:t>/</a:t>
            </a:r>
            <a:r>
              <a:rPr lang="de-DE" dirty="0" err="1"/>
              <a:t>manual</a:t>
            </a:r>
            <a:r>
              <a:rPr lang="de-DE" dirty="0"/>
              <a:t>/</a:t>
            </a:r>
            <a:r>
              <a:rPr lang="de-DE" dirty="0" err="1"/>
              <a:t>core</a:t>
            </a:r>
            <a:r>
              <a:rPr lang="de-DE" dirty="0"/>
              <a:t>/</a:t>
            </a:r>
            <a:r>
              <a:rPr lang="de-DE" dirty="0" err="1"/>
              <a:t>databases-and-collections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9921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CD72-480F-D24E-BA46-0F896567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 vs. Non-Relational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242FB-2F48-1E46-B8DC-928B7E38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79" y="1852465"/>
            <a:ext cx="5232693" cy="34884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8DD768-C8C3-9143-B081-32F19D70CDBF}"/>
              </a:ext>
            </a:extLst>
          </p:cNvPr>
          <p:cNvSpPr/>
          <p:nvPr/>
        </p:nvSpPr>
        <p:spPr>
          <a:xfrm>
            <a:off x="441278" y="6264232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* https://</a:t>
            </a:r>
            <a:r>
              <a:rPr lang="de-DE" dirty="0" err="1"/>
              <a:t>beginnersbook.com</a:t>
            </a:r>
            <a:r>
              <a:rPr lang="de-DE" dirty="0"/>
              <a:t>/2017/09/</a:t>
            </a:r>
            <a:r>
              <a:rPr lang="de-DE" dirty="0" err="1"/>
              <a:t>mapping</a:t>
            </a:r>
            <a:r>
              <a:rPr lang="de-DE" dirty="0"/>
              <a:t>-relational-</a:t>
            </a:r>
            <a:r>
              <a:rPr lang="de-DE" dirty="0" err="1"/>
              <a:t>databases</a:t>
            </a:r>
            <a:r>
              <a:rPr lang="de-DE" dirty="0"/>
              <a:t>-</a:t>
            </a:r>
            <a:r>
              <a:rPr lang="de-DE" dirty="0" err="1"/>
              <a:t>to-mongodb</a:t>
            </a:r>
            <a:r>
              <a:rPr lang="de-DE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938C1-7118-F740-A827-52FCD8CE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0878"/>
            <a:ext cx="5791200" cy="45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86E9-E15A-8E46-BC26-88E5CB98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21" y="187704"/>
            <a:ext cx="10515600" cy="1325563"/>
          </a:xfrm>
        </p:spPr>
        <p:txBody>
          <a:bodyPr/>
          <a:lstStyle/>
          <a:p>
            <a:r>
              <a:rPr lang="de-DE" dirty="0"/>
              <a:t>Relational vs. Non-Relational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C9DCE-C93A-404F-8CCB-43FA47F830FE}"/>
              </a:ext>
            </a:extLst>
          </p:cNvPr>
          <p:cNvSpPr/>
          <p:nvPr/>
        </p:nvSpPr>
        <p:spPr>
          <a:xfrm>
            <a:off x="838200" y="6449155"/>
            <a:ext cx="888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* https://</a:t>
            </a:r>
            <a:r>
              <a:rPr lang="de-DE" dirty="0" err="1"/>
              <a:t>www.hivemq.com</a:t>
            </a:r>
            <a:r>
              <a:rPr lang="de-DE" dirty="0"/>
              <a:t>/</a:t>
            </a:r>
            <a:r>
              <a:rPr lang="de-DE" dirty="0" err="1"/>
              <a:t>blog</a:t>
            </a:r>
            <a:r>
              <a:rPr lang="de-DE" dirty="0"/>
              <a:t>/</a:t>
            </a:r>
            <a:r>
              <a:rPr lang="de-DE" dirty="0" err="1"/>
              <a:t>building</a:t>
            </a:r>
            <a:r>
              <a:rPr lang="de-DE" dirty="0"/>
              <a:t>-a-</a:t>
            </a:r>
            <a:r>
              <a:rPr lang="de-DE" dirty="0" err="1"/>
              <a:t>reliable</a:t>
            </a:r>
            <a:r>
              <a:rPr lang="de-DE" dirty="0"/>
              <a:t>-</a:t>
            </a:r>
            <a:r>
              <a:rPr lang="de-DE" dirty="0" err="1"/>
              <a:t>and-scalable-iot-platform</a:t>
            </a:r>
            <a:r>
              <a:rPr lang="de-DE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A10F0-097A-5848-8D33-5293EA423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07" y="1234211"/>
            <a:ext cx="7944135" cy="51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5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E230-326F-5A4F-BAC5-5A58395F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41" y="273983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Relational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74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45009</TotalTime>
  <Words>682</Words>
  <Application>Microsoft Macintosh PowerPoint</Application>
  <PresentationFormat>Widescreen</PresentationFormat>
  <Paragraphs>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Database</vt:lpstr>
      <vt:lpstr>Agenda</vt:lpstr>
      <vt:lpstr>What is database?</vt:lpstr>
      <vt:lpstr>Classification of database-management systems (DBMS) according to the database models</vt:lpstr>
      <vt:lpstr>Relational databases</vt:lpstr>
      <vt:lpstr>Non-Realational database (MongoDB)</vt:lpstr>
      <vt:lpstr>Relational vs. Non-Relational</vt:lpstr>
      <vt:lpstr>Relational vs. Non-Relational</vt:lpstr>
      <vt:lpstr>Relational database examples </vt:lpstr>
      <vt:lpstr>What is MongoDB</vt:lpstr>
      <vt:lpstr>New words (MongoDB)</vt:lpstr>
      <vt:lpstr>Installing MongoDB</vt:lpstr>
      <vt:lpstr>Installing MongoDB</vt:lpstr>
      <vt:lpstr>Installing MongoDB</vt:lpstr>
      <vt:lpstr>Query examples</vt:lpstr>
      <vt:lpstr>PowerPoint Presentation</vt:lpstr>
      <vt:lpstr>Assignments </vt:lpstr>
      <vt:lpstr>With Express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dilshod rahmatov</dc:creator>
  <cp:lastModifiedBy>dilshod rahmatov</cp:lastModifiedBy>
  <cp:revision>24</cp:revision>
  <dcterms:created xsi:type="dcterms:W3CDTF">2021-02-23T09:00:55Z</dcterms:created>
  <dcterms:modified xsi:type="dcterms:W3CDTF">2022-10-03T08:35:17Z</dcterms:modified>
</cp:coreProperties>
</file>