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sldIdLst>
    <p:sldId id="256" r:id="rId2"/>
    <p:sldId id="259" r:id="rId3"/>
    <p:sldId id="260" r:id="rId4"/>
    <p:sldId id="263" r:id="rId5"/>
    <p:sldId id="264" r:id="rId6"/>
    <p:sldId id="265" r:id="rId7"/>
    <p:sldId id="261" r:id="rId8"/>
    <p:sldId id="262"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uadchaouki refis" initials="fr" lastIdx="2" clrIdx="0">
    <p:extLst>
      <p:ext uri="{19B8F6BF-5375-455C-9EA6-DF929625EA0E}">
        <p15:presenceInfo xmlns:p15="http://schemas.microsoft.com/office/powerpoint/2012/main" userId="faad501e22463f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uadchaouki refis" userId="faad501e22463f9f" providerId="LiveId" clId="{3E89459A-2715-4BA1-ADB8-831AAE0D2777}"/>
    <pc:docChg chg="custSel modSld">
      <pc:chgData name="fouadchaouki refis" userId="faad501e22463f9f" providerId="LiveId" clId="{3E89459A-2715-4BA1-ADB8-831AAE0D2777}" dt="2023-11-08T18:26:03.766" v="41" actId="20577"/>
      <pc:docMkLst>
        <pc:docMk/>
      </pc:docMkLst>
      <pc:sldChg chg="modSp mod">
        <pc:chgData name="fouadchaouki refis" userId="faad501e22463f9f" providerId="LiveId" clId="{3E89459A-2715-4BA1-ADB8-831AAE0D2777}" dt="2023-11-08T18:26:03.766" v="41" actId="20577"/>
        <pc:sldMkLst>
          <pc:docMk/>
          <pc:sldMk cId="322154662" sldId="256"/>
        </pc:sldMkLst>
        <pc:spChg chg="mod">
          <ac:chgData name="fouadchaouki refis" userId="faad501e22463f9f" providerId="LiveId" clId="{3E89459A-2715-4BA1-ADB8-831AAE0D2777}" dt="2023-11-08T18:26:03.766" v="41" actId="20577"/>
          <ac:spMkLst>
            <pc:docMk/>
            <pc:sldMk cId="322154662" sldId="256"/>
            <ac:spMk id="3" creationId="{E012D0E3-437B-20DF-4378-2BDE407C58D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525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8364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7774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00787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0747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06910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28715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9676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8146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358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0792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350683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723881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8830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710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54981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6008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12/19/2023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73373586"/>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2E1ED3-432F-2C93-355B-9DD6A8F049BC}"/>
              </a:ext>
            </a:extLst>
          </p:cNvPr>
          <p:cNvSpPr>
            <a:spLocks noGrp="1"/>
          </p:cNvSpPr>
          <p:nvPr>
            <p:ph type="ctrTitle"/>
          </p:nvPr>
        </p:nvSpPr>
        <p:spPr>
          <a:xfrm>
            <a:off x="3873622" y="472817"/>
            <a:ext cx="7197726" cy="2421464"/>
          </a:xfrm>
        </p:spPr>
        <p:txBody>
          <a:bodyPr>
            <a:normAutofit/>
          </a:bodyPr>
          <a:lstStyle/>
          <a:p>
            <a:pPr algn="ctr"/>
            <a:r>
              <a:rPr lang="fr-FR" sz="3600" b="1" u="sng" dirty="0"/>
              <a:t>FACE MASK DETECTION :</a:t>
            </a:r>
            <a:br>
              <a:rPr lang="fr-FR" dirty="0"/>
            </a:br>
            <a:endParaRPr lang="fr-DZ" dirty="0"/>
          </a:p>
        </p:txBody>
      </p:sp>
      <p:sp>
        <p:nvSpPr>
          <p:cNvPr id="3" name="Sous-titre 2">
            <a:extLst>
              <a:ext uri="{FF2B5EF4-FFF2-40B4-BE49-F238E27FC236}">
                <a16:creationId xmlns:a16="http://schemas.microsoft.com/office/drawing/2014/main" id="{E012D0E3-437B-20DF-4378-2BDE407C58D8}"/>
              </a:ext>
            </a:extLst>
          </p:cNvPr>
          <p:cNvSpPr>
            <a:spLocks noGrp="1"/>
          </p:cNvSpPr>
          <p:nvPr>
            <p:ph type="subTitle" idx="1"/>
          </p:nvPr>
        </p:nvSpPr>
        <p:spPr>
          <a:xfrm>
            <a:off x="4236132" y="2681057"/>
            <a:ext cx="7803470" cy="3923930"/>
          </a:xfrm>
        </p:spPr>
        <p:txBody>
          <a:bodyPr>
            <a:normAutofit fontScale="55000" lnSpcReduction="20000"/>
          </a:bodyPr>
          <a:lstStyle/>
          <a:p>
            <a:pPr algn="l"/>
            <a:r>
              <a:rPr lang="en-US" sz="2400" b="1" u="sng" dirty="0">
                <a:latin typeface="Arial" panose="020B0604020202020204" pitchFamily="34" charset="0"/>
                <a:cs typeface="Arial" panose="020B0604020202020204" pitchFamily="34" charset="0"/>
              </a:rPr>
              <a:t>University of </a:t>
            </a:r>
            <a:r>
              <a:rPr lang="en-US" sz="2400" b="1" u="sng" dirty="0" err="1">
                <a:latin typeface="Arial" panose="020B0604020202020204" pitchFamily="34" charset="0"/>
                <a:cs typeface="Arial" panose="020B0604020202020204" pitchFamily="34" charset="0"/>
              </a:rPr>
              <a:t>batna</a:t>
            </a:r>
            <a:r>
              <a:rPr lang="en-US" sz="2400" b="1" u="sng" dirty="0">
                <a:latin typeface="Arial" panose="020B0604020202020204" pitchFamily="34" charset="0"/>
                <a:cs typeface="Arial" panose="020B0604020202020204" pitchFamily="34" charset="0"/>
              </a:rPr>
              <a:t> 2</a:t>
            </a:r>
          </a:p>
          <a:p>
            <a:pPr algn="l"/>
            <a:r>
              <a:rPr lang="fr-FR" sz="2400" b="1" u="sng" dirty="0" err="1"/>
              <a:t>Faculty</a:t>
            </a:r>
            <a:r>
              <a:rPr lang="fr-FR" sz="2400" b="1" u="sng" dirty="0"/>
              <a:t> of </a:t>
            </a:r>
            <a:r>
              <a:rPr lang="fr-FR" sz="2400" b="1" u="sng" dirty="0" err="1"/>
              <a:t>mathematics</a:t>
            </a:r>
            <a:r>
              <a:rPr lang="fr-FR" sz="2400" b="1" u="sng" dirty="0"/>
              <a:t> and computer science</a:t>
            </a:r>
          </a:p>
          <a:p>
            <a:pPr algn="l"/>
            <a:r>
              <a:rPr lang="fr-FR" sz="2400" b="1" u="sng" dirty="0" err="1"/>
              <a:t>Department</a:t>
            </a:r>
            <a:r>
              <a:rPr lang="fr-FR" sz="2400" b="1" u="sng" dirty="0"/>
              <a:t> of </a:t>
            </a:r>
            <a:r>
              <a:rPr lang="fr-FR" sz="2400" b="1" u="sng" dirty="0" err="1"/>
              <a:t>comuter</a:t>
            </a:r>
            <a:r>
              <a:rPr lang="fr-FR" sz="2400" b="1" u="sng" dirty="0"/>
              <a:t> science</a:t>
            </a:r>
          </a:p>
          <a:p>
            <a:pPr algn="l"/>
            <a:r>
              <a:rPr lang="fr-FR" sz="2400" b="1" u="sng" dirty="0" err="1"/>
              <a:t>Speciality</a:t>
            </a:r>
            <a:r>
              <a:rPr lang="fr-FR" sz="2400" b="1" u="sng" dirty="0"/>
              <a:t> </a:t>
            </a:r>
            <a:r>
              <a:rPr lang="fr-FR" sz="2400" b="1" u="sng" dirty="0" err="1"/>
              <a:t>artificial</a:t>
            </a:r>
            <a:r>
              <a:rPr lang="fr-FR" sz="2400" b="1" u="sng" dirty="0"/>
              <a:t> intelligence and </a:t>
            </a:r>
            <a:r>
              <a:rPr lang="fr-FR" sz="2400" b="1" u="sng" dirty="0" err="1"/>
              <a:t>multimedia</a:t>
            </a:r>
            <a:endParaRPr lang="fr-FR" sz="2400" b="1" u="sng" dirty="0"/>
          </a:p>
          <a:p>
            <a:pPr algn="l"/>
            <a:r>
              <a:rPr lang="fr-FR" sz="2400" b="1" u="sng" dirty="0"/>
              <a:t>Module                                                         RDF</a:t>
            </a:r>
          </a:p>
          <a:p>
            <a:pPr algn="l"/>
            <a:endParaRPr lang="fr-FR" sz="2400" b="1" u="sng" dirty="0"/>
          </a:p>
          <a:p>
            <a:pPr algn="l"/>
            <a:r>
              <a:rPr lang="fr-FR" sz="2400" b="1" u="sng" dirty="0" err="1"/>
              <a:t>Submitted</a:t>
            </a:r>
            <a:r>
              <a:rPr lang="fr-FR" sz="2400" b="1" u="sng" dirty="0"/>
              <a:t> by:</a:t>
            </a:r>
          </a:p>
          <a:p>
            <a:pPr algn="ctr"/>
            <a:r>
              <a:rPr lang="fr-FR" sz="2200" dirty="0">
                <a:latin typeface="Arial" panose="020B0604020202020204" pitchFamily="34" charset="0"/>
                <a:cs typeface="Arial" panose="020B0604020202020204" pitchFamily="34" charset="0"/>
              </a:rPr>
              <a:t>REFIS FOUAD CHAOUKI</a:t>
            </a:r>
          </a:p>
          <a:p>
            <a:pPr algn="ctr"/>
            <a:r>
              <a:rPr lang="fr-FR" sz="2200" dirty="0">
                <a:latin typeface="Arial" panose="020B0604020202020204" pitchFamily="34" charset="0"/>
                <a:cs typeface="Arial" panose="020B0604020202020204" pitchFamily="34" charset="0"/>
              </a:rPr>
              <a:t>SMAIL RAED  ABD-RAHIME</a:t>
            </a:r>
          </a:p>
          <a:p>
            <a:pPr algn="l"/>
            <a:r>
              <a:rPr lang="fr-FR" sz="2400" b="1" u="sng" dirty="0" err="1"/>
              <a:t>Supervised</a:t>
            </a:r>
            <a:r>
              <a:rPr lang="fr-FR" sz="2400" b="1" u="sng" dirty="0"/>
              <a:t> by:</a:t>
            </a:r>
          </a:p>
          <a:p>
            <a:pPr algn="ctr"/>
            <a:r>
              <a:rPr lang="en-US" b="0" i="0" dirty="0">
                <a:effectLst/>
                <a:latin typeface="Arial" panose="020B0604020202020204" pitchFamily="34" charset="0"/>
                <a:cs typeface="Arial" panose="020B0604020202020204" pitchFamily="34" charset="0"/>
              </a:rPr>
              <a:t>MELLKMI K</a:t>
            </a:r>
            <a:r>
              <a:rPr lang="en-US" dirty="0">
                <a:latin typeface="Arial" panose="020B0604020202020204" pitchFamily="34" charset="0"/>
                <a:cs typeface="Arial" panose="020B0604020202020204" pitchFamily="34" charset="0"/>
              </a:rPr>
              <a:t>A</a:t>
            </a:r>
            <a:r>
              <a:rPr lang="en-US" b="0" i="0" dirty="0">
                <a:effectLst/>
                <a:latin typeface="Arial" panose="020B0604020202020204" pitchFamily="34" charset="0"/>
                <a:cs typeface="Arial" panose="020B0604020202020204" pitchFamily="34" charset="0"/>
              </a:rPr>
              <a:t>MEL EDDINE</a:t>
            </a:r>
          </a:p>
          <a:p>
            <a:pPr algn="l"/>
            <a:endParaRPr lang="en-US" dirty="0">
              <a:latin typeface="Arial" panose="020B0604020202020204" pitchFamily="34" charset="0"/>
              <a:cs typeface="Arial" panose="020B0604020202020204" pitchFamily="34" charset="0"/>
            </a:endParaRPr>
          </a:p>
          <a:p>
            <a:pPr algn="ct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gn="r"/>
            <a:r>
              <a:rPr lang="fr-FR" b="1" u="sng" dirty="0" err="1">
                <a:latin typeface="Arial" panose="020B0604020202020204" pitchFamily="34" charset="0"/>
                <a:cs typeface="Arial" panose="020B0604020202020204" pitchFamily="34" charset="0"/>
              </a:rPr>
              <a:t>November</a:t>
            </a:r>
            <a:r>
              <a:rPr lang="fr-FR" b="1" u="sng" dirty="0">
                <a:latin typeface="Arial" panose="020B0604020202020204" pitchFamily="34" charset="0"/>
                <a:cs typeface="Arial" panose="020B0604020202020204" pitchFamily="34" charset="0"/>
              </a:rPr>
              <a:t> 2023</a:t>
            </a:r>
            <a:endParaRPr lang="fr-DZ" b="1" u="sng"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4007E818-48BD-1FA9-1C69-5CC8661FD6B7}"/>
              </a:ext>
            </a:extLst>
          </p:cNvPr>
          <p:cNvPicPr>
            <a:picLocks noChangeAspect="1"/>
          </p:cNvPicPr>
          <p:nvPr/>
        </p:nvPicPr>
        <p:blipFill>
          <a:blip r:embed="rId2"/>
          <a:stretch>
            <a:fillRect/>
          </a:stretch>
        </p:blipFill>
        <p:spPr>
          <a:xfrm>
            <a:off x="742" y="552716"/>
            <a:ext cx="4054135" cy="4930957"/>
          </a:xfrm>
          <a:prstGeom prst="rect">
            <a:avLst/>
          </a:prstGeom>
        </p:spPr>
      </p:pic>
    </p:spTree>
    <p:extLst>
      <p:ext uri="{BB962C8B-B14F-4D97-AF65-F5344CB8AC3E}">
        <p14:creationId xmlns:p14="http://schemas.microsoft.com/office/powerpoint/2010/main" val="32215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043A5-1034-C50B-7CB5-948C87C0D8E8}"/>
              </a:ext>
            </a:extLst>
          </p:cNvPr>
          <p:cNvSpPr>
            <a:spLocks noGrp="1"/>
          </p:cNvSpPr>
          <p:nvPr>
            <p:ph type="title"/>
          </p:nvPr>
        </p:nvSpPr>
        <p:spPr/>
        <p:txBody>
          <a:bodyPr/>
          <a:lstStyle/>
          <a:p>
            <a:pPr algn="ctr"/>
            <a:r>
              <a:rPr lang="fr-FR" dirty="0"/>
              <a:t>   ML </a:t>
            </a:r>
            <a:r>
              <a:rPr lang="fr-FR" dirty="0" err="1"/>
              <a:t>Classifiers</a:t>
            </a:r>
            <a:r>
              <a:rPr lang="fr-FR" dirty="0"/>
              <a:t>:</a:t>
            </a:r>
            <a:endParaRPr lang="fr-DZ" dirty="0"/>
          </a:p>
        </p:txBody>
      </p:sp>
      <p:pic>
        <p:nvPicPr>
          <p:cNvPr id="7" name="Espace réservé du contenu 6">
            <a:extLst>
              <a:ext uri="{FF2B5EF4-FFF2-40B4-BE49-F238E27FC236}">
                <a16:creationId xmlns:a16="http://schemas.microsoft.com/office/drawing/2014/main" id="{99B48091-2259-075A-9298-925423D84220}"/>
              </a:ext>
            </a:extLst>
          </p:cNvPr>
          <p:cNvPicPr>
            <a:picLocks noGrp="1" noChangeAspect="1"/>
          </p:cNvPicPr>
          <p:nvPr>
            <p:ph idx="1"/>
          </p:nvPr>
        </p:nvPicPr>
        <p:blipFill>
          <a:blip r:embed="rId2"/>
          <a:stretch>
            <a:fillRect/>
          </a:stretch>
        </p:blipFill>
        <p:spPr>
          <a:xfrm>
            <a:off x="680321" y="2157274"/>
            <a:ext cx="9733186" cy="4243526"/>
          </a:xfrm>
        </p:spPr>
      </p:pic>
    </p:spTree>
    <p:extLst>
      <p:ext uri="{BB962C8B-B14F-4D97-AF65-F5344CB8AC3E}">
        <p14:creationId xmlns:p14="http://schemas.microsoft.com/office/powerpoint/2010/main" val="393751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8BC8C7-160C-435E-9E73-778C03E582F0}"/>
              </a:ext>
            </a:extLst>
          </p:cNvPr>
          <p:cNvSpPr>
            <a:spLocks noGrp="1"/>
          </p:cNvSpPr>
          <p:nvPr>
            <p:ph type="title"/>
          </p:nvPr>
        </p:nvSpPr>
        <p:spPr/>
        <p:txBody>
          <a:bodyPr/>
          <a:lstStyle/>
          <a:p>
            <a:pPr algn="ctr"/>
            <a:endParaRPr lang="fr-DZ" dirty="0"/>
          </a:p>
        </p:txBody>
      </p:sp>
      <p:sp>
        <p:nvSpPr>
          <p:cNvPr id="10" name="Espace réservé du contenu 9">
            <a:extLst>
              <a:ext uri="{FF2B5EF4-FFF2-40B4-BE49-F238E27FC236}">
                <a16:creationId xmlns:a16="http://schemas.microsoft.com/office/drawing/2014/main" id="{D0F6DAD0-2267-7214-9CB9-9A5483ECDF6C}"/>
              </a:ext>
            </a:extLst>
          </p:cNvPr>
          <p:cNvSpPr>
            <a:spLocks noGrp="1"/>
          </p:cNvSpPr>
          <p:nvPr>
            <p:ph idx="1"/>
          </p:nvPr>
        </p:nvSpPr>
        <p:spPr>
          <a:xfrm>
            <a:off x="680321" y="2336872"/>
            <a:ext cx="9613861" cy="4521127"/>
          </a:xfrm>
        </p:spPr>
        <p:txBody>
          <a:bodyPr>
            <a:normAutofit/>
          </a:bodyPr>
          <a:lstStyle/>
          <a:p>
            <a:r>
              <a:rPr lang="en-US" sz="1800" b="0" i="0" dirty="0">
                <a:effectLst/>
                <a:latin typeface="Arial" panose="020B0604020202020204" pitchFamily="34" charset="0"/>
                <a:cs typeface="Arial" panose="020B0604020202020204" pitchFamily="34" charset="0"/>
              </a:rPr>
              <a:t>We will extract 128 relevant feature vectors from our previously trained CNN model and apply them to different machine learning classifiers. The following classifiers will be used:</a:t>
            </a:r>
          </a:p>
          <a:p>
            <a:r>
              <a:rPr lang="en-US" sz="1800" b="1" i="0" dirty="0">
                <a:effectLst/>
                <a:latin typeface="Arial" panose="020B0604020202020204" pitchFamily="34" charset="0"/>
                <a:cs typeface="Arial" panose="020B0604020202020204" pitchFamily="34" charset="0"/>
              </a:rPr>
              <a:t>Xtreme Gradient Boosting (</a:t>
            </a:r>
            <a:r>
              <a:rPr lang="en-US" sz="1800" b="1" i="0" dirty="0" err="1">
                <a:effectLst/>
                <a:latin typeface="Arial" panose="020B0604020202020204" pitchFamily="34" charset="0"/>
                <a:cs typeface="Arial" panose="020B0604020202020204" pitchFamily="34" charset="0"/>
              </a:rPr>
              <a:t>XGBoost</a:t>
            </a:r>
            <a:r>
              <a:rPr lang="en-US" sz="1800" b="1" i="0" dirty="0">
                <a:effectLst/>
                <a:latin typeface="Arial" panose="020B0604020202020204" pitchFamily="34" charset="0"/>
                <a:cs typeface="Arial" panose="020B0604020202020204" pitchFamily="34" charset="0"/>
              </a:rPr>
              <a:t>):</a:t>
            </a:r>
            <a:r>
              <a:rPr lang="en-US" sz="1800" b="0" i="0" dirty="0">
                <a:effectLst/>
                <a:latin typeface="Arial" panose="020B0604020202020204" pitchFamily="34" charset="0"/>
                <a:cs typeface="Arial" panose="020B0604020202020204" pitchFamily="34" charset="0"/>
              </a:rPr>
              <a:t> Xtreme Gradient Boosting (</a:t>
            </a:r>
            <a:r>
              <a:rPr lang="en-US" sz="1800" b="0" i="0" dirty="0" err="1">
                <a:effectLst/>
                <a:latin typeface="Arial" panose="020B0604020202020204" pitchFamily="34" charset="0"/>
                <a:cs typeface="Arial" panose="020B0604020202020204" pitchFamily="34" charset="0"/>
              </a:rPr>
              <a:t>XGBoost</a:t>
            </a:r>
            <a:r>
              <a:rPr lang="en-US" sz="1800" b="0" i="0" dirty="0">
                <a:effectLst/>
                <a:latin typeface="Arial" panose="020B0604020202020204" pitchFamily="34" charset="0"/>
                <a:cs typeface="Arial" panose="020B0604020202020204" pitchFamily="34" charset="0"/>
              </a:rPr>
              <a:t>) is an open-source library that efficiently implements the gradient boosting algorithm. Begin by importing the necessary libraries, then define the classifier as </a:t>
            </a:r>
            <a:r>
              <a:rPr lang="en-US" sz="1800" b="0" i="0" dirty="0" err="1">
                <a:effectLst/>
                <a:latin typeface="Arial" panose="020B0604020202020204" pitchFamily="34" charset="0"/>
                <a:cs typeface="Arial" panose="020B0604020202020204" pitchFamily="34" charset="0"/>
              </a:rPr>
              <a:t>XGBClassifier</a:t>
            </a:r>
            <a:r>
              <a:rPr lang="en-US" sz="1800" b="0" i="0" dirty="0">
                <a:effectLst/>
                <a:latin typeface="Arial" panose="020B0604020202020204" pitchFamily="34" charset="0"/>
                <a:cs typeface="Arial" panose="020B0604020202020204" pitchFamily="34" charset="0"/>
              </a:rPr>
              <a:t>. After fitting it, obtain predictions and accuracy scores. The output includes accuracy, confusion matrix, and classification report, with an achieved accuracy of 98.98%.</a:t>
            </a:r>
          </a:p>
          <a:p>
            <a:r>
              <a:rPr lang="en-US" sz="1800" b="1" i="0" dirty="0">
                <a:effectLst/>
                <a:latin typeface="Arial" panose="020B0604020202020204" pitchFamily="34" charset="0"/>
                <a:cs typeface="Arial" panose="020B0604020202020204" pitchFamily="34" charset="0"/>
              </a:rPr>
              <a:t>Random Forest Classifier:</a:t>
            </a:r>
            <a:r>
              <a:rPr lang="en-US" sz="1800" b="0" i="0" dirty="0">
                <a:effectLst/>
                <a:latin typeface="Arial" panose="020B0604020202020204" pitchFamily="34" charset="0"/>
                <a:cs typeface="Arial" panose="020B0604020202020204" pitchFamily="34" charset="0"/>
              </a:rPr>
              <a:t> The Random Forest Classifier comprises multiple decision trees on various subsets of the dataset, averaging predictions to enhance accuracy. Import required libraries, define the classifier as </a:t>
            </a:r>
            <a:r>
              <a:rPr lang="en-US" sz="1800" b="0" i="0" dirty="0" err="1">
                <a:effectLst/>
                <a:latin typeface="Arial" panose="020B0604020202020204" pitchFamily="34" charset="0"/>
                <a:cs typeface="Arial" panose="020B0604020202020204" pitchFamily="34" charset="0"/>
              </a:rPr>
              <a:t>RandomForestClassifier</a:t>
            </a:r>
            <a:r>
              <a:rPr lang="en-US" sz="1800" b="0" i="0" dirty="0">
                <a:effectLst/>
                <a:latin typeface="Arial" panose="020B0604020202020204" pitchFamily="34" charset="0"/>
                <a:cs typeface="Arial" panose="020B0604020202020204" pitchFamily="34" charset="0"/>
              </a:rPr>
              <a:t>, fit it, and retrieve predictions and accuracy scores. The output includes accuracy, confusion matrix, and classification report, with an impressive accuracy of 99.41%, surpassing </a:t>
            </a:r>
            <a:r>
              <a:rPr lang="en-US" sz="1800" b="0" i="0" dirty="0" err="1">
                <a:effectLst/>
                <a:latin typeface="Arial" panose="020B0604020202020204" pitchFamily="34" charset="0"/>
                <a:cs typeface="Arial" panose="020B0604020202020204" pitchFamily="34" charset="0"/>
              </a:rPr>
              <a:t>XGBoost</a:t>
            </a:r>
            <a:r>
              <a:rPr lang="en-US" sz="1800" b="0" i="0" dirty="0">
                <a:effectLst/>
                <a:latin typeface="Arial" panose="020B0604020202020204" pitchFamily="34" charset="0"/>
                <a:cs typeface="Arial" panose="020B0604020202020204" pitchFamily="34" charset="0"/>
              </a:rPr>
              <a:t>.</a:t>
            </a:r>
            <a:endParaRPr lang="fr-DZ"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40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AD7A1-F56C-5308-3609-0C8181E5D83C}"/>
              </a:ext>
            </a:extLst>
          </p:cNvPr>
          <p:cNvSpPr>
            <a:spLocks noGrp="1"/>
          </p:cNvSpPr>
          <p:nvPr>
            <p:ph type="title"/>
          </p:nvPr>
        </p:nvSpPr>
        <p:spPr/>
        <p:txBody>
          <a:bodyPr/>
          <a:lstStyle/>
          <a:p>
            <a:pPr algn="ctr"/>
            <a:endParaRPr lang="fr-DZ" dirty="0"/>
          </a:p>
        </p:txBody>
      </p:sp>
      <p:sp>
        <p:nvSpPr>
          <p:cNvPr id="4" name="Espace réservé du contenu 3">
            <a:extLst>
              <a:ext uri="{FF2B5EF4-FFF2-40B4-BE49-F238E27FC236}">
                <a16:creationId xmlns:a16="http://schemas.microsoft.com/office/drawing/2014/main" id="{C02CEF81-9B74-B582-B907-A91DA09EE4AF}"/>
              </a:ext>
            </a:extLst>
          </p:cNvPr>
          <p:cNvSpPr>
            <a:spLocks noGrp="1"/>
          </p:cNvSpPr>
          <p:nvPr>
            <p:ph idx="1"/>
          </p:nvPr>
        </p:nvSpPr>
        <p:spPr/>
        <p:txBody>
          <a:bodyPr>
            <a:normAutofit/>
          </a:bodyPr>
          <a:lstStyle/>
          <a:p>
            <a:r>
              <a:rPr lang="en-US" sz="1800" b="1" i="0" dirty="0">
                <a:effectLst/>
                <a:latin typeface="Arial" panose="020B0604020202020204" pitchFamily="34" charset="0"/>
                <a:cs typeface="Arial" panose="020B0604020202020204" pitchFamily="34" charset="0"/>
              </a:rPr>
              <a:t>Logistic Regression:</a:t>
            </a:r>
            <a:r>
              <a:rPr lang="en-US" sz="1800" b="0" i="0" dirty="0">
                <a:effectLst/>
                <a:latin typeface="Arial" panose="020B0604020202020204" pitchFamily="34" charset="0"/>
                <a:cs typeface="Arial" panose="020B0604020202020204" pitchFamily="34" charset="0"/>
              </a:rPr>
              <a:t> Logistic regression, a supervised learning classification algorithm, predicts the probability of a dichotomous target variable. Achieving an accuracy of 99.70%, Logistic Regression outperforms </a:t>
            </a:r>
            <a:r>
              <a:rPr lang="en-US" sz="1800" b="0" i="0" dirty="0" err="1">
                <a:effectLst/>
                <a:latin typeface="Arial" panose="020B0604020202020204" pitchFamily="34" charset="0"/>
                <a:cs typeface="Arial" panose="020B0604020202020204" pitchFamily="34" charset="0"/>
              </a:rPr>
              <a:t>XGBoost</a:t>
            </a:r>
            <a:r>
              <a:rPr lang="en-US" sz="1800" b="0" i="0" dirty="0">
                <a:effectLst/>
                <a:latin typeface="Arial" panose="020B0604020202020204" pitchFamily="34" charset="0"/>
                <a:cs typeface="Arial" panose="020B0604020202020204" pitchFamily="34" charset="0"/>
              </a:rPr>
              <a:t> but slightly trails behind Random Forest. Importantly, it is effective for binary classification tasks.</a:t>
            </a:r>
          </a:p>
          <a:p>
            <a:r>
              <a:rPr lang="en-US" sz="1800" b="1" i="0" dirty="0">
                <a:effectLst/>
                <a:latin typeface="Arial" panose="020B0604020202020204" pitchFamily="34" charset="0"/>
                <a:cs typeface="Arial" panose="020B0604020202020204" pitchFamily="34" charset="0"/>
              </a:rPr>
              <a:t>Gaussian Distribution:</a:t>
            </a:r>
            <a:r>
              <a:rPr lang="en-US" sz="1800" b="0" i="0" dirty="0">
                <a:effectLst/>
                <a:latin typeface="Arial" panose="020B0604020202020204" pitchFamily="34" charset="0"/>
                <a:cs typeface="Arial" panose="020B0604020202020204" pitchFamily="34" charset="0"/>
              </a:rPr>
              <a:t> Representing a symmetric probability distribution around the mean, the Gaussian distribution (normal distribution) highlights the frequency of data close to the mean. This distribution is visualized as a bell curve on a graph, emphasizing that data near the mean occurs more frequently.</a:t>
            </a:r>
            <a:endParaRPr lang="fr-DZ"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51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953DA-D861-95E5-EC41-DC7A8B584891}"/>
              </a:ext>
            </a:extLst>
          </p:cNvPr>
          <p:cNvSpPr>
            <a:spLocks noGrp="1"/>
          </p:cNvSpPr>
          <p:nvPr>
            <p:ph type="title"/>
          </p:nvPr>
        </p:nvSpPr>
        <p:spPr/>
        <p:txBody>
          <a:bodyPr/>
          <a:lstStyle/>
          <a:p>
            <a:pPr algn="ctr"/>
            <a:r>
              <a:rPr lang="fr-FR" dirty="0" err="1"/>
              <a:t>Accuracy</a:t>
            </a:r>
            <a:r>
              <a:rPr lang="fr-FR" dirty="0"/>
              <a:t>, </a:t>
            </a:r>
            <a:r>
              <a:rPr lang="fr-FR" dirty="0" err="1"/>
              <a:t>prcision</a:t>
            </a:r>
            <a:r>
              <a:rPr lang="fr-FR" dirty="0"/>
              <a:t>, F1 Score :</a:t>
            </a:r>
            <a:endParaRPr lang="fr-DZ" dirty="0"/>
          </a:p>
        </p:txBody>
      </p:sp>
      <p:pic>
        <p:nvPicPr>
          <p:cNvPr id="5" name="Espace réservé du contenu 4">
            <a:extLst>
              <a:ext uri="{FF2B5EF4-FFF2-40B4-BE49-F238E27FC236}">
                <a16:creationId xmlns:a16="http://schemas.microsoft.com/office/drawing/2014/main" id="{FB99E0A7-6194-B7AC-F795-AEE8D869E076}"/>
              </a:ext>
            </a:extLst>
          </p:cNvPr>
          <p:cNvPicPr>
            <a:picLocks noGrp="1" noChangeAspect="1"/>
          </p:cNvPicPr>
          <p:nvPr>
            <p:ph idx="1"/>
          </p:nvPr>
        </p:nvPicPr>
        <p:blipFill>
          <a:blip r:embed="rId2"/>
          <a:stretch>
            <a:fillRect/>
          </a:stretch>
        </p:blipFill>
        <p:spPr>
          <a:xfrm>
            <a:off x="452761" y="2015232"/>
            <a:ext cx="9969623" cy="4776186"/>
          </a:xfrm>
        </p:spPr>
      </p:pic>
    </p:spTree>
    <p:extLst>
      <p:ext uri="{BB962C8B-B14F-4D97-AF65-F5344CB8AC3E}">
        <p14:creationId xmlns:p14="http://schemas.microsoft.com/office/powerpoint/2010/main" val="65846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1E417F-CAB3-248E-7BB0-BF1B56BAB195}"/>
              </a:ext>
            </a:extLst>
          </p:cNvPr>
          <p:cNvSpPr>
            <a:spLocks noGrp="1"/>
          </p:cNvSpPr>
          <p:nvPr>
            <p:ph type="title"/>
          </p:nvPr>
        </p:nvSpPr>
        <p:spPr/>
        <p:txBody>
          <a:bodyPr/>
          <a:lstStyle/>
          <a:p>
            <a:pPr algn="ctr"/>
            <a:endParaRPr lang="fr-DZ" dirty="0"/>
          </a:p>
        </p:txBody>
      </p:sp>
      <p:graphicFrame>
        <p:nvGraphicFramePr>
          <p:cNvPr id="4" name="Espace réservé du contenu 3">
            <a:extLst>
              <a:ext uri="{FF2B5EF4-FFF2-40B4-BE49-F238E27FC236}">
                <a16:creationId xmlns:a16="http://schemas.microsoft.com/office/drawing/2014/main" id="{30A86A5A-2FC2-18E4-3A18-E8F6BA9F5441}"/>
              </a:ext>
            </a:extLst>
          </p:cNvPr>
          <p:cNvGraphicFramePr>
            <a:graphicFrameLocks noGrp="1"/>
          </p:cNvGraphicFramePr>
          <p:nvPr>
            <p:ph idx="1"/>
            <p:extLst>
              <p:ext uri="{D42A27DB-BD31-4B8C-83A1-F6EECF244321}">
                <p14:modId xmlns:p14="http://schemas.microsoft.com/office/powerpoint/2010/main" val="2335161777"/>
              </p:ext>
            </p:extLst>
          </p:nvPr>
        </p:nvGraphicFramePr>
        <p:xfrm>
          <a:off x="681038" y="2336800"/>
          <a:ext cx="9613900" cy="2123440"/>
        </p:xfrm>
        <a:graphic>
          <a:graphicData uri="http://schemas.openxmlformats.org/drawingml/2006/table">
            <a:tbl>
              <a:tblPr firstRow="1" bandRow="1">
                <a:tableStyleId>{5C22544A-7EE6-4342-B048-85BDC9FD1C3A}</a:tableStyleId>
              </a:tblPr>
              <a:tblGrid>
                <a:gridCol w="1922780">
                  <a:extLst>
                    <a:ext uri="{9D8B030D-6E8A-4147-A177-3AD203B41FA5}">
                      <a16:colId xmlns:a16="http://schemas.microsoft.com/office/drawing/2014/main" val="3009168267"/>
                    </a:ext>
                  </a:extLst>
                </a:gridCol>
                <a:gridCol w="1922780">
                  <a:extLst>
                    <a:ext uri="{9D8B030D-6E8A-4147-A177-3AD203B41FA5}">
                      <a16:colId xmlns:a16="http://schemas.microsoft.com/office/drawing/2014/main" val="75637302"/>
                    </a:ext>
                  </a:extLst>
                </a:gridCol>
                <a:gridCol w="1922780">
                  <a:extLst>
                    <a:ext uri="{9D8B030D-6E8A-4147-A177-3AD203B41FA5}">
                      <a16:colId xmlns:a16="http://schemas.microsoft.com/office/drawing/2014/main" val="3514447627"/>
                    </a:ext>
                  </a:extLst>
                </a:gridCol>
                <a:gridCol w="1922780">
                  <a:extLst>
                    <a:ext uri="{9D8B030D-6E8A-4147-A177-3AD203B41FA5}">
                      <a16:colId xmlns:a16="http://schemas.microsoft.com/office/drawing/2014/main" val="5029903"/>
                    </a:ext>
                  </a:extLst>
                </a:gridCol>
                <a:gridCol w="1922780">
                  <a:extLst>
                    <a:ext uri="{9D8B030D-6E8A-4147-A177-3AD203B41FA5}">
                      <a16:colId xmlns:a16="http://schemas.microsoft.com/office/drawing/2014/main" val="3899105387"/>
                    </a:ext>
                  </a:extLst>
                </a:gridCol>
              </a:tblGrid>
              <a:tr h="370840">
                <a:tc>
                  <a:txBody>
                    <a:bodyPr/>
                    <a:lstStyle/>
                    <a:p>
                      <a:pPr algn="ctr"/>
                      <a:r>
                        <a:rPr lang="fr-FR" dirty="0" err="1"/>
                        <a:t>Methd</a:t>
                      </a:r>
                      <a:endParaRPr lang="fr-DZ" dirty="0"/>
                    </a:p>
                  </a:txBody>
                  <a:tcPr/>
                </a:tc>
                <a:tc>
                  <a:txBody>
                    <a:bodyPr/>
                    <a:lstStyle/>
                    <a:p>
                      <a:pPr algn="ctr"/>
                      <a:r>
                        <a:rPr lang="fr-FR" dirty="0"/>
                        <a:t>XGB Classifier</a:t>
                      </a:r>
                      <a:endParaRPr lang="fr-DZ" dirty="0"/>
                    </a:p>
                  </a:txBody>
                  <a:tcPr/>
                </a:tc>
                <a:tc>
                  <a:txBody>
                    <a:bodyPr/>
                    <a:lstStyle/>
                    <a:p>
                      <a:pPr algn="ctr"/>
                      <a:r>
                        <a:rPr lang="fr-FR" dirty="0" err="1"/>
                        <a:t>Random</a:t>
                      </a:r>
                      <a:r>
                        <a:rPr lang="fr-FR" dirty="0"/>
                        <a:t> Forest</a:t>
                      </a:r>
                      <a:endParaRPr lang="fr-DZ" dirty="0"/>
                    </a:p>
                  </a:txBody>
                  <a:tcPr/>
                </a:tc>
                <a:tc>
                  <a:txBody>
                    <a:bodyPr/>
                    <a:lstStyle/>
                    <a:p>
                      <a:pPr algn="ctr"/>
                      <a:r>
                        <a:rPr lang="fr-FR" dirty="0" err="1"/>
                        <a:t>Logistic</a:t>
                      </a:r>
                      <a:r>
                        <a:rPr lang="fr-FR" dirty="0"/>
                        <a:t> </a:t>
                      </a:r>
                      <a:r>
                        <a:rPr lang="fr-FR" dirty="0" err="1"/>
                        <a:t>regression</a:t>
                      </a:r>
                      <a:endParaRPr lang="fr-DZ" dirty="0"/>
                    </a:p>
                  </a:txBody>
                  <a:tcPr/>
                </a:tc>
                <a:tc>
                  <a:txBody>
                    <a:bodyPr/>
                    <a:lstStyle/>
                    <a:p>
                      <a:pPr algn="ctr"/>
                      <a:r>
                        <a:rPr lang="fr-FR" dirty="0" err="1"/>
                        <a:t>Gaussian</a:t>
                      </a:r>
                      <a:r>
                        <a:rPr lang="fr-FR" dirty="0"/>
                        <a:t> NB</a:t>
                      </a:r>
                      <a:endParaRPr lang="fr-DZ" dirty="0"/>
                    </a:p>
                  </a:txBody>
                  <a:tcPr/>
                </a:tc>
                <a:extLst>
                  <a:ext uri="{0D108BD9-81ED-4DB2-BD59-A6C34878D82A}">
                    <a16:rowId xmlns:a16="http://schemas.microsoft.com/office/drawing/2014/main" val="3280319722"/>
                  </a:ext>
                </a:extLst>
              </a:tr>
              <a:tr h="370840">
                <a:tc>
                  <a:txBody>
                    <a:bodyPr/>
                    <a:lstStyle/>
                    <a:p>
                      <a:pPr algn="ctr"/>
                      <a:r>
                        <a:rPr lang="fr-FR" dirty="0" err="1"/>
                        <a:t>Accuracy</a:t>
                      </a:r>
                      <a:endParaRPr lang="fr-DZ" dirty="0"/>
                    </a:p>
                  </a:txBody>
                  <a:tcPr/>
                </a:tc>
                <a:tc>
                  <a:txBody>
                    <a:bodyPr/>
                    <a:lstStyle/>
                    <a:p>
                      <a:pPr algn="ctr"/>
                      <a:r>
                        <a:rPr lang="fr-FR" dirty="0"/>
                        <a:t>90%</a:t>
                      </a:r>
                      <a:endParaRPr lang="fr-DZ" dirty="0"/>
                    </a:p>
                  </a:txBody>
                  <a:tcPr/>
                </a:tc>
                <a:tc>
                  <a:txBody>
                    <a:bodyPr/>
                    <a:lstStyle/>
                    <a:p>
                      <a:pPr algn="ctr"/>
                      <a:r>
                        <a:rPr lang="fr-FR" dirty="0"/>
                        <a:t>90%</a:t>
                      </a:r>
                      <a:endParaRPr lang="fr-DZ" dirty="0"/>
                    </a:p>
                  </a:txBody>
                  <a:tcPr/>
                </a:tc>
                <a:tc>
                  <a:txBody>
                    <a:bodyPr/>
                    <a:lstStyle/>
                    <a:p>
                      <a:pPr algn="ctr"/>
                      <a:r>
                        <a:rPr lang="fr-FR" dirty="0"/>
                        <a:t>79%</a:t>
                      </a:r>
                      <a:endParaRPr lang="fr-DZ" dirty="0"/>
                    </a:p>
                  </a:txBody>
                  <a:tcPr/>
                </a:tc>
                <a:tc>
                  <a:txBody>
                    <a:bodyPr/>
                    <a:lstStyle/>
                    <a:p>
                      <a:pPr algn="ctr"/>
                      <a:r>
                        <a:rPr lang="fr-FR" dirty="0"/>
                        <a:t>57%</a:t>
                      </a:r>
                      <a:endParaRPr lang="fr-DZ" dirty="0"/>
                    </a:p>
                  </a:txBody>
                  <a:tcPr/>
                </a:tc>
                <a:extLst>
                  <a:ext uri="{0D108BD9-81ED-4DB2-BD59-A6C34878D82A}">
                    <a16:rowId xmlns:a16="http://schemas.microsoft.com/office/drawing/2014/main" val="2648284430"/>
                  </a:ext>
                </a:extLst>
              </a:tr>
              <a:tr h="370840">
                <a:tc>
                  <a:txBody>
                    <a:bodyPr/>
                    <a:lstStyle/>
                    <a:p>
                      <a:pPr algn="ctr"/>
                      <a:r>
                        <a:rPr lang="fr-FR" dirty="0" err="1"/>
                        <a:t>precision</a:t>
                      </a:r>
                      <a:endParaRPr lang="fr-DZ" dirty="0"/>
                    </a:p>
                  </a:txBody>
                  <a:tcPr/>
                </a:tc>
                <a:tc>
                  <a:txBody>
                    <a:bodyPr/>
                    <a:lstStyle/>
                    <a:p>
                      <a:pPr algn="ctr"/>
                      <a:r>
                        <a:rPr lang="fr-FR" dirty="0"/>
                        <a:t>90%</a:t>
                      </a:r>
                      <a:endParaRPr lang="fr-DZ" dirty="0"/>
                    </a:p>
                  </a:txBody>
                  <a:tcPr/>
                </a:tc>
                <a:tc>
                  <a:txBody>
                    <a:bodyPr/>
                    <a:lstStyle/>
                    <a:p>
                      <a:pPr algn="ctr"/>
                      <a:r>
                        <a:rPr lang="fr-FR" dirty="0"/>
                        <a:t>90%</a:t>
                      </a:r>
                      <a:endParaRPr lang="fr-DZ" dirty="0"/>
                    </a:p>
                  </a:txBody>
                  <a:tcPr/>
                </a:tc>
                <a:tc>
                  <a:txBody>
                    <a:bodyPr/>
                    <a:lstStyle/>
                    <a:p>
                      <a:pPr algn="ctr"/>
                      <a:r>
                        <a:rPr lang="fr-FR" dirty="0"/>
                        <a:t>79%</a:t>
                      </a:r>
                      <a:endParaRPr lang="fr-DZ" dirty="0"/>
                    </a:p>
                  </a:txBody>
                  <a:tcPr/>
                </a:tc>
                <a:tc>
                  <a:txBody>
                    <a:bodyPr/>
                    <a:lstStyle/>
                    <a:p>
                      <a:pPr algn="ctr"/>
                      <a:r>
                        <a:rPr lang="fr-FR" dirty="0"/>
                        <a:t>25%</a:t>
                      </a:r>
                      <a:endParaRPr lang="fr-DZ" dirty="0"/>
                    </a:p>
                  </a:txBody>
                  <a:tcPr/>
                </a:tc>
                <a:extLst>
                  <a:ext uri="{0D108BD9-81ED-4DB2-BD59-A6C34878D82A}">
                    <a16:rowId xmlns:a16="http://schemas.microsoft.com/office/drawing/2014/main" val="1590471594"/>
                  </a:ext>
                </a:extLst>
              </a:tr>
              <a:tr h="370840">
                <a:tc>
                  <a:txBody>
                    <a:bodyPr/>
                    <a:lstStyle/>
                    <a:p>
                      <a:pPr algn="ctr"/>
                      <a:r>
                        <a:rPr lang="fr-FR" dirty="0"/>
                        <a:t>F1 Score</a:t>
                      </a:r>
                      <a:endParaRPr lang="fr-DZ" dirty="0"/>
                    </a:p>
                  </a:txBody>
                  <a:tcPr/>
                </a:tc>
                <a:tc>
                  <a:txBody>
                    <a:bodyPr/>
                    <a:lstStyle/>
                    <a:p>
                      <a:pPr algn="ctr"/>
                      <a:r>
                        <a:rPr lang="fr-FR" dirty="0"/>
                        <a:t>91%</a:t>
                      </a:r>
                      <a:endParaRPr lang="fr-DZ" dirty="0"/>
                    </a:p>
                  </a:txBody>
                  <a:tcPr/>
                </a:tc>
                <a:tc>
                  <a:txBody>
                    <a:bodyPr/>
                    <a:lstStyle/>
                    <a:p>
                      <a:pPr algn="ctr"/>
                      <a:r>
                        <a:rPr lang="fr-FR" dirty="0"/>
                        <a:t>90%</a:t>
                      </a:r>
                      <a:endParaRPr lang="fr-DZ" dirty="0"/>
                    </a:p>
                  </a:txBody>
                  <a:tcPr/>
                </a:tc>
                <a:tc>
                  <a:txBody>
                    <a:bodyPr/>
                    <a:lstStyle/>
                    <a:p>
                      <a:pPr algn="ctr"/>
                      <a:r>
                        <a:rPr lang="fr-FR" dirty="0"/>
                        <a:t>77%</a:t>
                      </a:r>
                      <a:endParaRPr lang="fr-DZ" dirty="0"/>
                    </a:p>
                  </a:txBody>
                  <a:tcPr/>
                </a:tc>
                <a:tc>
                  <a:txBody>
                    <a:bodyPr/>
                    <a:lstStyle/>
                    <a:p>
                      <a:pPr algn="ctr"/>
                      <a:r>
                        <a:rPr lang="fr-FR" dirty="0"/>
                        <a:t>38%</a:t>
                      </a:r>
                      <a:endParaRPr lang="fr-DZ" dirty="0"/>
                    </a:p>
                  </a:txBody>
                  <a:tcPr/>
                </a:tc>
                <a:extLst>
                  <a:ext uri="{0D108BD9-81ED-4DB2-BD59-A6C34878D82A}">
                    <a16:rowId xmlns:a16="http://schemas.microsoft.com/office/drawing/2014/main" val="2156603068"/>
                  </a:ext>
                </a:extLst>
              </a:tr>
              <a:tr h="370840">
                <a:tc>
                  <a:txBody>
                    <a:bodyPr/>
                    <a:lstStyle/>
                    <a:p>
                      <a:pPr algn="ctr"/>
                      <a:r>
                        <a:rPr lang="fr-FR" dirty="0" err="1"/>
                        <a:t>Recall</a:t>
                      </a:r>
                      <a:endParaRPr lang="fr-DZ" dirty="0"/>
                    </a:p>
                  </a:txBody>
                  <a:tcPr/>
                </a:tc>
                <a:tc>
                  <a:txBody>
                    <a:bodyPr/>
                    <a:lstStyle/>
                    <a:p>
                      <a:pPr algn="ctr"/>
                      <a:r>
                        <a:rPr lang="fr-FR" dirty="0"/>
                        <a:t>92%</a:t>
                      </a:r>
                      <a:endParaRPr lang="fr-DZ" dirty="0"/>
                    </a:p>
                  </a:txBody>
                  <a:tcPr/>
                </a:tc>
                <a:tc>
                  <a:txBody>
                    <a:bodyPr/>
                    <a:lstStyle/>
                    <a:p>
                      <a:pPr algn="ctr"/>
                      <a:r>
                        <a:rPr lang="fr-FR" dirty="0"/>
                        <a:t>90%</a:t>
                      </a:r>
                      <a:endParaRPr lang="fr-DZ" dirty="0"/>
                    </a:p>
                  </a:txBody>
                  <a:tcPr/>
                </a:tc>
                <a:tc>
                  <a:txBody>
                    <a:bodyPr/>
                    <a:lstStyle/>
                    <a:p>
                      <a:pPr algn="ctr"/>
                      <a:r>
                        <a:rPr lang="fr-FR" dirty="0"/>
                        <a:t>81%</a:t>
                      </a:r>
                      <a:endParaRPr lang="fr-DZ"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87%</a:t>
                      </a:r>
                      <a:endParaRPr lang="fr-DZ" dirty="0"/>
                    </a:p>
                  </a:txBody>
                  <a:tcPr/>
                </a:tc>
                <a:extLst>
                  <a:ext uri="{0D108BD9-81ED-4DB2-BD59-A6C34878D82A}">
                    <a16:rowId xmlns:a16="http://schemas.microsoft.com/office/drawing/2014/main" val="1106070773"/>
                  </a:ext>
                </a:extLst>
              </a:tr>
            </a:tbl>
          </a:graphicData>
        </a:graphic>
      </p:graphicFrame>
    </p:spTree>
    <p:extLst>
      <p:ext uri="{BB962C8B-B14F-4D97-AF65-F5344CB8AC3E}">
        <p14:creationId xmlns:p14="http://schemas.microsoft.com/office/powerpoint/2010/main" val="3571067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92E7FF-1FB7-6CD6-94B6-D55EE69E9D6D}"/>
              </a:ext>
            </a:extLst>
          </p:cNvPr>
          <p:cNvSpPr>
            <a:spLocks noGrp="1"/>
          </p:cNvSpPr>
          <p:nvPr>
            <p:ph type="title"/>
          </p:nvPr>
        </p:nvSpPr>
        <p:spPr/>
        <p:txBody>
          <a:bodyPr/>
          <a:lstStyle/>
          <a:p>
            <a:pPr algn="ctr"/>
            <a:r>
              <a:rPr lang="fr-FR" dirty="0"/>
              <a:t>Real time Mask </a:t>
            </a:r>
            <a:r>
              <a:rPr lang="fr-FR" dirty="0" err="1"/>
              <a:t>detection</a:t>
            </a:r>
            <a:r>
              <a:rPr lang="fr-FR" dirty="0"/>
              <a:t> :</a:t>
            </a:r>
            <a:endParaRPr lang="fr-DZ" dirty="0"/>
          </a:p>
        </p:txBody>
      </p:sp>
      <p:pic>
        <p:nvPicPr>
          <p:cNvPr id="5" name="Espace réservé du contenu 4">
            <a:extLst>
              <a:ext uri="{FF2B5EF4-FFF2-40B4-BE49-F238E27FC236}">
                <a16:creationId xmlns:a16="http://schemas.microsoft.com/office/drawing/2014/main" id="{FE3D025E-8021-5C16-A05A-F6052A7B2B33}"/>
              </a:ext>
            </a:extLst>
          </p:cNvPr>
          <p:cNvPicPr>
            <a:picLocks noGrp="1" noChangeAspect="1"/>
          </p:cNvPicPr>
          <p:nvPr>
            <p:ph idx="1"/>
          </p:nvPr>
        </p:nvPicPr>
        <p:blipFill>
          <a:blip r:embed="rId2"/>
          <a:stretch>
            <a:fillRect/>
          </a:stretch>
        </p:blipFill>
        <p:spPr>
          <a:xfrm>
            <a:off x="680321" y="2336800"/>
            <a:ext cx="9759819" cy="4081755"/>
          </a:xfrm>
        </p:spPr>
      </p:pic>
    </p:spTree>
    <p:extLst>
      <p:ext uri="{BB962C8B-B14F-4D97-AF65-F5344CB8AC3E}">
        <p14:creationId xmlns:p14="http://schemas.microsoft.com/office/powerpoint/2010/main" val="331843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10D69C-A0F5-5D3B-9F42-5F0A9559EAC4}"/>
              </a:ext>
            </a:extLst>
          </p:cNvPr>
          <p:cNvSpPr>
            <a:spLocks noGrp="1"/>
          </p:cNvSpPr>
          <p:nvPr>
            <p:ph type="title"/>
          </p:nvPr>
        </p:nvSpPr>
        <p:spPr/>
        <p:txBody>
          <a:bodyPr/>
          <a:lstStyle/>
          <a:p>
            <a:endParaRPr lang="fr-DZ"/>
          </a:p>
        </p:txBody>
      </p:sp>
      <p:sp>
        <p:nvSpPr>
          <p:cNvPr id="3" name="Espace réservé du contenu 2">
            <a:extLst>
              <a:ext uri="{FF2B5EF4-FFF2-40B4-BE49-F238E27FC236}">
                <a16:creationId xmlns:a16="http://schemas.microsoft.com/office/drawing/2014/main" id="{58513516-A352-A763-B6F6-A19B2F50E54A}"/>
              </a:ext>
            </a:extLst>
          </p:cNvPr>
          <p:cNvSpPr>
            <a:spLocks noGrp="1"/>
          </p:cNvSpPr>
          <p:nvPr>
            <p:ph idx="1"/>
          </p:nvPr>
        </p:nvSpPr>
        <p:spPr/>
        <p:txBody>
          <a:bodyPr/>
          <a:lstStyle/>
          <a:p>
            <a:endParaRPr lang="fr-DZ"/>
          </a:p>
        </p:txBody>
      </p:sp>
    </p:spTree>
    <p:extLst>
      <p:ext uri="{BB962C8B-B14F-4D97-AF65-F5344CB8AC3E}">
        <p14:creationId xmlns:p14="http://schemas.microsoft.com/office/powerpoint/2010/main" val="106648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ED29F0-A792-05E1-2DFD-6C70464A1C82}"/>
              </a:ext>
            </a:extLst>
          </p:cNvPr>
          <p:cNvSpPr>
            <a:spLocks noGrp="1"/>
          </p:cNvSpPr>
          <p:nvPr>
            <p:ph type="title"/>
          </p:nvPr>
        </p:nvSpPr>
        <p:spPr/>
        <p:txBody>
          <a:bodyPr/>
          <a:lstStyle/>
          <a:p>
            <a:pPr algn="ctr"/>
            <a:r>
              <a:rPr lang="fr-FR" b="1" dirty="0"/>
              <a:t>introduction:</a:t>
            </a:r>
            <a:endParaRPr lang="fr-DZ" b="1" dirty="0"/>
          </a:p>
        </p:txBody>
      </p:sp>
      <p:sp>
        <p:nvSpPr>
          <p:cNvPr id="3" name="Espace réservé du contenu 2">
            <a:extLst>
              <a:ext uri="{FF2B5EF4-FFF2-40B4-BE49-F238E27FC236}">
                <a16:creationId xmlns:a16="http://schemas.microsoft.com/office/drawing/2014/main" id="{487C98BC-F6E0-5005-E5CC-C946845B0EDF}"/>
              </a:ext>
            </a:extLst>
          </p:cNvPr>
          <p:cNvSpPr>
            <a:spLocks noGrp="1"/>
          </p:cNvSpPr>
          <p:nvPr>
            <p:ph idx="1"/>
          </p:nvPr>
        </p:nvSpPr>
        <p:spPr/>
        <p:txBody>
          <a:bodyPr>
            <a:normAutofit/>
          </a:bodyPr>
          <a:lstStyle/>
          <a:p>
            <a:r>
              <a:rPr lang="fr-FR" sz="1600" dirty="0">
                <a:latin typeface="Arial" panose="020B0604020202020204" pitchFamily="34" charset="0"/>
                <a:cs typeface="Arial" panose="020B0604020202020204" pitchFamily="34" charset="0"/>
              </a:rPr>
              <a:t>In </a:t>
            </a:r>
            <a:r>
              <a:rPr lang="fr-FR" sz="1600" dirty="0" err="1">
                <a:latin typeface="Arial" panose="020B0604020202020204" pitchFamily="34" charset="0"/>
                <a:cs typeface="Arial" panose="020B0604020202020204" pitchFamily="34" charset="0"/>
              </a:rPr>
              <a:t>this</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project</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we</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will</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build</a:t>
            </a:r>
            <a:r>
              <a:rPr lang="fr-FR" sz="1600" dirty="0">
                <a:latin typeface="Arial" panose="020B0604020202020204" pitchFamily="34" charset="0"/>
                <a:cs typeface="Arial" panose="020B0604020202020204" pitchFamily="34" charset="0"/>
              </a:rPr>
              <a:t> MASK VS NO MASK classifier </a:t>
            </a:r>
            <a:r>
              <a:rPr lang="fr-FR" sz="1600" dirty="0" err="1">
                <a:latin typeface="Arial" panose="020B0604020202020204" pitchFamily="34" charset="0"/>
                <a:cs typeface="Arial" panose="020B0604020202020204" pitchFamily="34" charset="0"/>
              </a:rPr>
              <a:t>using</a:t>
            </a:r>
            <a:r>
              <a:rPr lang="fr-FR" sz="1600" dirty="0">
                <a:latin typeface="Arial" panose="020B0604020202020204" pitchFamily="34" charset="0"/>
                <a:cs typeface="Arial" panose="020B0604020202020204" pitchFamily="34" charset="0"/>
              </a:rPr>
              <a:t> CNN and ML </a:t>
            </a:r>
            <a:r>
              <a:rPr lang="fr-FR" sz="1600" dirty="0" err="1">
                <a:latin typeface="Arial" panose="020B0604020202020204" pitchFamily="34" charset="0"/>
                <a:cs typeface="Arial" panose="020B0604020202020204" pitchFamily="34" charset="0"/>
              </a:rPr>
              <a:t>it</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will</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detect</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wherther</a:t>
            </a:r>
            <a:r>
              <a:rPr lang="fr-FR" sz="1600" dirty="0">
                <a:latin typeface="Arial" panose="020B0604020202020204" pitchFamily="34" charset="0"/>
                <a:cs typeface="Arial" panose="020B0604020202020204" pitchFamily="34" charset="0"/>
              </a:rPr>
              <a:t> a </a:t>
            </a:r>
            <a:r>
              <a:rPr lang="fr-FR" sz="1600" dirty="0" err="1">
                <a:latin typeface="Arial" panose="020B0604020202020204" pitchFamily="34" charset="0"/>
                <a:cs typeface="Arial" panose="020B0604020202020204" pitchFamily="34" charset="0"/>
              </a:rPr>
              <a:t>person</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is</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wearing</a:t>
            </a:r>
            <a:r>
              <a:rPr lang="fr-FR" sz="1600" dirty="0">
                <a:latin typeface="Arial" panose="020B0604020202020204" pitchFamily="34" charset="0"/>
                <a:cs typeface="Arial" panose="020B0604020202020204" pitchFamily="34" charset="0"/>
              </a:rPr>
              <a:t> a </a:t>
            </a:r>
            <a:r>
              <a:rPr lang="fr-FR" sz="1600" dirty="0" err="1">
                <a:latin typeface="Arial" panose="020B0604020202020204" pitchFamily="34" charset="0"/>
                <a:cs typeface="Arial" panose="020B0604020202020204" pitchFamily="34" charset="0"/>
              </a:rPr>
              <a:t>mask</a:t>
            </a:r>
            <a:r>
              <a:rPr lang="fr-FR" sz="1600" dirty="0">
                <a:latin typeface="Arial" panose="020B0604020202020204" pitchFamily="34" charset="0"/>
                <a:cs typeface="Arial" panose="020B0604020202020204" pitchFamily="34" charset="0"/>
              </a:rPr>
              <a:t> or not </a:t>
            </a:r>
            <a:r>
              <a:rPr lang="fr-FR" sz="1600" dirty="0" err="1">
                <a:latin typeface="Arial" panose="020B0604020202020204" pitchFamily="34" charset="0"/>
                <a:cs typeface="Arial" panose="020B0604020202020204" pitchFamily="34" charset="0"/>
              </a:rPr>
              <a:t>using</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database</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with</a:t>
            </a:r>
            <a:r>
              <a:rPr lang="fr-FR" sz="1600" dirty="0">
                <a:latin typeface="Arial" panose="020B0604020202020204" pitchFamily="34" charset="0"/>
                <a:cs typeface="Arial" panose="020B0604020202020204" pitchFamily="34" charset="0"/>
              </a:rPr>
              <a:t>/</a:t>
            </a:r>
            <a:r>
              <a:rPr lang="fr-FR" sz="1600" dirty="0" err="1">
                <a:latin typeface="Arial" panose="020B0604020202020204" pitchFamily="34" charset="0"/>
                <a:cs typeface="Arial" panose="020B0604020202020204" pitchFamily="34" charset="0"/>
              </a:rPr>
              <a:t>without</a:t>
            </a:r>
            <a:r>
              <a:rPr lang="fr-FR" sz="1600" dirty="0">
                <a:latin typeface="Arial" panose="020B0604020202020204" pitchFamily="34" charset="0"/>
                <a:cs typeface="Arial" panose="020B0604020202020204" pitchFamily="34" charset="0"/>
              </a:rPr>
              <a:t> </a:t>
            </a:r>
            <a:r>
              <a:rPr lang="fr-FR" sz="1600" dirty="0" err="1">
                <a:latin typeface="Arial" panose="020B0604020202020204" pitchFamily="34" charset="0"/>
                <a:cs typeface="Arial" panose="020B0604020202020204" pitchFamily="34" charset="0"/>
              </a:rPr>
              <a:t>mask</a:t>
            </a:r>
            <a:r>
              <a:rPr lang="fr-FR" sz="1600" dirty="0">
                <a:latin typeface="Arial" panose="020B0604020202020204" pitchFamily="34" charset="0"/>
                <a:cs typeface="Arial" panose="020B0604020202020204" pitchFamily="34" charset="0"/>
              </a:rPr>
              <a:t>.</a:t>
            </a:r>
          </a:p>
          <a:p>
            <a:r>
              <a:rPr lang="fr-FR" sz="1600" dirty="0">
                <a:latin typeface="Arial" panose="020B0604020202020204" pitchFamily="34" charset="0"/>
                <a:cs typeface="Arial" panose="020B0604020202020204" pitchFamily="34" charset="0"/>
              </a:rPr>
              <a:t>A </a:t>
            </a:r>
            <a:r>
              <a:rPr lang="fr-FR" sz="1600" dirty="0" err="1">
                <a:latin typeface="Arial" panose="020B0604020202020204" pitchFamily="34" charset="0"/>
                <a:cs typeface="Arial" panose="020B0604020202020204" pitchFamily="34" charset="0"/>
              </a:rPr>
              <a:t>Convolutional</a:t>
            </a:r>
            <a:r>
              <a:rPr lang="fr-FR" sz="1600" dirty="0">
                <a:latin typeface="Arial" panose="020B0604020202020204" pitchFamily="34" charset="0"/>
                <a:cs typeface="Arial" panose="020B0604020202020204" pitchFamily="34" charset="0"/>
              </a:rPr>
              <a:t> Neural Network (CNN) </a:t>
            </a:r>
            <a:r>
              <a:rPr lang="en-US" sz="1600" b="0" i="0" dirty="0">
                <a:effectLst/>
                <a:latin typeface="Arial" panose="020B0604020202020204" pitchFamily="34" charset="0"/>
                <a:cs typeface="Arial" panose="020B0604020202020204" pitchFamily="34" charset="0"/>
              </a:rPr>
              <a:t>is a type of Artificial Neural network designed to process pixel data. They are used explicitly in Image Processing and Image Recognition.</a:t>
            </a:r>
            <a:endParaRPr lang="fr-FR" sz="1600" dirty="0">
              <a:latin typeface="Arial" panose="020B0604020202020204" pitchFamily="34" charset="0"/>
              <a:cs typeface="Arial" panose="020B0604020202020204" pitchFamily="34" charset="0"/>
            </a:endParaRPr>
          </a:p>
          <a:p>
            <a:endParaRPr lang="fr-FR" sz="1400" dirty="0"/>
          </a:p>
          <a:p>
            <a:endParaRPr lang="fr-FR" sz="1600" dirty="0">
              <a:solidFill>
                <a:srgbClr val="2222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664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CA8007-DD8C-3BE6-6F66-6426C9DADA99}"/>
              </a:ext>
            </a:extLst>
          </p:cNvPr>
          <p:cNvSpPr>
            <a:spLocks noGrp="1"/>
          </p:cNvSpPr>
          <p:nvPr>
            <p:ph type="title"/>
          </p:nvPr>
        </p:nvSpPr>
        <p:spPr/>
        <p:txBody>
          <a:bodyPr/>
          <a:lstStyle/>
          <a:p>
            <a:pPr algn="ctr"/>
            <a:r>
              <a:rPr lang="fr-FR" dirty="0"/>
              <a:t>CNN MODEL PIPELINE:</a:t>
            </a:r>
            <a:endParaRPr lang="fr-DZ" dirty="0"/>
          </a:p>
        </p:txBody>
      </p:sp>
      <p:sp>
        <p:nvSpPr>
          <p:cNvPr id="3" name="Espace réservé du contenu 2">
            <a:extLst>
              <a:ext uri="{FF2B5EF4-FFF2-40B4-BE49-F238E27FC236}">
                <a16:creationId xmlns:a16="http://schemas.microsoft.com/office/drawing/2014/main" id="{427A5045-A792-9EB3-0982-01C24A76B369}"/>
              </a:ext>
            </a:extLst>
          </p:cNvPr>
          <p:cNvSpPr>
            <a:spLocks noGrp="1"/>
          </p:cNvSpPr>
          <p:nvPr>
            <p:ph idx="1"/>
          </p:nvPr>
        </p:nvSpPr>
        <p:spPr/>
        <p:txBody>
          <a:bodyPr>
            <a:normAutofit/>
          </a:bodyPr>
          <a:lstStyle/>
          <a:p>
            <a:r>
              <a:rPr lang="en-US" sz="1800" b="0" i="0" dirty="0">
                <a:effectLst/>
                <a:latin typeface="Arial" panose="020B0604020202020204" pitchFamily="34" charset="0"/>
                <a:cs typeface="Arial" panose="020B0604020202020204" pitchFamily="34" charset="0"/>
              </a:rPr>
              <a:t>First, we will input the RGB images of size 224×224 pixels. Then these images will go into a CNN model that will extract 128 relevant feature vectors from them. Then we will use these feature vectors to train our various machine learning classifiers, like Logistic Regression, Random Forest, etc., to classify whether the person in that image is wearing a mask or not. You can refer to the below diagram for a better understanding.</a:t>
            </a:r>
          </a:p>
          <a:p>
            <a:endParaRPr lang="fr-DZ" sz="1800"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1EB58B14-7E09-9C28-A888-BE927A33E805}"/>
              </a:ext>
            </a:extLst>
          </p:cNvPr>
          <p:cNvPicPr>
            <a:picLocks noChangeAspect="1"/>
          </p:cNvPicPr>
          <p:nvPr/>
        </p:nvPicPr>
        <p:blipFill>
          <a:blip r:embed="rId2"/>
          <a:stretch>
            <a:fillRect/>
          </a:stretch>
        </p:blipFill>
        <p:spPr>
          <a:xfrm>
            <a:off x="788124" y="3771297"/>
            <a:ext cx="10029825" cy="2807056"/>
          </a:xfrm>
          <a:prstGeom prst="rect">
            <a:avLst/>
          </a:prstGeom>
        </p:spPr>
      </p:pic>
    </p:spTree>
    <p:extLst>
      <p:ext uri="{BB962C8B-B14F-4D97-AF65-F5344CB8AC3E}">
        <p14:creationId xmlns:p14="http://schemas.microsoft.com/office/powerpoint/2010/main" val="5028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341222-CD14-9D77-413E-7EEA0F93C335}"/>
              </a:ext>
            </a:extLst>
          </p:cNvPr>
          <p:cNvSpPr>
            <a:spLocks noGrp="1"/>
          </p:cNvSpPr>
          <p:nvPr>
            <p:ph type="title"/>
          </p:nvPr>
        </p:nvSpPr>
        <p:spPr>
          <a:xfrm>
            <a:off x="830180" y="545431"/>
            <a:ext cx="10131425" cy="1456267"/>
          </a:xfrm>
        </p:spPr>
        <p:txBody>
          <a:bodyPr/>
          <a:lstStyle/>
          <a:p>
            <a:pPr algn="ctr"/>
            <a:r>
              <a:rPr lang="en-US" b="0" i="0" dirty="0">
                <a:effectLst/>
                <a:latin typeface="Arial" panose="020B0604020202020204" pitchFamily="34" charset="0"/>
                <a:cs typeface="Arial" panose="020B0604020202020204" pitchFamily="34" charset="0"/>
              </a:rPr>
              <a:t>Loading and Preprocessing of Dataset</a:t>
            </a:r>
            <a:r>
              <a:rPr lang="fr-FR" dirty="0">
                <a:latin typeface="Arial" panose="020B0604020202020204" pitchFamily="34" charset="0"/>
                <a:cs typeface="Arial" panose="020B0604020202020204" pitchFamily="34" charset="0"/>
              </a:rPr>
              <a:t>:</a:t>
            </a:r>
            <a:endParaRPr lang="fr-DZ" dirty="0">
              <a:latin typeface="Arial" panose="020B0604020202020204" pitchFamily="34" charset="0"/>
              <a:cs typeface="Arial" panose="020B0604020202020204" pitchFamily="34" charset="0"/>
            </a:endParaRPr>
          </a:p>
        </p:txBody>
      </p:sp>
      <p:graphicFrame>
        <p:nvGraphicFramePr>
          <p:cNvPr id="10" name="Espace réservé du contenu 9">
            <a:extLst>
              <a:ext uri="{FF2B5EF4-FFF2-40B4-BE49-F238E27FC236}">
                <a16:creationId xmlns:a16="http://schemas.microsoft.com/office/drawing/2014/main" id="{386C2F6B-F471-0E0A-93BE-1A9658E30A3F}"/>
              </a:ext>
            </a:extLst>
          </p:cNvPr>
          <p:cNvGraphicFramePr>
            <a:graphicFrameLocks noGrp="1"/>
          </p:cNvGraphicFramePr>
          <p:nvPr>
            <p:ph idx="1"/>
            <p:extLst>
              <p:ext uri="{D42A27DB-BD31-4B8C-83A1-F6EECF244321}">
                <p14:modId xmlns:p14="http://schemas.microsoft.com/office/powerpoint/2010/main" val="1529696493"/>
              </p:ext>
            </p:extLst>
          </p:nvPr>
        </p:nvGraphicFramePr>
        <p:xfrm>
          <a:off x="1088942" y="2310168"/>
          <a:ext cx="9613900" cy="74168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364884519"/>
                    </a:ext>
                  </a:extLst>
                </a:gridCol>
                <a:gridCol w="4806950">
                  <a:extLst>
                    <a:ext uri="{9D8B030D-6E8A-4147-A177-3AD203B41FA5}">
                      <a16:colId xmlns:a16="http://schemas.microsoft.com/office/drawing/2014/main" val="1677280159"/>
                    </a:ext>
                  </a:extLst>
                </a:gridCol>
              </a:tblGrid>
              <a:tr h="370840">
                <a:tc>
                  <a:txBody>
                    <a:bodyPr/>
                    <a:lstStyle/>
                    <a:p>
                      <a:pPr algn="ctr"/>
                      <a:r>
                        <a:rPr lang="fr-FR" dirty="0" err="1"/>
                        <a:t>With</a:t>
                      </a:r>
                      <a:r>
                        <a:rPr lang="fr-FR" dirty="0"/>
                        <a:t> Mask</a:t>
                      </a:r>
                      <a:endParaRPr lang="fr-DZ" dirty="0"/>
                    </a:p>
                  </a:txBody>
                  <a:tcPr/>
                </a:tc>
                <a:tc>
                  <a:txBody>
                    <a:bodyPr/>
                    <a:lstStyle/>
                    <a:p>
                      <a:pPr algn="ctr"/>
                      <a:r>
                        <a:rPr lang="fr-FR" dirty="0" err="1"/>
                        <a:t>Witout</a:t>
                      </a:r>
                      <a:r>
                        <a:rPr lang="fr-FR" dirty="0"/>
                        <a:t> Mask</a:t>
                      </a:r>
                      <a:endParaRPr lang="fr-DZ" dirty="0"/>
                    </a:p>
                  </a:txBody>
                  <a:tcPr/>
                </a:tc>
                <a:extLst>
                  <a:ext uri="{0D108BD9-81ED-4DB2-BD59-A6C34878D82A}">
                    <a16:rowId xmlns:a16="http://schemas.microsoft.com/office/drawing/2014/main" val="1544504248"/>
                  </a:ext>
                </a:extLst>
              </a:tr>
              <a:tr h="370840">
                <a:tc>
                  <a:txBody>
                    <a:bodyPr/>
                    <a:lstStyle/>
                    <a:p>
                      <a:pPr algn="ctr"/>
                      <a:r>
                        <a:rPr lang="fr-FR" dirty="0"/>
                        <a:t>1411(54,42%)</a:t>
                      </a:r>
                      <a:endParaRPr lang="fr-DZ" dirty="0"/>
                    </a:p>
                  </a:txBody>
                  <a:tcPr/>
                </a:tc>
                <a:tc>
                  <a:txBody>
                    <a:bodyPr/>
                    <a:lstStyle/>
                    <a:p>
                      <a:pPr algn="ctr"/>
                      <a:r>
                        <a:rPr lang="fr-FR" dirty="0"/>
                        <a:t>1182(45,58%)</a:t>
                      </a:r>
                      <a:endParaRPr lang="fr-DZ" dirty="0"/>
                    </a:p>
                  </a:txBody>
                  <a:tcPr/>
                </a:tc>
                <a:extLst>
                  <a:ext uri="{0D108BD9-81ED-4DB2-BD59-A6C34878D82A}">
                    <a16:rowId xmlns:a16="http://schemas.microsoft.com/office/drawing/2014/main" val="1976713212"/>
                  </a:ext>
                </a:extLst>
              </a:tr>
            </a:tbl>
          </a:graphicData>
        </a:graphic>
      </p:graphicFrame>
      <p:sp>
        <p:nvSpPr>
          <p:cNvPr id="15" name="ZoneTexte 14">
            <a:extLst>
              <a:ext uri="{FF2B5EF4-FFF2-40B4-BE49-F238E27FC236}">
                <a16:creationId xmlns:a16="http://schemas.microsoft.com/office/drawing/2014/main" id="{799895D1-72F8-5EC5-02D6-A1E234E9D9BC}"/>
              </a:ext>
            </a:extLst>
          </p:cNvPr>
          <p:cNvSpPr txBox="1"/>
          <p:nvPr/>
        </p:nvSpPr>
        <p:spPr>
          <a:xfrm>
            <a:off x="1088942" y="3429000"/>
            <a:ext cx="9613900" cy="2585323"/>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-this dataset contains more than 2500+ images of different people wearing a face mask or not. After loading the dataset, we will preprocess it. It involves splitting into train and test datasets, converting pixel values between 0 to 1, and converting the labels into one-hot encoded labels.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b="0" i="0" dirty="0">
                <a:effectLst/>
                <a:latin typeface="Arial" panose="020B0604020202020204" pitchFamily="34" charset="0"/>
                <a:cs typeface="Arial" panose="020B0604020202020204" pitchFamily="34" charset="0"/>
              </a:rPr>
              <a:t>In the below code, we will first read all the images from the folder and then store them in an array by resizing them into 224×224 pixels. After that, we will label these images. Images with masks have a label 0, and images without masks have a label 1. Finally, we will split this dataset into training and testing using the </a:t>
            </a:r>
            <a:r>
              <a:rPr lang="en-US" b="0" i="0" dirty="0" err="1">
                <a:effectLst/>
                <a:latin typeface="Arial" panose="020B0604020202020204" pitchFamily="34" charset="0"/>
                <a:cs typeface="Arial" panose="020B0604020202020204" pitchFamily="34" charset="0"/>
              </a:rPr>
              <a:t>sklearn</a:t>
            </a:r>
            <a:r>
              <a:rPr lang="en-US" b="0" i="0" dirty="0">
                <a:effectLst/>
                <a:latin typeface="Arial" panose="020B0604020202020204" pitchFamily="34" charset="0"/>
                <a:cs typeface="Arial" panose="020B0604020202020204" pitchFamily="34" charset="0"/>
              </a:rPr>
              <a:t> function named train test split</a:t>
            </a:r>
            <a:endParaRPr lang="fr-D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196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BDB5A4-9AEE-0376-F901-12660BD56808}"/>
              </a:ext>
            </a:extLst>
          </p:cNvPr>
          <p:cNvSpPr>
            <a:spLocks noGrp="1"/>
          </p:cNvSpPr>
          <p:nvPr>
            <p:ph type="title"/>
          </p:nvPr>
        </p:nvSpPr>
        <p:spPr/>
        <p:txBody>
          <a:bodyPr/>
          <a:lstStyle/>
          <a:p>
            <a:pPr algn="ctr"/>
            <a:r>
              <a:rPr lang="fr-FR" b="1" dirty="0" err="1"/>
              <a:t>Load</a:t>
            </a:r>
            <a:r>
              <a:rPr lang="fr-FR" b="1" dirty="0"/>
              <a:t> ‘</a:t>
            </a:r>
            <a:r>
              <a:rPr lang="fr-FR" b="1" dirty="0" err="1"/>
              <a:t>with</a:t>
            </a:r>
            <a:r>
              <a:rPr lang="fr-FR" b="1" dirty="0"/>
              <a:t> Mask’ images </a:t>
            </a:r>
            <a:r>
              <a:rPr lang="fr-FR" b="1" dirty="0" err="1"/>
              <a:t>resize</a:t>
            </a:r>
            <a:r>
              <a:rPr lang="fr-FR" b="1" dirty="0"/>
              <a:t> </a:t>
            </a:r>
            <a:r>
              <a:rPr lang="fr-FR" b="1" dirty="0" err="1"/>
              <a:t>them</a:t>
            </a:r>
            <a:r>
              <a:rPr lang="fr-FR" b="1" dirty="0"/>
              <a:t> and </a:t>
            </a:r>
            <a:r>
              <a:rPr lang="fr-FR" b="1" dirty="0" err="1"/>
              <a:t>print</a:t>
            </a:r>
            <a:r>
              <a:rPr lang="fr-FR" b="1" dirty="0"/>
              <a:t> </a:t>
            </a:r>
            <a:r>
              <a:rPr lang="fr-FR" b="1" dirty="0" err="1"/>
              <a:t>their</a:t>
            </a:r>
            <a:r>
              <a:rPr lang="fr-FR" b="1" dirty="0"/>
              <a:t> file </a:t>
            </a:r>
            <a:r>
              <a:rPr lang="fr-FR" b="1" dirty="0" err="1"/>
              <a:t>names</a:t>
            </a:r>
            <a:r>
              <a:rPr lang="fr-FR" b="1" dirty="0"/>
              <a:t>:</a:t>
            </a:r>
            <a:endParaRPr lang="fr-DZ" b="1" dirty="0"/>
          </a:p>
        </p:txBody>
      </p:sp>
      <p:sp>
        <p:nvSpPr>
          <p:cNvPr id="3" name="Espace réservé du contenu 2">
            <a:extLst>
              <a:ext uri="{FF2B5EF4-FFF2-40B4-BE49-F238E27FC236}">
                <a16:creationId xmlns:a16="http://schemas.microsoft.com/office/drawing/2014/main" id="{A089F148-146B-79E7-7476-294C0BC10E9A}"/>
              </a:ext>
            </a:extLst>
          </p:cNvPr>
          <p:cNvSpPr>
            <a:spLocks noGrp="1"/>
          </p:cNvSpPr>
          <p:nvPr>
            <p:ph idx="1"/>
          </p:nvPr>
        </p:nvSpPr>
        <p:spPr/>
        <p:txBody>
          <a:bodyPr>
            <a:normAutofit/>
          </a:bodyPr>
          <a:lstStyle/>
          <a:p>
            <a:endParaRPr lang="fr-FR" dirty="0">
              <a:latin typeface="Arial" panose="020B0604020202020204" pitchFamily="34" charset="0"/>
            </a:endParaRPr>
          </a:p>
          <a:p>
            <a:endParaRPr lang="en-US" dirty="0">
              <a:latin typeface="Arial" panose="020B0604020202020204" pitchFamily="34" charset="0"/>
            </a:endParaRPr>
          </a:p>
        </p:txBody>
      </p:sp>
      <p:pic>
        <p:nvPicPr>
          <p:cNvPr id="5" name="Image 4">
            <a:extLst>
              <a:ext uri="{FF2B5EF4-FFF2-40B4-BE49-F238E27FC236}">
                <a16:creationId xmlns:a16="http://schemas.microsoft.com/office/drawing/2014/main" id="{0F1A940F-03E0-9C24-D708-25D3C3F6985C}"/>
              </a:ext>
            </a:extLst>
          </p:cNvPr>
          <p:cNvPicPr>
            <a:picLocks noChangeAspect="1"/>
          </p:cNvPicPr>
          <p:nvPr/>
        </p:nvPicPr>
        <p:blipFill>
          <a:blip r:embed="rId2"/>
          <a:stretch>
            <a:fillRect/>
          </a:stretch>
        </p:blipFill>
        <p:spPr>
          <a:xfrm>
            <a:off x="1157288" y="2139518"/>
            <a:ext cx="8741314" cy="4500979"/>
          </a:xfrm>
          <a:prstGeom prst="rect">
            <a:avLst/>
          </a:prstGeom>
        </p:spPr>
      </p:pic>
    </p:spTree>
    <p:extLst>
      <p:ext uri="{BB962C8B-B14F-4D97-AF65-F5344CB8AC3E}">
        <p14:creationId xmlns:p14="http://schemas.microsoft.com/office/powerpoint/2010/main" val="26491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F11CB1-EB31-F78E-E87C-6DE2376F2378}"/>
              </a:ext>
            </a:extLst>
          </p:cNvPr>
          <p:cNvSpPr>
            <a:spLocks noGrp="1"/>
          </p:cNvSpPr>
          <p:nvPr>
            <p:ph type="title"/>
          </p:nvPr>
        </p:nvSpPr>
        <p:spPr/>
        <p:txBody>
          <a:bodyPr/>
          <a:lstStyle/>
          <a:p>
            <a:pPr algn="ctr"/>
            <a:r>
              <a:rPr lang="fr-FR" b="1" dirty="0" err="1"/>
              <a:t>Load</a:t>
            </a:r>
            <a:r>
              <a:rPr lang="fr-FR" b="1" dirty="0"/>
              <a:t> ‘</a:t>
            </a:r>
            <a:r>
              <a:rPr lang="fr-FR" b="1" dirty="0" err="1"/>
              <a:t>without</a:t>
            </a:r>
            <a:r>
              <a:rPr lang="fr-FR" b="1" dirty="0"/>
              <a:t> Mask’ images </a:t>
            </a:r>
            <a:r>
              <a:rPr lang="fr-FR" b="1" dirty="0" err="1"/>
              <a:t>resize</a:t>
            </a:r>
            <a:r>
              <a:rPr lang="fr-FR" b="1" dirty="0"/>
              <a:t> </a:t>
            </a:r>
            <a:r>
              <a:rPr lang="fr-FR" b="1" dirty="0" err="1"/>
              <a:t>them</a:t>
            </a:r>
            <a:r>
              <a:rPr lang="fr-FR" b="1" dirty="0"/>
              <a:t> and </a:t>
            </a:r>
            <a:r>
              <a:rPr lang="fr-FR" b="1" dirty="0" err="1"/>
              <a:t>print</a:t>
            </a:r>
            <a:r>
              <a:rPr lang="fr-FR" b="1" dirty="0"/>
              <a:t> </a:t>
            </a:r>
            <a:r>
              <a:rPr lang="fr-FR" b="1" dirty="0" err="1"/>
              <a:t>their</a:t>
            </a:r>
            <a:r>
              <a:rPr lang="fr-FR" b="1" dirty="0"/>
              <a:t> file </a:t>
            </a:r>
            <a:r>
              <a:rPr lang="fr-FR" b="1" dirty="0" err="1"/>
              <a:t>names</a:t>
            </a:r>
            <a:r>
              <a:rPr lang="en-US" b="1" i="0" dirty="0">
                <a:effectLst/>
                <a:latin typeface="Arial" panose="020B0604020202020204" pitchFamily="34" charset="0"/>
                <a:cs typeface="Arial" panose="020B0604020202020204" pitchFamily="34" charset="0"/>
              </a:rPr>
              <a:t>:</a:t>
            </a:r>
            <a:endParaRPr lang="fr-DZ"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BDCB4AD1-59E6-DED6-AF42-C8BC07959E50}"/>
              </a:ext>
            </a:extLst>
          </p:cNvPr>
          <p:cNvSpPr>
            <a:spLocks noGrp="1"/>
          </p:cNvSpPr>
          <p:nvPr>
            <p:ph idx="1"/>
          </p:nvPr>
        </p:nvSpPr>
        <p:spPr/>
        <p:txBody>
          <a:bodyPr>
            <a:normAutofit/>
          </a:bodyPr>
          <a:lstStyle/>
          <a:p>
            <a:endParaRPr lang="en-US" b="0" i="0" dirty="0">
              <a:effectLst/>
              <a:latin typeface="Arial" panose="020B0604020202020204" pitchFamily="34" charset="0"/>
              <a:cs typeface="Arial" panose="020B0604020202020204" pitchFamily="34" charset="0"/>
            </a:endParaRPr>
          </a:p>
          <a:p>
            <a:endParaRPr lang="fr-DZ" dirty="0"/>
          </a:p>
        </p:txBody>
      </p:sp>
      <p:pic>
        <p:nvPicPr>
          <p:cNvPr id="5" name="Image 4">
            <a:extLst>
              <a:ext uri="{FF2B5EF4-FFF2-40B4-BE49-F238E27FC236}">
                <a16:creationId xmlns:a16="http://schemas.microsoft.com/office/drawing/2014/main" id="{823E9730-1018-AFE2-9441-CA2421A09593}"/>
              </a:ext>
            </a:extLst>
          </p:cNvPr>
          <p:cNvPicPr>
            <a:picLocks noChangeAspect="1"/>
          </p:cNvPicPr>
          <p:nvPr/>
        </p:nvPicPr>
        <p:blipFill>
          <a:blip r:embed="rId2"/>
          <a:stretch>
            <a:fillRect/>
          </a:stretch>
        </p:blipFill>
        <p:spPr>
          <a:xfrm>
            <a:off x="1024123" y="2148396"/>
            <a:ext cx="9389384" cy="4464681"/>
          </a:xfrm>
          <a:prstGeom prst="rect">
            <a:avLst/>
          </a:prstGeom>
        </p:spPr>
      </p:pic>
    </p:spTree>
    <p:extLst>
      <p:ext uri="{BB962C8B-B14F-4D97-AF65-F5344CB8AC3E}">
        <p14:creationId xmlns:p14="http://schemas.microsoft.com/office/powerpoint/2010/main" val="66967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59F7F-CB88-4AB5-3C1A-82DA5B635CA3}"/>
              </a:ext>
            </a:extLst>
          </p:cNvPr>
          <p:cNvSpPr>
            <a:spLocks noGrp="1"/>
          </p:cNvSpPr>
          <p:nvPr>
            <p:ph type="title"/>
          </p:nvPr>
        </p:nvSpPr>
        <p:spPr/>
        <p:txBody>
          <a:bodyPr/>
          <a:lstStyle/>
          <a:p>
            <a:pPr algn="ctr"/>
            <a:r>
              <a:rPr lang="fr-FR" dirty="0" err="1"/>
              <a:t>Normalization</a:t>
            </a:r>
            <a:r>
              <a:rPr lang="fr-FR" dirty="0"/>
              <a:t> and </a:t>
            </a:r>
            <a:r>
              <a:rPr lang="fr-FR" dirty="0" err="1"/>
              <a:t>converting</a:t>
            </a:r>
            <a:r>
              <a:rPr lang="fr-FR" dirty="0"/>
              <a:t> </a:t>
            </a:r>
            <a:r>
              <a:rPr lang="fr-FR" dirty="0" err="1"/>
              <a:t>into</a:t>
            </a:r>
            <a:r>
              <a:rPr lang="fr-FR" dirty="0"/>
              <a:t> single </a:t>
            </a:r>
            <a:r>
              <a:rPr lang="fr-FR" dirty="0" err="1"/>
              <a:t>array</a:t>
            </a:r>
            <a:r>
              <a:rPr lang="fr-FR" dirty="0"/>
              <a:t>:</a:t>
            </a:r>
            <a:endParaRPr lang="fr-DZ" dirty="0"/>
          </a:p>
        </p:txBody>
      </p:sp>
      <p:pic>
        <p:nvPicPr>
          <p:cNvPr id="7" name="Espace réservé du contenu 6">
            <a:extLst>
              <a:ext uri="{FF2B5EF4-FFF2-40B4-BE49-F238E27FC236}">
                <a16:creationId xmlns:a16="http://schemas.microsoft.com/office/drawing/2014/main" id="{888E9FE6-EDDB-6686-754F-8354B34F7F87}"/>
              </a:ext>
            </a:extLst>
          </p:cNvPr>
          <p:cNvPicPr>
            <a:picLocks noGrp="1" noChangeAspect="1"/>
          </p:cNvPicPr>
          <p:nvPr>
            <p:ph idx="1"/>
          </p:nvPr>
        </p:nvPicPr>
        <p:blipFill>
          <a:blip r:embed="rId2"/>
          <a:stretch>
            <a:fillRect/>
          </a:stretch>
        </p:blipFill>
        <p:spPr>
          <a:xfrm>
            <a:off x="825624" y="2105980"/>
            <a:ext cx="9613861" cy="3771037"/>
          </a:xfrm>
        </p:spPr>
      </p:pic>
      <p:sp>
        <p:nvSpPr>
          <p:cNvPr id="8" name="ZoneTexte 7">
            <a:extLst>
              <a:ext uri="{FF2B5EF4-FFF2-40B4-BE49-F238E27FC236}">
                <a16:creationId xmlns:a16="http://schemas.microsoft.com/office/drawing/2014/main" id="{01C2D67C-E400-DDCE-8371-CFB12F966F33}"/>
              </a:ext>
            </a:extLst>
          </p:cNvPr>
          <p:cNvSpPr txBox="1"/>
          <p:nvPr/>
        </p:nvSpPr>
        <p:spPr>
          <a:xfrm>
            <a:off x="825625" y="5964165"/>
            <a:ext cx="9613860" cy="646331"/>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We have combined both arrays to make a single array, converting each pixel value between 0 and 1 by dividing them by 255.</a:t>
            </a:r>
            <a:endParaRPr lang="fr-D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580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EB9B8-F3FB-01B5-7DB1-0D17517693A1}"/>
              </a:ext>
            </a:extLst>
          </p:cNvPr>
          <p:cNvSpPr>
            <a:spLocks noGrp="1"/>
          </p:cNvSpPr>
          <p:nvPr>
            <p:ph type="title"/>
          </p:nvPr>
        </p:nvSpPr>
        <p:spPr/>
        <p:txBody>
          <a:bodyPr>
            <a:normAutofit/>
          </a:bodyPr>
          <a:lstStyle/>
          <a:p>
            <a:pPr algn="ctr"/>
            <a:r>
              <a:rPr lang="en-US" b="0" i="0" dirty="0">
                <a:effectLst/>
                <a:latin typeface="Arial" panose="020B0604020202020204" pitchFamily="34" charset="0"/>
                <a:cs typeface="Arial" panose="020B0604020202020204" pitchFamily="34" charset="0"/>
              </a:rPr>
              <a:t>Building The Convolutional Neural Network (CNN)</a:t>
            </a:r>
            <a:r>
              <a:rPr lang="en-US" dirty="0"/>
              <a:t>:</a:t>
            </a:r>
            <a:endParaRPr lang="fr-DZ" dirty="0"/>
          </a:p>
        </p:txBody>
      </p:sp>
      <p:sp>
        <p:nvSpPr>
          <p:cNvPr id="3" name="Espace réservé du contenu 2">
            <a:extLst>
              <a:ext uri="{FF2B5EF4-FFF2-40B4-BE49-F238E27FC236}">
                <a16:creationId xmlns:a16="http://schemas.microsoft.com/office/drawing/2014/main" id="{2117E98E-AABA-1291-575A-2BD3CC022E0C}"/>
              </a:ext>
            </a:extLst>
          </p:cNvPr>
          <p:cNvSpPr>
            <a:spLocks noGrp="1"/>
          </p:cNvSpPr>
          <p:nvPr>
            <p:ph idx="1"/>
          </p:nvPr>
        </p:nvSpPr>
        <p:spPr/>
        <p:txBody>
          <a:bodyPr>
            <a:normAutofit fontScale="92500"/>
          </a:bodyPr>
          <a:lstStyle/>
          <a:p>
            <a:pPr algn="l"/>
            <a:r>
              <a:rPr lang="en-US" sz="2100" b="0" i="0" dirty="0">
                <a:effectLst/>
                <a:latin typeface="Arial" panose="020B0604020202020204" pitchFamily="34" charset="0"/>
                <a:cs typeface="Arial" panose="020B0604020202020204" pitchFamily="34" charset="0"/>
              </a:rPr>
              <a:t>Next, we'll construct our Convolutional Neural Network (CNN). To augment our dataset, an image data generator has been employed, generating additional images by applying operations such as clockwise or anti-clockwise rotation, contrast adjustments, zooming in or out, and more, to the existing images.</a:t>
            </a:r>
          </a:p>
          <a:p>
            <a:pPr algn="l"/>
            <a:r>
              <a:rPr lang="en-US" sz="2100" b="0" i="0" dirty="0">
                <a:effectLst/>
                <a:latin typeface="Arial" panose="020B0604020202020204" pitchFamily="34" charset="0"/>
                <a:cs typeface="Arial" panose="020B0604020202020204" pitchFamily="34" charset="0"/>
              </a:rPr>
              <a:t>Subsequently, we'll utilize the MobileNetV2 architecture, a pre-trained model, for training. This approach, known as transfer learning, involves leveraging the knowledge gained by pre-existing models to train new deep learning models. Following transfer learning, a flattening layer will be applied to convert the 2D matrix into a 1D array. Then, dense and dropout layers will be incorporated for classification purposes.</a:t>
            </a:r>
          </a:p>
          <a:p>
            <a:pPr algn="l"/>
            <a:r>
              <a:rPr lang="en-US" sz="2100" b="0" i="0" dirty="0">
                <a:effectLst/>
                <a:latin typeface="Arial" panose="020B0604020202020204" pitchFamily="34" charset="0"/>
                <a:cs typeface="Arial" panose="020B0604020202020204" pitchFamily="34" charset="0"/>
              </a:rPr>
              <a:t>Ultimately, the model will be trained using a batch size of 32 and 25 epochs. Feel free to adjust these values based on your computational capabilities.</a:t>
            </a:r>
          </a:p>
          <a:p>
            <a:endParaRPr lang="fr-DZ" dirty="0"/>
          </a:p>
        </p:txBody>
      </p:sp>
    </p:spTree>
    <p:extLst>
      <p:ext uri="{BB962C8B-B14F-4D97-AF65-F5344CB8AC3E}">
        <p14:creationId xmlns:p14="http://schemas.microsoft.com/office/powerpoint/2010/main" val="148598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A8CC258-57BE-CFC9-B04B-834EFB5AFC3E}"/>
              </a:ext>
            </a:extLst>
          </p:cNvPr>
          <p:cNvPicPr>
            <a:picLocks noGrp="1" noChangeAspect="1"/>
          </p:cNvPicPr>
          <p:nvPr>
            <p:ph idx="1"/>
          </p:nvPr>
        </p:nvPicPr>
        <p:blipFill>
          <a:blip r:embed="rId2"/>
          <a:stretch>
            <a:fillRect/>
          </a:stretch>
        </p:blipFill>
        <p:spPr>
          <a:xfrm>
            <a:off x="612648" y="2228850"/>
            <a:ext cx="9820656" cy="3815334"/>
          </a:xfrm>
        </p:spPr>
      </p:pic>
      <p:sp>
        <p:nvSpPr>
          <p:cNvPr id="2" name="ZoneTexte 1">
            <a:extLst>
              <a:ext uri="{FF2B5EF4-FFF2-40B4-BE49-F238E27FC236}">
                <a16:creationId xmlns:a16="http://schemas.microsoft.com/office/drawing/2014/main" id="{8ABC3173-A86A-A1F9-7AF3-AEBDEF6C78D1}"/>
              </a:ext>
            </a:extLst>
          </p:cNvPr>
          <p:cNvSpPr txBox="1"/>
          <p:nvPr/>
        </p:nvSpPr>
        <p:spPr>
          <a:xfrm>
            <a:off x="499355" y="681628"/>
            <a:ext cx="9443611" cy="1200329"/>
          </a:xfrm>
          <a:prstGeom prst="rect">
            <a:avLst/>
          </a:prstGeom>
          <a:noFill/>
        </p:spPr>
        <p:txBody>
          <a:bodyPr wrap="none" rtlCol="0">
            <a:spAutoFit/>
          </a:bodyPr>
          <a:lstStyle/>
          <a:p>
            <a:pPr algn="ctr"/>
            <a:r>
              <a:rPr lang="en-US" sz="3600" b="0" i="0" dirty="0">
                <a:effectLst/>
                <a:latin typeface="Arial" panose="020B0604020202020204" pitchFamily="34" charset="0"/>
                <a:cs typeface="Arial" panose="020B0604020202020204" pitchFamily="34" charset="0"/>
              </a:rPr>
              <a:t>train the model and check its accuracy on the</a:t>
            </a:r>
          </a:p>
          <a:p>
            <a:pPr algn="ctr"/>
            <a:r>
              <a:rPr lang="en-US" sz="3600" b="0" i="0" dirty="0">
                <a:effectLst/>
                <a:latin typeface="Arial" panose="020B0604020202020204" pitchFamily="34" charset="0"/>
                <a:cs typeface="Arial" panose="020B0604020202020204" pitchFamily="34" charset="0"/>
              </a:rPr>
              <a:t> test set</a:t>
            </a:r>
            <a:r>
              <a:rPr lang="en-US" sz="3600" dirty="0">
                <a:latin typeface="Arial" panose="020B0604020202020204" pitchFamily="34" charset="0"/>
                <a:cs typeface="Arial" panose="020B0604020202020204" pitchFamily="34" charset="0"/>
              </a:rPr>
              <a:t>:</a:t>
            </a:r>
            <a:endParaRPr lang="fr-D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411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2697</TotalTime>
  <Words>900</Words>
  <Application>Microsoft Office PowerPoint</Application>
  <PresentationFormat>Grand écran</PresentationFormat>
  <Paragraphs>71</Paragraphs>
  <Slides>16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Arial</vt:lpstr>
      <vt:lpstr>Trebuchet MS</vt:lpstr>
      <vt:lpstr>Berlin</vt:lpstr>
      <vt:lpstr>FACE MASK DETECTION : </vt:lpstr>
      <vt:lpstr>introduction:</vt:lpstr>
      <vt:lpstr>CNN MODEL PIPELINE:</vt:lpstr>
      <vt:lpstr>Loading and Preprocessing of Dataset:</vt:lpstr>
      <vt:lpstr>Load ‘with Mask’ images resize them and print their file names:</vt:lpstr>
      <vt:lpstr>Load ‘without Mask’ images resize them and print their file names:</vt:lpstr>
      <vt:lpstr>Normalization and converting into single array:</vt:lpstr>
      <vt:lpstr>Building The Convolutional Neural Network (CNN):</vt:lpstr>
      <vt:lpstr>Présentation PowerPoint</vt:lpstr>
      <vt:lpstr>   ML Classifiers:</vt:lpstr>
      <vt:lpstr>Présentation PowerPoint</vt:lpstr>
      <vt:lpstr>Présentation PowerPoint</vt:lpstr>
      <vt:lpstr>Accuracy, prcision, F1 Score :</vt:lpstr>
      <vt:lpstr>Présentation PowerPoint</vt:lpstr>
      <vt:lpstr>Real time Mask detection :</vt:lpstr>
      <vt:lpstr>Présentation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diabetes using Machine learning: </dc:title>
  <dc:creator>fouadchaouki refis</dc:creator>
  <cp:lastModifiedBy>fouadchaouki refis</cp:lastModifiedBy>
  <cp:revision>9</cp:revision>
  <dcterms:created xsi:type="dcterms:W3CDTF">2023-11-07T14:21:04Z</dcterms:created>
  <dcterms:modified xsi:type="dcterms:W3CDTF">2023-12-19T14:20:42Z</dcterms:modified>
</cp:coreProperties>
</file>