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4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8B2733-A379-4181-AD4B-B611298ACCC5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A6E3080E-8E28-425C-BAE2-2596D7145C3A}">
      <dgm:prSet phldrT="[Text]" custT="1"/>
      <dgm:spPr/>
      <dgm:t>
        <a:bodyPr/>
        <a:lstStyle/>
        <a:p>
          <a:r>
            <a:rPr lang="da-DK" sz="1200" dirty="0" smtClean="0"/>
            <a:t>Available Market</a:t>
          </a:r>
          <a:endParaRPr lang="da-DK" sz="1200" dirty="0"/>
        </a:p>
      </dgm:t>
    </dgm:pt>
    <dgm:pt modelId="{5DE39C27-4973-4E82-AA9B-C95AECFD7667}" type="parTrans" cxnId="{FAAB41FE-FF95-4F33-9FEA-C0CABAF15B6E}">
      <dgm:prSet/>
      <dgm:spPr/>
      <dgm:t>
        <a:bodyPr/>
        <a:lstStyle/>
        <a:p>
          <a:endParaRPr lang="da-DK"/>
        </a:p>
      </dgm:t>
    </dgm:pt>
    <dgm:pt modelId="{75721E88-8C14-4140-A1C2-72A6975709F3}" type="sibTrans" cxnId="{FAAB41FE-FF95-4F33-9FEA-C0CABAF15B6E}">
      <dgm:prSet/>
      <dgm:spPr/>
      <dgm:t>
        <a:bodyPr/>
        <a:lstStyle/>
        <a:p>
          <a:endParaRPr lang="da-DK"/>
        </a:p>
      </dgm:t>
    </dgm:pt>
    <dgm:pt modelId="{393DBD3C-D98D-43D5-A709-F42AD6223377}">
      <dgm:prSet phldrT="[Text]" custT="1"/>
      <dgm:spPr/>
      <dgm:t>
        <a:bodyPr/>
        <a:lstStyle/>
        <a:p>
          <a:r>
            <a:rPr lang="da-DK" sz="1100" dirty="0" smtClean="0"/>
            <a:t>Addressable Market</a:t>
          </a:r>
          <a:endParaRPr lang="da-DK" sz="1100" dirty="0"/>
        </a:p>
      </dgm:t>
    </dgm:pt>
    <dgm:pt modelId="{3BFBB0F9-DAB7-4F31-9404-18A3151533CA}" type="parTrans" cxnId="{B3BB1727-31D6-4AF9-8420-3184206BE631}">
      <dgm:prSet/>
      <dgm:spPr/>
      <dgm:t>
        <a:bodyPr/>
        <a:lstStyle/>
        <a:p>
          <a:endParaRPr lang="da-DK"/>
        </a:p>
      </dgm:t>
    </dgm:pt>
    <dgm:pt modelId="{582DBA77-40B6-4DE5-946A-9CBB03220D1B}" type="sibTrans" cxnId="{B3BB1727-31D6-4AF9-8420-3184206BE631}">
      <dgm:prSet/>
      <dgm:spPr/>
      <dgm:t>
        <a:bodyPr/>
        <a:lstStyle/>
        <a:p>
          <a:endParaRPr lang="da-DK"/>
        </a:p>
      </dgm:t>
    </dgm:pt>
    <dgm:pt modelId="{5B26D5B1-CB33-4570-8B37-3009A44D2EAB}">
      <dgm:prSet phldrT="[Text]" custT="1"/>
      <dgm:spPr/>
      <dgm:t>
        <a:bodyPr/>
        <a:lstStyle/>
        <a:p>
          <a:r>
            <a:rPr lang="da-DK" sz="1400" dirty="0" smtClean="0"/>
            <a:t>Beach</a:t>
          </a:r>
        </a:p>
        <a:p>
          <a:r>
            <a:rPr lang="da-DK" sz="1400" dirty="0" smtClean="0"/>
            <a:t>Head</a:t>
          </a:r>
          <a:endParaRPr lang="da-DK" sz="1400" dirty="0"/>
        </a:p>
      </dgm:t>
    </dgm:pt>
    <dgm:pt modelId="{0247D517-1649-4E66-AB5B-864C89DE39A7}" type="parTrans" cxnId="{0210BB31-553C-4362-B25C-4EB6095EA6DB}">
      <dgm:prSet/>
      <dgm:spPr/>
      <dgm:t>
        <a:bodyPr/>
        <a:lstStyle/>
        <a:p>
          <a:endParaRPr lang="da-DK"/>
        </a:p>
      </dgm:t>
    </dgm:pt>
    <dgm:pt modelId="{9AFA8021-2764-4674-A6C4-DFE2085AE2B8}" type="sibTrans" cxnId="{0210BB31-553C-4362-B25C-4EB6095EA6DB}">
      <dgm:prSet/>
      <dgm:spPr/>
      <dgm:t>
        <a:bodyPr/>
        <a:lstStyle/>
        <a:p>
          <a:endParaRPr lang="da-DK"/>
        </a:p>
      </dgm:t>
    </dgm:pt>
    <dgm:pt modelId="{1F5B4826-3C0D-40F7-9737-24B93682E4BA}" type="pres">
      <dgm:prSet presAssocID="{708B2733-A379-4181-AD4B-B611298ACCC5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CA6137-9959-4521-9D78-3C6DB84A710A}" type="pres">
      <dgm:prSet presAssocID="{708B2733-A379-4181-AD4B-B611298ACCC5}" presName="comp1" presStyleCnt="0"/>
      <dgm:spPr/>
    </dgm:pt>
    <dgm:pt modelId="{6F49869C-060D-4F70-A1EE-BFD752B6ED46}" type="pres">
      <dgm:prSet presAssocID="{708B2733-A379-4181-AD4B-B611298ACCC5}" presName="circle1" presStyleLbl="node1" presStyleIdx="0" presStyleCnt="3"/>
      <dgm:spPr/>
      <dgm:t>
        <a:bodyPr/>
        <a:lstStyle/>
        <a:p>
          <a:endParaRPr lang="da-DK"/>
        </a:p>
      </dgm:t>
    </dgm:pt>
    <dgm:pt modelId="{16E28698-F67C-4121-87DC-80BA36B955CB}" type="pres">
      <dgm:prSet presAssocID="{708B2733-A379-4181-AD4B-B611298ACCC5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4FB342AC-AB9F-4C4A-9632-396DAC37D501}" type="pres">
      <dgm:prSet presAssocID="{708B2733-A379-4181-AD4B-B611298ACCC5}" presName="comp2" presStyleCnt="0"/>
      <dgm:spPr/>
    </dgm:pt>
    <dgm:pt modelId="{CC518AA5-EE2B-4840-AD88-F9E5ABBF407B}" type="pres">
      <dgm:prSet presAssocID="{708B2733-A379-4181-AD4B-B611298ACCC5}" presName="circle2" presStyleLbl="node1" presStyleIdx="1" presStyleCnt="3"/>
      <dgm:spPr/>
      <dgm:t>
        <a:bodyPr/>
        <a:lstStyle/>
        <a:p>
          <a:endParaRPr lang="da-DK"/>
        </a:p>
      </dgm:t>
    </dgm:pt>
    <dgm:pt modelId="{815B5036-A2EB-43C1-9336-596041BD2FE8}" type="pres">
      <dgm:prSet presAssocID="{708B2733-A379-4181-AD4B-B611298ACCC5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EF25AC9F-3BDD-4DCB-AB6F-1D24A57A5845}" type="pres">
      <dgm:prSet presAssocID="{708B2733-A379-4181-AD4B-B611298ACCC5}" presName="comp3" presStyleCnt="0"/>
      <dgm:spPr/>
    </dgm:pt>
    <dgm:pt modelId="{DA434CE4-9852-4F4D-AA17-51CC498EE0B5}" type="pres">
      <dgm:prSet presAssocID="{708B2733-A379-4181-AD4B-B611298ACCC5}" presName="circle3" presStyleLbl="node1" presStyleIdx="2" presStyleCnt="3" custScaleX="71786" custScaleY="79122" custLinFactNeighborX="0" custLinFactNeighborY="11044"/>
      <dgm:spPr/>
      <dgm:t>
        <a:bodyPr/>
        <a:lstStyle/>
        <a:p>
          <a:endParaRPr lang="en-US"/>
        </a:p>
      </dgm:t>
    </dgm:pt>
    <dgm:pt modelId="{7E76DC13-A352-4BC5-95BA-F834AD4688EF}" type="pres">
      <dgm:prSet presAssocID="{708B2733-A379-4181-AD4B-B611298ACCC5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C28BCD-69ED-47BA-8F18-B8CA28072A23}" type="presOf" srcId="{5B26D5B1-CB33-4570-8B37-3009A44D2EAB}" destId="{DA434CE4-9852-4F4D-AA17-51CC498EE0B5}" srcOrd="0" destOrd="0" presId="urn:microsoft.com/office/officeart/2005/8/layout/venn2"/>
    <dgm:cxn modelId="{FAAB41FE-FF95-4F33-9FEA-C0CABAF15B6E}" srcId="{708B2733-A379-4181-AD4B-B611298ACCC5}" destId="{A6E3080E-8E28-425C-BAE2-2596D7145C3A}" srcOrd="0" destOrd="0" parTransId="{5DE39C27-4973-4E82-AA9B-C95AECFD7667}" sibTransId="{75721E88-8C14-4140-A1C2-72A6975709F3}"/>
    <dgm:cxn modelId="{E981EBEF-BEDC-430F-B4B5-D998162D98DE}" type="presOf" srcId="{393DBD3C-D98D-43D5-A709-F42AD6223377}" destId="{CC518AA5-EE2B-4840-AD88-F9E5ABBF407B}" srcOrd="0" destOrd="0" presId="urn:microsoft.com/office/officeart/2005/8/layout/venn2"/>
    <dgm:cxn modelId="{241A4429-6DEF-4BAC-A7E0-DD88F3328F93}" type="presOf" srcId="{A6E3080E-8E28-425C-BAE2-2596D7145C3A}" destId="{6F49869C-060D-4F70-A1EE-BFD752B6ED46}" srcOrd="0" destOrd="0" presId="urn:microsoft.com/office/officeart/2005/8/layout/venn2"/>
    <dgm:cxn modelId="{0210BB31-553C-4362-B25C-4EB6095EA6DB}" srcId="{708B2733-A379-4181-AD4B-B611298ACCC5}" destId="{5B26D5B1-CB33-4570-8B37-3009A44D2EAB}" srcOrd="2" destOrd="0" parTransId="{0247D517-1649-4E66-AB5B-864C89DE39A7}" sibTransId="{9AFA8021-2764-4674-A6C4-DFE2085AE2B8}"/>
    <dgm:cxn modelId="{68A36C79-BC82-4D48-AC93-238CA5C99EDB}" type="presOf" srcId="{708B2733-A379-4181-AD4B-B611298ACCC5}" destId="{1F5B4826-3C0D-40F7-9737-24B93682E4BA}" srcOrd="0" destOrd="0" presId="urn:microsoft.com/office/officeart/2005/8/layout/venn2"/>
    <dgm:cxn modelId="{303655A0-5A3F-44E8-9920-CAE1F95BEB8B}" type="presOf" srcId="{A6E3080E-8E28-425C-BAE2-2596D7145C3A}" destId="{16E28698-F67C-4121-87DC-80BA36B955CB}" srcOrd="1" destOrd="0" presId="urn:microsoft.com/office/officeart/2005/8/layout/venn2"/>
    <dgm:cxn modelId="{D6656C0E-AB68-4B86-8676-800BB6F30404}" type="presOf" srcId="{5B26D5B1-CB33-4570-8B37-3009A44D2EAB}" destId="{7E76DC13-A352-4BC5-95BA-F834AD4688EF}" srcOrd="1" destOrd="0" presId="urn:microsoft.com/office/officeart/2005/8/layout/venn2"/>
    <dgm:cxn modelId="{B3BB1727-31D6-4AF9-8420-3184206BE631}" srcId="{708B2733-A379-4181-AD4B-B611298ACCC5}" destId="{393DBD3C-D98D-43D5-A709-F42AD6223377}" srcOrd="1" destOrd="0" parTransId="{3BFBB0F9-DAB7-4F31-9404-18A3151533CA}" sibTransId="{582DBA77-40B6-4DE5-946A-9CBB03220D1B}"/>
    <dgm:cxn modelId="{92A25D10-03ED-4D70-8A23-E4E374A6F95B}" type="presOf" srcId="{393DBD3C-D98D-43D5-A709-F42AD6223377}" destId="{815B5036-A2EB-43C1-9336-596041BD2FE8}" srcOrd="1" destOrd="0" presId="urn:microsoft.com/office/officeart/2005/8/layout/venn2"/>
    <dgm:cxn modelId="{9F1D8A03-C389-4D09-9723-2408E725EA7B}" type="presParOf" srcId="{1F5B4826-3C0D-40F7-9737-24B93682E4BA}" destId="{7DCA6137-9959-4521-9D78-3C6DB84A710A}" srcOrd="0" destOrd="0" presId="urn:microsoft.com/office/officeart/2005/8/layout/venn2"/>
    <dgm:cxn modelId="{3D194658-8876-4CCE-8591-11E59D0EB97C}" type="presParOf" srcId="{7DCA6137-9959-4521-9D78-3C6DB84A710A}" destId="{6F49869C-060D-4F70-A1EE-BFD752B6ED46}" srcOrd="0" destOrd="0" presId="urn:microsoft.com/office/officeart/2005/8/layout/venn2"/>
    <dgm:cxn modelId="{89FFB0CE-7377-4D71-8598-EAAD3A6A9D62}" type="presParOf" srcId="{7DCA6137-9959-4521-9D78-3C6DB84A710A}" destId="{16E28698-F67C-4121-87DC-80BA36B955CB}" srcOrd="1" destOrd="0" presId="urn:microsoft.com/office/officeart/2005/8/layout/venn2"/>
    <dgm:cxn modelId="{30C58B13-2FA3-43A7-92E2-A70A122728AA}" type="presParOf" srcId="{1F5B4826-3C0D-40F7-9737-24B93682E4BA}" destId="{4FB342AC-AB9F-4C4A-9632-396DAC37D501}" srcOrd="1" destOrd="0" presId="urn:microsoft.com/office/officeart/2005/8/layout/venn2"/>
    <dgm:cxn modelId="{54CD1AB6-F4ED-4AA2-8EFC-DFC360F38952}" type="presParOf" srcId="{4FB342AC-AB9F-4C4A-9632-396DAC37D501}" destId="{CC518AA5-EE2B-4840-AD88-F9E5ABBF407B}" srcOrd="0" destOrd="0" presId="urn:microsoft.com/office/officeart/2005/8/layout/venn2"/>
    <dgm:cxn modelId="{15F2F0F7-3F35-4706-B26F-2C43974B2D43}" type="presParOf" srcId="{4FB342AC-AB9F-4C4A-9632-396DAC37D501}" destId="{815B5036-A2EB-43C1-9336-596041BD2FE8}" srcOrd="1" destOrd="0" presId="urn:microsoft.com/office/officeart/2005/8/layout/venn2"/>
    <dgm:cxn modelId="{3D7C7D71-D151-412B-90F7-25AD7ACC0475}" type="presParOf" srcId="{1F5B4826-3C0D-40F7-9737-24B93682E4BA}" destId="{EF25AC9F-3BDD-4DCB-AB6F-1D24A57A5845}" srcOrd="2" destOrd="0" presId="urn:microsoft.com/office/officeart/2005/8/layout/venn2"/>
    <dgm:cxn modelId="{4B5BB750-853A-4D6C-B1EC-B8D87B1219E7}" type="presParOf" srcId="{EF25AC9F-3BDD-4DCB-AB6F-1D24A57A5845}" destId="{DA434CE4-9852-4F4D-AA17-51CC498EE0B5}" srcOrd="0" destOrd="0" presId="urn:microsoft.com/office/officeart/2005/8/layout/venn2"/>
    <dgm:cxn modelId="{828A671C-E90F-4345-94A3-89F5E1AF9A16}" type="presParOf" srcId="{EF25AC9F-3BDD-4DCB-AB6F-1D24A57A5845}" destId="{7E76DC13-A352-4BC5-95BA-F834AD4688EF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9869C-060D-4F70-A1EE-BFD752B6ED46}">
      <dsp:nvSpPr>
        <dsp:cNvPr id="0" name=""/>
        <dsp:cNvSpPr/>
      </dsp:nvSpPr>
      <dsp:spPr>
        <a:xfrm>
          <a:off x="0" y="943992"/>
          <a:ext cx="2520280" cy="25202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200" kern="1200" dirty="0" smtClean="0"/>
            <a:t>Available Market</a:t>
          </a:r>
          <a:endParaRPr lang="da-DK" sz="1200" kern="1200" dirty="0"/>
        </a:p>
      </dsp:txBody>
      <dsp:txXfrm>
        <a:off x="819721" y="1070006"/>
        <a:ext cx="880837" cy="378042"/>
      </dsp:txXfrm>
    </dsp:sp>
    <dsp:sp modelId="{CC518AA5-EE2B-4840-AD88-F9E5ABBF407B}">
      <dsp:nvSpPr>
        <dsp:cNvPr id="0" name=""/>
        <dsp:cNvSpPr/>
      </dsp:nvSpPr>
      <dsp:spPr>
        <a:xfrm>
          <a:off x="315034" y="1574061"/>
          <a:ext cx="1890210" cy="18902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100" kern="1200" dirty="0" smtClean="0"/>
            <a:t>Addressable Market</a:t>
          </a:r>
          <a:endParaRPr lang="da-DK" sz="1100" kern="1200" dirty="0"/>
        </a:p>
      </dsp:txBody>
      <dsp:txXfrm>
        <a:off x="819721" y="1692200"/>
        <a:ext cx="880837" cy="354414"/>
      </dsp:txXfrm>
    </dsp:sp>
    <dsp:sp modelId="{DA434CE4-9852-4F4D-AA17-51CC498EE0B5}">
      <dsp:nvSpPr>
        <dsp:cNvPr id="0" name=""/>
        <dsp:cNvSpPr/>
      </dsp:nvSpPr>
      <dsp:spPr>
        <a:xfrm>
          <a:off x="807837" y="2474847"/>
          <a:ext cx="904604" cy="9970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400" kern="1200" dirty="0" smtClean="0"/>
            <a:t>Beach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400" kern="1200" dirty="0" smtClean="0"/>
            <a:t>Head</a:t>
          </a:r>
          <a:endParaRPr lang="da-DK" sz="1400" kern="1200" dirty="0"/>
        </a:p>
      </dsp:txBody>
      <dsp:txXfrm>
        <a:off x="940314" y="2724109"/>
        <a:ext cx="639651" cy="498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71271-AFF9-4842-B9E3-F02FDC539620}" type="datetimeFigureOut">
              <a:rPr lang="en-US" smtClean="0"/>
              <a:pPr/>
              <a:t>11/12/13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2DD31-4FF1-5F46-AD9E-D2E4425925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4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Research concept</a:t>
            </a:r>
          </a:p>
          <a:p>
            <a:r>
              <a:rPr lang="en-US" dirty="0" smtClean="0"/>
              <a:t>Previous work</a:t>
            </a:r>
          </a:p>
          <a:p>
            <a:r>
              <a:rPr lang="en-US" dirty="0" smtClean="0"/>
              <a:t>Industry contacts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you trying to do? Articulate your objectives using absolutely no jargon.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is it done today, and what are the limits of current practice?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What's new in your approach and why do you think it will be successful?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 cares? If you're successful, what difference will it make?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the risks and the payoffs?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much will it cost? How long will it take?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the midterm and final "exams" to check for success?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2DD31-4FF1-5F46-AD9E-D2E44259256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92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Unit</a:t>
            </a:r>
            <a:r>
              <a:rPr lang="en-US" baseline="0" smtClean="0"/>
              <a:t> economics?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2DD31-4FF1-5F46-AD9E-D2E44259256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79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48F2-23C4-47CE-A47C-DEAA1DE5548F}" type="datetimeFigureOut">
              <a:rPr lang="da-DK" smtClean="0"/>
              <a:pPr/>
              <a:t>11/12/13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8B0C-5541-469D-B273-D314B9C0A565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48F2-23C4-47CE-A47C-DEAA1DE5548F}" type="datetimeFigureOut">
              <a:rPr lang="da-DK" smtClean="0"/>
              <a:pPr/>
              <a:t>11/12/13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8B0C-5541-469D-B273-D314B9C0A565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48F2-23C4-47CE-A47C-DEAA1DE5548F}" type="datetimeFigureOut">
              <a:rPr lang="da-DK" smtClean="0"/>
              <a:pPr/>
              <a:t>11/12/13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8B0C-5541-469D-B273-D314B9C0A565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48F2-23C4-47CE-A47C-DEAA1DE5548F}" type="datetimeFigureOut">
              <a:rPr lang="da-DK" smtClean="0"/>
              <a:pPr/>
              <a:t>11/12/13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8B0C-5541-469D-B273-D314B9C0A565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48F2-23C4-47CE-A47C-DEAA1DE5548F}" type="datetimeFigureOut">
              <a:rPr lang="da-DK" smtClean="0"/>
              <a:pPr/>
              <a:t>11/12/13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8B0C-5541-469D-B273-D314B9C0A565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48F2-23C4-47CE-A47C-DEAA1DE5548F}" type="datetimeFigureOut">
              <a:rPr lang="da-DK" smtClean="0"/>
              <a:pPr/>
              <a:t>11/12/13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8B0C-5541-469D-B273-D314B9C0A565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48F2-23C4-47CE-A47C-DEAA1DE5548F}" type="datetimeFigureOut">
              <a:rPr lang="da-DK" smtClean="0"/>
              <a:pPr/>
              <a:t>11/12/13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8B0C-5541-469D-B273-D314B9C0A565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48F2-23C4-47CE-A47C-DEAA1DE5548F}" type="datetimeFigureOut">
              <a:rPr lang="da-DK" smtClean="0"/>
              <a:pPr/>
              <a:t>11/12/13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8B0C-5541-469D-B273-D314B9C0A565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48F2-23C4-47CE-A47C-DEAA1DE5548F}" type="datetimeFigureOut">
              <a:rPr lang="da-DK" smtClean="0"/>
              <a:pPr/>
              <a:t>11/12/13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8B0C-5541-469D-B273-D314B9C0A565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48F2-23C4-47CE-A47C-DEAA1DE5548F}" type="datetimeFigureOut">
              <a:rPr lang="da-DK" smtClean="0"/>
              <a:pPr/>
              <a:t>11/12/13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8B0C-5541-469D-B273-D314B9C0A565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48F2-23C4-47CE-A47C-DEAA1DE5548F}" type="datetimeFigureOut">
              <a:rPr lang="da-DK" smtClean="0"/>
              <a:pPr/>
              <a:t>11/12/13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8B0C-5541-469D-B273-D314B9C0A565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F48F2-23C4-47CE-A47C-DEAA1DE5548F}" type="datetimeFigureOut">
              <a:rPr lang="da-DK" smtClean="0"/>
              <a:pPr/>
              <a:t>11/12/13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B8B0C-5541-469D-B273-D314B9C0A565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179512" y="188640"/>
            <a:ext cx="2880000" cy="5760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Business </a:t>
            </a:r>
            <a:r>
              <a:rPr lang="da-DK" dirty="0" err="1" smtClean="0"/>
              <a:t>Opportunity</a:t>
            </a:r>
            <a:endParaRPr lang="da-DK" dirty="0"/>
          </a:p>
        </p:txBody>
      </p:sp>
      <p:sp>
        <p:nvSpPr>
          <p:cNvPr id="6" name="Chevron 5"/>
          <p:cNvSpPr/>
          <p:nvPr/>
        </p:nvSpPr>
        <p:spPr>
          <a:xfrm>
            <a:off x="3132160" y="188640"/>
            <a:ext cx="2880000" cy="57606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bg1"/>
                </a:solidFill>
              </a:rPr>
              <a:t>Target Market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6012480" y="188640"/>
            <a:ext cx="2880000" cy="57606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bg1"/>
                </a:solidFill>
              </a:rPr>
              <a:t>Value Proposition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50152" y="980728"/>
            <a:ext cx="2790000" cy="5400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 smtClean="0"/>
          </a:p>
          <a:p>
            <a:pPr algn="ctr"/>
            <a:endParaRPr lang="da-DK" dirty="0"/>
          </a:p>
        </p:txBody>
      </p:sp>
      <p:sp>
        <p:nvSpPr>
          <p:cNvPr id="15" name="Rectangle 14"/>
          <p:cNvSpPr/>
          <p:nvPr/>
        </p:nvSpPr>
        <p:spPr>
          <a:xfrm>
            <a:off x="6156176" y="980728"/>
            <a:ext cx="2790000" cy="5400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 smtClean="0"/>
          </a:p>
          <a:p>
            <a:pPr algn="ctr"/>
            <a:endParaRPr lang="da-DK" dirty="0"/>
          </a:p>
        </p:txBody>
      </p:sp>
      <p:sp>
        <p:nvSpPr>
          <p:cNvPr id="11" name="Rectangle 10"/>
          <p:cNvSpPr/>
          <p:nvPr/>
        </p:nvSpPr>
        <p:spPr>
          <a:xfrm>
            <a:off x="179512" y="980728"/>
            <a:ext cx="2790000" cy="5400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 smtClean="0"/>
          </a:p>
          <a:p>
            <a:pPr algn="ctr"/>
            <a:endParaRPr lang="da-DK" dirty="0"/>
          </a:p>
        </p:txBody>
      </p: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3566338433"/>
              </p:ext>
            </p:extLst>
          </p:nvPr>
        </p:nvGraphicFramePr>
        <p:xfrm>
          <a:off x="3275856" y="2852936"/>
          <a:ext cx="2520280" cy="4408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203848" y="980728"/>
            <a:ext cx="176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Customer Profile</a:t>
            </a:r>
            <a:endParaRPr lang="da-DK" dirty="0"/>
          </a:p>
        </p:txBody>
      </p:sp>
      <p:sp>
        <p:nvSpPr>
          <p:cNvPr id="25" name="TextBox 24"/>
          <p:cNvSpPr txBox="1"/>
          <p:nvPr/>
        </p:nvSpPr>
        <p:spPr>
          <a:xfrm>
            <a:off x="3203849" y="2636912"/>
            <a:ext cx="2664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i="1" dirty="0" smtClean="0"/>
              <a:t>Describe your target customer in detail. Age, job, hobbies, values, etc</a:t>
            </a:r>
            <a:r>
              <a:rPr lang="da-DK" dirty="0" smtClean="0"/>
              <a:t>. </a:t>
            </a:r>
            <a:endParaRPr lang="da-DK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131840" y="3429000"/>
            <a:ext cx="2808312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03848" y="3429000"/>
            <a:ext cx="149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Segmentation</a:t>
            </a:r>
            <a:endParaRPr lang="da-DK" dirty="0"/>
          </a:p>
        </p:txBody>
      </p:sp>
      <p:sp>
        <p:nvSpPr>
          <p:cNvPr id="20" name="TextBox 19"/>
          <p:cNvSpPr txBox="1"/>
          <p:nvPr/>
        </p:nvSpPr>
        <p:spPr>
          <a:xfrm>
            <a:off x="251520" y="980728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i="1" dirty="0" smtClean="0"/>
              <a:t>Briefly </a:t>
            </a:r>
            <a:r>
              <a:rPr lang="da-DK" sz="1200" i="1" dirty="0" err="1" smtClean="0"/>
              <a:t>describe</a:t>
            </a:r>
            <a:r>
              <a:rPr lang="da-DK" sz="1200" i="1" dirty="0" smtClean="0"/>
              <a:t> </a:t>
            </a:r>
            <a:r>
              <a:rPr lang="da-DK" sz="1200" i="1" dirty="0" err="1" smtClean="0"/>
              <a:t>your</a:t>
            </a:r>
            <a:r>
              <a:rPr lang="da-DK" sz="1200" i="1" dirty="0" smtClean="0"/>
              <a:t> </a:t>
            </a:r>
            <a:r>
              <a:rPr lang="da-DK" sz="1200" i="1" dirty="0" err="1" smtClean="0"/>
              <a:t>product</a:t>
            </a:r>
            <a:r>
              <a:rPr lang="da-DK" sz="1200" i="1" dirty="0" smtClean="0"/>
              <a:t> or service.</a:t>
            </a:r>
            <a:endParaRPr lang="da-DK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evron 5"/>
          <p:cNvSpPr/>
          <p:nvPr/>
        </p:nvSpPr>
        <p:spPr>
          <a:xfrm>
            <a:off x="251840" y="188640"/>
            <a:ext cx="2880000" cy="57606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bg1"/>
                </a:solidFill>
              </a:rPr>
              <a:t>Go-to-Market </a:t>
            </a:r>
          </a:p>
          <a:p>
            <a:pPr algn="ctr"/>
            <a:r>
              <a:rPr lang="da-DK" dirty="0" smtClean="0">
                <a:solidFill>
                  <a:schemeClr val="bg1"/>
                </a:solidFill>
              </a:rPr>
              <a:t>Plan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6012160" y="188640"/>
            <a:ext cx="2880000" cy="57606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bg1"/>
                </a:solidFill>
              </a:rPr>
              <a:t>Financial Operations Plan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131840" y="188640"/>
            <a:ext cx="2880000" cy="57606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bg1"/>
                </a:solidFill>
              </a:rPr>
              <a:t>Product Development Plan</a:t>
            </a:r>
            <a:endParaRPr lang="da-DK" dirty="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56176" y="980728"/>
            <a:ext cx="2808312" cy="5400600"/>
            <a:chOff x="6156176" y="980728"/>
            <a:chExt cx="2808312" cy="5400600"/>
          </a:xfrm>
        </p:grpSpPr>
        <p:sp>
          <p:nvSpPr>
            <p:cNvPr id="11" name="Rectangle 10"/>
            <p:cNvSpPr/>
            <p:nvPr/>
          </p:nvSpPr>
          <p:spPr>
            <a:xfrm>
              <a:off x="6156176" y="980728"/>
              <a:ext cx="2790000" cy="540060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smtClean="0"/>
            </a:p>
            <a:p>
              <a:pPr algn="ctr"/>
              <a:endParaRPr lang="da-DK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156176" y="2780928"/>
              <a:ext cx="2808312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23528" y="980728"/>
            <a:ext cx="2808312" cy="5400600"/>
            <a:chOff x="3132160" y="980728"/>
            <a:chExt cx="2808312" cy="5400600"/>
          </a:xfrm>
        </p:grpSpPr>
        <p:sp>
          <p:nvSpPr>
            <p:cNvPr id="10" name="Rectangle 9"/>
            <p:cNvSpPr/>
            <p:nvPr/>
          </p:nvSpPr>
          <p:spPr>
            <a:xfrm>
              <a:off x="3150152" y="980728"/>
              <a:ext cx="2790000" cy="540060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smtClean="0"/>
            </a:p>
            <a:p>
              <a:pPr algn="ctr"/>
              <a:endParaRPr lang="da-DK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132160" y="2420888"/>
              <a:ext cx="2808312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56176" y="97143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Assumptions</a:t>
            </a:r>
            <a:endParaRPr lang="da-DK" dirty="0"/>
          </a:p>
        </p:txBody>
      </p:sp>
      <p:sp>
        <p:nvSpPr>
          <p:cNvPr id="15" name="TextBox 14"/>
          <p:cNvSpPr txBox="1"/>
          <p:nvPr/>
        </p:nvSpPr>
        <p:spPr>
          <a:xfrm>
            <a:off x="6156176" y="277163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Projections</a:t>
            </a:r>
            <a:endParaRPr lang="da-DK" dirty="0"/>
          </a:p>
        </p:txBody>
      </p:sp>
      <p:sp>
        <p:nvSpPr>
          <p:cNvPr id="18" name="TextBox 17"/>
          <p:cNvSpPr txBox="1"/>
          <p:nvPr/>
        </p:nvSpPr>
        <p:spPr>
          <a:xfrm>
            <a:off x="323208" y="971436"/>
            <a:ext cx="280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Channels</a:t>
            </a:r>
            <a:endParaRPr lang="da-DK" dirty="0"/>
          </a:p>
        </p:txBody>
      </p:sp>
      <p:sp>
        <p:nvSpPr>
          <p:cNvPr id="19" name="TextBox 18"/>
          <p:cNvSpPr txBox="1"/>
          <p:nvPr/>
        </p:nvSpPr>
        <p:spPr>
          <a:xfrm>
            <a:off x="323528" y="242088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Relationships</a:t>
            </a:r>
            <a:endParaRPr lang="da-DK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03848" y="980728"/>
            <a:ext cx="2808312" cy="5400600"/>
            <a:chOff x="3131840" y="980728"/>
            <a:chExt cx="2808312" cy="5400600"/>
          </a:xfrm>
        </p:grpSpPr>
        <p:sp>
          <p:nvSpPr>
            <p:cNvPr id="21" name="Rectangle 20"/>
            <p:cNvSpPr/>
            <p:nvPr/>
          </p:nvSpPr>
          <p:spPr>
            <a:xfrm>
              <a:off x="3150152" y="980728"/>
              <a:ext cx="2790000" cy="540060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smtClean="0"/>
            </a:p>
            <a:p>
              <a:pPr algn="ctr"/>
              <a:endParaRPr lang="da-DK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131840" y="3212976"/>
              <a:ext cx="2808312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3203848" y="98072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Competitive</a:t>
            </a:r>
            <a:r>
              <a:rPr lang="da-DK" dirty="0" smtClean="0"/>
              <a:t> Landscape</a:t>
            </a:r>
            <a:endParaRPr lang="da-DK" dirty="0"/>
          </a:p>
        </p:txBody>
      </p:sp>
      <p:sp>
        <p:nvSpPr>
          <p:cNvPr id="24" name="TextBox 23"/>
          <p:cNvSpPr txBox="1"/>
          <p:nvPr/>
        </p:nvSpPr>
        <p:spPr>
          <a:xfrm>
            <a:off x="3203848" y="3212977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Product Road </a:t>
            </a:r>
            <a:r>
              <a:rPr lang="da-DK" dirty="0" err="1" smtClean="0"/>
              <a:t>Map</a:t>
            </a:r>
            <a:endParaRPr lang="da-DK" dirty="0" smtClean="0"/>
          </a:p>
          <a:p>
            <a:endParaRPr lang="da-DK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572000" y="1412776"/>
            <a:ext cx="8384" cy="1736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91880" y="2204864"/>
            <a:ext cx="22322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156176" y="4581128"/>
            <a:ext cx="2808312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56176" y="458112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Funding </a:t>
            </a:r>
            <a:r>
              <a:rPr lang="da-DK" dirty="0" err="1" smtClean="0"/>
              <a:t>Requirements</a:t>
            </a:r>
            <a:endParaRPr lang="da-DK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23528" y="3933056"/>
            <a:ext cx="2808312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5536" y="392376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Strategy</a:t>
            </a:r>
            <a:endParaRPr lang="da-DK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166</Words>
  <Application>Microsoft Macintosh PowerPoint</Application>
  <PresentationFormat>On-screen Show (4:3)</PresentationFormat>
  <Paragraphs>37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William Demant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kbn_gaa</dc:creator>
  <cp:lastModifiedBy>Brian Mariner</cp:lastModifiedBy>
  <cp:revision>26</cp:revision>
  <cp:lastPrinted>2012-10-25T18:19:08Z</cp:lastPrinted>
  <dcterms:created xsi:type="dcterms:W3CDTF">2012-08-26T21:37:05Z</dcterms:created>
  <dcterms:modified xsi:type="dcterms:W3CDTF">2013-11-13T01:12:11Z</dcterms:modified>
</cp:coreProperties>
</file>