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711" r:id="rId2"/>
    <p:sldMasterId id="2147483715" r:id="rId3"/>
    <p:sldMasterId id="2147483727" r:id="rId4"/>
  </p:sldMasterIdLst>
  <p:notesMasterIdLst>
    <p:notesMasterId r:id="rId50"/>
  </p:notesMasterIdLst>
  <p:handoutMasterIdLst>
    <p:handoutMasterId r:id="rId51"/>
  </p:handoutMasterIdLst>
  <p:sldIdLst>
    <p:sldId id="269" r:id="rId5"/>
    <p:sldId id="330" r:id="rId6"/>
    <p:sldId id="271" r:id="rId7"/>
    <p:sldId id="305" r:id="rId8"/>
    <p:sldId id="344" r:id="rId9"/>
    <p:sldId id="345" r:id="rId10"/>
    <p:sldId id="348" r:id="rId11"/>
    <p:sldId id="294" r:id="rId12"/>
    <p:sldId id="365" r:id="rId13"/>
    <p:sldId id="308" r:id="rId14"/>
    <p:sldId id="350" r:id="rId15"/>
    <p:sldId id="351" r:id="rId16"/>
    <p:sldId id="359" r:id="rId17"/>
    <p:sldId id="353" r:id="rId18"/>
    <p:sldId id="364" r:id="rId19"/>
    <p:sldId id="356" r:id="rId20"/>
    <p:sldId id="357" r:id="rId21"/>
    <p:sldId id="360" r:id="rId22"/>
    <p:sldId id="361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05" r:id="rId48"/>
    <p:sldId id="406" r:id="rId49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aig" initials="C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FFFF"/>
    <a:srgbClr val="99CCFF"/>
    <a:srgbClr val="99FFCC"/>
    <a:srgbClr val="000099"/>
    <a:srgbClr val="3399FF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65" autoAdjust="0"/>
  </p:normalViewPr>
  <p:slideViewPr>
    <p:cSldViewPr>
      <p:cViewPr>
        <p:scale>
          <a:sx n="100" d="100"/>
          <a:sy n="100" d="100"/>
        </p:scale>
        <p:origin x="-8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60" y="-90"/>
      </p:cViewPr>
      <p:guideLst>
        <p:guide orient="horz" pos="2200"/>
        <p:guide pos="29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7A3DB7-9751-4E29-A196-C7D22542A87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3A35F-8D00-488C-910C-DC8F32F35B9D}">
      <dgm:prSet phldrT="[Text]" custT="1"/>
      <dgm:spPr/>
      <dgm:t>
        <a:bodyPr/>
        <a:lstStyle/>
        <a:p>
          <a:r>
            <a:rPr lang="en-US" sz="1800" dirty="0" smtClean="0"/>
            <a:t/>
          </a:r>
          <a:br>
            <a:rPr lang="en-US" sz="1800" dirty="0" smtClean="0"/>
          </a:br>
          <a:r>
            <a:rPr lang="en-US" sz="1800" dirty="0" smtClean="0"/>
            <a:t>Total Address-able Market</a:t>
          </a:r>
          <a:endParaRPr lang="en-US" sz="1800" dirty="0"/>
        </a:p>
      </dgm:t>
    </dgm:pt>
    <dgm:pt modelId="{9379FB8E-6838-4F53-8EF4-4060D1F0498B}" type="parTrans" cxnId="{F7EA4C58-30F7-4E05-A72C-7805898D5E8B}">
      <dgm:prSet/>
      <dgm:spPr/>
      <dgm:t>
        <a:bodyPr/>
        <a:lstStyle/>
        <a:p>
          <a:endParaRPr lang="en-US" sz="1800"/>
        </a:p>
      </dgm:t>
    </dgm:pt>
    <dgm:pt modelId="{1A81C4B0-94DD-4FA0-B0D0-82BD935CD02D}" type="sibTrans" cxnId="{F7EA4C58-30F7-4E05-A72C-7805898D5E8B}">
      <dgm:prSet/>
      <dgm:spPr/>
      <dgm:t>
        <a:bodyPr/>
        <a:lstStyle/>
        <a:p>
          <a:endParaRPr lang="en-US" sz="1800"/>
        </a:p>
      </dgm:t>
    </dgm:pt>
    <dgm:pt modelId="{B20A5A73-7777-4685-B029-72A13AAED402}">
      <dgm:prSet phldrT="[Text]" custT="1"/>
      <dgm:spPr/>
      <dgm:t>
        <a:bodyPr/>
        <a:lstStyle/>
        <a:p>
          <a:r>
            <a:rPr lang="en-US" sz="1800" dirty="0" smtClean="0"/>
            <a:t/>
          </a:r>
          <a:br>
            <a:rPr lang="en-US" sz="1800" dirty="0" smtClean="0"/>
          </a:br>
          <a:r>
            <a:rPr lang="en-US" sz="1800" dirty="0" smtClean="0"/>
            <a:t>Served market</a:t>
          </a:r>
          <a:endParaRPr lang="en-US" sz="1800" dirty="0"/>
        </a:p>
      </dgm:t>
    </dgm:pt>
    <dgm:pt modelId="{35CC272A-2C0C-4974-8A3A-C6615C4A273D}" type="parTrans" cxnId="{1125F8C9-4382-402E-BF47-7553A2931B82}">
      <dgm:prSet/>
      <dgm:spPr/>
      <dgm:t>
        <a:bodyPr/>
        <a:lstStyle/>
        <a:p>
          <a:endParaRPr lang="en-US" sz="1800"/>
        </a:p>
      </dgm:t>
    </dgm:pt>
    <dgm:pt modelId="{A01B57D8-D26D-4230-B8B5-60DC28AD1DFD}" type="sibTrans" cxnId="{1125F8C9-4382-402E-BF47-7553A2931B82}">
      <dgm:prSet/>
      <dgm:spPr/>
      <dgm:t>
        <a:bodyPr/>
        <a:lstStyle/>
        <a:p>
          <a:endParaRPr lang="en-US" sz="1800"/>
        </a:p>
      </dgm:t>
    </dgm:pt>
    <dgm:pt modelId="{CBDE6B21-83D2-481E-B8D3-16F40280983E}">
      <dgm:prSet phldrT="[Text]" custT="1"/>
      <dgm:spPr/>
      <dgm:t>
        <a:bodyPr/>
        <a:lstStyle/>
        <a:p>
          <a:r>
            <a:rPr lang="en-US" sz="1800" dirty="0" smtClean="0"/>
            <a:t/>
          </a:r>
          <a:br>
            <a:rPr lang="en-US" sz="1800" dirty="0" smtClean="0"/>
          </a:br>
          <a:endParaRPr lang="en-US" sz="1800" dirty="0" smtClean="0"/>
        </a:p>
        <a:p>
          <a:r>
            <a:rPr lang="en-US" sz="1800" dirty="0" smtClean="0"/>
            <a:t>Initial Target  Segment</a:t>
          </a:r>
          <a:endParaRPr lang="en-US" sz="1800" dirty="0"/>
        </a:p>
      </dgm:t>
    </dgm:pt>
    <dgm:pt modelId="{C1B737C1-C5BB-4C1A-BADA-58FE77050F2F}" type="parTrans" cxnId="{F24E7DC8-7672-4C26-941A-87CB5C81F4F0}">
      <dgm:prSet/>
      <dgm:spPr/>
      <dgm:t>
        <a:bodyPr/>
        <a:lstStyle/>
        <a:p>
          <a:endParaRPr lang="en-US" sz="1800"/>
        </a:p>
      </dgm:t>
    </dgm:pt>
    <dgm:pt modelId="{25FE638B-A435-4AC5-9433-6B52C191BC0E}" type="sibTrans" cxnId="{F24E7DC8-7672-4C26-941A-87CB5C81F4F0}">
      <dgm:prSet/>
      <dgm:spPr/>
      <dgm:t>
        <a:bodyPr/>
        <a:lstStyle/>
        <a:p>
          <a:endParaRPr lang="en-US" sz="1800"/>
        </a:p>
      </dgm:t>
    </dgm:pt>
    <dgm:pt modelId="{86718C9E-9617-4C0F-A04A-0B3C9B2883A1}">
      <dgm:prSet phldrT="[Text]" custT="1"/>
      <dgm:spPr/>
      <dgm:t>
        <a:bodyPr/>
        <a:lstStyle/>
        <a:p>
          <a:r>
            <a:rPr lang="en-US" sz="1800" dirty="0" smtClean="0"/>
            <a:t>Base-camp</a:t>
          </a:r>
          <a:endParaRPr lang="en-US" sz="1800" dirty="0"/>
        </a:p>
      </dgm:t>
    </dgm:pt>
    <dgm:pt modelId="{242835E9-BFDE-4400-9BAB-7E737C4BDF61}" type="parTrans" cxnId="{90F1A0AD-FCD0-4709-8063-A990D929E038}">
      <dgm:prSet/>
      <dgm:spPr/>
      <dgm:t>
        <a:bodyPr/>
        <a:lstStyle/>
        <a:p>
          <a:endParaRPr lang="en-US" sz="1800"/>
        </a:p>
      </dgm:t>
    </dgm:pt>
    <dgm:pt modelId="{157FCA2A-A442-466B-85D5-97E373FEF6FB}" type="sibTrans" cxnId="{90F1A0AD-FCD0-4709-8063-A990D929E038}">
      <dgm:prSet/>
      <dgm:spPr/>
      <dgm:t>
        <a:bodyPr/>
        <a:lstStyle/>
        <a:p>
          <a:endParaRPr lang="en-US" sz="1800"/>
        </a:p>
      </dgm:t>
    </dgm:pt>
    <dgm:pt modelId="{A028BEA2-3442-473D-9BAF-4958BC2C73E6}" type="pres">
      <dgm:prSet presAssocID="{2D7A3DB7-9751-4E29-A196-C7D22542A87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2F472A-15E9-4594-94E8-937EE978E2D5}" type="pres">
      <dgm:prSet presAssocID="{2D7A3DB7-9751-4E29-A196-C7D22542A872}" presName="comp1" presStyleCnt="0"/>
      <dgm:spPr/>
    </dgm:pt>
    <dgm:pt modelId="{8C4A7E5B-6954-4E1C-A78F-E20EE1405129}" type="pres">
      <dgm:prSet presAssocID="{2D7A3DB7-9751-4E29-A196-C7D22542A872}" presName="circle1" presStyleLbl="node1" presStyleIdx="0" presStyleCnt="4" custLinFactNeighborX="509"/>
      <dgm:spPr/>
      <dgm:t>
        <a:bodyPr/>
        <a:lstStyle/>
        <a:p>
          <a:endParaRPr lang="en-US"/>
        </a:p>
      </dgm:t>
    </dgm:pt>
    <dgm:pt modelId="{AC0B4477-C50F-4DDF-A862-068C3A3E6797}" type="pres">
      <dgm:prSet presAssocID="{2D7A3DB7-9751-4E29-A196-C7D22542A872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C6243-F0F2-41B3-9DB2-8E24BAB821D5}" type="pres">
      <dgm:prSet presAssocID="{2D7A3DB7-9751-4E29-A196-C7D22542A872}" presName="comp2" presStyleCnt="0"/>
      <dgm:spPr/>
    </dgm:pt>
    <dgm:pt modelId="{1801A87F-AC5B-4BFB-AF90-FD6E9EA396BB}" type="pres">
      <dgm:prSet presAssocID="{2D7A3DB7-9751-4E29-A196-C7D22542A872}" presName="circle2" presStyleLbl="node1" presStyleIdx="1" presStyleCnt="4" custScaleY="72571"/>
      <dgm:spPr/>
      <dgm:t>
        <a:bodyPr/>
        <a:lstStyle/>
        <a:p>
          <a:endParaRPr lang="en-US"/>
        </a:p>
      </dgm:t>
    </dgm:pt>
    <dgm:pt modelId="{288A9D36-F16A-47FC-BD1C-03E4C6401ED0}" type="pres">
      <dgm:prSet presAssocID="{2D7A3DB7-9751-4E29-A196-C7D22542A872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AF306-4B41-4D5B-B5E3-0A468410B7D7}" type="pres">
      <dgm:prSet presAssocID="{2D7A3DB7-9751-4E29-A196-C7D22542A872}" presName="comp3" presStyleCnt="0"/>
      <dgm:spPr/>
    </dgm:pt>
    <dgm:pt modelId="{98773BD4-55DF-4C1D-ABA0-B6B73A71D4CD}" type="pres">
      <dgm:prSet presAssocID="{2D7A3DB7-9751-4E29-A196-C7D22542A872}" presName="circle3" presStyleLbl="node1" presStyleIdx="2" presStyleCnt="4" custScaleY="62750" custLinFactNeighborX="223" custLinFactNeighborY="1017"/>
      <dgm:spPr/>
      <dgm:t>
        <a:bodyPr/>
        <a:lstStyle/>
        <a:p>
          <a:endParaRPr lang="en-US"/>
        </a:p>
      </dgm:t>
    </dgm:pt>
    <dgm:pt modelId="{C57929E0-44D2-4A74-8126-F8D348A77D41}" type="pres">
      <dgm:prSet presAssocID="{2D7A3DB7-9751-4E29-A196-C7D22542A872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2A234-2810-4602-80D1-1377E077D2DE}" type="pres">
      <dgm:prSet presAssocID="{2D7A3DB7-9751-4E29-A196-C7D22542A872}" presName="comp4" presStyleCnt="0"/>
      <dgm:spPr/>
    </dgm:pt>
    <dgm:pt modelId="{874C9594-1FF9-4341-8028-FAFC01B7D000}" type="pres">
      <dgm:prSet presAssocID="{2D7A3DB7-9751-4E29-A196-C7D22542A872}" presName="circle4" presStyleLbl="node1" presStyleIdx="3" presStyleCnt="4" custScaleY="36724" custLinFactNeighborX="3700" custLinFactNeighborY="5226"/>
      <dgm:spPr/>
      <dgm:t>
        <a:bodyPr/>
        <a:lstStyle/>
        <a:p>
          <a:endParaRPr lang="en-US"/>
        </a:p>
      </dgm:t>
    </dgm:pt>
    <dgm:pt modelId="{28FADEF6-0481-42F7-B2D6-9E97681BC6F1}" type="pres">
      <dgm:prSet presAssocID="{2D7A3DB7-9751-4E29-A196-C7D22542A872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4E7DC8-7672-4C26-941A-87CB5C81F4F0}" srcId="{2D7A3DB7-9751-4E29-A196-C7D22542A872}" destId="{CBDE6B21-83D2-481E-B8D3-16F40280983E}" srcOrd="2" destOrd="0" parTransId="{C1B737C1-C5BB-4C1A-BADA-58FE77050F2F}" sibTransId="{25FE638B-A435-4AC5-9433-6B52C191BC0E}"/>
    <dgm:cxn modelId="{5A8D79DE-1D8B-469D-883C-B4F4E2E41073}" type="presOf" srcId="{B20A5A73-7777-4685-B029-72A13AAED402}" destId="{1801A87F-AC5B-4BFB-AF90-FD6E9EA396BB}" srcOrd="0" destOrd="0" presId="urn:microsoft.com/office/officeart/2005/8/layout/venn2"/>
    <dgm:cxn modelId="{1125F8C9-4382-402E-BF47-7553A2931B82}" srcId="{2D7A3DB7-9751-4E29-A196-C7D22542A872}" destId="{B20A5A73-7777-4685-B029-72A13AAED402}" srcOrd="1" destOrd="0" parTransId="{35CC272A-2C0C-4974-8A3A-C6615C4A273D}" sibTransId="{A01B57D8-D26D-4230-B8B5-60DC28AD1DFD}"/>
    <dgm:cxn modelId="{4CF2E740-DF81-4830-BDFC-5265EDE3D665}" type="presOf" srcId="{CBDE6B21-83D2-481E-B8D3-16F40280983E}" destId="{98773BD4-55DF-4C1D-ABA0-B6B73A71D4CD}" srcOrd="0" destOrd="0" presId="urn:microsoft.com/office/officeart/2005/8/layout/venn2"/>
    <dgm:cxn modelId="{E438126C-D662-431A-9316-3246FB641972}" type="presOf" srcId="{86718C9E-9617-4C0F-A04A-0B3C9B2883A1}" destId="{874C9594-1FF9-4341-8028-FAFC01B7D000}" srcOrd="0" destOrd="0" presId="urn:microsoft.com/office/officeart/2005/8/layout/venn2"/>
    <dgm:cxn modelId="{94701FB2-524E-4B86-9E58-0E7EBD6C7CBA}" type="presOf" srcId="{CBDE6B21-83D2-481E-B8D3-16F40280983E}" destId="{C57929E0-44D2-4A74-8126-F8D348A77D41}" srcOrd="1" destOrd="0" presId="urn:microsoft.com/office/officeart/2005/8/layout/venn2"/>
    <dgm:cxn modelId="{3197E48B-8DD8-4B69-9AFC-4D19329A5CF5}" type="presOf" srcId="{B20A5A73-7777-4685-B029-72A13AAED402}" destId="{288A9D36-F16A-47FC-BD1C-03E4C6401ED0}" srcOrd="1" destOrd="0" presId="urn:microsoft.com/office/officeart/2005/8/layout/venn2"/>
    <dgm:cxn modelId="{90F1A0AD-FCD0-4709-8063-A990D929E038}" srcId="{2D7A3DB7-9751-4E29-A196-C7D22542A872}" destId="{86718C9E-9617-4C0F-A04A-0B3C9B2883A1}" srcOrd="3" destOrd="0" parTransId="{242835E9-BFDE-4400-9BAB-7E737C4BDF61}" sibTransId="{157FCA2A-A442-466B-85D5-97E373FEF6FB}"/>
    <dgm:cxn modelId="{4C5FD077-6146-4B7A-8BEA-E2F70C98E500}" type="presOf" srcId="{86718C9E-9617-4C0F-A04A-0B3C9B2883A1}" destId="{28FADEF6-0481-42F7-B2D6-9E97681BC6F1}" srcOrd="1" destOrd="0" presId="urn:microsoft.com/office/officeart/2005/8/layout/venn2"/>
    <dgm:cxn modelId="{0D1602B0-9E07-4D90-BAF5-169EE8E1E36C}" type="presOf" srcId="{BB33A35F-8D00-488C-910C-DC8F32F35B9D}" destId="{8C4A7E5B-6954-4E1C-A78F-E20EE1405129}" srcOrd="0" destOrd="0" presId="urn:microsoft.com/office/officeart/2005/8/layout/venn2"/>
    <dgm:cxn modelId="{B890F32D-7AE4-4E9E-B1DA-E9CCC67F4F77}" type="presOf" srcId="{BB33A35F-8D00-488C-910C-DC8F32F35B9D}" destId="{AC0B4477-C50F-4DDF-A862-068C3A3E6797}" srcOrd="1" destOrd="0" presId="urn:microsoft.com/office/officeart/2005/8/layout/venn2"/>
    <dgm:cxn modelId="{FE8EB7F3-B263-4842-B1CB-CB260E2A7829}" type="presOf" srcId="{2D7A3DB7-9751-4E29-A196-C7D22542A872}" destId="{A028BEA2-3442-473D-9BAF-4958BC2C73E6}" srcOrd="0" destOrd="0" presId="urn:microsoft.com/office/officeart/2005/8/layout/venn2"/>
    <dgm:cxn modelId="{F7EA4C58-30F7-4E05-A72C-7805898D5E8B}" srcId="{2D7A3DB7-9751-4E29-A196-C7D22542A872}" destId="{BB33A35F-8D00-488C-910C-DC8F32F35B9D}" srcOrd="0" destOrd="0" parTransId="{9379FB8E-6838-4F53-8EF4-4060D1F0498B}" sibTransId="{1A81C4B0-94DD-4FA0-B0D0-82BD935CD02D}"/>
    <dgm:cxn modelId="{94CE7D12-4DCA-4D76-A3A7-50F55AEF6E32}" type="presParOf" srcId="{A028BEA2-3442-473D-9BAF-4958BC2C73E6}" destId="{6F2F472A-15E9-4594-94E8-937EE978E2D5}" srcOrd="0" destOrd="0" presId="urn:microsoft.com/office/officeart/2005/8/layout/venn2"/>
    <dgm:cxn modelId="{74FD7206-6E4A-42B0-9BC6-A925BB2A4BDB}" type="presParOf" srcId="{6F2F472A-15E9-4594-94E8-937EE978E2D5}" destId="{8C4A7E5B-6954-4E1C-A78F-E20EE1405129}" srcOrd="0" destOrd="0" presId="urn:microsoft.com/office/officeart/2005/8/layout/venn2"/>
    <dgm:cxn modelId="{44D00CEA-E3B4-4131-BC75-ACDEB0F1FE5A}" type="presParOf" srcId="{6F2F472A-15E9-4594-94E8-937EE978E2D5}" destId="{AC0B4477-C50F-4DDF-A862-068C3A3E6797}" srcOrd="1" destOrd="0" presId="urn:microsoft.com/office/officeart/2005/8/layout/venn2"/>
    <dgm:cxn modelId="{D0A509A9-D8D0-4198-AFA3-27E4EB30D907}" type="presParOf" srcId="{A028BEA2-3442-473D-9BAF-4958BC2C73E6}" destId="{D63C6243-F0F2-41B3-9DB2-8E24BAB821D5}" srcOrd="1" destOrd="0" presId="urn:microsoft.com/office/officeart/2005/8/layout/venn2"/>
    <dgm:cxn modelId="{BE31BF4B-212D-48C1-A676-ADACBAE2F2DD}" type="presParOf" srcId="{D63C6243-F0F2-41B3-9DB2-8E24BAB821D5}" destId="{1801A87F-AC5B-4BFB-AF90-FD6E9EA396BB}" srcOrd="0" destOrd="0" presId="urn:microsoft.com/office/officeart/2005/8/layout/venn2"/>
    <dgm:cxn modelId="{0525FE82-0A13-404C-A530-1AC69D5B90D5}" type="presParOf" srcId="{D63C6243-F0F2-41B3-9DB2-8E24BAB821D5}" destId="{288A9D36-F16A-47FC-BD1C-03E4C6401ED0}" srcOrd="1" destOrd="0" presId="urn:microsoft.com/office/officeart/2005/8/layout/venn2"/>
    <dgm:cxn modelId="{46F8EFE3-2D4E-4D7D-9019-B6EB6250BD64}" type="presParOf" srcId="{A028BEA2-3442-473D-9BAF-4958BC2C73E6}" destId="{376AF306-4B41-4D5B-B5E3-0A468410B7D7}" srcOrd="2" destOrd="0" presId="urn:microsoft.com/office/officeart/2005/8/layout/venn2"/>
    <dgm:cxn modelId="{9DAB54ED-7B96-4840-B7A7-31EFF5E6076D}" type="presParOf" srcId="{376AF306-4B41-4D5B-B5E3-0A468410B7D7}" destId="{98773BD4-55DF-4C1D-ABA0-B6B73A71D4CD}" srcOrd="0" destOrd="0" presId="urn:microsoft.com/office/officeart/2005/8/layout/venn2"/>
    <dgm:cxn modelId="{D0F4D244-B64E-47A9-B2A5-A5FF47AC5254}" type="presParOf" srcId="{376AF306-4B41-4D5B-B5E3-0A468410B7D7}" destId="{C57929E0-44D2-4A74-8126-F8D348A77D41}" srcOrd="1" destOrd="0" presId="urn:microsoft.com/office/officeart/2005/8/layout/venn2"/>
    <dgm:cxn modelId="{2BE34E71-ED35-4999-8E22-8E0B8DC67B23}" type="presParOf" srcId="{A028BEA2-3442-473D-9BAF-4958BC2C73E6}" destId="{A112A234-2810-4602-80D1-1377E077D2DE}" srcOrd="3" destOrd="0" presId="urn:microsoft.com/office/officeart/2005/8/layout/venn2"/>
    <dgm:cxn modelId="{90088BEE-45D1-4698-9B22-20336620CA05}" type="presParOf" srcId="{A112A234-2810-4602-80D1-1377E077D2DE}" destId="{874C9594-1FF9-4341-8028-FAFC01B7D000}" srcOrd="0" destOrd="0" presId="urn:microsoft.com/office/officeart/2005/8/layout/venn2"/>
    <dgm:cxn modelId="{4DE61F91-68E8-4D87-9BE0-136898B2242D}" type="presParOf" srcId="{A112A234-2810-4602-80D1-1377E077D2DE}" destId="{28FADEF6-0481-42F7-B2D6-9E97681BC6F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9D5C3-13CE-4044-AD85-5C1CE1BDAEE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50E1F-FFE1-4FFD-8DBF-404E615B3644}">
      <dgm:prSet phldrT="[Text]" custT="1"/>
      <dgm:spPr/>
      <dgm:t>
        <a:bodyPr/>
        <a:lstStyle/>
        <a:p>
          <a:r>
            <a:rPr lang="en-US" sz="3200" dirty="0" smtClean="0"/>
            <a:t>Your Idea</a:t>
          </a:r>
          <a:endParaRPr lang="en-US" sz="3200" dirty="0"/>
        </a:p>
      </dgm:t>
    </dgm:pt>
    <dgm:pt modelId="{B73514E6-31F7-4265-9B67-D157371409AD}" type="parTrans" cxnId="{3759D2BD-4A66-4A3E-83A0-F04CCCB38EA8}">
      <dgm:prSet/>
      <dgm:spPr/>
      <dgm:t>
        <a:bodyPr/>
        <a:lstStyle/>
        <a:p>
          <a:endParaRPr lang="en-US"/>
        </a:p>
      </dgm:t>
    </dgm:pt>
    <dgm:pt modelId="{25682BE3-49E7-4C6A-9F05-2C01106AE92F}" type="sibTrans" cxnId="{3759D2BD-4A66-4A3E-83A0-F04CCCB38EA8}">
      <dgm:prSet/>
      <dgm:spPr/>
      <dgm:t>
        <a:bodyPr/>
        <a:lstStyle/>
        <a:p>
          <a:endParaRPr lang="en-US"/>
        </a:p>
      </dgm:t>
    </dgm:pt>
    <dgm:pt modelId="{47653D48-5716-4DDF-B936-DBB1A7F8B9D9}">
      <dgm:prSet phldrT="[Text]"/>
      <dgm:spPr/>
      <dgm:t>
        <a:bodyPr/>
        <a:lstStyle/>
        <a:p>
          <a:r>
            <a:rPr lang="en-US" dirty="0" smtClean="0"/>
            <a:t>Behavioral changes</a:t>
          </a:r>
          <a:endParaRPr lang="en-US" dirty="0"/>
        </a:p>
      </dgm:t>
    </dgm:pt>
    <dgm:pt modelId="{239D1893-B88D-41D9-A498-A0867F3BE11B}" type="parTrans" cxnId="{CE9C8985-A609-4079-9508-A2226600E0FF}">
      <dgm:prSet/>
      <dgm:spPr/>
      <dgm:t>
        <a:bodyPr/>
        <a:lstStyle/>
        <a:p>
          <a:endParaRPr lang="en-US"/>
        </a:p>
      </dgm:t>
    </dgm:pt>
    <dgm:pt modelId="{C22817B5-6666-4C2D-9229-C3CC9054E01A}" type="sibTrans" cxnId="{CE9C8985-A609-4079-9508-A2226600E0FF}">
      <dgm:prSet/>
      <dgm:spPr/>
      <dgm:t>
        <a:bodyPr/>
        <a:lstStyle/>
        <a:p>
          <a:endParaRPr lang="en-US" sz="1800"/>
        </a:p>
      </dgm:t>
    </dgm:pt>
    <dgm:pt modelId="{9068162C-7F47-496E-981D-36C242D5645A}">
      <dgm:prSet phldrT="[Text]" custT="1"/>
      <dgm:spPr/>
      <dgm:t>
        <a:bodyPr/>
        <a:lstStyle/>
        <a:p>
          <a:r>
            <a:rPr lang="en-US" sz="1800" dirty="0" smtClean="0"/>
            <a:t>Market D</a:t>
          </a:r>
          <a:r>
            <a:rPr lang="en-US" sz="1600" dirty="0" smtClean="0"/>
            <a:t>iscontinuity</a:t>
          </a:r>
          <a:endParaRPr lang="en-US" sz="1600" dirty="0"/>
        </a:p>
      </dgm:t>
    </dgm:pt>
    <dgm:pt modelId="{7A539281-8F94-4187-8F5D-B6A2EC85D341}" type="parTrans" cxnId="{15C32A4C-9FCB-42E3-8D69-142B480E5620}">
      <dgm:prSet/>
      <dgm:spPr/>
      <dgm:t>
        <a:bodyPr/>
        <a:lstStyle/>
        <a:p>
          <a:endParaRPr lang="en-US"/>
        </a:p>
      </dgm:t>
    </dgm:pt>
    <dgm:pt modelId="{C90DF296-35A8-48CC-8093-DADDDA8F60DA}" type="sibTrans" cxnId="{15C32A4C-9FCB-42E3-8D69-142B480E5620}">
      <dgm:prSet/>
      <dgm:spPr/>
      <dgm:t>
        <a:bodyPr/>
        <a:lstStyle/>
        <a:p>
          <a:endParaRPr lang="en-US" sz="1800"/>
        </a:p>
      </dgm:t>
    </dgm:pt>
    <dgm:pt modelId="{64107BEB-8081-4BE0-BF27-3B2F9A043C8A}">
      <dgm:prSet phldrT="[Text]" custT="1"/>
      <dgm:spPr/>
      <dgm:t>
        <a:bodyPr/>
        <a:lstStyle/>
        <a:p>
          <a:r>
            <a:rPr lang="en-US" sz="1800" dirty="0" smtClean="0"/>
            <a:t>Regulatory / other Changes</a:t>
          </a:r>
        </a:p>
      </dgm:t>
    </dgm:pt>
    <dgm:pt modelId="{381F04FD-4EE9-483C-9A5F-2DD2F31FC48D}" type="parTrans" cxnId="{13328B7F-101E-4E63-9F72-F8B8DF4E4D84}">
      <dgm:prSet/>
      <dgm:spPr/>
      <dgm:t>
        <a:bodyPr/>
        <a:lstStyle/>
        <a:p>
          <a:endParaRPr lang="en-US"/>
        </a:p>
      </dgm:t>
    </dgm:pt>
    <dgm:pt modelId="{ACAAA0AB-30A8-434B-9907-D35CF48F9165}" type="sibTrans" cxnId="{13328B7F-101E-4E63-9F72-F8B8DF4E4D84}">
      <dgm:prSet/>
      <dgm:spPr/>
      <dgm:t>
        <a:bodyPr/>
        <a:lstStyle/>
        <a:p>
          <a:endParaRPr lang="en-US" sz="1800"/>
        </a:p>
      </dgm:t>
    </dgm:pt>
    <dgm:pt modelId="{ADE952CF-265C-4AAC-9DC6-898D0A8B91D9}">
      <dgm:prSet phldrT="[Text]" custT="1"/>
      <dgm:spPr/>
      <dgm:t>
        <a:bodyPr/>
        <a:lstStyle/>
        <a:p>
          <a:r>
            <a:rPr lang="en-US" sz="1800" dirty="0" smtClean="0"/>
            <a:t>Product Innovation</a:t>
          </a:r>
          <a:endParaRPr lang="en-US" sz="1800" dirty="0"/>
        </a:p>
      </dgm:t>
    </dgm:pt>
    <dgm:pt modelId="{D9D51884-F2E1-43E2-9651-10C415E084F7}" type="parTrans" cxnId="{BE571C64-B2BA-48DE-9E3D-27F275B8A745}">
      <dgm:prSet/>
      <dgm:spPr/>
      <dgm:t>
        <a:bodyPr/>
        <a:lstStyle/>
        <a:p>
          <a:endParaRPr lang="en-US"/>
        </a:p>
      </dgm:t>
    </dgm:pt>
    <dgm:pt modelId="{E22F316C-1171-4EFA-8486-9E13CB0E88B0}" type="sibTrans" cxnId="{BE571C64-B2BA-48DE-9E3D-27F275B8A745}">
      <dgm:prSet/>
      <dgm:spPr/>
      <dgm:t>
        <a:bodyPr/>
        <a:lstStyle/>
        <a:p>
          <a:endParaRPr lang="en-US" sz="1800"/>
        </a:p>
      </dgm:t>
    </dgm:pt>
    <dgm:pt modelId="{F51BB22C-5BEC-4F10-8F12-3FD00F4180D0}" type="pres">
      <dgm:prSet presAssocID="{3CD9D5C3-13CE-4044-AD85-5C1CE1BDAEE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07691C-22AB-473C-B69F-771B474657C6}" type="pres">
      <dgm:prSet presAssocID="{AE650E1F-FFE1-4FFD-8DBF-404E615B3644}" presName="centerShape" presStyleLbl="node0" presStyleIdx="0" presStyleCnt="1"/>
      <dgm:spPr/>
      <dgm:t>
        <a:bodyPr/>
        <a:lstStyle/>
        <a:p>
          <a:endParaRPr lang="en-US"/>
        </a:p>
      </dgm:t>
    </dgm:pt>
    <dgm:pt modelId="{9C48C417-1E57-48EB-BCC1-07FAAAE994A2}" type="pres">
      <dgm:prSet presAssocID="{47653D48-5716-4DDF-B936-DBB1A7F8B9D9}" presName="node" presStyleLbl="node1" presStyleIdx="0" presStyleCnt="4" custScaleX="140038" custScaleY="133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E4B66-48D2-45A8-B02B-CFA26E334ADC}" type="pres">
      <dgm:prSet presAssocID="{47653D48-5716-4DDF-B936-DBB1A7F8B9D9}" presName="dummy" presStyleCnt="0"/>
      <dgm:spPr/>
    </dgm:pt>
    <dgm:pt modelId="{D5D537C8-3591-4870-98A5-138407B45A4E}" type="pres">
      <dgm:prSet presAssocID="{C22817B5-6666-4C2D-9229-C3CC9054E01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78C8A8F-2B61-484B-8EF4-BEFE6097E758}" type="pres">
      <dgm:prSet presAssocID="{9068162C-7F47-496E-981D-36C242D5645A}" presName="node" presStyleLbl="node1" presStyleIdx="1" presStyleCnt="4" custScaleX="146202" custScaleY="144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B956F-0A57-4CDF-A067-9E24B79A67A4}" type="pres">
      <dgm:prSet presAssocID="{9068162C-7F47-496E-981D-36C242D5645A}" presName="dummy" presStyleCnt="0"/>
      <dgm:spPr/>
    </dgm:pt>
    <dgm:pt modelId="{67779E53-87CA-4073-BCEA-DA0BA35272A5}" type="pres">
      <dgm:prSet presAssocID="{C90DF296-35A8-48CC-8093-DADDDA8F60D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5B9872C-4113-4168-AB6A-5D7AA4ED6F60}" type="pres">
      <dgm:prSet presAssocID="{64107BEB-8081-4BE0-BF27-3B2F9A043C8A}" presName="node" presStyleLbl="node1" presStyleIdx="2" presStyleCnt="4" custScaleX="140038" custScaleY="133913" custRadScaleRad="102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55E3B-160F-4DB1-BDCC-932F506C0FB3}" type="pres">
      <dgm:prSet presAssocID="{64107BEB-8081-4BE0-BF27-3B2F9A043C8A}" presName="dummy" presStyleCnt="0"/>
      <dgm:spPr/>
    </dgm:pt>
    <dgm:pt modelId="{86E0461A-0490-4195-BE00-143E3AACD87C}" type="pres">
      <dgm:prSet presAssocID="{ACAAA0AB-30A8-434B-9907-D35CF48F916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3CD61F9-E56D-4799-9605-E0885AAE2620}" type="pres">
      <dgm:prSet presAssocID="{ADE952CF-265C-4AAC-9DC6-898D0A8B91D9}" presName="node" presStyleLbl="node1" presStyleIdx="3" presStyleCnt="4" custScaleX="142406" custScaleY="144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90C15-A3DA-4C3E-BC1B-7E93D15057C3}" type="pres">
      <dgm:prSet presAssocID="{ADE952CF-265C-4AAC-9DC6-898D0A8B91D9}" presName="dummy" presStyleCnt="0"/>
      <dgm:spPr/>
    </dgm:pt>
    <dgm:pt modelId="{33197AE9-7937-4D36-8D1D-BB6E16A3853E}" type="pres">
      <dgm:prSet presAssocID="{E22F316C-1171-4EFA-8486-9E13CB0E88B0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15C32A4C-9FCB-42E3-8D69-142B480E5620}" srcId="{AE650E1F-FFE1-4FFD-8DBF-404E615B3644}" destId="{9068162C-7F47-496E-981D-36C242D5645A}" srcOrd="1" destOrd="0" parTransId="{7A539281-8F94-4187-8F5D-B6A2EC85D341}" sibTransId="{C90DF296-35A8-48CC-8093-DADDDA8F60DA}"/>
    <dgm:cxn modelId="{FA9F9FB6-5E0B-E949-A2F0-DEF09EAE0FF4}" type="presOf" srcId="{3CD9D5C3-13CE-4044-AD85-5C1CE1BDAEEE}" destId="{F51BB22C-5BEC-4F10-8F12-3FD00F4180D0}" srcOrd="0" destOrd="0" presId="urn:microsoft.com/office/officeart/2005/8/layout/radial6"/>
    <dgm:cxn modelId="{B599C7D5-9F0E-4645-9F7B-4BAF85792C28}" type="presOf" srcId="{47653D48-5716-4DDF-B936-DBB1A7F8B9D9}" destId="{9C48C417-1E57-48EB-BCC1-07FAAAE994A2}" srcOrd="0" destOrd="0" presId="urn:microsoft.com/office/officeart/2005/8/layout/radial6"/>
    <dgm:cxn modelId="{5BF6321C-8F08-2042-B30F-DFA44B42ADAE}" type="presOf" srcId="{9068162C-7F47-496E-981D-36C242D5645A}" destId="{E78C8A8F-2B61-484B-8EF4-BEFE6097E758}" srcOrd="0" destOrd="0" presId="urn:microsoft.com/office/officeart/2005/8/layout/radial6"/>
    <dgm:cxn modelId="{5324E5B0-077E-594C-A06F-B6429588B879}" type="presOf" srcId="{C90DF296-35A8-48CC-8093-DADDDA8F60DA}" destId="{67779E53-87CA-4073-BCEA-DA0BA35272A5}" srcOrd="0" destOrd="0" presId="urn:microsoft.com/office/officeart/2005/8/layout/radial6"/>
    <dgm:cxn modelId="{20765797-08B7-2A40-A223-BBAF98995D1E}" type="presOf" srcId="{ACAAA0AB-30A8-434B-9907-D35CF48F9165}" destId="{86E0461A-0490-4195-BE00-143E3AACD87C}" srcOrd="0" destOrd="0" presId="urn:microsoft.com/office/officeart/2005/8/layout/radial6"/>
    <dgm:cxn modelId="{13328B7F-101E-4E63-9F72-F8B8DF4E4D84}" srcId="{AE650E1F-FFE1-4FFD-8DBF-404E615B3644}" destId="{64107BEB-8081-4BE0-BF27-3B2F9A043C8A}" srcOrd="2" destOrd="0" parTransId="{381F04FD-4EE9-483C-9A5F-2DD2F31FC48D}" sibTransId="{ACAAA0AB-30A8-434B-9907-D35CF48F9165}"/>
    <dgm:cxn modelId="{0BBD9E93-9728-2744-82CF-5E5C0605C41F}" type="presOf" srcId="{64107BEB-8081-4BE0-BF27-3B2F9A043C8A}" destId="{25B9872C-4113-4168-AB6A-5D7AA4ED6F60}" srcOrd="0" destOrd="0" presId="urn:microsoft.com/office/officeart/2005/8/layout/radial6"/>
    <dgm:cxn modelId="{3759D2BD-4A66-4A3E-83A0-F04CCCB38EA8}" srcId="{3CD9D5C3-13CE-4044-AD85-5C1CE1BDAEEE}" destId="{AE650E1F-FFE1-4FFD-8DBF-404E615B3644}" srcOrd="0" destOrd="0" parTransId="{B73514E6-31F7-4265-9B67-D157371409AD}" sibTransId="{25682BE3-49E7-4C6A-9F05-2C01106AE92F}"/>
    <dgm:cxn modelId="{BE571C64-B2BA-48DE-9E3D-27F275B8A745}" srcId="{AE650E1F-FFE1-4FFD-8DBF-404E615B3644}" destId="{ADE952CF-265C-4AAC-9DC6-898D0A8B91D9}" srcOrd="3" destOrd="0" parTransId="{D9D51884-F2E1-43E2-9651-10C415E084F7}" sibTransId="{E22F316C-1171-4EFA-8486-9E13CB0E88B0}"/>
    <dgm:cxn modelId="{5662CD5E-A60B-3943-9A9E-519407CF7585}" type="presOf" srcId="{ADE952CF-265C-4AAC-9DC6-898D0A8B91D9}" destId="{93CD61F9-E56D-4799-9605-E0885AAE2620}" srcOrd="0" destOrd="0" presId="urn:microsoft.com/office/officeart/2005/8/layout/radial6"/>
    <dgm:cxn modelId="{133FE88D-3DE3-EF4B-B8CD-0BF0C94EADC0}" type="presOf" srcId="{E22F316C-1171-4EFA-8486-9E13CB0E88B0}" destId="{33197AE9-7937-4D36-8D1D-BB6E16A3853E}" srcOrd="0" destOrd="0" presId="urn:microsoft.com/office/officeart/2005/8/layout/radial6"/>
    <dgm:cxn modelId="{CD32BB02-6CA3-FF45-BB05-9E03422AAB0E}" type="presOf" srcId="{C22817B5-6666-4C2D-9229-C3CC9054E01A}" destId="{D5D537C8-3591-4870-98A5-138407B45A4E}" srcOrd="0" destOrd="0" presId="urn:microsoft.com/office/officeart/2005/8/layout/radial6"/>
    <dgm:cxn modelId="{3B97027C-5F45-6647-8346-5D0B93AAF520}" type="presOf" srcId="{AE650E1F-FFE1-4FFD-8DBF-404E615B3644}" destId="{9B07691C-22AB-473C-B69F-771B474657C6}" srcOrd="0" destOrd="0" presId="urn:microsoft.com/office/officeart/2005/8/layout/radial6"/>
    <dgm:cxn modelId="{CE9C8985-A609-4079-9508-A2226600E0FF}" srcId="{AE650E1F-FFE1-4FFD-8DBF-404E615B3644}" destId="{47653D48-5716-4DDF-B936-DBB1A7F8B9D9}" srcOrd="0" destOrd="0" parTransId="{239D1893-B88D-41D9-A498-A0867F3BE11B}" sibTransId="{C22817B5-6666-4C2D-9229-C3CC9054E01A}"/>
    <dgm:cxn modelId="{B8C72D0F-40FF-EF46-9493-A29FC5D3E549}" type="presParOf" srcId="{F51BB22C-5BEC-4F10-8F12-3FD00F4180D0}" destId="{9B07691C-22AB-473C-B69F-771B474657C6}" srcOrd="0" destOrd="0" presId="urn:microsoft.com/office/officeart/2005/8/layout/radial6"/>
    <dgm:cxn modelId="{8CE85C31-6C23-0647-842E-4B0CFA4B5594}" type="presParOf" srcId="{F51BB22C-5BEC-4F10-8F12-3FD00F4180D0}" destId="{9C48C417-1E57-48EB-BCC1-07FAAAE994A2}" srcOrd="1" destOrd="0" presId="urn:microsoft.com/office/officeart/2005/8/layout/radial6"/>
    <dgm:cxn modelId="{3BD33B6B-50F5-1F4A-A603-1FCA92D27D0A}" type="presParOf" srcId="{F51BB22C-5BEC-4F10-8F12-3FD00F4180D0}" destId="{300E4B66-48D2-45A8-B02B-CFA26E334ADC}" srcOrd="2" destOrd="0" presId="urn:microsoft.com/office/officeart/2005/8/layout/radial6"/>
    <dgm:cxn modelId="{53521109-8A3D-D146-8924-A1312496E496}" type="presParOf" srcId="{F51BB22C-5BEC-4F10-8F12-3FD00F4180D0}" destId="{D5D537C8-3591-4870-98A5-138407B45A4E}" srcOrd="3" destOrd="0" presId="urn:microsoft.com/office/officeart/2005/8/layout/radial6"/>
    <dgm:cxn modelId="{64FCD09B-0032-1D44-9DA3-02D4EBEA14B0}" type="presParOf" srcId="{F51BB22C-5BEC-4F10-8F12-3FD00F4180D0}" destId="{E78C8A8F-2B61-484B-8EF4-BEFE6097E758}" srcOrd="4" destOrd="0" presId="urn:microsoft.com/office/officeart/2005/8/layout/radial6"/>
    <dgm:cxn modelId="{D4AEF8EA-E64B-7F46-8186-484DA247BA0E}" type="presParOf" srcId="{F51BB22C-5BEC-4F10-8F12-3FD00F4180D0}" destId="{EDCB956F-0A57-4CDF-A067-9E24B79A67A4}" srcOrd="5" destOrd="0" presId="urn:microsoft.com/office/officeart/2005/8/layout/radial6"/>
    <dgm:cxn modelId="{E853E204-14D4-5B40-97B0-9DBC3BDD3413}" type="presParOf" srcId="{F51BB22C-5BEC-4F10-8F12-3FD00F4180D0}" destId="{67779E53-87CA-4073-BCEA-DA0BA35272A5}" srcOrd="6" destOrd="0" presId="urn:microsoft.com/office/officeart/2005/8/layout/radial6"/>
    <dgm:cxn modelId="{4B6529CE-8E1F-C04A-B0B6-919345A646CB}" type="presParOf" srcId="{F51BB22C-5BEC-4F10-8F12-3FD00F4180D0}" destId="{25B9872C-4113-4168-AB6A-5D7AA4ED6F60}" srcOrd="7" destOrd="0" presId="urn:microsoft.com/office/officeart/2005/8/layout/radial6"/>
    <dgm:cxn modelId="{B1BFFC2D-3BE4-0D4D-82CA-BF817A600BA8}" type="presParOf" srcId="{F51BB22C-5BEC-4F10-8F12-3FD00F4180D0}" destId="{72C55E3B-160F-4DB1-BDCC-932F506C0FB3}" srcOrd="8" destOrd="0" presId="urn:microsoft.com/office/officeart/2005/8/layout/radial6"/>
    <dgm:cxn modelId="{966FE56D-6043-B34F-85DA-8CE6D49BC669}" type="presParOf" srcId="{F51BB22C-5BEC-4F10-8F12-3FD00F4180D0}" destId="{86E0461A-0490-4195-BE00-143E3AACD87C}" srcOrd="9" destOrd="0" presId="urn:microsoft.com/office/officeart/2005/8/layout/radial6"/>
    <dgm:cxn modelId="{593779D5-A2C0-624C-9FFB-53BDDCA48F82}" type="presParOf" srcId="{F51BB22C-5BEC-4F10-8F12-3FD00F4180D0}" destId="{93CD61F9-E56D-4799-9605-E0885AAE2620}" srcOrd="10" destOrd="0" presId="urn:microsoft.com/office/officeart/2005/8/layout/radial6"/>
    <dgm:cxn modelId="{4F0AEA51-53B9-0F4C-AF91-F8D90D47F8C8}" type="presParOf" srcId="{F51BB22C-5BEC-4F10-8F12-3FD00F4180D0}" destId="{7D890C15-A3DA-4C3E-BC1B-7E93D15057C3}" srcOrd="11" destOrd="0" presId="urn:microsoft.com/office/officeart/2005/8/layout/radial6"/>
    <dgm:cxn modelId="{A2036820-1AEA-2F42-8967-1CD3D449DAAF}" type="presParOf" srcId="{F51BB22C-5BEC-4F10-8F12-3FD00F4180D0}" destId="{33197AE9-7937-4D36-8D1D-BB6E16A3853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B3467F-D3AA-40FA-B937-EA28AAD7F432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4C8FAD-19CD-4B7F-B083-9FB8B8138867}">
      <dgm:prSet phldrT="[Text]"/>
      <dgm:spPr/>
      <dgm:t>
        <a:bodyPr/>
        <a:lstStyle/>
        <a:p>
          <a:r>
            <a:rPr lang="en-US" dirty="0" smtClean="0"/>
            <a:t>LOI / MOU</a:t>
          </a:r>
        </a:p>
        <a:p>
          <a:r>
            <a:rPr lang="en-US" dirty="0" err="1" smtClean="0"/>
            <a:t>Referenceable</a:t>
          </a:r>
          <a:r>
            <a:rPr lang="en-US" dirty="0" smtClean="0"/>
            <a:t> Customers</a:t>
          </a:r>
        </a:p>
        <a:p>
          <a:r>
            <a:rPr lang="en-US" dirty="0" smtClean="0"/>
            <a:t>Quotations </a:t>
          </a:r>
          <a:endParaRPr lang="en-US" dirty="0"/>
        </a:p>
      </dgm:t>
    </dgm:pt>
    <dgm:pt modelId="{85FCD437-FF43-4376-B11A-87F9144BB917}" type="parTrans" cxnId="{88300CF2-1C1D-4E07-9536-2308266E3DE6}">
      <dgm:prSet/>
      <dgm:spPr/>
      <dgm:t>
        <a:bodyPr/>
        <a:lstStyle/>
        <a:p>
          <a:endParaRPr lang="en-US"/>
        </a:p>
      </dgm:t>
    </dgm:pt>
    <dgm:pt modelId="{82BCF767-D59C-4F34-8BB3-3239F09C126E}" type="sibTrans" cxnId="{88300CF2-1C1D-4E07-9536-2308266E3DE6}">
      <dgm:prSet/>
      <dgm:spPr/>
      <dgm:t>
        <a:bodyPr/>
        <a:lstStyle/>
        <a:p>
          <a:endParaRPr lang="en-US"/>
        </a:p>
      </dgm:t>
    </dgm:pt>
    <dgm:pt modelId="{29C2272C-1E7E-4011-9352-FDD1780FB37A}">
      <dgm:prSet phldrT="[Text]"/>
      <dgm:spPr/>
      <dgm:t>
        <a:bodyPr/>
        <a:lstStyle/>
        <a:p>
          <a:r>
            <a:rPr lang="en-US" dirty="0" smtClean="0"/>
            <a:t>Revenue/Orders</a:t>
          </a:r>
        </a:p>
        <a:p>
          <a:r>
            <a:rPr lang="en-US" dirty="0" smtClean="0"/>
            <a:t>Execution-</a:t>
          </a:r>
        </a:p>
        <a:p>
          <a:r>
            <a:rPr lang="en-US" dirty="0" smtClean="0"/>
            <a:t>Users/Stats</a:t>
          </a:r>
        </a:p>
        <a:p>
          <a:r>
            <a:rPr lang="en-US" dirty="0" smtClean="0"/>
            <a:t>Proxies</a:t>
          </a:r>
        </a:p>
        <a:p>
          <a:r>
            <a:rPr lang="en-US" dirty="0" smtClean="0"/>
            <a:t>Industry reports</a:t>
          </a:r>
        </a:p>
        <a:p>
          <a:endParaRPr lang="en-US" dirty="0"/>
        </a:p>
      </dgm:t>
    </dgm:pt>
    <dgm:pt modelId="{9F30AE14-1D9D-4665-ABEE-059FDDAE6C93}" type="parTrans" cxnId="{007D0235-A0C0-4294-8624-AEEDAB9BBD25}">
      <dgm:prSet/>
      <dgm:spPr/>
      <dgm:t>
        <a:bodyPr/>
        <a:lstStyle/>
        <a:p>
          <a:endParaRPr lang="en-US"/>
        </a:p>
      </dgm:t>
    </dgm:pt>
    <dgm:pt modelId="{9B3BF8A9-BA82-4C07-BFB9-20356DE80AA2}" type="sibTrans" cxnId="{007D0235-A0C0-4294-8624-AEEDAB9BBD25}">
      <dgm:prSet/>
      <dgm:spPr/>
      <dgm:t>
        <a:bodyPr/>
        <a:lstStyle/>
        <a:p>
          <a:endParaRPr lang="en-US"/>
        </a:p>
      </dgm:t>
    </dgm:pt>
    <dgm:pt modelId="{BC368C88-A8A4-4C1D-BEAD-0A9088F9FD88}">
      <dgm:prSet phldrT="[Text]"/>
      <dgm:spPr/>
      <dgm:t>
        <a:bodyPr/>
        <a:lstStyle/>
        <a:p>
          <a:r>
            <a:rPr lang="en-US" dirty="0" smtClean="0"/>
            <a:t>Anecdotes</a:t>
          </a:r>
        </a:p>
        <a:p>
          <a:r>
            <a:rPr lang="en-US" dirty="0" smtClean="0"/>
            <a:t>Public sources</a:t>
          </a:r>
        </a:p>
        <a:p>
          <a:r>
            <a:rPr lang="en-US" dirty="0" smtClean="0"/>
            <a:t>“We believe”</a:t>
          </a:r>
          <a:endParaRPr lang="en-US" dirty="0"/>
        </a:p>
      </dgm:t>
    </dgm:pt>
    <dgm:pt modelId="{57950E0B-671F-4D77-AF6A-1E436EFA68B6}" type="parTrans" cxnId="{AAE1C4AA-B3A4-485A-874D-E27C787C1120}">
      <dgm:prSet/>
      <dgm:spPr/>
      <dgm:t>
        <a:bodyPr/>
        <a:lstStyle/>
        <a:p>
          <a:endParaRPr lang="en-US"/>
        </a:p>
      </dgm:t>
    </dgm:pt>
    <dgm:pt modelId="{4B97E4B1-7AA1-4D24-8F1C-76BC0B4E5AE8}" type="sibTrans" cxnId="{AAE1C4AA-B3A4-485A-874D-E27C787C1120}">
      <dgm:prSet/>
      <dgm:spPr/>
      <dgm:t>
        <a:bodyPr/>
        <a:lstStyle/>
        <a:p>
          <a:endParaRPr lang="en-US"/>
        </a:p>
      </dgm:t>
    </dgm:pt>
    <dgm:pt modelId="{A719DEFA-ABDB-451A-BF1D-D3B33CAD84D3}">
      <dgm:prSet phldrT="[Text]"/>
      <dgm:spPr/>
      <dgm:t>
        <a:bodyPr/>
        <a:lstStyle/>
        <a:p>
          <a:r>
            <a:rPr lang="en-US" dirty="0" smtClean="0"/>
            <a:t>Surveys</a:t>
          </a:r>
        </a:p>
        <a:p>
          <a:r>
            <a:rPr lang="en-US" dirty="0" smtClean="0"/>
            <a:t>Public research</a:t>
          </a:r>
        </a:p>
        <a:p>
          <a:r>
            <a:rPr lang="en-US" dirty="0" smtClean="0"/>
            <a:t>Traditional quantitative research methods</a:t>
          </a:r>
        </a:p>
        <a:p>
          <a:endParaRPr lang="en-US" dirty="0"/>
        </a:p>
      </dgm:t>
    </dgm:pt>
    <dgm:pt modelId="{D9C51457-F248-43C6-923F-06D6F71452F2}" type="parTrans" cxnId="{81F4D487-8A17-4D69-85D4-CF0EAD7F8D8F}">
      <dgm:prSet/>
      <dgm:spPr/>
      <dgm:t>
        <a:bodyPr/>
        <a:lstStyle/>
        <a:p>
          <a:endParaRPr lang="en-US"/>
        </a:p>
      </dgm:t>
    </dgm:pt>
    <dgm:pt modelId="{04DFAFDB-19FE-40B1-85ED-2338D86B4E5D}" type="sibTrans" cxnId="{81F4D487-8A17-4D69-85D4-CF0EAD7F8D8F}">
      <dgm:prSet/>
      <dgm:spPr/>
      <dgm:t>
        <a:bodyPr/>
        <a:lstStyle/>
        <a:p>
          <a:endParaRPr lang="en-US"/>
        </a:p>
      </dgm:t>
    </dgm:pt>
    <dgm:pt modelId="{498AE6CC-2B9B-4451-8480-1CED4AD34712}" type="pres">
      <dgm:prSet presAssocID="{8CB3467F-D3AA-40FA-B937-EA28AAD7F43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58DDB2-25A2-4192-BB78-FB0D3C2D7222}" type="pres">
      <dgm:prSet presAssocID="{8CB3467F-D3AA-40FA-B937-EA28AAD7F432}" presName="axisShape" presStyleLbl="bgShp" presStyleIdx="0" presStyleCnt="1"/>
      <dgm:spPr/>
    </dgm:pt>
    <dgm:pt modelId="{7A1DB87F-B8D8-4CBB-842E-C7208FA11908}" type="pres">
      <dgm:prSet presAssocID="{8CB3467F-D3AA-40FA-B937-EA28AAD7F432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5FC3B-21D8-4B8F-9750-4A948FE2687E}" type="pres">
      <dgm:prSet presAssocID="{8CB3467F-D3AA-40FA-B937-EA28AAD7F432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57EAD-9DB0-40BC-A2E4-FA7D559B40B3}" type="pres">
      <dgm:prSet presAssocID="{8CB3467F-D3AA-40FA-B937-EA28AAD7F432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F4FD5-CF6A-4042-B77B-30B9AD279F50}" type="pres">
      <dgm:prSet presAssocID="{8CB3467F-D3AA-40FA-B937-EA28AAD7F432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3A6027-8A6D-D34C-A7F1-188E1AF95ED0}" type="presOf" srcId="{A719DEFA-ABDB-451A-BF1D-D3B33CAD84D3}" destId="{EC9F4FD5-CF6A-4042-B77B-30B9AD279F50}" srcOrd="0" destOrd="0" presId="urn:microsoft.com/office/officeart/2005/8/layout/matrix2"/>
    <dgm:cxn modelId="{00EAC16B-5D7C-5440-8EA2-289E6A4DF9D5}" type="presOf" srcId="{8CB3467F-D3AA-40FA-B937-EA28AAD7F432}" destId="{498AE6CC-2B9B-4451-8480-1CED4AD34712}" srcOrd="0" destOrd="0" presId="urn:microsoft.com/office/officeart/2005/8/layout/matrix2"/>
    <dgm:cxn modelId="{007D0235-A0C0-4294-8624-AEEDAB9BBD25}" srcId="{8CB3467F-D3AA-40FA-B937-EA28AAD7F432}" destId="{29C2272C-1E7E-4011-9352-FDD1780FB37A}" srcOrd="1" destOrd="0" parTransId="{9F30AE14-1D9D-4665-ABEE-059FDDAE6C93}" sibTransId="{9B3BF8A9-BA82-4C07-BFB9-20356DE80AA2}"/>
    <dgm:cxn modelId="{AAE1C4AA-B3A4-485A-874D-E27C787C1120}" srcId="{8CB3467F-D3AA-40FA-B937-EA28AAD7F432}" destId="{BC368C88-A8A4-4C1D-BEAD-0A9088F9FD88}" srcOrd="2" destOrd="0" parTransId="{57950E0B-671F-4D77-AF6A-1E436EFA68B6}" sibTransId="{4B97E4B1-7AA1-4D24-8F1C-76BC0B4E5AE8}"/>
    <dgm:cxn modelId="{81F4D487-8A17-4D69-85D4-CF0EAD7F8D8F}" srcId="{8CB3467F-D3AA-40FA-B937-EA28AAD7F432}" destId="{A719DEFA-ABDB-451A-BF1D-D3B33CAD84D3}" srcOrd="3" destOrd="0" parTransId="{D9C51457-F248-43C6-923F-06D6F71452F2}" sibTransId="{04DFAFDB-19FE-40B1-85ED-2338D86B4E5D}"/>
    <dgm:cxn modelId="{88300CF2-1C1D-4E07-9536-2308266E3DE6}" srcId="{8CB3467F-D3AA-40FA-B937-EA28AAD7F432}" destId="{774C8FAD-19CD-4B7F-B083-9FB8B8138867}" srcOrd="0" destOrd="0" parTransId="{85FCD437-FF43-4376-B11A-87F9144BB917}" sibTransId="{82BCF767-D59C-4F34-8BB3-3239F09C126E}"/>
    <dgm:cxn modelId="{16AB0C3D-DBD6-034C-B12D-997768EF9690}" type="presOf" srcId="{BC368C88-A8A4-4C1D-BEAD-0A9088F9FD88}" destId="{9C657EAD-9DB0-40BC-A2E4-FA7D559B40B3}" srcOrd="0" destOrd="0" presId="urn:microsoft.com/office/officeart/2005/8/layout/matrix2"/>
    <dgm:cxn modelId="{3FADFD54-5A22-9041-9E0C-73AE3F1D8F35}" type="presOf" srcId="{29C2272C-1E7E-4011-9352-FDD1780FB37A}" destId="{C6A5FC3B-21D8-4B8F-9750-4A948FE2687E}" srcOrd="0" destOrd="0" presId="urn:microsoft.com/office/officeart/2005/8/layout/matrix2"/>
    <dgm:cxn modelId="{2E97BB7C-A511-6B4A-8DC3-61131F033F88}" type="presOf" srcId="{774C8FAD-19CD-4B7F-B083-9FB8B8138867}" destId="{7A1DB87F-B8D8-4CBB-842E-C7208FA11908}" srcOrd="0" destOrd="0" presId="urn:microsoft.com/office/officeart/2005/8/layout/matrix2"/>
    <dgm:cxn modelId="{C3481A37-2225-514E-BFBA-0BFF0E92B1F9}" type="presParOf" srcId="{498AE6CC-2B9B-4451-8480-1CED4AD34712}" destId="{9E58DDB2-25A2-4192-BB78-FB0D3C2D7222}" srcOrd="0" destOrd="0" presId="urn:microsoft.com/office/officeart/2005/8/layout/matrix2"/>
    <dgm:cxn modelId="{59AC8E42-03D3-FD4A-A2BE-96A0554858E7}" type="presParOf" srcId="{498AE6CC-2B9B-4451-8480-1CED4AD34712}" destId="{7A1DB87F-B8D8-4CBB-842E-C7208FA11908}" srcOrd="1" destOrd="0" presId="urn:microsoft.com/office/officeart/2005/8/layout/matrix2"/>
    <dgm:cxn modelId="{44F63780-2298-DA4E-BC6E-1E110E9300AB}" type="presParOf" srcId="{498AE6CC-2B9B-4451-8480-1CED4AD34712}" destId="{C6A5FC3B-21D8-4B8F-9750-4A948FE2687E}" srcOrd="2" destOrd="0" presId="urn:microsoft.com/office/officeart/2005/8/layout/matrix2"/>
    <dgm:cxn modelId="{730472C8-5250-304C-8C9B-51D6A47CFA7C}" type="presParOf" srcId="{498AE6CC-2B9B-4451-8480-1CED4AD34712}" destId="{9C657EAD-9DB0-40BC-A2E4-FA7D559B40B3}" srcOrd="3" destOrd="0" presId="urn:microsoft.com/office/officeart/2005/8/layout/matrix2"/>
    <dgm:cxn modelId="{66B312F2-C787-6742-9D77-19054251B302}" type="presParOf" srcId="{498AE6CC-2B9B-4451-8480-1CED4AD34712}" destId="{EC9F4FD5-CF6A-4042-B77B-30B9AD279F5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9420F2-2916-4DD0-930F-168B1228C4B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901367A6-FE19-46F9-B24C-19B38A5F9B01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/>
              </a:solidFill>
            </a:rPr>
            <a:t>Product release</a:t>
          </a:r>
          <a:endParaRPr lang="en-US" sz="2000" dirty="0">
            <a:solidFill>
              <a:schemeClr val="tx1"/>
            </a:solidFill>
          </a:endParaRPr>
        </a:p>
      </dgm:t>
    </dgm:pt>
    <dgm:pt modelId="{8FA668F3-7096-4F98-821F-2F197CAD2159}" type="parTrans" cxnId="{8CF57E1C-0A23-4A6D-97B3-4A64CAFA0BE3}">
      <dgm:prSet/>
      <dgm:spPr/>
      <dgm:t>
        <a:bodyPr/>
        <a:lstStyle/>
        <a:p>
          <a:endParaRPr lang="en-US"/>
        </a:p>
      </dgm:t>
    </dgm:pt>
    <dgm:pt modelId="{9483E75C-8461-4F2B-ACC0-D805062BF941}" type="sibTrans" cxnId="{8CF57E1C-0A23-4A6D-97B3-4A64CAFA0BE3}">
      <dgm:prSet/>
      <dgm:spPr/>
      <dgm:t>
        <a:bodyPr/>
        <a:lstStyle/>
        <a:p>
          <a:endParaRPr lang="en-US"/>
        </a:p>
      </dgm:t>
    </dgm:pt>
    <dgm:pt modelId="{DF400858-F916-4508-AA0A-9EB0CA2E2157}">
      <dgm:prSet/>
      <dgm:spPr/>
      <dgm:t>
        <a:bodyPr/>
        <a:lstStyle/>
        <a:p>
          <a:r>
            <a:rPr lang="en-US" dirty="0" smtClean="0"/>
            <a:t>User validation</a:t>
          </a:r>
        </a:p>
      </dgm:t>
    </dgm:pt>
    <dgm:pt modelId="{D623CA74-C46D-44E8-9B0D-10D6B89BE8FE}" type="parTrans" cxnId="{D991453A-ABA1-49E2-A487-DE80A7A52142}">
      <dgm:prSet/>
      <dgm:spPr/>
      <dgm:t>
        <a:bodyPr/>
        <a:lstStyle/>
        <a:p>
          <a:endParaRPr lang="en-US"/>
        </a:p>
      </dgm:t>
    </dgm:pt>
    <dgm:pt modelId="{2E1F985E-B36F-4206-A3C2-E128DB77E378}" type="sibTrans" cxnId="{D991453A-ABA1-49E2-A487-DE80A7A52142}">
      <dgm:prSet/>
      <dgm:spPr/>
      <dgm:t>
        <a:bodyPr/>
        <a:lstStyle/>
        <a:p>
          <a:endParaRPr lang="en-US"/>
        </a:p>
      </dgm:t>
    </dgm:pt>
    <dgm:pt modelId="{C621360E-A7D8-48D0-810D-A4588B018629}">
      <dgm:prSet/>
      <dgm:spPr/>
      <dgm:t>
        <a:bodyPr/>
        <a:lstStyle/>
        <a:p>
          <a:r>
            <a:rPr lang="en-US" dirty="0" smtClean="0"/>
            <a:t>Beta</a:t>
          </a:r>
        </a:p>
      </dgm:t>
    </dgm:pt>
    <dgm:pt modelId="{491684E4-EA04-4AEA-983B-90A7E1594D66}" type="parTrans" cxnId="{151C48C0-00DE-4B48-BDE6-CEB34F150864}">
      <dgm:prSet/>
      <dgm:spPr/>
      <dgm:t>
        <a:bodyPr/>
        <a:lstStyle/>
        <a:p>
          <a:endParaRPr lang="en-US"/>
        </a:p>
      </dgm:t>
    </dgm:pt>
    <dgm:pt modelId="{EDAB2F0A-3035-4A73-AEBE-CFE499D2D75A}" type="sibTrans" cxnId="{151C48C0-00DE-4B48-BDE6-CEB34F150864}">
      <dgm:prSet/>
      <dgm:spPr/>
      <dgm:t>
        <a:bodyPr/>
        <a:lstStyle/>
        <a:p>
          <a:endParaRPr lang="en-US"/>
        </a:p>
      </dgm:t>
    </dgm:pt>
    <dgm:pt modelId="{200E2C95-1717-4C88-AAEE-1CE2B0438EB6}">
      <dgm:prSet/>
      <dgm:spPr/>
      <dgm:t>
        <a:bodyPr/>
        <a:lstStyle/>
        <a:p>
          <a:r>
            <a:rPr lang="en-US" dirty="0" smtClean="0"/>
            <a:t>Alpha</a:t>
          </a:r>
        </a:p>
      </dgm:t>
    </dgm:pt>
    <dgm:pt modelId="{D7754297-DFF0-4EDA-9C0A-DA9370FFAAE7}" type="parTrans" cxnId="{DCFF48B3-107F-4952-BE8A-415912BA1877}">
      <dgm:prSet/>
      <dgm:spPr/>
      <dgm:t>
        <a:bodyPr/>
        <a:lstStyle/>
        <a:p>
          <a:endParaRPr lang="en-US"/>
        </a:p>
      </dgm:t>
    </dgm:pt>
    <dgm:pt modelId="{C650D996-C8D4-44EF-81EA-C3B5686C096F}" type="sibTrans" cxnId="{DCFF48B3-107F-4952-BE8A-415912BA1877}">
      <dgm:prSet/>
      <dgm:spPr/>
      <dgm:t>
        <a:bodyPr/>
        <a:lstStyle/>
        <a:p>
          <a:endParaRPr lang="en-US"/>
        </a:p>
      </dgm:t>
    </dgm:pt>
    <dgm:pt modelId="{BB590927-6F8B-4F87-AFD7-782154A558F7}">
      <dgm:prSet/>
      <dgm:spPr/>
      <dgm:t>
        <a:bodyPr/>
        <a:lstStyle/>
        <a:p>
          <a:r>
            <a:rPr lang="en-US" dirty="0" smtClean="0"/>
            <a:t>Prototype</a:t>
          </a:r>
        </a:p>
      </dgm:t>
    </dgm:pt>
    <dgm:pt modelId="{5353267C-51DB-4EE9-9476-3A7D3B9137F6}" type="parTrans" cxnId="{8232A1F6-5A06-44DA-A57B-1F2541D9F5BD}">
      <dgm:prSet/>
      <dgm:spPr/>
      <dgm:t>
        <a:bodyPr/>
        <a:lstStyle/>
        <a:p>
          <a:endParaRPr lang="en-US"/>
        </a:p>
      </dgm:t>
    </dgm:pt>
    <dgm:pt modelId="{D694D56D-3C5A-4D21-9DE9-2ED4EC58F5F5}" type="sibTrans" cxnId="{8232A1F6-5A06-44DA-A57B-1F2541D9F5BD}">
      <dgm:prSet/>
      <dgm:spPr/>
      <dgm:t>
        <a:bodyPr/>
        <a:lstStyle/>
        <a:p>
          <a:endParaRPr lang="en-US"/>
        </a:p>
      </dgm:t>
    </dgm:pt>
    <dgm:pt modelId="{0BA43C23-9196-439A-B5C5-99DC5D6C8182}">
      <dgm:prSet/>
      <dgm:spPr/>
      <dgm:t>
        <a:bodyPr/>
        <a:lstStyle/>
        <a:p>
          <a:r>
            <a:rPr lang="en-US" dirty="0" smtClean="0"/>
            <a:t>Mock-up</a:t>
          </a:r>
        </a:p>
      </dgm:t>
    </dgm:pt>
    <dgm:pt modelId="{70E1BCEC-C0DF-4AF1-AB71-2E6B255A07F8}" type="parTrans" cxnId="{CA172836-F61D-40E3-A820-56D73E89A8BC}">
      <dgm:prSet/>
      <dgm:spPr/>
      <dgm:t>
        <a:bodyPr/>
        <a:lstStyle/>
        <a:p>
          <a:endParaRPr lang="en-US"/>
        </a:p>
      </dgm:t>
    </dgm:pt>
    <dgm:pt modelId="{52125C91-7409-460A-86CB-AA88A1BA2D1F}" type="sibTrans" cxnId="{CA172836-F61D-40E3-A820-56D73E89A8BC}">
      <dgm:prSet/>
      <dgm:spPr/>
      <dgm:t>
        <a:bodyPr/>
        <a:lstStyle/>
        <a:p>
          <a:endParaRPr lang="en-US"/>
        </a:p>
      </dgm:t>
    </dgm:pt>
    <dgm:pt modelId="{9F832F4D-23FA-4367-8D38-CD1F8797E813}">
      <dgm:prSet/>
      <dgm:spPr/>
      <dgm:t>
        <a:bodyPr/>
        <a:lstStyle/>
        <a:p>
          <a:r>
            <a:rPr lang="en-US" dirty="0" smtClean="0"/>
            <a:t>Screen shots</a:t>
          </a:r>
        </a:p>
      </dgm:t>
    </dgm:pt>
    <dgm:pt modelId="{B013F371-010F-47DE-B9BE-DC3C6B43CEB8}" type="parTrans" cxnId="{89CDB14F-39EE-420E-86BC-4202DF1D6975}">
      <dgm:prSet/>
      <dgm:spPr/>
      <dgm:t>
        <a:bodyPr/>
        <a:lstStyle/>
        <a:p>
          <a:endParaRPr lang="en-US"/>
        </a:p>
      </dgm:t>
    </dgm:pt>
    <dgm:pt modelId="{D1BCDD06-759D-44D0-A1FF-A3AE2D06FDA7}" type="sibTrans" cxnId="{89CDB14F-39EE-420E-86BC-4202DF1D6975}">
      <dgm:prSet/>
      <dgm:spPr/>
      <dgm:t>
        <a:bodyPr/>
        <a:lstStyle/>
        <a:p>
          <a:endParaRPr lang="en-US"/>
        </a:p>
      </dgm:t>
    </dgm:pt>
    <dgm:pt modelId="{41B9542E-7440-4FDE-82D3-71515BA7200C}" type="pres">
      <dgm:prSet presAssocID="{289420F2-2916-4DD0-930F-168B1228C4B0}" presName="Name0" presStyleCnt="0">
        <dgm:presLayoutVars>
          <dgm:dir/>
          <dgm:animLvl val="lvl"/>
          <dgm:resizeHandles val="exact"/>
        </dgm:presLayoutVars>
      </dgm:prSet>
      <dgm:spPr/>
    </dgm:pt>
    <dgm:pt modelId="{891008F9-01FA-4AE5-8276-53744437C7D1}" type="pres">
      <dgm:prSet presAssocID="{901367A6-FE19-46F9-B24C-19B38A5F9B01}" presName="Name8" presStyleCnt="0"/>
      <dgm:spPr/>
    </dgm:pt>
    <dgm:pt modelId="{0F6D0A23-4B7B-4535-BEBA-DB09884F67B4}" type="pres">
      <dgm:prSet presAssocID="{901367A6-FE19-46F9-B24C-19B38A5F9B01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A551A-510B-4D90-953D-4EC64241B5A6}" type="pres">
      <dgm:prSet presAssocID="{901367A6-FE19-46F9-B24C-19B38A5F9B0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8F512-B1D8-4F6C-ADFB-42B882B4B873}" type="pres">
      <dgm:prSet presAssocID="{DF400858-F916-4508-AA0A-9EB0CA2E2157}" presName="Name8" presStyleCnt="0"/>
      <dgm:spPr/>
    </dgm:pt>
    <dgm:pt modelId="{9EC15A99-0382-46F8-A3B9-867E6A8CFD31}" type="pres">
      <dgm:prSet presAssocID="{DF400858-F916-4508-AA0A-9EB0CA2E2157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5D779-D417-4095-81EA-FDFCE4D940FE}" type="pres">
      <dgm:prSet presAssocID="{DF400858-F916-4508-AA0A-9EB0CA2E21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ECED0-7E15-4FA8-8EFC-25E268956EBC}" type="pres">
      <dgm:prSet presAssocID="{C621360E-A7D8-48D0-810D-A4588B018629}" presName="Name8" presStyleCnt="0"/>
      <dgm:spPr/>
    </dgm:pt>
    <dgm:pt modelId="{AA4982EF-2A32-4F2C-98B3-77E3B2B24DF0}" type="pres">
      <dgm:prSet presAssocID="{C621360E-A7D8-48D0-810D-A4588B018629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7DDF3-9BCB-4F01-AB88-83E02DDCA824}" type="pres">
      <dgm:prSet presAssocID="{C621360E-A7D8-48D0-810D-A4588B0186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BECA0-E427-4FA3-9530-93857D7C968E}" type="pres">
      <dgm:prSet presAssocID="{200E2C95-1717-4C88-AAEE-1CE2B0438EB6}" presName="Name8" presStyleCnt="0"/>
      <dgm:spPr/>
    </dgm:pt>
    <dgm:pt modelId="{5D101C6E-5DE0-483A-B528-35E1D080D131}" type="pres">
      <dgm:prSet presAssocID="{200E2C95-1717-4C88-AAEE-1CE2B0438EB6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6FF1D-BFA7-4A88-88A3-104D98F4C5B9}" type="pres">
      <dgm:prSet presAssocID="{200E2C95-1717-4C88-AAEE-1CE2B0438EB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28B3A-5A5C-4C47-A1D1-C3DD692F39FA}" type="pres">
      <dgm:prSet presAssocID="{BB590927-6F8B-4F87-AFD7-782154A558F7}" presName="Name8" presStyleCnt="0"/>
      <dgm:spPr/>
    </dgm:pt>
    <dgm:pt modelId="{62E57334-66FF-4E7F-8E6F-595B07600990}" type="pres">
      <dgm:prSet presAssocID="{BB590927-6F8B-4F87-AFD7-782154A558F7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54478-E21D-46AF-A173-B5C6A9840250}" type="pres">
      <dgm:prSet presAssocID="{BB590927-6F8B-4F87-AFD7-782154A558F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554C1-C253-4062-B4D5-1C2ADA5D8B42}" type="pres">
      <dgm:prSet presAssocID="{0BA43C23-9196-439A-B5C5-99DC5D6C8182}" presName="Name8" presStyleCnt="0"/>
      <dgm:spPr/>
    </dgm:pt>
    <dgm:pt modelId="{9F25B90F-8CCE-450C-A1E8-80D8C0CC7B80}" type="pres">
      <dgm:prSet presAssocID="{0BA43C23-9196-439A-B5C5-99DC5D6C8182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18D5F-F22B-481F-88B3-E1016F0E5D2B}" type="pres">
      <dgm:prSet presAssocID="{0BA43C23-9196-439A-B5C5-99DC5D6C818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27A1B-177D-40DC-921A-C879CBAAD377}" type="pres">
      <dgm:prSet presAssocID="{9F832F4D-23FA-4367-8D38-CD1F8797E813}" presName="Name8" presStyleCnt="0"/>
      <dgm:spPr/>
    </dgm:pt>
    <dgm:pt modelId="{8E714859-D788-49EE-A39A-0292E988B3A7}" type="pres">
      <dgm:prSet presAssocID="{9F832F4D-23FA-4367-8D38-CD1F8797E813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36EE0-BE8D-447E-8885-F9C74945D73D}" type="pres">
      <dgm:prSet presAssocID="{9F832F4D-23FA-4367-8D38-CD1F8797E81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91453A-ABA1-49E2-A487-DE80A7A52142}" srcId="{289420F2-2916-4DD0-930F-168B1228C4B0}" destId="{DF400858-F916-4508-AA0A-9EB0CA2E2157}" srcOrd="1" destOrd="0" parTransId="{D623CA74-C46D-44E8-9B0D-10D6B89BE8FE}" sibTransId="{2E1F985E-B36F-4206-A3C2-E128DB77E378}"/>
    <dgm:cxn modelId="{BF308AAA-F15B-3146-8407-EA11D67839AE}" type="presOf" srcId="{BB590927-6F8B-4F87-AFD7-782154A558F7}" destId="{43D54478-E21D-46AF-A173-B5C6A9840250}" srcOrd="1" destOrd="0" presId="urn:microsoft.com/office/officeart/2005/8/layout/pyramid1"/>
    <dgm:cxn modelId="{BE2C9110-4155-8249-A018-55E30F72F731}" type="presOf" srcId="{DF400858-F916-4508-AA0A-9EB0CA2E2157}" destId="{9EC15A99-0382-46F8-A3B9-867E6A8CFD31}" srcOrd="0" destOrd="0" presId="urn:microsoft.com/office/officeart/2005/8/layout/pyramid1"/>
    <dgm:cxn modelId="{FA038484-459B-5C41-885F-34D5370D447A}" type="presOf" srcId="{DF400858-F916-4508-AA0A-9EB0CA2E2157}" destId="{7775D779-D417-4095-81EA-FDFCE4D940FE}" srcOrd="1" destOrd="0" presId="urn:microsoft.com/office/officeart/2005/8/layout/pyramid1"/>
    <dgm:cxn modelId="{0C21E55E-3639-D04F-99BB-1F552EE77AA9}" type="presOf" srcId="{9F832F4D-23FA-4367-8D38-CD1F8797E813}" destId="{8E714859-D788-49EE-A39A-0292E988B3A7}" srcOrd="0" destOrd="0" presId="urn:microsoft.com/office/officeart/2005/8/layout/pyramid1"/>
    <dgm:cxn modelId="{8232A1F6-5A06-44DA-A57B-1F2541D9F5BD}" srcId="{289420F2-2916-4DD0-930F-168B1228C4B0}" destId="{BB590927-6F8B-4F87-AFD7-782154A558F7}" srcOrd="4" destOrd="0" parTransId="{5353267C-51DB-4EE9-9476-3A7D3B9137F6}" sibTransId="{D694D56D-3C5A-4D21-9DE9-2ED4EC58F5F5}"/>
    <dgm:cxn modelId="{B82EEDFA-7E20-E240-96D9-8B0D96E1C75D}" type="presOf" srcId="{289420F2-2916-4DD0-930F-168B1228C4B0}" destId="{41B9542E-7440-4FDE-82D3-71515BA7200C}" srcOrd="0" destOrd="0" presId="urn:microsoft.com/office/officeart/2005/8/layout/pyramid1"/>
    <dgm:cxn modelId="{5CE41B55-BD6A-2041-A44B-9F3D76A1609B}" type="presOf" srcId="{901367A6-FE19-46F9-B24C-19B38A5F9B01}" destId="{36AA551A-510B-4D90-953D-4EC64241B5A6}" srcOrd="1" destOrd="0" presId="urn:microsoft.com/office/officeart/2005/8/layout/pyramid1"/>
    <dgm:cxn modelId="{D80F9359-C5A8-B041-91EA-B1508E5993C3}" type="presOf" srcId="{200E2C95-1717-4C88-AAEE-1CE2B0438EB6}" destId="{5D101C6E-5DE0-483A-B528-35E1D080D131}" srcOrd="0" destOrd="0" presId="urn:microsoft.com/office/officeart/2005/8/layout/pyramid1"/>
    <dgm:cxn modelId="{5F056BC4-7B3E-FD44-904E-8EF8FBBFCF1E}" type="presOf" srcId="{901367A6-FE19-46F9-B24C-19B38A5F9B01}" destId="{0F6D0A23-4B7B-4535-BEBA-DB09884F67B4}" srcOrd="0" destOrd="0" presId="urn:microsoft.com/office/officeart/2005/8/layout/pyramid1"/>
    <dgm:cxn modelId="{4D51DBF5-9649-084A-AEF0-EB211F285764}" type="presOf" srcId="{C621360E-A7D8-48D0-810D-A4588B018629}" destId="{9CC7DDF3-9BCB-4F01-AB88-83E02DDCA824}" srcOrd="1" destOrd="0" presId="urn:microsoft.com/office/officeart/2005/8/layout/pyramid1"/>
    <dgm:cxn modelId="{8CF57E1C-0A23-4A6D-97B3-4A64CAFA0BE3}" srcId="{289420F2-2916-4DD0-930F-168B1228C4B0}" destId="{901367A6-FE19-46F9-B24C-19B38A5F9B01}" srcOrd="0" destOrd="0" parTransId="{8FA668F3-7096-4F98-821F-2F197CAD2159}" sibTransId="{9483E75C-8461-4F2B-ACC0-D805062BF941}"/>
    <dgm:cxn modelId="{65EDF879-236D-B248-A457-88C2A6057549}" type="presOf" srcId="{9F832F4D-23FA-4367-8D38-CD1F8797E813}" destId="{F8536EE0-BE8D-447E-8885-F9C74945D73D}" srcOrd="1" destOrd="0" presId="urn:microsoft.com/office/officeart/2005/8/layout/pyramid1"/>
    <dgm:cxn modelId="{792BBBFB-CFD4-5C47-9A8E-3155915A6619}" type="presOf" srcId="{C621360E-A7D8-48D0-810D-A4588B018629}" destId="{AA4982EF-2A32-4F2C-98B3-77E3B2B24DF0}" srcOrd="0" destOrd="0" presId="urn:microsoft.com/office/officeart/2005/8/layout/pyramid1"/>
    <dgm:cxn modelId="{DCFF48B3-107F-4952-BE8A-415912BA1877}" srcId="{289420F2-2916-4DD0-930F-168B1228C4B0}" destId="{200E2C95-1717-4C88-AAEE-1CE2B0438EB6}" srcOrd="3" destOrd="0" parTransId="{D7754297-DFF0-4EDA-9C0A-DA9370FFAAE7}" sibTransId="{C650D996-C8D4-44EF-81EA-C3B5686C096F}"/>
    <dgm:cxn modelId="{151C48C0-00DE-4B48-BDE6-CEB34F150864}" srcId="{289420F2-2916-4DD0-930F-168B1228C4B0}" destId="{C621360E-A7D8-48D0-810D-A4588B018629}" srcOrd="2" destOrd="0" parTransId="{491684E4-EA04-4AEA-983B-90A7E1594D66}" sibTransId="{EDAB2F0A-3035-4A73-AEBE-CFE499D2D75A}"/>
    <dgm:cxn modelId="{FA1EE569-2FEC-7C41-8CB8-BFB62DD34B98}" type="presOf" srcId="{0BA43C23-9196-439A-B5C5-99DC5D6C8182}" destId="{0DC18D5F-F22B-481F-88B3-E1016F0E5D2B}" srcOrd="1" destOrd="0" presId="urn:microsoft.com/office/officeart/2005/8/layout/pyramid1"/>
    <dgm:cxn modelId="{5C8551D1-556A-0A43-845D-0F74B39DEE4E}" type="presOf" srcId="{BB590927-6F8B-4F87-AFD7-782154A558F7}" destId="{62E57334-66FF-4E7F-8E6F-595B07600990}" srcOrd="0" destOrd="0" presId="urn:microsoft.com/office/officeart/2005/8/layout/pyramid1"/>
    <dgm:cxn modelId="{89CDB14F-39EE-420E-86BC-4202DF1D6975}" srcId="{289420F2-2916-4DD0-930F-168B1228C4B0}" destId="{9F832F4D-23FA-4367-8D38-CD1F8797E813}" srcOrd="6" destOrd="0" parTransId="{B013F371-010F-47DE-B9BE-DC3C6B43CEB8}" sibTransId="{D1BCDD06-759D-44D0-A1FF-A3AE2D06FDA7}"/>
    <dgm:cxn modelId="{AE7252A6-FEEC-E542-AA43-7B47A910FBD5}" type="presOf" srcId="{200E2C95-1717-4C88-AAEE-1CE2B0438EB6}" destId="{4066FF1D-BFA7-4A88-88A3-104D98F4C5B9}" srcOrd="1" destOrd="0" presId="urn:microsoft.com/office/officeart/2005/8/layout/pyramid1"/>
    <dgm:cxn modelId="{CA172836-F61D-40E3-A820-56D73E89A8BC}" srcId="{289420F2-2916-4DD0-930F-168B1228C4B0}" destId="{0BA43C23-9196-439A-B5C5-99DC5D6C8182}" srcOrd="5" destOrd="0" parTransId="{70E1BCEC-C0DF-4AF1-AB71-2E6B255A07F8}" sibTransId="{52125C91-7409-460A-86CB-AA88A1BA2D1F}"/>
    <dgm:cxn modelId="{B4B02ADA-C37F-9F46-A14B-1A9853CB3E68}" type="presOf" srcId="{0BA43C23-9196-439A-B5C5-99DC5D6C8182}" destId="{9F25B90F-8CCE-450C-A1E8-80D8C0CC7B80}" srcOrd="0" destOrd="0" presId="urn:microsoft.com/office/officeart/2005/8/layout/pyramid1"/>
    <dgm:cxn modelId="{385574C0-8881-F74A-B6BD-597E50AB3431}" type="presParOf" srcId="{41B9542E-7440-4FDE-82D3-71515BA7200C}" destId="{891008F9-01FA-4AE5-8276-53744437C7D1}" srcOrd="0" destOrd="0" presId="urn:microsoft.com/office/officeart/2005/8/layout/pyramid1"/>
    <dgm:cxn modelId="{B3C88DF4-E60E-B346-9FC8-85FC05EC40D6}" type="presParOf" srcId="{891008F9-01FA-4AE5-8276-53744437C7D1}" destId="{0F6D0A23-4B7B-4535-BEBA-DB09884F67B4}" srcOrd="0" destOrd="0" presId="urn:microsoft.com/office/officeart/2005/8/layout/pyramid1"/>
    <dgm:cxn modelId="{1E4C46B4-24FA-FA4C-8A85-9A2A66ED63EA}" type="presParOf" srcId="{891008F9-01FA-4AE5-8276-53744437C7D1}" destId="{36AA551A-510B-4D90-953D-4EC64241B5A6}" srcOrd="1" destOrd="0" presId="urn:microsoft.com/office/officeart/2005/8/layout/pyramid1"/>
    <dgm:cxn modelId="{2A7AEA75-114B-4945-BA8B-784F25B09E2A}" type="presParOf" srcId="{41B9542E-7440-4FDE-82D3-71515BA7200C}" destId="{95A8F512-B1D8-4F6C-ADFB-42B882B4B873}" srcOrd="1" destOrd="0" presId="urn:microsoft.com/office/officeart/2005/8/layout/pyramid1"/>
    <dgm:cxn modelId="{791EA21C-5AFD-BA4E-8486-99F7192EF6DC}" type="presParOf" srcId="{95A8F512-B1D8-4F6C-ADFB-42B882B4B873}" destId="{9EC15A99-0382-46F8-A3B9-867E6A8CFD31}" srcOrd="0" destOrd="0" presId="urn:microsoft.com/office/officeart/2005/8/layout/pyramid1"/>
    <dgm:cxn modelId="{B930F5CF-00C0-434A-AEE4-8FD2826DD754}" type="presParOf" srcId="{95A8F512-B1D8-4F6C-ADFB-42B882B4B873}" destId="{7775D779-D417-4095-81EA-FDFCE4D940FE}" srcOrd="1" destOrd="0" presId="urn:microsoft.com/office/officeart/2005/8/layout/pyramid1"/>
    <dgm:cxn modelId="{F1689BD0-3F12-4E4D-87CA-ADC4F3C6ADC5}" type="presParOf" srcId="{41B9542E-7440-4FDE-82D3-71515BA7200C}" destId="{D25ECED0-7E15-4FA8-8EFC-25E268956EBC}" srcOrd="2" destOrd="0" presId="urn:microsoft.com/office/officeart/2005/8/layout/pyramid1"/>
    <dgm:cxn modelId="{3B181D72-B180-7844-AA5E-71C8382BB43C}" type="presParOf" srcId="{D25ECED0-7E15-4FA8-8EFC-25E268956EBC}" destId="{AA4982EF-2A32-4F2C-98B3-77E3B2B24DF0}" srcOrd="0" destOrd="0" presId="urn:microsoft.com/office/officeart/2005/8/layout/pyramid1"/>
    <dgm:cxn modelId="{09C982C2-635C-964A-9ADA-9FF780DB4354}" type="presParOf" srcId="{D25ECED0-7E15-4FA8-8EFC-25E268956EBC}" destId="{9CC7DDF3-9BCB-4F01-AB88-83E02DDCA824}" srcOrd="1" destOrd="0" presId="urn:microsoft.com/office/officeart/2005/8/layout/pyramid1"/>
    <dgm:cxn modelId="{20D12D1B-F111-C64C-8B7C-0CC8CA5F08BC}" type="presParOf" srcId="{41B9542E-7440-4FDE-82D3-71515BA7200C}" destId="{7B1BECA0-E427-4FA3-9530-93857D7C968E}" srcOrd="3" destOrd="0" presId="urn:microsoft.com/office/officeart/2005/8/layout/pyramid1"/>
    <dgm:cxn modelId="{0B92D317-68DD-0343-8BBB-94C70B768F5E}" type="presParOf" srcId="{7B1BECA0-E427-4FA3-9530-93857D7C968E}" destId="{5D101C6E-5DE0-483A-B528-35E1D080D131}" srcOrd="0" destOrd="0" presId="urn:microsoft.com/office/officeart/2005/8/layout/pyramid1"/>
    <dgm:cxn modelId="{F553C0D5-ADC2-C343-BC51-8109E2E80876}" type="presParOf" srcId="{7B1BECA0-E427-4FA3-9530-93857D7C968E}" destId="{4066FF1D-BFA7-4A88-88A3-104D98F4C5B9}" srcOrd="1" destOrd="0" presId="urn:microsoft.com/office/officeart/2005/8/layout/pyramid1"/>
    <dgm:cxn modelId="{8FCA889C-CDCC-F94F-B9E2-FFE4BC65CF20}" type="presParOf" srcId="{41B9542E-7440-4FDE-82D3-71515BA7200C}" destId="{F9A28B3A-5A5C-4C47-A1D1-C3DD692F39FA}" srcOrd="4" destOrd="0" presId="urn:microsoft.com/office/officeart/2005/8/layout/pyramid1"/>
    <dgm:cxn modelId="{446FAF71-5111-6C4F-A7B5-E87E60A454F4}" type="presParOf" srcId="{F9A28B3A-5A5C-4C47-A1D1-C3DD692F39FA}" destId="{62E57334-66FF-4E7F-8E6F-595B07600990}" srcOrd="0" destOrd="0" presId="urn:microsoft.com/office/officeart/2005/8/layout/pyramid1"/>
    <dgm:cxn modelId="{F7519EB8-DDE5-6443-BAF4-82D129348E69}" type="presParOf" srcId="{F9A28B3A-5A5C-4C47-A1D1-C3DD692F39FA}" destId="{43D54478-E21D-46AF-A173-B5C6A9840250}" srcOrd="1" destOrd="0" presId="urn:microsoft.com/office/officeart/2005/8/layout/pyramid1"/>
    <dgm:cxn modelId="{803927F3-8729-2342-85EF-05143345A6AF}" type="presParOf" srcId="{41B9542E-7440-4FDE-82D3-71515BA7200C}" destId="{BC2554C1-C253-4062-B4D5-1C2ADA5D8B42}" srcOrd="5" destOrd="0" presId="urn:microsoft.com/office/officeart/2005/8/layout/pyramid1"/>
    <dgm:cxn modelId="{1863E9BF-52B0-5A48-8F42-C7BD7D1C0A07}" type="presParOf" srcId="{BC2554C1-C253-4062-B4D5-1C2ADA5D8B42}" destId="{9F25B90F-8CCE-450C-A1E8-80D8C0CC7B80}" srcOrd="0" destOrd="0" presId="urn:microsoft.com/office/officeart/2005/8/layout/pyramid1"/>
    <dgm:cxn modelId="{B4458701-A4EF-8749-9368-0AE9A7E5A46C}" type="presParOf" srcId="{BC2554C1-C253-4062-B4D5-1C2ADA5D8B42}" destId="{0DC18D5F-F22B-481F-88B3-E1016F0E5D2B}" srcOrd="1" destOrd="0" presId="urn:microsoft.com/office/officeart/2005/8/layout/pyramid1"/>
    <dgm:cxn modelId="{795C7647-CF36-2E4C-863F-975AA2599183}" type="presParOf" srcId="{41B9542E-7440-4FDE-82D3-71515BA7200C}" destId="{61027A1B-177D-40DC-921A-C879CBAAD377}" srcOrd="6" destOrd="0" presId="urn:microsoft.com/office/officeart/2005/8/layout/pyramid1"/>
    <dgm:cxn modelId="{B794CF88-E47F-1F47-8E1C-A2B5EA37FF4C}" type="presParOf" srcId="{61027A1B-177D-40DC-921A-C879CBAAD377}" destId="{8E714859-D788-49EE-A39A-0292E988B3A7}" srcOrd="0" destOrd="0" presId="urn:microsoft.com/office/officeart/2005/8/layout/pyramid1"/>
    <dgm:cxn modelId="{E65025E9-95B9-7B4C-8A0E-76849F9E1FCB}" type="presParOf" srcId="{61027A1B-177D-40DC-921A-C879CBAAD377}" destId="{F8536EE0-BE8D-447E-8885-F9C74945D73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9420F2-2916-4DD0-930F-168B1228C4B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901367A6-FE19-46F9-B24C-19B38A5F9B01}">
      <dgm:prSet phldrT="[Text]" custT="1"/>
      <dgm:spPr/>
      <dgm:t>
        <a:bodyPr/>
        <a:lstStyle/>
        <a:p>
          <a:pPr algn="ctr"/>
          <a:r>
            <a:rPr lang="en-US" sz="3200" dirty="0" smtClean="0">
              <a:solidFill>
                <a:schemeClr val="tx1"/>
              </a:solidFill>
              <a:latin typeface="Times New Roman"/>
              <a:cs typeface="Times New Roman"/>
            </a:rPr>
            <a:t>$</a:t>
          </a:r>
          <a:endParaRPr lang="en-US" sz="3200" dirty="0">
            <a:solidFill>
              <a:schemeClr val="tx1"/>
            </a:solidFill>
          </a:endParaRPr>
        </a:p>
      </dgm:t>
    </dgm:pt>
    <dgm:pt modelId="{8FA668F3-7096-4F98-821F-2F197CAD2159}" type="parTrans" cxnId="{8CF57E1C-0A23-4A6D-97B3-4A64CAFA0BE3}">
      <dgm:prSet/>
      <dgm:spPr/>
      <dgm:t>
        <a:bodyPr/>
        <a:lstStyle/>
        <a:p>
          <a:endParaRPr lang="en-US"/>
        </a:p>
      </dgm:t>
    </dgm:pt>
    <dgm:pt modelId="{9483E75C-8461-4F2B-ACC0-D805062BF941}" type="sibTrans" cxnId="{8CF57E1C-0A23-4A6D-97B3-4A64CAFA0BE3}">
      <dgm:prSet/>
      <dgm:spPr/>
      <dgm:t>
        <a:bodyPr/>
        <a:lstStyle/>
        <a:p>
          <a:endParaRPr lang="en-US"/>
        </a:p>
      </dgm:t>
    </dgm:pt>
    <dgm:pt modelId="{31B34945-23CE-4B85-BEDB-B71FF360040C}">
      <dgm:prSet/>
      <dgm:spPr/>
      <dgm:t>
        <a:bodyPr/>
        <a:lstStyle/>
        <a:p>
          <a:r>
            <a:rPr lang="en-US" dirty="0" smtClean="0"/>
            <a:t>Users</a:t>
          </a:r>
        </a:p>
      </dgm:t>
    </dgm:pt>
    <dgm:pt modelId="{914D6812-DA2B-42A7-A066-873A1D3A058D}" type="parTrans" cxnId="{5F1E755D-3058-4F8A-85DF-66405F4EC29B}">
      <dgm:prSet/>
      <dgm:spPr/>
      <dgm:t>
        <a:bodyPr/>
        <a:lstStyle/>
        <a:p>
          <a:endParaRPr lang="en-US"/>
        </a:p>
      </dgm:t>
    </dgm:pt>
    <dgm:pt modelId="{BB244322-3904-4DE7-AC18-028A2D36B90D}" type="sibTrans" cxnId="{5F1E755D-3058-4F8A-85DF-66405F4EC29B}">
      <dgm:prSet/>
      <dgm:spPr/>
      <dgm:t>
        <a:bodyPr/>
        <a:lstStyle/>
        <a:p>
          <a:endParaRPr lang="en-US"/>
        </a:p>
      </dgm:t>
    </dgm:pt>
    <dgm:pt modelId="{0B58BF22-C0CD-452F-A6FC-6A72E9A76F41}">
      <dgm:prSet/>
      <dgm:spPr/>
      <dgm:t>
        <a:bodyPr/>
        <a:lstStyle/>
        <a:p>
          <a:r>
            <a:rPr lang="en-US" dirty="0" smtClean="0"/>
            <a:t>LOI / MOU for Beta customers</a:t>
          </a:r>
        </a:p>
      </dgm:t>
    </dgm:pt>
    <dgm:pt modelId="{0AFF7E44-368B-4B77-BE9F-CAAC6E194622}" type="parTrans" cxnId="{104F34CF-E93B-449D-8E45-774844D231DA}">
      <dgm:prSet/>
      <dgm:spPr/>
      <dgm:t>
        <a:bodyPr/>
        <a:lstStyle/>
        <a:p>
          <a:endParaRPr lang="en-US"/>
        </a:p>
      </dgm:t>
    </dgm:pt>
    <dgm:pt modelId="{15D0044A-B7A0-4D8C-97E3-E22727254E20}" type="sibTrans" cxnId="{104F34CF-E93B-449D-8E45-774844D231DA}">
      <dgm:prSet/>
      <dgm:spPr/>
      <dgm:t>
        <a:bodyPr/>
        <a:lstStyle/>
        <a:p>
          <a:endParaRPr lang="en-US"/>
        </a:p>
      </dgm:t>
    </dgm:pt>
    <dgm:pt modelId="{F4D08402-8C6D-4185-BA64-6CC0716AE515}">
      <dgm:prSet/>
      <dgm:spPr/>
      <dgm:t>
        <a:bodyPr/>
        <a:lstStyle/>
        <a:p>
          <a:r>
            <a:rPr lang="en-US" dirty="0" smtClean="0"/>
            <a:t>Potential customers who can be contacted as references</a:t>
          </a:r>
        </a:p>
      </dgm:t>
    </dgm:pt>
    <dgm:pt modelId="{635CB162-2CAB-450A-A116-AC53BC12C725}" type="parTrans" cxnId="{DF326F43-DEB4-4D3E-85F2-BDC2884449F5}">
      <dgm:prSet/>
      <dgm:spPr/>
      <dgm:t>
        <a:bodyPr/>
        <a:lstStyle/>
        <a:p>
          <a:endParaRPr lang="en-US"/>
        </a:p>
      </dgm:t>
    </dgm:pt>
    <dgm:pt modelId="{D84641F5-CB3B-49F3-961D-649A53E1CB76}" type="sibTrans" cxnId="{DF326F43-DEB4-4D3E-85F2-BDC2884449F5}">
      <dgm:prSet/>
      <dgm:spPr/>
      <dgm:t>
        <a:bodyPr/>
        <a:lstStyle/>
        <a:p>
          <a:endParaRPr lang="en-US"/>
        </a:p>
      </dgm:t>
    </dgm:pt>
    <dgm:pt modelId="{026452AB-39D3-48EE-B2ED-54383E3F04EA}">
      <dgm:prSet/>
      <dgm:spPr/>
      <dgm:t>
        <a:bodyPr/>
        <a:lstStyle/>
        <a:p>
          <a:r>
            <a:rPr lang="en-US" dirty="0" smtClean="0"/>
            <a:t>Written references from potential customers</a:t>
          </a:r>
        </a:p>
      </dgm:t>
    </dgm:pt>
    <dgm:pt modelId="{A946DB77-D306-4F55-A95D-356519D3706B}" type="parTrans" cxnId="{B17D6648-2446-4DA0-880C-2480FFDBDD16}">
      <dgm:prSet/>
      <dgm:spPr/>
      <dgm:t>
        <a:bodyPr/>
        <a:lstStyle/>
        <a:p>
          <a:endParaRPr lang="en-US"/>
        </a:p>
      </dgm:t>
    </dgm:pt>
    <dgm:pt modelId="{1F894B0A-28AC-44CB-924A-27256BDF21A1}" type="sibTrans" cxnId="{B17D6648-2446-4DA0-880C-2480FFDBDD16}">
      <dgm:prSet/>
      <dgm:spPr/>
      <dgm:t>
        <a:bodyPr/>
        <a:lstStyle/>
        <a:p>
          <a:endParaRPr lang="en-US"/>
        </a:p>
      </dgm:t>
    </dgm:pt>
    <dgm:pt modelId="{0218426B-2DCF-470F-8653-E24A87661044}">
      <dgm:prSet/>
      <dgm:spPr/>
      <dgm:t>
        <a:bodyPr/>
        <a:lstStyle/>
        <a:p>
          <a:r>
            <a:rPr lang="en-US" dirty="0" smtClean="0"/>
            <a:t>Names of customers</a:t>
          </a:r>
        </a:p>
      </dgm:t>
    </dgm:pt>
    <dgm:pt modelId="{2341278B-6FDC-4E65-AD84-C0F63C5D4B09}" type="parTrans" cxnId="{B0D4761F-FB6B-4AB2-9568-1E009F79FF15}">
      <dgm:prSet/>
      <dgm:spPr/>
      <dgm:t>
        <a:bodyPr/>
        <a:lstStyle/>
        <a:p>
          <a:endParaRPr lang="en-US"/>
        </a:p>
      </dgm:t>
    </dgm:pt>
    <dgm:pt modelId="{F0426E6C-B3B5-4CFF-90C2-7DF6C4DF503C}" type="sibTrans" cxnId="{B0D4761F-FB6B-4AB2-9568-1E009F79FF15}">
      <dgm:prSet/>
      <dgm:spPr/>
      <dgm:t>
        <a:bodyPr/>
        <a:lstStyle/>
        <a:p>
          <a:endParaRPr lang="en-US"/>
        </a:p>
      </dgm:t>
    </dgm:pt>
    <dgm:pt modelId="{41B9542E-7440-4FDE-82D3-71515BA7200C}" type="pres">
      <dgm:prSet presAssocID="{289420F2-2916-4DD0-930F-168B1228C4B0}" presName="Name0" presStyleCnt="0">
        <dgm:presLayoutVars>
          <dgm:dir/>
          <dgm:animLvl val="lvl"/>
          <dgm:resizeHandles val="exact"/>
        </dgm:presLayoutVars>
      </dgm:prSet>
      <dgm:spPr/>
    </dgm:pt>
    <dgm:pt modelId="{891008F9-01FA-4AE5-8276-53744437C7D1}" type="pres">
      <dgm:prSet presAssocID="{901367A6-FE19-46F9-B24C-19B38A5F9B01}" presName="Name8" presStyleCnt="0"/>
      <dgm:spPr/>
    </dgm:pt>
    <dgm:pt modelId="{0F6D0A23-4B7B-4535-BEBA-DB09884F67B4}" type="pres">
      <dgm:prSet presAssocID="{901367A6-FE19-46F9-B24C-19B38A5F9B01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A551A-510B-4D90-953D-4EC64241B5A6}" type="pres">
      <dgm:prSet presAssocID="{901367A6-FE19-46F9-B24C-19B38A5F9B0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137EC-40FE-4D87-9018-F9DBF5DD64CD}" type="pres">
      <dgm:prSet presAssocID="{31B34945-23CE-4B85-BEDB-B71FF360040C}" presName="Name8" presStyleCnt="0"/>
      <dgm:spPr/>
    </dgm:pt>
    <dgm:pt modelId="{43C719D1-DE6E-4F88-8178-1EC2F77BB8FB}" type="pres">
      <dgm:prSet presAssocID="{31B34945-23CE-4B85-BEDB-B71FF360040C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E803C-1CFE-4D97-8B4F-C3FE11FE34D3}" type="pres">
      <dgm:prSet presAssocID="{31B34945-23CE-4B85-BEDB-B71FF360040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9EEC0-3D75-4B62-A746-826DF7536853}" type="pres">
      <dgm:prSet presAssocID="{0B58BF22-C0CD-452F-A6FC-6A72E9A76F41}" presName="Name8" presStyleCnt="0"/>
      <dgm:spPr/>
    </dgm:pt>
    <dgm:pt modelId="{4144854B-BC4A-4EAA-932A-712141B79E78}" type="pres">
      <dgm:prSet presAssocID="{0B58BF22-C0CD-452F-A6FC-6A72E9A76F41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3729A-133C-4BE4-B2C5-A068543EAF2B}" type="pres">
      <dgm:prSet presAssocID="{0B58BF22-C0CD-452F-A6FC-6A72E9A76F4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E709D-BDD8-4F57-805A-2DB8CA0649B4}" type="pres">
      <dgm:prSet presAssocID="{F4D08402-8C6D-4185-BA64-6CC0716AE515}" presName="Name8" presStyleCnt="0"/>
      <dgm:spPr/>
    </dgm:pt>
    <dgm:pt modelId="{D1CDCC0E-E7A8-498E-A6C6-3753746B2922}" type="pres">
      <dgm:prSet presAssocID="{F4D08402-8C6D-4185-BA64-6CC0716AE515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FE3EA-045C-4F83-BE92-1797B6A50324}" type="pres">
      <dgm:prSet presAssocID="{F4D08402-8C6D-4185-BA64-6CC0716AE51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DD864-EDA7-4FC5-8D59-4880636C4BD6}" type="pres">
      <dgm:prSet presAssocID="{026452AB-39D3-48EE-B2ED-54383E3F04EA}" presName="Name8" presStyleCnt="0"/>
      <dgm:spPr/>
    </dgm:pt>
    <dgm:pt modelId="{6381CD3B-1C1D-4F18-B3D2-A0B25E087BB7}" type="pres">
      <dgm:prSet presAssocID="{026452AB-39D3-48EE-B2ED-54383E3F04EA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F1E25-F55E-410F-A79A-A2AA9789335E}" type="pres">
      <dgm:prSet presAssocID="{026452AB-39D3-48EE-B2ED-54383E3F04E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1CBAF-9368-4BEC-940D-CD8441FF45A2}" type="pres">
      <dgm:prSet presAssocID="{0218426B-2DCF-470F-8653-E24A87661044}" presName="Name8" presStyleCnt="0"/>
      <dgm:spPr/>
    </dgm:pt>
    <dgm:pt modelId="{A6B81541-F78E-4EA9-8D62-87AE83A55D53}" type="pres">
      <dgm:prSet presAssocID="{0218426B-2DCF-470F-8653-E24A87661044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153F4-7E7F-4797-BA40-E106F0E93225}" type="pres">
      <dgm:prSet presAssocID="{0218426B-2DCF-470F-8653-E24A8766104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ABA144-E8B3-2249-ADD9-A50DC6058A7C}" type="presOf" srcId="{0B58BF22-C0CD-452F-A6FC-6A72E9A76F41}" destId="{3E53729A-133C-4BE4-B2C5-A068543EAF2B}" srcOrd="1" destOrd="0" presId="urn:microsoft.com/office/officeart/2005/8/layout/pyramid1"/>
    <dgm:cxn modelId="{E20159B1-66A7-984D-9801-18DA10A4EFE2}" type="presOf" srcId="{901367A6-FE19-46F9-B24C-19B38A5F9B01}" destId="{0F6D0A23-4B7B-4535-BEBA-DB09884F67B4}" srcOrd="0" destOrd="0" presId="urn:microsoft.com/office/officeart/2005/8/layout/pyramid1"/>
    <dgm:cxn modelId="{9EDEA9A9-A8B6-3547-86D0-9C3E0E1E48BC}" type="presOf" srcId="{289420F2-2916-4DD0-930F-168B1228C4B0}" destId="{41B9542E-7440-4FDE-82D3-71515BA7200C}" srcOrd="0" destOrd="0" presId="urn:microsoft.com/office/officeart/2005/8/layout/pyramid1"/>
    <dgm:cxn modelId="{B17D6648-2446-4DA0-880C-2480FFDBDD16}" srcId="{289420F2-2916-4DD0-930F-168B1228C4B0}" destId="{026452AB-39D3-48EE-B2ED-54383E3F04EA}" srcOrd="4" destOrd="0" parTransId="{A946DB77-D306-4F55-A95D-356519D3706B}" sibTransId="{1F894B0A-28AC-44CB-924A-27256BDF21A1}"/>
    <dgm:cxn modelId="{104F34CF-E93B-449D-8E45-774844D231DA}" srcId="{289420F2-2916-4DD0-930F-168B1228C4B0}" destId="{0B58BF22-C0CD-452F-A6FC-6A72E9A76F41}" srcOrd="2" destOrd="0" parTransId="{0AFF7E44-368B-4B77-BE9F-CAAC6E194622}" sibTransId="{15D0044A-B7A0-4D8C-97E3-E22727254E20}"/>
    <dgm:cxn modelId="{B0D4761F-FB6B-4AB2-9568-1E009F79FF15}" srcId="{289420F2-2916-4DD0-930F-168B1228C4B0}" destId="{0218426B-2DCF-470F-8653-E24A87661044}" srcOrd="5" destOrd="0" parTransId="{2341278B-6FDC-4E65-AD84-C0F63C5D4B09}" sibTransId="{F0426E6C-B3B5-4CFF-90C2-7DF6C4DF503C}"/>
    <dgm:cxn modelId="{D398B30B-3A25-B646-9AE3-3E28660654D6}" type="presOf" srcId="{31B34945-23CE-4B85-BEDB-B71FF360040C}" destId="{BE3E803C-1CFE-4D97-8B4F-C3FE11FE34D3}" srcOrd="1" destOrd="0" presId="urn:microsoft.com/office/officeart/2005/8/layout/pyramid1"/>
    <dgm:cxn modelId="{F57A8792-D9B4-A747-B903-05C06BDB9F2D}" type="presOf" srcId="{0B58BF22-C0CD-452F-A6FC-6A72E9A76F41}" destId="{4144854B-BC4A-4EAA-932A-712141B79E78}" srcOrd="0" destOrd="0" presId="urn:microsoft.com/office/officeart/2005/8/layout/pyramid1"/>
    <dgm:cxn modelId="{8CF57E1C-0A23-4A6D-97B3-4A64CAFA0BE3}" srcId="{289420F2-2916-4DD0-930F-168B1228C4B0}" destId="{901367A6-FE19-46F9-B24C-19B38A5F9B01}" srcOrd="0" destOrd="0" parTransId="{8FA668F3-7096-4F98-821F-2F197CAD2159}" sibTransId="{9483E75C-8461-4F2B-ACC0-D805062BF941}"/>
    <dgm:cxn modelId="{445C89AC-774E-D94A-BB38-5EB77B01C6D7}" type="presOf" srcId="{0218426B-2DCF-470F-8653-E24A87661044}" destId="{0BB153F4-7E7F-4797-BA40-E106F0E93225}" srcOrd="1" destOrd="0" presId="urn:microsoft.com/office/officeart/2005/8/layout/pyramid1"/>
    <dgm:cxn modelId="{DF326F43-DEB4-4D3E-85F2-BDC2884449F5}" srcId="{289420F2-2916-4DD0-930F-168B1228C4B0}" destId="{F4D08402-8C6D-4185-BA64-6CC0716AE515}" srcOrd="3" destOrd="0" parTransId="{635CB162-2CAB-450A-A116-AC53BC12C725}" sibTransId="{D84641F5-CB3B-49F3-961D-649A53E1CB76}"/>
    <dgm:cxn modelId="{37770D6E-B8B0-3948-AA46-32EDA26310F4}" type="presOf" srcId="{31B34945-23CE-4B85-BEDB-B71FF360040C}" destId="{43C719D1-DE6E-4F88-8178-1EC2F77BB8FB}" srcOrd="0" destOrd="0" presId="urn:microsoft.com/office/officeart/2005/8/layout/pyramid1"/>
    <dgm:cxn modelId="{5F1E755D-3058-4F8A-85DF-66405F4EC29B}" srcId="{289420F2-2916-4DD0-930F-168B1228C4B0}" destId="{31B34945-23CE-4B85-BEDB-B71FF360040C}" srcOrd="1" destOrd="0" parTransId="{914D6812-DA2B-42A7-A066-873A1D3A058D}" sibTransId="{BB244322-3904-4DE7-AC18-028A2D36B90D}"/>
    <dgm:cxn modelId="{FF95EE34-3D45-394D-9B03-79ABFFD516EE}" type="presOf" srcId="{0218426B-2DCF-470F-8653-E24A87661044}" destId="{A6B81541-F78E-4EA9-8D62-87AE83A55D53}" srcOrd="0" destOrd="0" presId="urn:microsoft.com/office/officeart/2005/8/layout/pyramid1"/>
    <dgm:cxn modelId="{8339D06D-4237-C44F-AC76-C4C0BA7604C6}" type="presOf" srcId="{F4D08402-8C6D-4185-BA64-6CC0716AE515}" destId="{D1CDCC0E-E7A8-498E-A6C6-3753746B2922}" srcOrd="0" destOrd="0" presId="urn:microsoft.com/office/officeart/2005/8/layout/pyramid1"/>
    <dgm:cxn modelId="{2C68106F-6347-A549-8BD7-3C0F4D1B4FFD}" type="presOf" srcId="{901367A6-FE19-46F9-B24C-19B38A5F9B01}" destId="{36AA551A-510B-4D90-953D-4EC64241B5A6}" srcOrd="1" destOrd="0" presId="urn:microsoft.com/office/officeart/2005/8/layout/pyramid1"/>
    <dgm:cxn modelId="{64B7B195-416F-2C46-910B-BF8DFE419EE7}" type="presOf" srcId="{026452AB-39D3-48EE-B2ED-54383E3F04EA}" destId="{D1EF1E25-F55E-410F-A79A-A2AA9789335E}" srcOrd="1" destOrd="0" presId="urn:microsoft.com/office/officeart/2005/8/layout/pyramid1"/>
    <dgm:cxn modelId="{76099AD8-6677-9049-B7F6-8E82E7C0215C}" type="presOf" srcId="{026452AB-39D3-48EE-B2ED-54383E3F04EA}" destId="{6381CD3B-1C1D-4F18-B3D2-A0B25E087BB7}" srcOrd="0" destOrd="0" presId="urn:microsoft.com/office/officeart/2005/8/layout/pyramid1"/>
    <dgm:cxn modelId="{83667B29-A76D-BD4B-AFA2-A7EC206BEBD2}" type="presOf" srcId="{F4D08402-8C6D-4185-BA64-6CC0716AE515}" destId="{E59FE3EA-045C-4F83-BE92-1797B6A50324}" srcOrd="1" destOrd="0" presId="urn:microsoft.com/office/officeart/2005/8/layout/pyramid1"/>
    <dgm:cxn modelId="{D7F98B85-D428-BB4E-B20A-8FBD592B7E86}" type="presParOf" srcId="{41B9542E-7440-4FDE-82D3-71515BA7200C}" destId="{891008F9-01FA-4AE5-8276-53744437C7D1}" srcOrd="0" destOrd="0" presId="urn:microsoft.com/office/officeart/2005/8/layout/pyramid1"/>
    <dgm:cxn modelId="{A1774B9A-EF31-F144-BBD6-4C395459F8D0}" type="presParOf" srcId="{891008F9-01FA-4AE5-8276-53744437C7D1}" destId="{0F6D0A23-4B7B-4535-BEBA-DB09884F67B4}" srcOrd="0" destOrd="0" presId="urn:microsoft.com/office/officeart/2005/8/layout/pyramid1"/>
    <dgm:cxn modelId="{C26E26C5-6346-2942-BB31-502C32D6E1A6}" type="presParOf" srcId="{891008F9-01FA-4AE5-8276-53744437C7D1}" destId="{36AA551A-510B-4D90-953D-4EC64241B5A6}" srcOrd="1" destOrd="0" presId="urn:microsoft.com/office/officeart/2005/8/layout/pyramid1"/>
    <dgm:cxn modelId="{2B76823B-21DB-014D-BA2D-E5E6D5E43370}" type="presParOf" srcId="{41B9542E-7440-4FDE-82D3-71515BA7200C}" destId="{099137EC-40FE-4D87-9018-F9DBF5DD64CD}" srcOrd="1" destOrd="0" presId="urn:microsoft.com/office/officeart/2005/8/layout/pyramid1"/>
    <dgm:cxn modelId="{8A46FA81-68CF-3E48-91F7-96202AA788DF}" type="presParOf" srcId="{099137EC-40FE-4D87-9018-F9DBF5DD64CD}" destId="{43C719D1-DE6E-4F88-8178-1EC2F77BB8FB}" srcOrd="0" destOrd="0" presId="urn:microsoft.com/office/officeart/2005/8/layout/pyramid1"/>
    <dgm:cxn modelId="{12599A3E-6441-A549-B5FD-79038CBEDA30}" type="presParOf" srcId="{099137EC-40FE-4D87-9018-F9DBF5DD64CD}" destId="{BE3E803C-1CFE-4D97-8B4F-C3FE11FE34D3}" srcOrd="1" destOrd="0" presId="urn:microsoft.com/office/officeart/2005/8/layout/pyramid1"/>
    <dgm:cxn modelId="{8FB7F811-D799-7A4A-9FBC-14AD4002C337}" type="presParOf" srcId="{41B9542E-7440-4FDE-82D3-71515BA7200C}" destId="{8629EEC0-3D75-4B62-A746-826DF7536853}" srcOrd="2" destOrd="0" presId="urn:microsoft.com/office/officeart/2005/8/layout/pyramid1"/>
    <dgm:cxn modelId="{5105C372-9777-7C4B-93A9-4E7B9BC6693B}" type="presParOf" srcId="{8629EEC0-3D75-4B62-A746-826DF7536853}" destId="{4144854B-BC4A-4EAA-932A-712141B79E78}" srcOrd="0" destOrd="0" presId="urn:microsoft.com/office/officeart/2005/8/layout/pyramid1"/>
    <dgm:cxn modelId="{4211F702-D5AE-2647-96FF-FC47207688D5}" type="presParOf" srcId="{8629EEC0-3D75-4B62-A746-826DF7536853}" destId="{3E53729A-133C-4BE4-B2C5-A068543EAF2B}" srcOrd="1" destOrd="0" presId="urn:microsoft.com/office/officeart/2005/8/layout/pyramid1"/>
    <dgm:cxn modelId="{05B77FDB-6A9A-8645-B58F-28470248F325}" type="presParOf" srcId="{41B9542E-7440-4FDE-82D3-71515BA7200C}" destId="{C9CE709D-BDD8-4F57-805A-2DB8CA0649B4}" srcOrd="3" destOrd="0" presId="urn:microsoft.com/office/officeart/2005/8/layout/pyramid1"/>
    <dgm:cxn modelId="{C31C5E5C-CD4C-B848-8869-BE2021BD4918}" type="presParOf" srcId="{C9CE709D-BDD8-4F57-805A-2DB8CA0649B4}" destId="{D1CDCC0E-E7A8-498E-A6C6-3753746B2922}" srcOrd="0" destOrd="0" presId="urn:microsoft.com/office/officeart/2005/8/layout/pyramid1"/>
    <dgm:cxn modelId="{0FFC3AF3-6ACE-9C4F-AECD-9C39E89495BC}" type="presParOf" srcId="{C9CE709D-BDD8-4F57-805A-2DB8CA0649B4}" destId="{E59FE3EA-045C-4F83-BE92-1797B6A50324}" srcOrd="1" destOrd="0" presId="urn:microsoft.com/office/officeart/2005/8/layout/pyramid1"/>
    <dgm:cxn modelId="{6BD4E060-3BF0-1946-B20F-2F4598D092CD}" type="presParOf" srcId="{41B9542E-7440-4FDE-82D3-71515BA7200C}" destId="{DD9DD864-EDA7-4FC5-8D59-4880636C4BD6}" srcOrd="4" destOrd="0" presId="urn:microsoft.com/office/officeart/2005/8/layout/pyramid1"/>
    <dgm:cxn modelId="{05071DCD-8F44-B247-A87A-9E4090C667B1}" type="presParOf" srcId="{DD9DD864-EDA7-4FC5-8D59-4880636C4BD6}" destId="{6381CD3B-1C1D-4F18-B3D2-A0B25E087BB7}" srcOrd="0" destOrd="0" presId="urn:microsoft.com/office/officeart/2005/8/layout/pyramid1"/>
    <dgm:cxn modelId="{7D75E93C-6179-DB4E-92DF-2BFF5A75CA7B}" type="presParOf" srcId="{DD9DD864-EDA7-4FC5-8D59-4880636C4BD6}" destId="{D1EF1E25-F55E-410F-A79A-A2AA9789335E}" srcOrd="1" destOrd="0" presId="urn:microsoft.com/office/officeart/2005/8/layout/pyramid1"/>
    <dgm:cxn modelId="{2E0436AA-3FA2-3C43-A894-4C57EB6788A8}" type="presParOf" srcId="{41B9542E-7440-4FDE-82D3-71515BA7200C}" destId="{DA11CBAF-9368-4BEC-940D-CD8441FF45A2}" srcOrd="5" destOrd="0" presId="urn:microsoft.com/office/officeart/2005/8/layout/pyramid1"/>
    <dgm:cxn modelId="{0C231B7F-EDC0-304D-95E7-B962249BF631}" type="presParOf" srcId="{DA11CBAF-9368-4BEC-940D-CD8441FF45A2}" destId="{A6B81541-F78E-4EA9-8D62-87AE83A55D53}" srcOrd="0" destOrd="0" presId="urn:microsoft.com/office/officeart/2005/8/layout/pyramid1"/>
    <dgm:cxn modelId="{D8636B16-5AA7-5843-99C2-4A1C654A059A}" type="presParOf" srcId="{DA11CBAF-9368-4BEC-940D-CD8441FF45A2}" destId="{0BB153F4-7E7F-4797-BA40-E106F0E9322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643794-34A6-473F-9A01-A8EBC78E10E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2B908B4-C0E1-4E38-BC26-97D985460623}">
      <dgm:prSet phldrT="[Text]"/>
      <dgm:spPr/>
      <dgm:t>
        <a:bodyPr/>
        <a:lstStyle/>
        <a:p>
          <a:r>
            <a:rPr lang="en-US" u="sng" dirty="0" smtClean="0"/>
            <a:t>1</a:t>
          </a:r>
          <a:r>
            <a:rPr lang="en-US" u="sng" baseline="30000" dirty="0" smtClean="0"/>
            <a:t>st</a:t>
          </a:r>
          <a:r>
            <a:rPr lang="en-US" u="sng" dirty="0" smtClean="0"/>
            <a:t> Stage:</a:t>
          </a:r>
        </a:p>
        <a:p>
          <a:r>
            <a:rPr lang="en-US" dirty="0" smtClean="0"/>
            <a:t>Open-ended</a:t>
          </a:r>
        </a:p>
        <a:p>
          <a:r>
            <a:rPr lang="en-US" dirty="0" smtClean="0"/>
            <a:t>Broad</a:t>
          </a:r>
        </a:p>
        <a:p>
          <a:r>
            <a:rPr lang="en-US" dirty="0" smtClean="0"/>
            <a:t>Wide net</a:t>
          </a:r>
        </a:p>
        <a:p>
          <a:r>
            <a:rPr lang="en-US" dirty="0" smtClean="0"/>
            <a:t>Listen to their motivations / needs</a:t>
          </a:r>
          <a:endParaRPr lang="en-US" dirty="0"/>
        </a:p>
      </dgm:t>
    </dgm:pt>
    <dgm:pt modelId="{FE77D80F-F6AB-4E4F-9C1D-3A1EA901252B}" type="parTrans" cxnId="{DBB7F07A-7358-4F86-89D1-2C878D79CF41}">
      <dgm:prSet/>
      <dgm:spPr/>
    </dgm:pt>
    <dgm:pt modelId="{90F1C794-025C-4617-B430-4478F1B13FA9}" type="sibTrans" cxnId="{DBB7F07A-7358-4F86-89D1-2C878D79CF41}">
      <dgm:prSet/>
      <dgm:spPr/>
    </dgm:pt>
    <dgm:pt modelId="{EA4AFB59-EC6E-45AE-9DE5-0FA4D276E008}">
      <dgm:prSet phldrT="[Text]"/>
      <dgm:spPr/>
      <dgm:t>
        <a:bodyPr/>
        <a:lstStyle/>
        <a:p>
          <a:r>
            <a:rPr lang="en-US" u="sng" dirty="0" smtClean="0"/>
            <a:t>2</a:t>
          </a:r>
          <a:r>
            <a:rPr lang="en-US" u="sng" baseline="30000" dirty="0" smtClean="0"/>
            <a:t>nd</a:t>
          </a:r>
          <a:r>
            <a:rPr lang="en-US" u="sng" dirty="0" smtClean="0"/>
            <a:t> Stage:</a:t>
          </a:r>
        </a:p>
        <a:p>
          <a:r>
            <a:rPr lang="en-US" dirty="0" smtClean="0"/>
            <a:t>React to product</a:t>
          </a:r>
        </a:p>
        <a:p>
          <a:r>
            <a:rPr lang="en-US" dirty="0" smtClean="0"/>
            <a:t>Validate specific need</a:t>
          </a:r>
        </a:p>
        <a:p>
          <a:r>
            <a:rPr lang="en-US" dirty="0" smtClean="0"/>
            <a:t>Determine target market and value proposition</a:t>
          </a:r>
        </a:p>
        <a:p>
          <a:r>
            <a:rPr lang="en-US" dirty="0" smtClean="0"/>
            <a:t>Modify specs</a:t>
          </a:r>
          <a:endParaRPr lang="en-US" dirty="0"/>
        </a:p>
      </dgm:t>
    </dgm:pt>
    <dgm:pt modelId="{FA578AD6-C40F-48A6-B8EB-E108323DAA53}" type="parTrans" cxnId="{8A4D2CBD-A355-41F7-A21C-2A0A5F772FB7}">
      <dgm:prSet/>
      <dgm:spPr/>
    </dgm:pt>
    <dgm:pt modelId="{F551FE77-0A83-4BAA-9B69-FB7E686E499C}" type="sibTrans" cxnId="{8A4D2CBD-A355-41F7-A21C-2A0A5F772FB7}">
      <dgm:prSet/>
      <dgm:spPr/>
    </dgm:pt>
    <dgm:pt modelId="{E91E0056-A533-4C25-895C-1EB4931C6C1F}">
      <dgm:prSet phldrT="[Text]"/>
      <dgm:spPr/>
      <dgm:t>
        <a:bodyPr/>
        <a:lstStyle/>
        <a:p>
          <a:r>
            <a:rPr lang="en-US" u="sng" dirty="0" smtClean="0"/>
            <a:t>3</a:t>
          </a:r>
          <a:r>
            <a:rPr lang="en-US" u="sng" baseline="30000" dirty="0" smtClean="0"/>
            <a:t>rd</a:t>
          </a:r>
          <a:r>
            <a:rPr lang="en-US" u="sng" dirty="0" smtClean="0"/>
            <a:t> Stage:</a:t>
          </a:r>
        </a:p>
        <a:p>
          <a:r>
            <a:rPr lang="en-US" dirty="0" smtClean="0"/>
            <a:t>LOI / MOU</a:t>
          </a:r>
        </a:p>
        <a:p>
          <a:r>
            <a:rPr lang="en-US" dirty="0" smtClean="0"/>
            <a:t>Intent to purchase</a:t>
          </a:r>
        </a:p>
        <a:p>
          <a:r>
            <a:rPr lang="en-US" dirty="0" smtClean="0"/>
            <a:t>Purchase order</a:t>
          </a:r>
        </a:p>
      </dgm:t>
    </dgm:pt>
    <dgm:pt modelId="{9A3622A0-4B0D-4F2C-83C1-1F6F612B9AE4}" type="parTrans" cxnId="{856AA41B-3809-44BA-9A95-52EFC0142B8E}">
      <dgm:prSet/>
      <dgm:spPr/>
    </dgm:pt>
    <dgm:pt modelId="{91A17624-0642-4834-9E53-8B33F5472D81}" type="sibTrans" cxnId="{856AA41B-3809-44BA-9A95-52EFC0142B8E}">
      <dgm:prSet/>
      <dgm:spPr/>
    </dgm:pt>
    <dgm:pt modelId="{0922FEDF-3FE7-4A8A-99BE-7FBBF13A1C67}" type="pres">
      <dgm:prSet presAssocID="{70643794-34A6-473F-9A01-A8EBC78E10EC}" presName="CompostProcess" presStyleCnt="0">
        <dgm:presLayoutVars>
          <dgm:dir/>
          <dgm:resizeHandles val="exact"/>
        </dgm:presLayoutVars>
      </dgm:prSet>
      <dgm:spPr/>
    </dgm:pt>
    <dgm:pt modelId="{363667F2-6C1D-4E79-9B5F-D6FB008BE5AB}" type="pres">
      <dgm:prSet presAssocID="{70643794-34A6-473F-9A01-A8EBC78E10EC}" presName="arrow" presStyleLbl="bgShp" presStyleIdx="0" presStyleCnt="1"/>
      <dgm:spPr/>
    </dgm:pt>
    <dgm:pt modelId="{913B0E99-C036-443D-9E8D-5640061488A3}" type="pres">
      <dgm:prSet presAssocID="{70643794-34A6-473F-9A01-A8EBC78E10EC}" presName="linearProcess" presStyleCnt="0"/>
      <dgm:spPr/>
    </dgm:pt>
    <dgm:pt modelId="{1917BE28-4A28-41EE-A527-EFC87F17E736}" type="pres">
      <dgm:prSet presAssocID="{52B908B4-C0E1-4E38-BC26-97D98546062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6B9BC-B4DC-49CA-9B84-855C05D2D6E7}" type="pres">
      <dgm:prSet presAssocID="{90F1C794-025C-4617-B430-4478F1B13FA9}" presName="sibTrans" presStyleCnt="0"/>
      <dgm:spPr/>
    </dgm:pt>
    <dgm:pt modelId="{81E42B5D-5B1D-455A-A3E3-5C9DEE9718E5}" type="pres">
      <dgm:prSet presAssocID="{EA4AFB59-EC6E-45AE-9DE5-0FA4D276E00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12F61-6B1C-438B-B7F8-7D112A13E3AF}" type="pres">
      <dgm:prSet presAssocID="{F551FE77-0A83-4BAA-9B69-FB7E686E499C}" presName="sibTrans" presStyleCnt="0"/>
      <dgm:spPr/>
    </dgm:pt>
    <dgm:pt modelId="{68D8B6B5-9F8C-44CD-B32A-7DBF84336F0C}" type="pres">
      <dgm:prSet presAssocID="{E91E0056-A533-4C25-895C-1EB4931C6C1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FA8E3E-9C8B-8A46-9AB3-174B5E6681DB}" type="presOf" srcId="{EA4AFB59-EC6E-45AE-9DE5-0FA4D276E008}" destId="{81E42B5D-5B1D-455A-A3E3-5C9DEE9718E5}" srcOrd="0" destOrd="0" presId="urn:microsoft.com/office/officeart/2005/8/layout/hProcess9"/>
    <dgm:cxn modelId="{028B9B6E-6A66-084C-83BB-CE71B38AB56D}" type="presOf" srcId="{E91E0056-A533-4C25-895C-1EB4931C6C1F}" destId="{68D8B6B5-9F8C-44CD-B32A-7DBF84336F0C}" srcOrd="0" destOrd="0" presId="urn:microsoft.com/office/officeart/2005/8/layout/hProcess9"/>
    <dgm:cxn modelId="{8A4D2CBD-A355-41F7-A21C-2A0A5F772FB7}" srcId="{70643794-34A6-473F-9A01-A8EBC78E10EC}" destId="{EA4AFB59-EC6E-45AE-9DE5-0FA4D276E008}" srcOrd="1" destOrd="0" parTransId="{FA578AD6-C40F-48A6-B8EB-E108323DAA53}" sibTransId="{F551FE77-0A83-4BAA-9B69-FB7E686E499C}"/>
    <dgm:cxn modelId="{DBB7F07A-7358-4F86-89D1-2C878D79CF41}" srcId="{70643794-34A6-473F-9A01-A8EBC78E10EC}" destId="{52B908B4-C0E1-4E38-BC26-97D985460623}" srcOrd="0" destOrd="0" parTransId="{FE77D80F-F6AB-4E4F-9C1D-3A1EA901252B}" sibTransId="{90F1C794-025C-4617-B430-4478F1B13FA9}"/>
    <dgm:cxn modelId="{856AA41B-3809-44BA-9A95-52EFC0142B8E}" srcId="{70643794-34A6-473F-9A01-A8EBC78E10EC}" destId="{E91E0056-A533-4C25-895C-1EB4931C6C1F}" srcOrd="2" destOrd="0" parTransId="{9A3622A0-4B0D-4F2C-83C1-1F6F612B9AE4}" sibTransId="{91A17624-0642-4834-9E53-8B33F5472D81}"/>
    <dgm:cxn modelId="{BD08957B-5EF8-864F-A475-683C1A260784}" type="presOf" srcId="{52B908B4-C0E1-4E38-BC26-97D985460623}" destId="{1917BE28-4A28-41EE-A527-EFC87F17E736}" srcOrd="0" destOrd="0" presId="urn:microsoft.com/office/officeart/2005/8/layout/hProcess9"/>
    <dgm:cxn modelId="{44BC8381-CBFD-434C-A259-6CEB1D95AC7B}" type="presOf" srcId="{70643794-34A6-473F-9A01-A8EBC78E10EC}" destId="{0922FEDF-3FE7-4A8A-99BE-7FBBF13A1C67}" srcOrd="0" destOrd="0" presId="urn:microsoft.com/office/officeart/2005/8/layout/hProcess9"/>
    <dgm:cxn modelId="{193A940E-4D23-6F4E-B269-11CB0D60957A}" type="presParOf" srcId="{0922FEDF-3FE7-4A8A-99BE-7FBBF13A1C67}" destId="{363667F2-6C1D-4E79-9B5F-D6FB008BE5AB}" srcOrd="0" destOrd="0" presId="urn:microsoft.com/office/officeart/2005/8/layout/hProcess9"/>
    <dgm:cxn modelId="{8CF2E8BC-3465-A04E-AA8C-C1E587066CFE}" type="presParOf" srcId="{0922FEDF-3FE7-4A8A-99BE-7FBBF13A1C67}" destId="{913B0E99-C036-443D-9E8D-5640061488A3}" srcOrd="1" destOrd="0" presId="urn:microsoft.com/office/officeart/2005/8/layout/hProcess9"/>
    <dgm:cxn modelId="{BE833D1C-5C79-B849-B3AC-31EB13072D76}" type="presParOf" srcId="{913B0E99-C036-443D-9E8D-5640061488A3}" destId="{1917BE28-4A28-41EE-A527-EFC87F17E736}" srcOrd="0" destOrd="0" presId="urn:microsoft.com/office/officeart/2005/8/layout/hProcess9"/>
    <dgm:cxn modelId="{23487390-904A-6749-8574-77B3BFF4E0BE}" type="presParOf" srcId="{913B0E99-C036-443D-9E8D-5640061488A3}" destId="{4676B9BC-B4DC-49CA-9B84-855C05D2D6E7}" srcOrd="1" destOrd="0" presId="urn:microsoft.com/office/officeart/2005/8/layout/hProcess9"/>
    <dgm:cxn modelId="{FC360D6E-4655-794E-989F-F73532F35E40}" type="presParOf" srcId="{913B0E99-C036-443D-9E8D-5640061488A3}" destId="{81E42B5D-5B1D-455A-A3E3-5C9DEE9718E5}" srcOrd="2" destOrd="0" presId="urn:microsoft.com/office/officeart/2005/8/layout/hProcess9"/>
    <dgm:cxn modelId="{2BAE58E1-DB59-D045-A0E9-7887053A8281}" type="presParOf" srcId="{913B0E99-C036-443D-9E8D-5640061488A3}" destId="{39D12F61-6B1C-438B-B7F8-7D112A13E3AF}" srcOrd="3" destOrd="0" presId="urn:microsoft.com/office/officeart/2005/8/layout/hProcess9"/>
    <dgm:cxn modelId="{513CE414-72F6-E84E-BCD7-B166E029E9BA}" type="presParOf" srcId="{913B0E99-C036-443D-9E8D-5640061488A3}" destId="{68D8B6B5-9F8C-44CD-B32A-7DBF84336F0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EE64F2-8CAC-4B53-8CE7-304E4BA01B4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7E377C-3C94-4DC3-9171-FF1A6D3985D9}">
      <dgm:prSet phldrT="[Text]"/>
      <dgm:spPr/>
      <dgm:t>
        <a:bodyPr/>
        <a:lstStyle/>
        <a:p>
          <a:r>
            <a:rPr lang="en-US" dirty="0" smtClean="0"/>
            <a:t>Customer Discovery - Why</a:t>
          </a:r>
          <a:endParaRPr lang="en-US" dirty="0"/>
        </a:p>
      </dgm:t>
    </dgm:pt>
    <dgm:pt modelId="{0AAF4E67-66CA-4582-A579-BE7B2B4970FD}" type="parTrans" cxnId="{E6D6B29B-B545-48AF-906F-51EDD813C73D}">
      <dgm:prSet/>
      <dgm:spPr/>
      <dgm:t>
        <a:bodyPr/>
        <a:lstStyle/>
        <a:p>
          <a:endParaRPr lang="en-US"/>
        </a:p>
      </dgm:t>
    </dgm:pt>
    <dgm:pt modelId="{8165ECEB-8D86-4E0E-9D02-085E45F4ECDC}" type="sibTrans" cxnId="{E6D6B29B-B545-48AF-906F-51EDD813C73D}">
      <dgm:prSet/>
      <dgm:spPr/>
      <dgm:t>
        <a:bodyPr/>
        <a:lstStyle/>
        <a:p>
          <a:endParaRPr lang="en-US"/>
        </a:p>
      </dgm:t>
    </dgm:pt>
    <dgm:pt modelId="{8A51A0C8-67CF-41EA-BFBB-D9308D19DF02}">
      <dgm:prSet phldrT="[Text]"/>
      <dgm:spPr/>
      <dgm:t>
        <a:bodyPr/>
        <a:lstStyle/>
        <a:p>
          <a:r>
            <a:rPr lang="en-US" dirty="0" smtClean="0"/>
            <a:t>Answer in the voice of the customer</a:t>
          </a:r>
          <a:endParaRPr lang="en-US" dirty="0"/>
        </a:p>
      </dgm:t>
    </dgm:pt>
    <dgm:pt modelId="{98D1D071-5D48-46DB-B016-D654DB496E2A}" type="parTrans" cxnId="{0066603C-67E5-49E1-A8D9-99C739D5C240}">
      <dgm:prSet/>
      <dgm:spPr/>
      <dgm:t>
        <a:bodyPr/>
        <a:lstStyle/>
        <a:p>
          <a:endParaRPr lang="en-US"/>
        </a:p>
      </dgm:t>
    </dgm:pt>
    <dgm:pt modelId="{EDCCA0B0-B01D-47E8-AD65-1034039B36D5}" type="sibTrans" cxnId="{0066603C-67E5-49E1-A8D9-99C739D5C240}">
      <dgm:prSet/>
      <dgm:spPr/>
      <dgm:t>
        <a:bodyPr/>
        <a:lstStyle/>
        <a:p>
          <a:endParaRPr lang="en-US"/>
        </a:p>
      </dgm:t>
    </dgm:pt>
    <dgm:pt modelId="{5E51CE9F-BBEB-45FE-9F49-8E2F33DB3E87}">
      <dgm:prSet phldrT="[Text]"/>
      <dgm:spPr/>
      <dgm:t>
        <a:bodyPr/>
        <a:lstStyle/>
        <a:p>
          <a:r>
            <a:rPr lang="en-US" dirty="0" smtClean="0"/>
            <a:t>Speak with credibility and authority</a:t>
          </a:r>
          <a:endParaRPr lang="en-US" dirty="0"/>
        </a:p>
      </dgm:t>
    </dgm:pt>
    <dgm:pt modelId="{BEF7D689-D03D-41BF-BF93-28117EC5EFBD}" type="parTrans" cxnId="{4A9018DB-1DDA-473B-89B4-F63F6D820EBF}">
      <dgm:prSet/>
      <dgm:spPr/>
      <dgm:t>
        <a:bodyPr/>
        <a:lstStyle/>
        <a:p>
          <a:endParaRPr lang="en-US"/>
        </a:p>
      </dgm:t>
    </dgm:pt>
    <dgm:pt modelId="{C5439F1F-8A5B-4232-9287-7262F730913F}" type="sibTrans" cxnId="{4A9018DB-1DDA-473B-89B4-F63F6D820EBF}">
      <dgm:prSet/>
      <dgm:spPr/>
      <dgm:t>
        <a:bodyPr/>
        <a:lstStyle/>
        <a:p>
          <a:endParaRPr lang="en-US"/>
        </a:p>
      </dgm:t>
    </dgm:pt>
    <dgm:pt modelId="{D1674E61-825A-4DC0-8B9F-A023DEA0E85F}">
      <dgm:prSet phldrT="[Text]"/>
      <dgm:spPr/>
      <dgm:t>
        <a:bodyPr/>
        <a:lstStyle/>
        <a:p>
          <a:r>
            <a:rPr lang="en-US" dirty="0" smtClean="0"/>
            <a:t>Validate your target and business model</a:t>
          </a:r>
          <a:endParaRPr lang="en-US" dirty="0"/>
        </a:p>
      </dgm:t>
    </dgm:pt>
    <dgm:pt modelId="{E0F44502-D3D3-4589-8F2A-60EEC19284B8}" type="parTrans" cxnId="{F140C9A8-3165-4F6D-996E-43C4C9C757B6}">
      <dgm:prSet/>
      <dgm:spPr/>
      <dgm:t>
        <a:bodyPr/>
        <a:lstStyle/>
        <a:p>
          <a:endParaRPr lang="en-US"/>
        </a:p>
      </dgm:t>
    </dgm:pt>
    <dgm:pt modelId="{465BFC96-D3D6-4BEC-A67A-BD8EF55AAE96}" type="sibTrans" cxnId="{F140C9A8-3165-4F6D-996E-43C4C9C757B6}">
      <dgm:prSet/>
      <dgm:spPr/>
      <dgm:t>
        <a:bodyPr/>
        <a:lstStyle/>
        <a:p>
          <a:endParaRPr lang="en-US"/>
        </a:p>
      </dgm:t>
    </dgm:pt>
    <dgm:pt modelId="{6356D0AC-85B0-4003-837D-9FB314135523}" type="pres">
      <dgm:prSet presAssocID="{F6EE64F2-8CAC-4B53-8CE7-304E4BA01B4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DD1934-5198-4A8A-9550-DB1A6FE02A02}" type="pres">
      <dgm:prSet presAssocID="{DF7E377C-3C94-4DC3-9171-FF1A6D3985D9}" presName="roof" presStyleLbl="dkBgShp" presStyleIdx="0" presStyleCnt="2"/>
      <dgm:spPr/>
      <dgm:t>
        <a:bodyPr/>
        <a:lstStyle/>
        <a:p>
          <a:endParaRPr lang="en-US"/>
        </a:p>
      </dgm:t>
    </dgm:pt>
    <dgm:pt modelId="{3A4CA6B8-82BC-48FE-90E6-BAFD205D8ED3}" type="pres">
      <dgm:prSet presAssocID="{DF7E377C-3C94-4DC3-9171-FF1A6D3985D9}" presName="pillars" presStyleCnt="0"/>
      <dgm:spPr/>
    </dgm:pt>
    <dgm:pt modelId="{89429C1F-49D8-400F-AECB-CB75B90085B4}" type="pres">
      <dgm:prSet presAssocID="{DF7E377C-3C94-4DC3-9171-FF1A6D3985D9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7AD88-1A46-4E73-BFE9-3F1D408CDA79}" type="pres">
      <dgm:prSet presAssocID="{5E51CE9F-BBEB-45FE-9F49-8E2F33DB3E8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615A4-E174-4E5B-A99A-733A81AF79C7}" type="pres">
      <dgm:prSet presAssocID="{D1674E61-825A-4DC0-8B9F-A023DEA0E85F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B882A-BBF4-4A4D-9137-67C95983A6D7}" type="pres">
      <dgm:prSet presAssocID="{DF7E377C-3C94-4DC3-9171-FF1A6D3985D9}" presName="base" presStyleLbl="dkBgShp" presStyleIdx="1" presStyleCnt="2"/>
      <dgm:spPr/>
    </dgm:pt>
  </dgm:ptLst>
  <dgm:cxnLst>
    <dgm:cxn modelId="{AE5EB787-D605-A74B-8FEC-3D7BB5B4B330}" type="presOf" srcId="{8A51A0C8-67CF-41EA-BFBB-D9308D19DF02}" destId="{89429C1F-49D8-400F-AECB-CB75B90085B4}" srcOrd="0" destOrd="0" presId="urn:microsoft.com/office/officeart/2005/8/layout/hList3"/>
    <dgm:cxn modelId="{BC373A3D-2E19-0646-9A01-460B11A3B494}" type="presOf" srcId="{D1674E61-825A-4DC0-8B9F-A023DEA0E85F}" destId="{EAC615A4-E174-4E5B-A99A-733A81AF79C7}" srcOrd="0" destOrd="0" presId="urn:microsoft.com/office/officeart/2005/8/layout/hList3"/>
    <dgm:cxn modelId="{039CF592-1ED7-C749-88B7-259547C91CF9}" type="presOf" srcId="{F6EE64F2-8CAC-4B53-8CE7-304E4BA01B44}" destId="{6356D0AC-85B0-4003-837D-9FB314135523}" srcOrd="0" destOrd="0" presId="urn:microsoft.com/office/officeart/2005/8/layout/hList3"/>
    <dgm:cxn modelId="{0066603C-67E5-49E1-A8D9-99C739D5C240}" srcId="{DF7E377C-3C94-4DC3-9171-FF1A6D3985D9}" destId="{8A51A0C8-67CF-41EA-BFBB-D9308D19DF02}" srcOrd="0" destOrd="0" parTransId="{98D1D071-5D48-46DB-B016-D654DB496E2A}" sibTransId="{EDCCA0B0-B01D-47E8-AD65-1034039B36D5}"/>
    <dgm:cxn modelId="{F140C9A8-3165-4F6D-996E-43C4C9C757B6}" srcId="{DF7E377C-3C94-4DC3-9171-FF1A6D3985D9}" destId="{D1674E61-825A-4DC0-8B9F-A023DEA0E85F}" srcOrd="2" destOrd="0" parTransId="{E0F44502-D3D3-4589-8F2A-60EEC19284B8}" sibTransId="{465BFC96-D3D6-4BEC-A67A-BD8EF55AAE96}"/>
    <dgm:cxn modelId="{9927E6CC-A77B-8B4B-A13A-65B5D10792DE}" type="presOf" srcId="{5E51CE9F-BBEB-45FE-9F49-8E2F33DB3E87}" destId="{6D27AD88-1A46-4E73-BFE9-3F1D408CDA79}" srcOrd="0" destOrd="0" presId="urn:microsoft.com/office/officeart/2005/8/layout/hList3"/>
    <dgm:cxn modelId="{4A9018DB-1DDA-473B-89B4-F63F6D820EBF}" srcId="{DF7E377C-3C94-4DC3-9171-FF1A6D3985D9}" destId="{5E51CE9F-BBEB-45FE-9F49-8E2F33DB3E87}" srcOrd="1" destOrd="0" parTransId="{BEF7D689-D03D-41BF-BF93-28117EC5EFBD}" sibTransId="{C5439F1F-8A5B-4232-9287-7262F730913F}"/>
    <dgm:cxn modelId="{7FBA1187-FFAD-A64F-A75C-186879EF4558}" type="presOf" srcId="{DF7E377C-3C94-4DC3-9171-FF1A6D3985D9}" destId="{A1DD1934-5198-4A8A-9550-DB1A6FE02A02}" srcOrd="0" destOrd="0" presId="urn:microsoft.com/office/officeart/2005/8/layout/hList3"/>
    <dgm:cxn modelId="{E6D6B29B-B545-48AF-906F-51EDD813C73D}" srcId="{F6EE64F2-8CAC-4B53-8CE7-304E4BA01B44}" destId="{DF7E377C-3C94-4DC3-9171-FF1A6D3985D9}" srcOrd="0" destOrd="0" parTransId="{0AAF4E67-66CA-4582-A579-BE7B2B4970FD}" sibTransId="{8165ECEB-8D86-4E0E-9D02-085E45F4ECDC}"/>
    <dgm:cxn modelId="{3CEF4F8F-2353-A44E-AEFE-C4BEF36DA0BA}" type="presParOf" srcId="{6356D0AC-85B0-4003-837D-9FB314135523}" destId="{A1DD1934-5198-4A8A-9550-DB1A6FE02A02}" srcOrd="0" destOrd="0" presId="urn:microsoft.com/office/officeart/2005/8/layout/hList3"/>
    <dgm:cxn modelId="{1AFEE0C1-6A4D-804D-A85B-9BB2034D0B5F}" type="presParOf" srcId="{6356D0AC-85B0-4003-837D-9FB314135523}" destId="{3A4CA6B8-82BC-48FE-90E6-BAFD205D8ED3}" srcOrd="1" destOrd="0" presId="urn:microsoft.com/office/officeart/2005/8/layout/hList3"/>
    <dgm:cxn modelId="{41AA739B-89E7-2D4B-ADF7-C5CAEAB46DE5}" type="presParOf" srcId="{3A4CA6B8-82BC-48FE-90E6-BAFD205D8ED3}" destId="{89429C1F-49D8-400F-AECB-CB75B90085B4}" srcOrd="0" destOrd="0" presId="urn:microsoft.com/office/officeart/2005/8/layout/hList3"/>
    <dgm:cxn modelId="{2BEDAE8F-FDA6-894C-9701-92D02F2466B8}" type="presParOf" srcId="{3A4CA6B8-82BC-48FE-90E6-BAFD205D8ED3}" destId="{6D27AD88-1A46-4E73-BFE9-3F1D408CDA79}" srcOrd="1" destOrd="0" presId="urn:microsoft.com/office/officeart/2005/8/layout/hList3"/>
    <dgm:cxn modelId="{440A6C72-E075-8747-B43C-CC5DF54BEA5F}" type="presParOf" srcId="{3A4CA6B8-82BC-48FE-90E6-BAFD205D8ED3}" destId="{EAC615A4-E174-4E5B-A99A-733A81AF79C7}" srcOrd="2" destOrd="0" presId="urn:microsoft.com/office/officeart/2005/8/layout/hList3"/>
    <dgm:cxn modelId="{F5AB71B4-A1B5-C94B-950D-41B79A0B210D}" type="presParOf" srcId="{6356D0AC-85B0-4003-837D-9FB314135523}" destId="{52AB882A-BBF4-4A4D-9137-67C95983A6D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EE64F2-8CAC-4B53-8CE7-304E4BA01B4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7E377C-3C94-4DC3-9171-FF1A6D3985D9}">
      <dgm:prSet phldrT="[Text]"/>
      <dgm:spPr/>
      <dgm:t>
        <a:bodyPr/>
        <a:lstStyle/>
        <a:p>
          <a:r>
            <a:rPr lang="en-US" dirty="0" smtClean="0"/>
            <a:t>Customer Discovery - How</a:t>
          </a:r>
          <a:endParaRPr lang="en-US" dirty="0"/>
        </a:p>
      </dgm:t>
    </dgm:pt>
    <dgm:pt modelId="{0AAF4E67-66CA-4582-A579-BE7B2B4970FD}" type="parTrans" cxnId="{E6D6B29B-B545-48AF-906F-51EDD813C73D}">
      <dgm:prSet/>
      <dgm:spPr/>
      <dgm:t>
        <a:bodyPr/>
        <a:lstStyle/>
        <a:p>
          <a:endParaRPr lang="en-US"/>
        </a:p>
      </dgm:t>
    </dgm:pt>
    <dgm:pt modelId="{8165ECEB-8D86-4E0E-9D02-085E45F4ECDC}" type="sibTrans" cxnId="{E6D6B29B-B545-48AF-906F-51EDD813C73D}">
      <dgm:prSet/>
      <dgm:spPr/>
      <dgm:t>
        <a:bodyPr/>
        <a:lstStyle/>
        <a:p>
          <a:endParaRPr lang="en-US"/>
        </a:p>
      </dgm:t>
    </dgm:pt>
    <dgm:pt modelId="{8A51A0C8-67CF-41EA-BFBB-D9308D19DF02}">
      <dgm:prSet phldrT="[Text]"/>
      <dgm:spPr/>
      <dgm:t>
        <a:bodyPr/>
        <a:lstStyle/>
        <a:p>
          <a:r>
            <a:rPr lang="en-US" dirty="0" smtClean="0"/>
            <a:t>Analytical AND intuitive</a:t>
          </a:r>
          <a:endParaRPr lang="en-US" dirty="0"/>
        </a:p>
      </dgm:t>
    </dgm:pt>
    <dgm:pt modelId="{98D1D071-5D48-46DB-B016-D654DB496E2A}" type="parTrans" cxnId="{0066603C-67E5-49E1-A8D9-99C739D5C240}">
      <dgm:prSet/>
      <dgm:spPr/>
      <dgm:t>
        <a:bodyPr/>
        <a:lstStyle/>
        <a:p>
          <a:endParaRPr lang="en-US"/>
        </a:p>
      </dgm:t>
    </dgm:pt>
    <dgm:pt modelId="{EDCCA0B0-B01D-47E8-AD65-1034039B36D5}" type="sibTrans" cxnId="{0066603C-67E5-49E1-A8D9-99C739D5C240}">
      <dgm:prSet/>
      <dgm:spPr/>
      <dgm:t>
        <a:bodyPr/>
        <a:lstStyle/>
        <a:p>
          <a:endParaRPr lang="en-US"/>
        </a:p>
      </dgm:t>
    </dgm:pt>
    <dgm:pt modelId="{5E51CE9F-BBEB-45FE-9F49-8E2F33DB3E87}">
      <dgm:prSet phldrT="[Text]"/>
      <dgm:spPr/>
      <dgm:t>
        <a:bodyPr/>
        <a:lstStyle/>
        <a:p>
          <a:r>
            <a:rPr lang="en-US" dirty="0" smtClean="0"/>
            <a:t>Scrappy – be creative</a:t>
          </a:r>
          <a:endParaRPr lang="en-US" dirty="0"/>
        </a:p>
      </dgm:t>
    </dgm:pt>
    <dgm:pt modelId="{BEF7D689-D03D-41BF-BF93-28117EC5EFBD}" type="parTrans" cxnId="{4A9018DB-1DDA-473B-89B4-F63F6D820EBF}">
      <dgm:prSet/>
      <dgm:spPr/>
      <dgm:t>
        <a:bodyPr/>
        <a:lstStyle/>
        <a:p>
          <a:endParaRPr lang="en-US"/>
        </a:p>
      </dgm:t>
    </dgm:pt>
    <dgm:pt modelId="{C5439F1F-8A5B-4232-9287-7262F730913F}" type="sibTrans" cxnId="{4A9018DB-1DDA-473B-89B4-F63F6D820EBF}">
      <dgm:prSet/>
      <dgm:spPr/>
      <dgm:t>
        <a:bodyPr/>
        <a:lstStyle/>
        <a:p>
          <a:endParaRPr lang="en-US"/>
        </a:p>
      </dgm:t>
    </dgm:pt>
    <dgm:pt modelId="{D1674E61-825A-4DC0-8B9F-A023DEA0E85F}">
      <dgm:prSet phldrT="[Text]"/>
      <dgm:spPr/>
      <dgm:t>
        <a:bodyPr/>
        <a:lstStyle/>
        <a:p>
          <a:r>
            <a:rPr lang="en-US" dirty="0" smtClean="0"/>
            <a:t>Tailored to YOUR business “70/5”</a:t>
          </a:r>
          <a:endParaRPr lang="en-US" dirty="0"/>
        </a:p>
      </dgm:t>
    </dgm:pt>
    <dgm:pt modelId="{E0F44502-D3D3-4589-8F2A-60EEC19284B8}" type="parTrans" cxnId="{F140C9A8-3165-4F6D-996E-43C4C9C757B6}">
      <dgm:prSet/>
      <dgm:spPr/>
      <dgm:t>
        <a:bodyPr/>
        <a:lstStyle/>
        <a:p>
          <a:endParaRPr lang="en-US"/>
        </a:p>
      </dgm:t>
    </dgm:pt>
    <dgm:pt modelId="{465BFC96-D3D6-4BEC-A67A-BD8EF55AAE96}" type="sibTrans" cxnId="{F140C9A8-3165-4F6D-996E-43C4C9C757B6}">
      <dgm:prSet/>
      <dgm:spPr/>
      <dgm:t>
        <a:bodyPr/>
        <a:lstStyle/>
        <a:p>
          <a:endParaRPr lang="en-US"/>
        </a:p>
      </dgm:t>
    </dgm:pt>
    <dgm:pt modelId="{6356D0AC-85B0-4003-837D-9FB314135523}" type="pres">
      <dgm:prSet presAssocID="{F6EE64F2-8CAC-4B53-8CE7-304E4BA01B4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DD1934-5198-4A8A-9550-DB1A6FE02A02}" type="pres">
      <dgm:prSet presAssocID="{DF7E377C-3C94-4DC3-9171-FF1A6D3985D9}" presName="roof" presStyleLbl="dkBgShp" presStyleIdx="0" presStyleCnt="2"/>
      <dgm:spPr/>
      <dgm:t>
        <a:bodyPr/>
        <a:lstStyle/>
        <a:p>
          <a:endParaRPr lang="en-US"/>
        </a:p>
      </dgm:t>
    </dgm:pt>
    <dgm:pt modelId="{3A4CA6B8-82BC-48FE-90E6-BAFD205D8ED3}" type="pres">
      <dgm:prSet presAssocID="{DF7E377C-3C94-4DC3-9171-FF1A6D3985D9}" presName="pillars" presStyleCnt="0"/>
      <dgm:spPr/>
    </dgm:pt>
    <dgm:pt modelId="{89429C1F-49D8-400F-AECB-CB75B90085B4}" type="pres">
      <dgm:prSet presAssocID="{DF7E377C-3C94-4DC3-9171-FF1A6D3985D9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7AD88-1A46-4E73-BFE9-3F1D408CDA79}" type="pres">
      <dgm:prSet presAssocID="{5E51CE9F-BBEB-45FE-9F49-8E2F33DB3E8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615A4-E174-4E5B-A99A-733A81AF79C7}" type="pres">
      <dgm:prSet presAssocID="{D1674E61-825A-4DC0-8B9F-A023DEA0E85F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B882A-BBF4-4A4D-9137-67C95983A6D7}" type="pres">
      <dgm:prSet presAssocID="{DF7E377C-3C94-4DC3-9171-FF1A6D3985D9}" presName="base" presStyleLbl="dkBgShp" presStyleIdx="1" presStyleCnt="2"/>
      <dgm:spPr/>
    </dgm:pt>
  </dgm:ptLst>
  <dgm:cxnLst>
    <dgm:cxn modelId="{C63DFF59-2E61-7E40-86C4-0A672F15E85C}" type="presOf" srcId="{F6EE64F2-8CAC-4B53-8CE7-304E4BA01B44}" destId="{6356D0AC-85B0-4003-837D-9FB314135523}" srcOrd="0" destOrd="0" presId="urn:microsoft.com/office/officeart/2005/8/layout/hList3"/>
    <dgm:cxn modelId="{0066603C-67E5-49E1-A8D9-99C739D5C240}" srcId="{DF7E377C-3C94-4DC3-9171-FF1A6D3985D9}" destId="{8A51A0C8-67CF-41EA-BFBB-D9308D19DF02}" srcOrd="0" destOrd="0" parTransId="{98D1D071-5D48-46DB-B016-D654DB496E2A}" sibTransId="{EDCCA0B0-B01D-47E8-AD65-1034039B36D5}"/>
    <dgm:cxn modelId="{019F9E39-5188-B147-A4D9-6B6696CC849B}" type="presOf" srcId="{DF7E377C-3C94-4DC3-9171-FF1A6D3985D9}" destId="{A1DD1934-5198-4A8A-9550-DB1A6FE02A02}" srcOrd="0" destOrd="0" presId="urn:microsoft.com/office/officeart/2005/8/layout/hList3"/>
    <dgm:cxn modelId="{F140C9A8-3165-4F6D-996E-43C4C9C757B6}" srcId="{DF7E377C-3C94-4DC3-9171-FF1A6D3985D9}" destId="{D1674E61-825A-4DC0-8B9F-A023DEA0E85F}" srcOrd="2" destOrd="0" parTransId="{E0F44502-D3D3-4589-8F2A-60EEC19284B8}" sibTransId="{465BFC96-D3D6-4BEC-A67A-BD8EF55AAE96}"/>
    <dgm:cxn modelId="{8CA76E91-20F7-2341-9F11-85D1C7965AC0}" type="presOf" srcId="{5E51CE9F-BBEB-45FE-9F49-8E2F33DB3E87}" destId="{6D27AD88-1A46-4E73-BFE9-3F1D408CDA79}" srcOrd="0" destOrd="0" presId="urn:microsoft.com/office/officeart/2005/8/layout/hList3"/>
    <dgm:cxn modelId="{4A9018DB-1DDA-473B-89B4-F63F6D820EBF}" srcId="{DF7E377C-3C94-4DC3-9171-FF1A6D3985D9}" destId="{5E51CE9F-BBEB-45FE-9F49-8E2F33DB3E87}" srcOrd="1" destOrd="0" parTransId="{BEF7D689-D03D-41BF-BF93-28117EC5EFBD}" sibTransId="{C5439F1F-8A5B-4232-9287-7262F730913F}"/>
    <dgm:cxn modelId="{06D5377E-4977-7345-90B3-5F3648B04BE3}" type="presOf" srcId="{D1674E61-825A-4DC0-8B9F-A023DEA0E85F}" destId="{EAC615A4-E174-4E5B-A99A-733A81AF79C7}" srcOrd="0" destOrd="0" presId="urn:microsoft.com/office/officeart/2005/8/layout/hList3"/>
    <dgm:cxn modelId="{E6D6B29B-B545-48AF-906F-51EDD813C73D}" srcId="{F6EE64F2-8CAC-4B53-8CE7-304E4BA01B44}" destId="{DF7E377C-3C94-4DC3-9171-FF1A6D3985D9}" srcOrd="0" destOrd="0" parTransId="{0AAF4E67-66CA-4582-A579-BE7B2B4970FD}" sibTransId="{8165ECEB-8D86-4E0E-9D02-085E45F4ECDC}"/>
    <dgm:cxn modelId="{F6927D57-B859-1942-8755-C5A53B5C34A0}" type="presOf" srcId="{8A51A0C8-67CF-41EA-BFBB-D9308D19DF02}" destId="{89429C1F-49D8-400F-AECB-CB75B90085B4}" srcOrd="0" destOrd="0" presId="urn:microsoft.com/office/officeart/2005/8/layout/hList3"/>
    <dgm:cxn modelId="{2E43D158-855A-3E4D-9BFD-772190676638}" type="presParOf" srcId="{6356D0AC-85B0-4003-837D-9FB314135523}" destId="{A1DD1934-5198-4A8A-9550-DB1A6FE02A02}" srcOrd="0" destOrd="0" presId="urn:microsoft.com/office/officeart/2005/8/layout/hList3"/>
    <dgm:cxn modelId="{887C0FFB-DF91-464B-A111-F9DBDE05E7AF}" type="presParOf" srcId="{6356D0AC-85B0-4003-837D-9FB314135523}" destId="{3A4CA6B8-82BC-48FE-90E6-BAFD205D8ED3}" srcOrd="1" destOrd="0" presId="urn:microsoft.com/office/officeart/2005/8/layout/hList3"/>
    <dgm:cxn modelId="{6488760D-EC84-C842-B0AB-0870207A6FA7}" type="presParOf" srcId="{3A4CA6B8-82BC-48FE-90E6-BAFD205D8ED3}" destId="{89429C1F-49D8-400F-AECB-CB75B90085B4}" srcOrd="0" destOrd="0" presId="urn:microsoft.com/office/officeart/2005/8/layout/hList3"/>
    <dgm:cxn modelId="{FFAEA7B2-F42E-3249-9DD3-224058F77FAF}" type="presParOf" srcId="{3A4CA6B8-82BC-48FE-90E6-BAFD205D8ED3}" destId="{6D27AD88-1A46-4E73-BFE9-3F1D408CDA79}" srcOrd="1" destOrd="0" presId="urn:microsoft.com/office/officeart/2005/8/layout/hList3"/>
    <dgm:cxn modelId="{99426D24-3A40-1E47-802F-73838F7289EB}" type="presParOf" srcId="{3A4CA6B8-82BC-48FE-90E6-BAFD205D8ED3}" destId="{EAC615A4-E174-4E5B-A99A-733A81AF79C7}" srcOrd="2" destOrd="0" presId="urn:microsoft.com/office/officeart/2005/8/layout/hList3"/>
    <dgm:cxn modelId="{4A052192-C5FD-564B-800E-B6912F29E098}" type="presParOf" srcId="{6356D0AC-85B0-4003-837D-9FB314135523}" destId="{52AB882A-BBF4-4A4D-9137-67C95983A6D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EE64F2-8CAC-4B53-8CE7-304E4BA01B4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7E377C-3C94-4DC3-9171-FF1A6D3985D9}">
      <dgm:prSet phldrT="[Text]"/>
      <dgm:spPr/>
      <dgm:t>
        <a:bodyPr/>
        <a:lstStyle/>
        <a:p>
          <a:r>
            <a:rPr lang="en-US" dirty="0" smtClean="0"/>
            <a:t>Customer Discovery - When</a:t>
          </a:r>
          <a:endParaRPr lang="en-US" dirty="0"/>
        </a:p>
      </dgm:t>
    </dgm:pt>
    <dgm:pt modelId="{0AAF4E67-66CA-4582-A579-BE7B2B4970FD}" type="parTrans" cxnId="{E6D6B29B-B545-48AF-906F-51EDD813C73D}">
      <dgm:prSet/>
      <dgm:spPr/>
      <dgm:t>
        <a:bodyPr/>
        <a:lstStyle/>
        <a:p>
          <a:endParaRPr lang="en-US"/>
        </a:p>
      </dgm:t>
    </dgm:pt>
    <dgm:pt modelId="{8165ECEB-8D86-4E0E-9D02-085E45F4ECDC}" type="sibTrans" cxnId="{E6D6B29B-B545-48AF-906F-51EDD813C73D}">
      <dgm:prSet/>
      <dgm:spPr/>
      <dgm:t>
        <a:bodyPr/>
        <a:lstStyle/>
        <a:p>
          <a:endParaRPr lang="en-US"/>
        </a:p>
      </dgm:t>
    </dgm:pt>
    <dgm:pt modelId="{8A51A0C8-67CF-41EA-BFBB-D9308D19DF02}">
      <dgm:prSet phldrT="[Text]"/>
      <dgm:spPr/>
      <dgm:t>
        <a:bodyPr/>
        <a:lstStyle/>
        <a:p>
          <a:r>
            <a:rPr lang="en-US" dirty="0" smtClean="0"/>
            <a:t>NOW</a:t>
          </a:r>
          <a:endParaRPr lang="en-US" dirty="0"/>
        </a:p>
      </dgm:t>
    </dgm:pt>
    <dgm:pt modelId="{98D1D071-5D48-46DB-B016-D654DB496E2A}" type="parTrans" cxnId="{0066603C-67E5-49E1-A8D9-99C739D5C240}">
      <dgm:prSet/>
      <dgm:spPr/>
      <dgm:t>
        <a:bodyPr/>
        <a:lstStyle/>
        <a:p>
          <a:endParaRPr lang="en-US"/>
        </a:p>
      </dgm:t>
    </dgm:pt>
    <dgm:pt modelId="{EDCCA0B0-B01D-47E8-AD65-1034039B36D5}" type="sibTrans" cxnId="{0066603C-67E5-49E1-A8D9-99C739D5C240}">
      <dgm:prSet/>
      <dgm:spPr/>
      <dgm:t>
        <a:bodyPr/>
        <a:lstStyle/>
        <a:p>
          <a:endParaRPr lang="en-US"/>
        </a:p>
      </dgm:t>
    </dgm:pt>
    <dgm:pt modelId="{5E51CE9F-BBEB-45FE-9F49-8E2F33DB3E87}">
      <dgm:prSet phldrT="[Text]"/>
      <dgm:spPr/>
      <dgm:t>
        <a:bodyPr/>
        <a:lstStyle/>
        <a:p>
          <a:r>
            <a:rPr lang="en-US" dirty="0" smtClean="0"/>
            <a:t>Always</a:t>
          </a:r>
          <a:endParaRPr lang="en-US" dirty="0"/>
        </a:p>
      </dgm:t>
    </dgm:pt>
    <dgm:pt modelId="{BEF7D689-D03D-41BF-BF93-28117EC5EFBD}" type="parTrans" cxnId="{4A9018DB-1DDA-473B-89B4-F63F6D820EBF}">
      <dgm:prSet/>
      <dgm:spPr/>
      <dgm:t>
        <a:bodyPr/>
        <a:lstStyle/>
        <a:p>
          <a:endParaRPr lang="en-US"/>
        </a:p>
      </dgm:t>
    </dgm:pt>
    <dgm:pt modelId="{C5439F1F-8A5B-4232-9287-7262F730913F}" type="sibTrans" cxnId="{4A9018DB-1DDA-473B-89B4-F63F6D820EBF}">
      <dgm:prSet/>
      <dgm:spPr/>
      <dgm:t>
        <a:bodyPr/>
        <a:lstStyle/>
        <a:p>
          <a:endParaRPr lang="en-US"/>
        </a:p>
      </dgm:t>
    </dgm:pt>
    <dgm:pt modelId="{D1674E61-825A-4DC0-8B9F-A023DEA0E85F}">
      <dgm:prSet phldrT="[Text]"/>
      <dgm:spPr/>
      <dgm:t>
        <a:bodyPr/>
        <a:lstStyle/>
        <a:p>
          <a:r>
            <a:rPr lang="en-US" dirty="0" smtClean="0"/>
            <a:t>As much as you can stand</a:t>
          </a:r>
          <a:endParaRPr lang="en-US" dirty="0"/>
        </a:p>
      </dgm:t>
    </dgm:pt>
    <dgm:pt modelId="{E0F44502-D3D3-4589-8F2A-60EEC19284B8}" type="parTrans" cxnId="{F140C9A8-3165-4F6D-996E-43C4C9C757B6}">
      <dgm:prSet/>
      <dgm:spPr/>
      <dgm:t>
        <a:bodyPr/>
        <a:lstStyle/>
        <a:p>
          <a:endParaRPr lang="en-US"/>
        </a:p>
      </dgm:t>
    </dgm:pt>
    <dgm:pt modelId="{465BFC96-D3D6-4BEC-A67A-BD8EF55AAE96}" type="sibTrans" cxnId="{F140C9A8-3165-4F6D-996E-43C4C9C757B6}">
      <dgm:prSet/>
      <dgm:spPr/>
      <dgm:t>
        <a:bodyPr/>
        <a:lstStyle/>
        <a:p>
          <a:endParaRPr lang="en-US"/>
        </a:p>
      </dgm:t>
    </dgm:pt>
    <dgm:pt modelId="{6356D0AC-85B0-4003-837D-9FB314135523}" type="pres">
      <dgm:prSet presAssocID="{F6EE64F2-8CAC-4B53-8CE7-304E4BA01B4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DD1934-5198-4A8A-9550-DB1A6FE02A02}" type="pres">
      <dgm:prSet presAssocID="{DF7E377C-3C94-4DC3-9171-FF1A6D3985D9}" presName="roof" presStyleLbl="dkBgShp" presStyleIdx="0" presStyleCnt="2"/>
      <dgm:spPr/>
      <dgm:t>
        <a:bodyPr/>
        <a:lstStyle/>
        <a:p>
          <a:endParaRPr lang="en-US"/>
        </a:p>
      </dgm:t>
    </dgm:pt>
    <dgm:pt modelId="{3A4CA6B8-82BC-48FE-90E6-BAFD205D8ED3}" type="pres">
      <dgm:prSet presAssocID="{DF7E377C-3C94-4DC3-9171-FF1A6D3985D9}" presName="pillars" presStyleCnt="0"/>
      <dgm:spPr/>
    </dgm:pt>
    <dgm:pt modelId="{89429C1F-49D8-400F-AECB-CB75B90085B4}" type="pres">
      <dgm:prSet presAssocID="{DF7E377C-3C94-4DC3-9171-FF1A6D3985D9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7AD88-1A46-4E73-BFE9-3F1D408CDA79}" type="pres">
      <dgm:prSet presAssocID="{5E51CE9F-BBEB-45FE-9F49-8E2F33DB3E8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615A4-E174-4E5B-A99A-733A81AF79C7}" type="pres">
      <dgm:prSet presAssocID="{D1674E61-825A-4DC0-8B9F-A023DEA0E85F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B882A-BBF4-4A4D-9137-67C95983A6D7}" type="pres">
      <dgm:prSet presAssocID="{DF7E377C-3C94-4DC3-9171-FF1A6D3985D9}" presName="base" presStyleLbl="dkBgShp" presStyleIdx="1" presStyleCnt="2"/>
      <dgm:spPr/>
    </dgm:pt>
  </dgm:ptLst>
  <dgm:cxnLst>
    <dgm:cxn modelId="{28DFE227-925F-064F-B348-03C40503F620}" type="presOf" srcId="{F6EE64F2-8CAC-4B53-8CE7-304E4BA01B44}" destId="{6356D0AC-85B0-4003-837D-9FB314135523}" srcOrd="0" destOrd="0" presId="urn:microsoft.com/office/officeart/2005/8/layout/hList3"/>
    <dgm:cxn modelId="{8E938F5E-BA7D-184C-85A8-864BA96B5751}" type="presOf" srcId="{D1674E61-825A-4DC0-8B9F-A023DEA0E85F}" destId="{EAC615A4-E174-4E5B-A99A-733A81AF79C7}" srcOrd="0" destOrd="0" presId="urn:microsoft.com/office/officeart/2005/8/layout/hList3"/>
    <dgm:cxn modelId="{E3118C07-68D9-9A41-AD0D-C597B5D4F8E8}" type="presOf" srcId="{5E51CE9F-BBEB-45FE-9F49-8E2F33DB3E87}" destId="{6D27AD88-1A46-4E73-BFE9-3F1D408CDA79}" srcOrd="0" destOrd="0" presId="urn:microsoft.com/office/officeart/2005/8/layout/hList3"/>
    <dgm:cxn modelId="{DF703F8C-CB93-BC46-A706-E318A499D295}" type="presOf" srcId="{DF7E377C-3C94-4DC3-9171-FF1A6D3985D9}" destId="{A1DD1934-5198-4A8A-9550-DB1A6FE02A02}" srcOrd="0" destOrd="0" presId="urn:microsoft.com/office/officeart/2005/8/layout/hList3"/>
    <dgm:cxn modelId="{0066603C-67E5-49E1-A8D9-99C739D5C240}" srcId="{DF7E377C-3C94-4DC3-9171-FF1A6D3985D9}" destId="{8A51A0C8-67CF-41EA-BFBB-D9308D19DF02}" srcOrd="0" destOrd="0" parTransId="{98D1D071-5D48-46DB-B016-D654DB496E2A}" sibTransId="{EDCCA0B0-B01D-47E8-AD65-1034039B36D5}"/>
    <dgm:cxn modelId="{E792579A-99B5-C44B-9CEE-468BBC547BDF}" type="presOf" srcId="{8A51A0C8-67CF-41EA-BFBB-D9308D19DF02}" destId="{89429C1F-49D8-400F-AECB-CB75B90085B4}" srcOrd="0" destOrd="0" presId="urn:microsoft.com/office/officeart/2005/8/layout/hList3"/>
    <dgm:cxn modelId="{F140C9A8-3165-4F6D-996E-43C4C9C757B6}" srcId="{DF7E377C-3C94-4DC3-9171-FF1A6D3985D9}" destId="{D1674E61-825A-4DC0-8B9F-A023DEA0E85F}" srcOrd="2" destOrd="0" parTransId="{E0F44502-D3D3-4589-8F2A-60EEC19284B8}" sibTransId="{465BFC96-D3D6-4BEC-A67A-BD8EF55AAE96}"/>
    <dgm:cxn modelId="{4A9018DB-1DDA-473B-89B4-F63F6D820EBF}" srcId="{DF7E377C-3C94-4DC3-9171-FF1A6D3985D9}" destId="{5E51CE9F-BBEB-45FE-9F49-8E2F33DB3E87}" srcOrd="1" destOrd="0" parTransId="{BEF7D689-D03D-41BF-BF93-28117EC5EFBD}" sibTransId="{C5439F1F-8A5B-4232-9287-7262F730913F}"/>
    <dgm:cxn modelId="{E6D6B29B-B545-48AF-906F-51EDD813C73D}" srcId="{F6EE64F2-8CAC-4B53-8CE7-304E4BA01B44}" destId="{DF7E377C-3C94-4DC3-9171-FF1A6D3985D9}" srcOrd="0" destOrd="0" parTransId="{0AAF4E67-66CA-4582-A579-BE7B2B4970FD}" sibTransId="{8165ECEB-8D86-4E0E-9D02-085E45F4ECDC}"/>
    <dgm:cxn modelId="{3CA0D2A5-944A-004A-9720-CFC80DBFBDDF}" type="presParOf" srcId="{6356D0AC-85B0-4003-837D-9FB314135523}" destId="{A1DD1934-5198-4A8A-9550-DB1A6FE02A02}" srcOrd="0" destOrd="0" presId="urn:microsoft.com/office/officeart/2005/8/layout/hList3"/>
    <dgm:cxn modelId="{2C02B7AD-D40A-A548-AF47-9E28ED61357F}" type="presParOf" srcId="{6356D0AC-85B0-4003-837D-9FB314135523}" destId="{3A4CA6B8-82BC-48FE-90E6-BAFD205D8ED3}" srcOrd="1" destOrd="0" presId="urn:microsoft.com/office/officeart/2005/8/layout/hList3"/>
    <dgm:cxn modelId="{D0E07141-87C0-4548-AFB5-4C3820DA1E64}" type="presParOf" srcId="{3A4CA6B8-82BC-48FE-90E6-BAFD205D8ED3}" destId="{89429C1F-49D8-400F-AECB-CB75B90085B4}" srcOrd="0" destOrd="0" presId="urn:microsoft.com/office/officeart/2005/8/layout/hList3"/>
    <dgm:cxn modelId="{88369734-FEAF-7644-8E3D-AFE24E240F0B}" type="presParOf" srcId="{3A4CA6B8-82BC-48FE-90E6-BAFD205D8ED3}" destId="{6D27AD88-1A46-4E73-BFE9-3F1D408CDA79}" srcOrd="1" destOrd="0" presId="urn:microsoft.com/office/officeart/2005/8/layout/hList3"/>
    <dgm:cxn modelId="{2A36B601-5EC3-D040-AB60-ACF5998141BC}" type="presParOf" srcId="{3A4CA6B8-82BC-48FE-90E6-BAFD205D8ED3}" destId="{EAC615A4-E174-4E5B-A99A-733A81AF79C7}" srcOrd="2" destOrd="0" presId="urn:microsoft.com/office/officeart/2005/8/layout/hList3"/>
    <dgm:cxn modelId="{AC2B8B7D-C65C-834F-A548-036E6ECF4169}" type="presParOf" srcId="{6356D0AC-85B0-4003-837D-9FB314135523}" destId="{52AB882A-BBF4-4A4D-9137-67C95983A6D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A7E5B-6954-4E1C-A78F-E20EE1405129}">
      <dsp:nvSpPr>
        <dsp:cNvPr id="0" name=""/>
        <dsp:cNvSpPr/>
      </dsp:nvSpPr>
      <dsp:spPr>
        <a:xfrm>
          <a:off x="1874856" y="0"/>
          <a:ext cx="4525962" cy="4525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800" kern="1200" dirty="0" smtClean="0"/>
            <a:t>Total Address-able Market</a:t>
          </a:r>
          <a:endParaRPr lang="en-US" sz="1800" kern="1200" dirty="0"/>
        </a:p>
      </dsp:txBody>
      <dsp:txXfrm>
        <a:off x="3505107" y="226298"/>
        <a:ext cx="1265458" cy="678894"/>
      </dsp:txXfrm>
    </dsp:sp>
    <dsp:sp modelId="{1801A87F-AC5B-4BFB-AF90-FD6E9EA396BB}">
      <dsp:nvSpPr>
        <dsp:cNvPr id="0" name=""/>
        <dsp:cNvSpPr/>
      </dsp:nvSpPr>
      <dsp:spPr>
        <a:xfrm>
          <a:off x="2304415" y="1401762"/>
          <a:ext cx="3620769" cy="26276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800" kern="1200" dirty="0" smtClean="0"/>
            <a:t>Served market</a:t>
          </a:r>
          <a:endParaRPr lang="en-US" sz="1800" kern="1200" dirty="0"/>
        </a:p>
      </dsp:txBody>
      <dsp:txXfrm>
        <a:off x="3482070" y="1559420"/>
        <a:ext cx="1265458" cy="472973"/>
      </dsp:txXfrm>
    </dsp:sp>
    <dsp:sp modelId="{98773BD4-55DF-4C1D-ABA0-B6B73A71D4CD}">
      <dsp:nvSpPr>
        <dsp:cNvPr id="0" name=""/>
        <dsp:cNvSpPr/>
      </dsp:nvSpPr>
      <dsp:spPr>
        <a:xfrm>
          <a:off x="2763067" y="2343778"/>
          <a:ext cx="2715577" cy="17040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/>
          </a:r>
          <a:br>
            <a:rPr lang="en-US" sz="1800" kern="1200" dirty="0" smtClean="0"/>
          </a:b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Initial Target  Segment</a:t>
          </a:r>
          <a:endParaRPr lang="en-US" sz="1800" kern="1200" dirty="0"/>
        </a:p>
      </dsp:txBody>
      <dsp:txXfrm>
        <a:off x="3488126" y="2471580"/>
        <a:ext cx="1265458" cy="383405"/>
      </dsp:txXfrm>
    </dsp:sp>
    <dsp:sp modelId="{874C9594-1FF9-4341-8028-FAFC01B7D000}">
      <dsp:nvSpPr>
        <dsp:cNvPr id="0" name=""/>
        <dsp:cNvSpPr/>
      </dsp:nvSpPr>
      <dsp:spPr>
        <a:xfrm>
          <a:off x="3276591" y="3382957"/>
          <a:ext cx="1810384" cy="664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Base-camp</a:t>
          </a:r>
          <a:endParaRPr lang="en-US" sz="1800" kern="1200" dirty="0"/>
        </a:p>
      </dsp:txBody>
      <dsp:txXfrm>
        <a:off x="3541716" y="3549168"/>
        <a:ext cx="1280135" cy="332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97AE9-7937-4D36-8D1D-BB6E16A3853E}">
      <dsp:nvSpPr>
        <dsp:cNvPr id="0" name=""/>
        <dsp:cNvSpPr/>
      </dsp:nvSpPr>
      <dsp:spPr>
        <a:xfrm>
          <a:off x="2336674" y="517641"/>
          <a:ext cx="3458894" cy="3458894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0461A-0490-4195-BE00-143E3AACD87C}">
      <dsp:nvSpPr>
        <dsp:cNvPr id="0" name=""/>
        <dsp:cNvSpPr/>
      </dsp:nvSpPr>
      <dsp:spPr>
        <a:xfrm>
          <a:off x="2336674" y="517641"/>
          <a:ext cx="3458894" cy="3458894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79E53-87CA-4073-BCEA-DA0BA35272A5}">
      <dsp:nvSpPr>
        <dsp:cNvPr id="0" name=""/>
        <dsp:cNvSpPr/>
      </dsp:nvSpPr>
      <dsp:spPr>
        <a:xfrm>
          <a:off x="2336674" y="517641"/>
          <a:ext cx="3458894" cy="3458894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537C8-3591-4870-98A5-138407B45A4E}">
      <dsp:nvSpPr>
        <dsp:cNvPr id="0" name=""/>
        <dsp:cNvSpPr/>
      </dsp:nvSpPr>
      <dsp:spPr>
        <a:xfrm>
          <a:off x="2336674" y="517641"/>
          <a:ext cx="3458894" cy="3458894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7691C-22AB-473C-B69F-771B474657C6}">
      <dsp:nvSpPr>
        <dsp:cNvPr id="0" name=""/>
        <dsp:cNvSpPr/>
      </dsp:nvSpPr>
      <dsp:spPr>
        <a:xfrm>
          <a:off x="3269890" y="1450858"/>
          <a:ext cx="1592460" cy="15924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Your Idea</a:t>
          </a:r>
          <a:endParaRPr lang="en-US" sz="3200" kern="1200" dirty="0"/>
        </a:p>
      </dsp:txBody>
      <dsp:txXfrm>
        <a:off x="3503100" y="1684068"/>
        <a:ext cx="1126040" cy="1126040"/>
      </dsp:txXfrm>
    </dsp:sp>
    <dsp:sp modelId="{9C48C417-1E57-48EB-BCC1-07FAAAE994A2}">
      <dsp:nvSpPr>
        <dsp:cNvPr id="0" name=""/>
        <dsp:cNvSpPr/>
      </dsp:nvSpPr>
      <dsp:spPr>
        <a:xfrm>
          <a:off x="3285603" y="-186985"/>
          <a:ext cx="1561035" cy="1489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Behavioral changes</a:t>
          </a:r>
          <a:endParaRPr lang="en-US" sz="1900" kern="1200" dirty="0"/>
        </a:p>
      </dsp:txBody>
      <dsp:txXfrm>
        <a:off x="3514211" y="31149"/>
        <a:ext cx="1103819" cy="1053246"/>
      </dsp:txXfrm>
    </dsp:sp>
    <dsp:sp modelId="{E78C8A8F-2B61-484B-8EF4-BEFE6097E758}">
      <dsp:nvSpPr>
        <dsp:cNvPr id="0" name=""/>
        <dsp:cNvSpPr/>
      </dsp:nvSpPr>
      <dsp:spPr>
        <a:xfrm>
          <a:off x="4940564" y="1439048"/>
          <a:ext cx="1629746" cy="1616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Market D</a:t>
          </a:r>
          <a:r>
            <a:rPr lang="en-US" sz="1600" kern="1200" dirty="0" smtClean="0"/>
            <a:t>iscontinuity</a:t>
          </a:r>
          <a:endParaRPr lang="en-US" sz="1600" kern="1200" dirty="0"/>
        </a:p>
      </dsp:txBody>
      <dsp:txXfrm>
        <a:off x="5179235" y="1675717"/>
        <a:ext cx="1152404" cy="1142742"/>
      </dsp:txXfrm>
    </dsp:sp>
    <dsp:sp modelId="{25B9872C-4113-4168-AB6A-5D7AA4ED6F60}">
      <dsp:nvSpPr>
        <dsp:cNvPr id="0" name=""/>
        <dsp:cNvSpPr/>
      </dsp:nvSpPr>
      <dsp:spPr>
        <a:xfrm>
          <a:off x="3285603" y="3190026"/>
          <a:ext cx="1561035" cy="14927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Regulatory / other Changes</a:t>
          </a:r>
        </a:p>
      </dsp:txBody>
      <dsp:txXfrm>
        <a:off x="3514211" y="3408635"/>
        <a:ext cx="1103819" cy="1055540"/>
      </dsp:txXfrm>
    </dsp:sp>
    <dsp:sp modelId="{93CD61F9-E56D-4799-9605-E0885AAE2620}">
      <dsp:nvSpPr>
        <dsp:cNvPr id="0" name=""/>
        <dsp:cNvSpPr/>
      </dsp:nvSpPr>
      <dsp:spPr>
        <a:xfrm>
          <a:off x="1583088" y="1439048"/>
          <a:ext cx="1587431" cy="1616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Product Innovation</a:t>
          </a:r>
          <a:endParaRPr lang="en-US" sz="1800" kern="1200" dirty="0"/>
        </a:p>
      </dsp:txBody>
      <dsp:txXfrm>
        <a:off x="1815562" y="1675717"/>
        <a:ext cx="1122483" cy="1142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8DDB2-25A2-4192-BB78-FB0D3C2D7222}">
      <dsp:nvSpPr>
        <dsp:cNvPr id="0" name=""/>
        <dsp:cNvSpPr/>
      </dsp:nvSpPr>
      <dsp:spPr>
        <a:xfrm>
          <a:off x="1620836" y="0"/>
          <a:ext cx="4525963" cy="452596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DB87F-B8D8-4CBB-842E-C7208FA11908}">
      <dsp:nvSpPr>
        <dsp:cNvPr id="0" name=""/>
        <dsp:cNvSpPr/>
      </dsp:nvSpPr>
      <dsp:spPr>
        <a:xfrm>
          <a:off x="1915024" y="294187"/>
          <a:ext cx="1810385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LOI / MOU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Referenceable</a:t>
          </a:r>
          <a:r>
            <a:rPr lang="en-US" sz="1300" kern="1200" dirty="0" smtClean="0"/>
            <a:t> Customers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Quotations </a:t>
          </a:r>
          <a:endParaRPr lang="en-US" sz="1300" kern="1200" dirty="0"/>
        </a:p>
      </dsp:txBody>
      <dsp:txXfrm>
        <a:off x="2003400" y="382563"/>
        <a:ext cx="1633633" cy="1633633"/>
      </dsp:txXfrm>
    </dsp:sp>
    <dsp:sp modelId="{C6A5FC3B-21D8-4B8F-9750-4A948FE2687E}">
      <dsp:nvSpPr>
        <dsp:cNvPr id="0" name=""/>
        <dsp:cNvSpPr/>
      </dsp:nvSpPr>
      <dsp:spPr>
        <a:xfrm>
          <a:off x="4042227" y="294187"/>
          <a:ext cx="1810385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Revenue/Orders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Execution-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Users/Stats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Proxies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Industry reports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4130603" y="382563"/>
        <a:ext cx="1633633" cy="1633633"/>
      </dsp:txXfrm>
    </dsp:sp>
    <dsp:sp modelId="{9C657EAD-9DB0-40BC-A2E4-FA7D559B40B3}">
      <dsp:nvSpPr>
        <dsp:cNvPr id="0" name=""/>
        <dsp:cNvSpPr/>
      </dsp:nvSpPr>
      <dsp:spPr>
        <a:xfrm>
          <a:off x="1915024" y="2421390"/>
          <a:ext cx="1810385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Anecdotes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Public sources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“We believe”</a:t>
          </a:r>
          <a:endParaRPr lang="en-US" sz="1300" kern="1200" dirty="0"/>
        </a:p>
      </dsp:txBody>
      <dsp:txXfrm>
        <a:off x="2003400" y="2509766"/>
        <a:ext cx="1633633" cy="1633633"/>
      </dsp:txXfrm>
    </dsp:sp>
    <dsp:sp modelId="{EC9F4FD5-CF6A-4042-B77B-30B9AD279F50}">
      <dsp:nvSpPr>
        <dsp:cNvPr id="0" name=""/>
        <dsp:cNvSpPr/>
      </dsp:nvSpPr>
      <dsp:spPr>
        <a:xfrm>
          <a:off x="4042227" y="2421390"/>
          <a:ext cx="1810385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Surveys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Public research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Traditional quantitative research methods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4130603" y="2509766"/>
        <a:ext cx="1633633" cy="16336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D0A23-4B7B-4535-BEBA-DB09884F67B4}">
      <dsp:nvSpPr>
        <dsp:cNvPr id="0" name=""/>
        <dsp:cNvSpPr/>
      </dsp:nvSpPr>
      <dsp:spPr>
        <a:xfrm>
          <a:off x="3526971" y="0"/>
          <a:ext cx="1175657" cy="64656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Product release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526971" y="0"/>
        <a:ext cx="1175657" cy="646566"/>
      </dsp:txXfrm>
    </dsp:sp>
    <dsp:sp modelId="{9EC15A99-0382-46F8-A3B9-867E6A8CFD31}">
      <dsp:nvSpPr>
        <dsp:cNvPr id="0" name=""/>
        <dsp:cNvSpPr/>
      </dsp:nvSpPr>
      <dsp:spPr>
        <a:xfrm>
          <a:off x="2939142" y="646566"/>
          <a:ext cx="2351314" cy="64656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validation</a:t>
          </a:r>
        </a:p>
      </dsp:txBody>
      <dsp:txXfrm>
        <a:off x="3350622" y="646566"/>
        <a:ext cx="1528354" cy="646566"/>
      </dsp:txXfrm>
    </dsp:sp>
    <dsp:sp modelId="{AA4982EF-2A32-4F2C-98B3-77E3B2B24DF0}">
      <dsp:nvSpPr>
        <dsp:cNvPr id="0" name=""/>
        <dsp:cNvSpPr/>
      </dsp:nvSpPr>
      <dsp:spPr>
        <a:xfrm>
          <a:off x="2351314" y="1293132"/>
          <a:ext cx="3526971" cy="64656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Beta</a:t>
          </a:r>
        </a:p>
      </dsp:txBody>
      <dsp:txXfrm>
        <a:off x="2968534" y="1293132"/>
        <a:ext cx="2292531" cy="646566"/>
      </dsp:txXfrm>
    </dsp:sp>
    <dsp:sp modelId="{5D101C6E-5DE0-483A-B528-35E1D080D131}">
      <dsp:nvSpPr>
        <dsp:cNvPr id="0" name=""/>
        <dsp:cNvSpPr/>
      </dsp:nvSpPr>
      <dsp:spPr>
        <a:xfrm>
          <a:off x="1763485" y="1939698"/>
          <a:ext cx="4702628" cy="64656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Alpha</a:t>
          </a:r>
        </a:p>
      </dsp:txBody>
      <dsp:txXfrm>
        <a:off x="2586445" y="1939698"/>
        <a:ext cx="3056708" cy="646566"/>
      </dsp:txXfrm>
    </dsp:sp>
    <dsp:sp modelId="{62E57334-66FF-4E7F-8E6F-595B07600990}">
      <dsp:nvSpPr>
        <dsp:cNvPr id="0" name=""/>
        <dsp:cNvSpPr/>
      </dsp:nvSpPr>
      <dsp:spPr>
        <a:xfrm>
          <a:off x="1175657" y="2586264"/>
          <a:ext cx="5878285" cy="64656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Prototype</a:t>
          </a:r>
        </a:p>
      </dsp:txBody>
      <dsp:txXfrm>
        <a:off x="2204357" y="2586264"/>
        <a:ext cx="3820885" cy="646566"/>
      </dsp:txXfrm>
    </dsp:sp>
    <dsp:sp modelId="{9F25B90F-8CCE-450C-A1E8-80D8C0CC7B80}">
      <dsp:nvSpPr>
        <dsp:cNvPr id="0" name=""/>
        <dsp:cNvSpPr/>
      </dsp:nvSpPr>
      <dsp:spPr>
        <a:xfrm>
          <a:off x="587828" y="3232829"/>
          <a:ext cx="7053942" cy="64656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Mock-up</a:t>
          </a:r>
        </a:p>
      </dsp:txBody>
      <dsp:txXfrm>
        <a:off x="1822268" y="3232829"/>
        <a:ext cx="4585062" cy="646566"/>
      </dsp:txXfrm>
    </dsp:sp>
    <dsp:sp modelId="{8E714859-D788-49EE-A39A-0292E988B3A7}">
      <dsp:nvSpPr>
        <dsp:cNvPr id="0" name=""/>
        <dsp:cNvSpPr/>
      </dsp:nvSpPr>
      <dsp:spPr>
        <a:xfrm>
          <a:off x="0" y="3879396"/>
          <a:ext cx="8229600" cy="64656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Screen shots</a:t>
          </a:r>
        </a:p>
      </dsp:txBody>
      <dsp:txXfrm>
        <a:off x="1440179" y="3879396"/>
        <a:ext cx="5349240" cy="64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D0A23-4B7B-4535-BEBA-DB09884F67B4}">
      <dsp:nvSpPr>
        <dsp:cNvPr id="0" name=""/>
        <dsp:cNvSpPr/>
      </dsp:nvSpPr>
      <dsp:spPr>
        <a:xfrm>
          <a:off x="3429000" y="0"/>
          <a:ext cx="1371600" cy="75432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Times New Roman"/>
              <a:cs typeface="Times New Roman"/>
            </a:rPr>
            <a:t>$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3429000" y="0"/>
        <a:ext cx="1371600" cy="754326"/>
      </dsp:txXfrm>
    </dsp:sp>
    <dsp:sp modelId="{43C719D1-DE6E-4F88-8178-1EC2F77BB8FB}">
      <dsp:nvSpPr>
        <dsp:cNvPr id="0" name=""/>
        <dsp:cNvSpPr/>
      </dsp:nvSpPr>
      <dsp:spPr>
        <a:xfrm>
          <a:off x="2743199" y="754326"/>
          <a:ext cx="2743200" cy="75432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Users</a:t>
          </a:r>
        </a:p>
      </dsp:txBody>
      <dsp:txXfrm>
        <a:off x="3223260" y="754326"/>
        <a:ext cx="1783080" cy="754326"/>
      </dsp:txXfrm>
    </dsp:sp>
    <dsp:sp modelId="{4144854B-BC4A-4EAA-932A-712141B79E78}">
      <dsp:nvSpPr>
        <dsp:cNvPr id="0" name=""/>
        <dsp:cNvSpPr/>
      </dsp:nvSpPr>
      <dsp:spPr>
        <a:xfrm>
          <a:off x="2057400" y="1508653"/>
          <a:ext cx="4114799" cy="75432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LOI / MOU for Beta customers</a:t>
          </a:r>
        </a:p>
      </dsp:txBody>
      <dsp:txXfrm>
        <a:off x="2777490" y="1508653"/>
        <a:ext cx="2674620" cy="754326"/>
      </dsp:txXfrm>
    </dsp:sp>
    <dsp:sp modelId="{D1CDCC0E-E7A8-498E-A6C6-3753746B2922}">
      <dsp:nvSpPr>
        <dsp:cNvPr id="0" name=""/>
        <dsp:cNvSpPr/>
      </dsp:nvSpPr>
      <dsp:spPr>
        <a:xfrm>
          <a:off x="1371599" y="2262981"/>
          <a:ext cx="5486400" cy="75432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Potential customers who can be contacted as references</a:t>
          </a:r>
        </a:p>
      </dsp:txBody>
      <dsp:txXfrm>
        <a:off x="2331719" y="2262981"/>
        <a:ext cx="3566160" cy="754326"/>
      </dsp:txXfrm>
    </dsp:sp>
    <dsp:sp modelId="{6381CD3B-1C1D-4F18-B3D2-A0B25E087BB7}">
      <dsp:nvSpPr>
        <dsp:cNvPr id="0" name=""/>
        <dsp:cNvSpPr/>
      </dsp:nvSpPr>
      <dsp:spPr>
        <a:xfrm>
          <a:off x="685799" y="3017308"/>
          <a:ext cx="6858000" cy="75432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Written references from potential customers</a:t>
          </a:r>
        </a:p>
      </dsp:txBody>
      <dsp:txXfrm>
        <a:off x="1885949" y="3017308"/>
        <a:ext cx="4457700" cy="754326"/>
      </dsp:txXfrm>
    </dsp:sp>
    <dsp:sp modelId="{A6B81541-F78E-4EA9-8D62-87AE83A55D53}">
      <dsp:nvSpPr>
        <dsp:cNvPr id="0" name=""/>
        <dsp:cNvSpPr/>
      </dsp:nvSpPr>
      <dsp:spPr>
        <a:xfrm>
          <a:off x="0" y="3771635"/>
          <a:ext cx="8229600" cy="754326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Names of customers</a:t>
          </a:r>
        </a:p>
      </dsp:txBody>
      <dsp:txXfrm>
        <a:off x="1440179" y="3771635"/>
        <a:ext cx="5349240" cy="7543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667F2-6C1D-4E79-9B5F-D6FB008BE5AB}">
      <dsp:nvSpPr>
        <dsp:cNvPr id="0" name=""/>
        <dsp:cNvSpPr/>
      </dsp:nvSpPr>
      <dsp:spPr>
        <a:xfrm>
          <a:off x="582572" y="0"/>
          <a:ext cx="6602491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7BE28-4A28-41EE-A527-EFC87F17E736}">
      <dsp:nvSpPr>
        <dsp:cNvPr id="0" name=""/>
        <dsp:cNvSpPr/>
      </dsp:nvSpPr>
      <dsp:spPr>
        <a:xfrm>
          <a:off x="263219" y="1357788"/>
          <a:ext cx="233029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u="sng" kern="1200" dirty="0" smtClean="0"/>
            <a:t>1</a:t>
          </a:r>
          <a:r>
            <a:rPr lang="en-US" sz="1400" u="sng" kern="1200" baseline="30000" dirty="0" smtClean="0"/>
            <a:t>st</a:t>
          </a:r>
          <a:r>
            <a:rPr lang="en-US" sz="1400" u="sng" kern="1200" dirty="0" smtClean="0"/>
            <a:t> Stage: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Open-ended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Broad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Wide net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Listen to their motivations / needs</a:t>
          </a:r>
          <a:endParaRPr lang="en-US" sz="1400" kern="1200" dirty="0"/>
        </a:p>
      </dsp:txBody>
      <dsp:txXfrm>
        <a:off x="351595" y="1446164"/>
        <a:ext cx="2153539" cy="1633633"/>
      </dsp:txXfrm>
    </dsp:sp>
    <dsp:sp modelId="{81E42B5D-5B1D-455A-A3E3-5C9DEE9718E5}">
      <dsp:nvSpPr>
        <dsp:cNvPr id="0" name=""/>
        <dsp:cNvSpPr/>
      </dsp:nvSpPr>
      <dsp:spPr>
        <a:xfrm>
          <a:off x="2718672" y="1357788"/>
          <a:ext cx="233029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u="sng" kern="1200" dirty="0" smtClean="0"/>
            <a:t>2</a:t>
          </a:r>
          <a:r>
            <a:rPr lang="en-US" sz="1400" u="sng" kern="1200" baseline="30000" dirty="0" smtClean="0"/>
            <a:t>nd</a:t>
          </a:r>
          <a:r>
            <a:rPr lang="en-US" sz="1400" u="sng" kern="1200" dirty="0" smtClean="0"/>
            <a:t> Stage: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React to product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Validate specific need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Determine target market and value proposition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Modify specs</a:t>
          </a:r>
          <a:endParaRPr lang="en-US" sz="1400" kern="1200" dirty="0"/>
        </a:p>
      </dsp:txBody>
      <dsp:txXfrm>
        <a:off x="2807048" y="1446164"/>
        <a:ext cx="2153539" cy="1633633"/>
      </dsp:txXfrm>
    </dsp:sp>
    <dsp:sp modelId="{68D8B6B5-9F8C-44CD-B32A-7DBF84336F0C}">
      <dsp:nvSpPr>
        <dsp:cNvPr id="0" name=""/>
        <dsp:cNvSpPr/>
      </dsp:nvSpPr>
      <dsp:spPr>
        <a:xfrm>
          <a:off x="5174126" y="1357788"/>
          <a:ext cx="233029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u="sng" kern="1200" dirty="0" smtClean="0"/>
            <a:t>3</a:t>
          </a:r>
          <a:r>
            <a:rPr lang="en-US" sz="1400" u="sng" kern="1200" baseline="30000" dirty="0" smtClean="0"/>
            <a:t>rd</a:t>
          </a:r>
          <a:r>
            <a:rPr lang="en-US" sz="1400" u="sng" kern="1200" dirty="0" smtClean="0"/>
            <a:t> Stage: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LOI / MOU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Intent to purchase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Purchase order</a:t>
          </a:r>
        </a:p>
      </dsp:txBody>
      <dsp:txXfrm>
        <a:off x="5262502" y="1446164"/>
        <a:ext cx="2153539" cy="16336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D1934-5198-4A8A-9550-DB1A6FE02A02}">
      <dsp:nvSpPr>
        <dsp:cNvPr id="0" name=""/>
        <dsp:cNvSpPr/>
      </dsp:nvSpPr>
      <dsp:spPr>
        <a:xfrm>
          <a:off x="0" y="0"/>
          <a:ext cx="7767637" cy="13577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Customer Discovery - Why</a:t>
          </a:r>
          <a:endParaRPr lang="en-US" sz="4900" kern="1200" dirty="0"/>
        </a:p>
      </dsp:txBody>
      <dsp:txXfrm>
        <a:off x="0" y="0"/>
        <a:ext cx="7767637" cy="1357788"/>
      </dsp:txXfrm>
    </dsp:sp>
    <dsp:sp modelId="{89429C1F-49D8-400F-AECB-CB75B90085B4}">
      <dsp:nvSpPr>
        <dsp:cNvPr id="0" name=""/>
        <dsp:cNvSpPr/>
      </dsp:nvSpPr>
      <dsp:spPr>
        <a:xfrm>
          <a:off x="3792" y="1357788"/>
          <a:ext cx="2586683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Answer in the voice of the customer</a:t>
          </a:r>
          <a:endParaRPr lang="en-US" sz="3700" kern="1200" dirty="0"/>
        </a:p>
      </dsp:txBody>
      <dsp:txXfrm>
        <a:off x="3792" y="1357788"/>
        <a:ext cx="2586683" cy="2851356"/>
      </dsp:txXfrm>
    </dsp:sp>
    <dsp:sp modelId="{6D27AD88-1A46-4E73-BFE9-3F1D408CDA79}">
      <dsp:nvSpPr>
        <dsp:cNvPr id="0" name=""/>
        <dsp:cNvSpPr/>
      </dsp:nvSpPr>
      <dsp:spPr>
        <a:xfrm>
          <a:off x="2590476" y="1357788"/>
          <a:ext cx="2586683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Speak with credibility and authority</a:t>
          </a:r>
          <a:endParaRPr lang="en-US" sz="3700" kern="1200" dirty="0"/>
        </a:p>
      </dsp:txBody>
      <dsp:txXfrm>
        <a:off x="2590476" y="1357788"/>
        <a:ext cx="2586683" cy="2851356"/>
      </dsp:txXfrm>
    </dsp:sp>
    <dsp:sp modelId="{EAC615A4-E174-4E5B-A99A-733A81AF79C7}">
      <dsp:nvSpPr>
        <dsp:cNvPr id="0" name=""/>
        <dsp:cNvSpPr/>
      </dsp:nvSpPr>
      <dsp:spPr>
        <a:xfrm>
          <a:off x="5177160" y="1357788"/>
          <a:ext cx="2586683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Validate your target and business model</a:t>
          </a:r>
          <a:endParaRPr lang="en-US" sz="3700" kern="1200" dirty="0"/>
        </a:p>
      </dsp:txBody>
      <dsp:txXfrm>
        <a:off x="5177160" y="1357788"/>
        <a:ext cx="2586683" cy="2851356"/>
      </dsp:txXfrm>
    </dsp:sp>
    <dsp:sp modelId="{52AB882A-BBF4-4A4D-9137-67C95983A6D7}">
      <dsp:nvSpPr>
        <dsp:cNvPr id="0" name=""/>
        <dsp:cNvSpPr/>
      </dsp:nvSpPr>
      <dsp:spPr>
        <a:xfrm>
          <a:off x="0" y="4209145"/>
          <a:ext cx="7767637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D1934-5198-4A8A-9550-DB1A6FE02A02}">
      <dsp:nvSpPr>
        <dsp:cNvPr id="0" name=""/>
        <dsp:cNvSpPr/>
      </dsp:nvSpPr>
      <dsp:spPr>
        <a:xfrm>
          <a:off x="0" y="0"/>
          <a:ext cx="7767637" cy="13577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Customer Discovery - How</a:t>
          </a:r>
          <a:endParaRPr lang="en-US" sz="4900" kern="1200" dirty="0"/>
        </a:p>
      </dsp:txBody>
      <dsp:txXfrm>
        <a:off x="0" y="0"/>
        <a:ext cx="7767637" cy="1357788"/>
      </dsp:txXfrm>
    </dsp:sp>
    <dsp:sp modelId="{89429C1F-49D8-400F-AECB-CB75B90085B4}">
      <dsp:nvSpPr>
        <dsp:cNvPr id="0" name=""/>
        <dsp:cNvSpPr/>
      </dsp:nvSpPr>
      <dsp:spPr>
        <a:xfrm>
          <a:off x="3792" y="1357788"/>
          <a:ext cx="2586683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Analytical AND intuitive</a:t>
          </a:r>
          <a:endParaRPr lang="en-US" sz="4100" kern="1200" dirty="0"/>
        </a:p>
      </dsp:txBody>
      <dsp:txXfrm>
        <a:off x="3792" y="1357788"/>
        <a:ext cx="2586683" cy="2851356"/>
      </dsp:txXfrm>
    </dsp:sp>
    <dsp:sp modelId="{6D27AD88-1A46-4E73-BFE9-3F1D408CDA79}">
      <dsp:nvSpPr>
        <dsp:cNvPr id="0" name=""/>
        <dsp:cNvSpPr/>
      </dsp:nvSpPr>
      <dsp:spPr>
        <a:xfrm>
          <a:off x="2590476" y="1357788"/>
          <a:ext cx="2586683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Scrappy – be creative</a:t>
          </a:r>
          <a:endParaRPr lang="en-US" sz="4100" kern="1200" dirty="0"/>
        </a:p>
      </dsp:txBody>
      <dsp:txXfrm>
        <a:off x="2590476" y="1357788"/>
        <a:ext cx="2586683" cy="2851356"/>
      </dsp:txXfrm>
    </dsp:sp>
    <dsp:sp modelId="{EAC615A4-E174-4E5B-A99A-733A81AF79C7}">
      <dsp:nvSpPr>
        <dsp:cNvPr id="0" name=""/>
        <dsp:cNvSpPr/>
      </dsp:nvSpPr>
      <dsp:spPr>
        <a:xfrm>
          <a:off x="5177160" y="1357788"/>
          <a:ext cx="2586683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Tailored to YOUR business “70/5”</a:t>
          </a:r>
          <a:endParaRPr lang="en-US" sz="4100" kern="1200" dirty="0"/>
        </a:p>
      </dsp:txBody>
      <dsp:txXfrm>
        <a:off x="5177160" y="1357788"/>
        <a:ext cx="2586683" cy="2851356"/>
      </dsp:txXfrm>
    </dsp:sp>
    <dsp:sp modelId="{52AB882A-BBF4-4A4D-9137-67C95983A6D7}">
      <dsp:nvSpPr>
        <dsp:cNvPr id="0" name=""/>
        <dsp:cNvSpPr/>
      </dsp:nvSpPr>
      <dsp:spPr>
        <a:xfrm>
          <a:off x="0" y="4209145"/>
          <a:ext cx="7767637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D1934-5198-4A8A-9550-DB1A6FE02A02}">
      <dsp:nvSpPr>
        <dsp:cNvPr id="0" name=""/>
        <dsp:cNvSpPr/>
      </dsp:nvSpPr>
      <dsp:spPr>
        <a:xfrm>
          <a:off x="0" y="0"/>
          <a:ext cx="7767637" cy="13577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Customer Discovery - When</a:t>
          </a:r>
          <a:endParaRPr lang="en-US" sz="4600" kern="1200" dirty="0"/>
        </a:p>
      </dsp:txBody>
      <dsp:txXfrm>
        <a:off x="0" y="0"/>
        <a:ext cx="7767637" cy="1357788"/>
      </dsp:txXfrm>
    </dsp:sp>
    <dsp:sp modelId="{89429C1F-49D8-400F-AECB-CB75B90085B4}">
      <dsp:nvSpPr>
        <dsp:cNvPr id="0" name=""/>
        <dsp:cNvSpPr/>
      </dsp:nvSpPr>
      <dsp:spPr>
        <a:xfrm>
          <a:off x="3792" y="1357788"/>
          <a:ext cx="2586683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NOW</a:t>
          </a:r>
          <a:endParaRPr lang="en-US" sz="4500" kern="1200" dirty="0"/>
        </a:p>
      </dsp:txBody>
      <dsp:txXfrm>
        <a:off x="3792" y="1357788"/>
        <a:ext cx="2586683" cy="2851356"/>
      </dsp:txXfrm>
    </dsp:sp>
    <dsp:sp modelId="{6D27AD88-1A46-4E73-BFE9-3F1D408CDA79}">
      <dsp:nvSpPr>
        <dsp:cNvPr id="0" name=""/>
        <dsp:cNvSpPr/>
      </dsp:nvSpPr>
      <dsp:spPr>
        <a:xfrm>
          <a:off x="2590476" y="1357788"/>
          <a:ext cx="2586683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Always</a:t>
          </a:r>
          <a:endParaRPr lang="en-US" sz="4500" kern="1200" dirty="0"/>
        </a:p>
      </dsp:txBody>
      <dsp:txXfrm>
        <a:off x="2590476" y="1357788"/>
        <a:ext cx="2586683" cy="2851356"/>
      </dsp:txXfrm>
    </dsp:sp>
    <dsp:sp modelId="{EAC615A4-E174-4E5B-A99A-733A81AF79C7}">
      <dsp:nvSpPr>
        <dsp:cNvPr id="0" name=""/>
        <dsp:cNvSpPr/>
      </dsp:nvSpPr>
      <dsp:spPr>
        <a:xfrm>
          <a:off x="5177160" y="1357788"/>
          <a:ext cx="2586683" cy="285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As much as you can stand</a:t>
          </a:r>
          <a:endParaRPr lang="en-US" sz="4500" kern="1200" dirty="0"/>
        </a:p>
      </dsp:txBody>
      <dsp:txXfrm>
        <a:off x="5177160" y="1357788"/>
        <a:ext cx="2586683" cy="2851356"/>
      </dsp:txXfrm>
    </dsp:sp>
    <dsp:sp modelId="{52AB882A-BBF4-4A4D-9137-67C95983A6D7}">
      <dsp:nvSpPr>
        <dsp:cNvPr id="0" name=""/>
        <dsp:cNvSpPr/>
      </dsp:nvSpPr>
      <dsp:spPr>
        <a:xfrm>
          <a:off x="0" y="4209145"/>
          <a:ext cx="7767637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18136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0758" y="0"/>
            <a:ext cx="4018136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34554"/>
            <a:ext cx="4018136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0758" y="6634554"/>
            <a:ext cx="4018136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AF8C76DD-556E-40ED-93CF-29E69AED15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0080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18136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0758" y="0"/>
            <a:ext cx="4018136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9250" y="523875"/>
            <a:ext cx="3492500" cy="2619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3317875"/>
            <a:ext cx="74168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34554"/>
            <a:ext cx="4018136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0758" y="6634554"/>
            <a:ext cx="4018136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B5FF12D2-15D9-460A-B611-422ED71DD8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2374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212F8-7987-4CAA-8511-7459556963E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212F8-7987-4CAA-8511-7459556963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212F8-7987-4CAA-8511-7459556963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Keep! Put at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F12D2-15D9-460A-B611-422ED71DD882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3329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4871B-A017-4323-BE43-ADE6DE1D125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4871B-A017-4323-BE43-ADE6DE1D125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4871B-A017-4323-BE43-ADE6DE1D125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4871B-A017-4323-BE43-ADE6DE1D125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52C74D-9B91-414B-924B-620B8608A5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9F9180-DDC7-4C35-943C-C48C11E5A64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9F9180-DDC7-4C35-943C-C48C11E5A64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212F8-7987-4CAA-8511-7459556963E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52C74D-9B91-414B-924B-620B8608A5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4871B-A017-4323-BE43-ADE6DE1D125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4871B-A017-4323-BE43-ADE6DE1D125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4871B-A017-4323-BE43-ADE6DE1D125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4871B-A017-4323-BE43-ADE6DE1D125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4871B-A017-4323-BE43-ADE6DE1D125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4871B-A017-4323-BE43-ADE6DE1D125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4871B-A017-4323-BE43-ADE6DE1D125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4871B-A017-4323-BE43-ADE6DE1D125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212F8-7987-4CAA-8511-7459556963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212F8-7987-4CAA-8511-7459556963E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F12D2-15D9-460A-B611-422ED71DD882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F12D2-15D9-460A-B611-422ED71DD882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Motiv</a:t>
            </a:r>
            <a:r>
              <a:rPr lang="en-US" dirty="0" smtClean="0"/>
              <a:t> design is highly scalable because the boards remain the same, we use more or less, then make minor changes to the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34BBF4-8AF5-4455-9348-ABF7846C179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Internet/enterprise – block diagram business</a:t>
            </a:r>
            <a:r>
              <a:rPr lang="en-US" baseline="0" dirty="0" smtClean="0"/>
              <a:t> model/value 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34CB7C-2038-4F50-BE08-2FEC23BF6ED7}" type="slidenum">
              <a:rPr lang="en-US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5212F8-7987-4CAA-8511-7459556963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6439" y="4495800"/>
            <a:ext cx="8857561" cy="1828800"/>
          </a:xfrm>
        </p:spPr>
        <p:txBody>
          <a:bodyPr anchor="b"/>
          <a:lstStyle>
            <a:lvl1pPr algn="r">
              <a:defRPr b="1" cap="all" baseline="0">
                <a:solidFill>
                  <a:schemeClr val="tx1">
                    <a:lumMod val="85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0" y="6320118"/>
            <a:ext cx="9144000" cy="537882"/>
          </a:xfrm>
          <a:prstGeom prst="rect">
            <a:avLst/>
          </a:prstGeom>
          <a:solidFill>
            <a:srgbClr val="00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Segoe UI" pitchFamily="34" charset="0"/>
                <a:cs typeface="Segoe UI" pitchFamily="34" charset="0"/>
              </a:rPr>
              <a:t>         Stanford Technology Venture Program | MS&amp;E 273 Technology Venture Formation</a:t>
            </a:r>
          </a:p>
        </p:txBody>
      </p:sp>
      <p:pic>
        <p:nvPicPr>
          <p:cNvPr id="24" name="Picture 2" descr="http://www.stanford.edu/class/msande271/images/stvp%20logo.gif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5115" y="6372157"/>
            <a:ext cx="457200" cy="425003"/>
          </a:xfrm>
          <a:prstGeom prst="rect">
            <a:avLst/>
          </a:prstGeom>
          <a:noFill/>
        </p:spPr>
      </p:pic>
      <p:sp>
        <p:nvSpPr>
          <p:cNvPr id="5" name="Footer Placeholder 4"/>
          <p:cNvSpPr txBox="1">
            <a:spLocks/>
          </p:cNvSpPr>
          <p:nvPr/>
        </p:nvSpPr>
        <p:spPr>
          <a:xfrm>
            <a:off x="0" y="6320118"/>
            <a:ext cx="9144000" cy="537882"/>
          </a:xfrm>
          <a:prstGeom prst="rect">
            <a:avLst/>
          </a:prstGeom>
          <a:solidFill>
            <a:srgbClr val="000000"/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Segoe UI" pitchFamily="34" charset="0"/>
                <a:cs typeface="Segoe UI" pitchFamily="34" charset="0"/>
              </a:rPr>
              <a:t>         Stanford Technology Venture Program | MS&amp;E 273 Technology Venture Formation</a:t>
            </a:r>
          </a:p>
        </p:txBody>
      </p:sp>
      <p:pic>
        <p:nvPicPr>
          <p:cNvPr id="6" name="Picture 2" descr="http://www.stanford.edu/class/msande271/images/stvp%20logo.gif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5115" y="6372157"/>
            <a:ext cx="457200" cy="425003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677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26538"/>
            <a:ext cx="4040188" cy="43057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8677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26539"/>
            <a:ext cx="4041775" cy="43130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755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51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74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0541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3806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687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80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Test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/>
          <a:stretch/>
        </p:blipFill>
        <p:spPr>
          <a:xfrm>
            <a:off x="64783" y="3670236"/>
            <a:ext cx="9015855" cy="2666205"/>
          </a:xfrm>
          <a:prstGeom prst="rect">
            <a:avLst/>
          </a:prstGeom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49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CEE 246 </a:t>
            </a:r>
            <a:r>
              <a:rPr lang="de-DE" sz="1000" dirty="0" err="1" smtClean="0">
                <a:solidFill>
                  <a:srgbClr val="000000"/>
                </a:solidFill>
                <a:latin typeface="Arial" pitchFamily="34" charset="0"/>
                <a:cs typeface="+mn-cs"/>
              </a:rPr>
              <a:t>Entrepreneurship</a:t>
            </a: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 in </a:t>
            </a:r>
            <a:r>
              <a:rPr lang="de-DE" sz="1000" dirty="0" err="1" smtClean="0">
                <a:solidFill>
                  <a:srgbClr val="000000"/>
                </a:solidFill>
                <a:latin typeface="Arial" pitchFamily="34" charset="0"/>
                <a:cs typeface="+mn-cs"/>
              </a:rPr>
              <a:t>Civil</a:t>
            </a: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 &amp; Environmental Engineering </a:t>
            </a:r>
          </a:p>
          <a:p>
            <a:pPr>
              <a:defRPr/>
            </a:pP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Stanford University – Department </a:t>
            </a:r>
            <a:r>
              <a:rPr lang="de-DE" sz="1000" dirty="0" err="1" smtClean="0">
                <a:solidFill>
                  <a:srgbClr val="000000"/>
                </a:solidFill>
                <a:latin typeface="Arial" pitchFamily="34" charset="0"/>
                <a:cs typeface="+mn-cs"/>
              </a:rPr>
              <a:t>of</a:t>
            </a: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Arial" pitchFamily="34" charset="0"/>
                <a:cs typeface="+mn-cs"/>
              </a:rPr>
              <a:t>Civil</a:t>
            </a: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 &amp; Environmental Engineering</a:t>
            </a:r>
            <a:endParaRPr lang="en-US" sz="1000" dirty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087155" y="6497638"/>
            <a:ext cx="195842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 err="1" smtClean="0">
                <a:solidFill>
                  <a:srgbClr val="FFFFFF"/>
                </a:solidFill>
                <a:cs typeface="+mn-cs"/>
              </a:rPr>
              <a:t>www.stanford.edu</a:t>
            </a:r>
            <a:endParaRPr lang="de-DE" sz="1600" b="1" dirty="0">
              <a:solidFill>
                <a:srgbClr val="FFFFFF"/>
              </a:solidFill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4800" y="245066"/>
            <a:ext cx="1689100" cy="7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9591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0742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 flipH="1" flipV="1">
            <a:off x="-1838" y="421545"/>
            <a:ext cx="9144000" cy="72711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algn="l">
              <a:defRPr sz="1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 flipH="1" flipV="1">
            <a:off x="0" y="-1"/>
            <a:ext cx="9144000" cy="1039091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algn="l">
              <a:defRPr sz="1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7"/>
          <p:cNvSpPr>
            <a:spLocks noGrp="1"/>
          </p:cNvSpPr>
          <p:nvPr>
            <p:ph sz="quarter" idx="1"/>
          </p:nvPr>
        </p:nvSpPr>
        <p:spPr>
          <a:xfrm>
            <a:off x="487387" y="1287049"/>
            <a:ext cx="8153400" cy="4495800"/>
          </a:xfrm>
        </p:spPr>
        <p:txBody>
          <a:bodyPr/>
          <a:lstStyle>
            <a:lvl1pPr>
              <a:buClr>
                <a:schemeClr val="accent1"/>
              </a:buClr>
              <a:buSzPct val="110000"/>
              <a:buFont typeface="Wingdings" pitchFamily="2" charset="2"/>
              <a:buChar char="§"/>
              <a:defRPr b="0">
                <a:latin typeface="Calibri" pitchFamily="34" charset="0"/>
                <a:cs typeface="Calibri" pitchFamily="34" charset="0"/>
              </a:defRPr>
            </a:lvl1pPr>
            <a:lvl2pPr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latin typeface="Calibri" pitchFamily="34" charset="0"/>
                <a:cs typeface="Calibri" pitchFamily="34" charset="0"/>
              </a:defRPr>
            </a:lvl2pPr>
            <a:lvl3pPr>
              <a:buSzPct val="110000"/>
              <a:buFont typeface="Wingdings" pitchFamily="2" charset="2"/>
              <a:buChar char="§"/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228600" y="28184"/>
            <a:ext cx="86868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>
                <a:latin typeface="Trebuchet MS" pitchFamily="34" charset="0"/>
                <a:cs typeface="Consolas" pitchFamily="49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344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677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26538"/>
            <a:ext cx="4040188" cy="43057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8677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26539"/>
            <a:ext cx="4041775" cy="43130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544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119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118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8486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53313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973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83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hasi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 flipH="1" flipV="1">
            <a:off x="-1838" y="421545"/>
            <a:ext cx="9144000" cy="72711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algn="l">
              <a:defRPr sz="1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 flipH="1" flipV="1">
            <a:off x="0" y="-1"/>
            <a:ext cx="9144000" cy="1039091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algn="l">
              <a:defRPr sz="1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7"/>
          <p:cNvSpPr>
            <a:spLocks noGrp="1"/>
          </p:cNvSpPr>
          <p:nvPr>
            <p:ph sz="quarter" idx="1"/>
          </p:nvPr>
        </p:nvSpPr>
        <p:spPr>
          <a:xfrm>
            <a:off x="914399" y="1287048"/>
            <a:ext cx="7162801" cy="4580351"/>
          </a:xfrm>
        </p:spPr>
        <p:txBody>
          <a:bodyPr anchor="ctr">
            <a:normAutofit/>
          </a:bodyPr>
          <a:lstStyle>
            <a:lvl1pPr algn="l">
              <a:buClr>
                <a:schemeClr val="accent1"/>
              </a:buClr>
              <a:buSzPct val="110000"/>
              <a:buFontTx/>
              <a:buNone/>
              <a:defRPr sz="3200" b="0">
                <a:latin typeface="Calibri" pitchFamily="34" charset="0"/>
                <a:cs typeface="Calibri" pitchFamily="34" charset="0"/>
              </a:defRPr>
            </a:lvl1pPr>
            <a:lvl2pPr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latin typeface="Calibri" pitchFamily="34" charset="0"/>
                <a:cs typeface="Calibri" pitchFamily="34" charset="0"/>
              </a:defRPr>
            </a:lvl2pPr>
            <a:lvl3pPr>
              <a:buSzPct val="110000"/>
              <a:buFont typeface="Wingdings" pitchFamily="2" charset="2"/>
              <a:buChar char="§"/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228600" y="28184"/>
            <a:ext cx="86868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>
                <a:latin typeface="Trebuchet MS" pitchFamily="34" charset="0"/>
                <a:cs typeface="Consolas" pitchFamily="49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 flipH="1" flipV="1">
            <a:off x="-1838" y="421545"/>
            <a:ext cx="9144000" cy="72711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algn="l">
              <a:defRPr sz="1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sz="1800" dirty="0" smtClean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 flipH="1" flipV="1">
            <a:off x="0" y="-1"/>
            <a:ext cx="9144000" cy="1039091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algn="l">
              <a:defRPr sz="1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sz="1800" dirty="0" smtClean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" name="Content Placeholder 7"/>
          <p:cNvSpPr>
            <a:spLocks noGrp="1"/>
          </p:cNvSpPr>
          <p:nvPr>
            <p:ph sz="quarter" idx="1"/>
          </p:nvPr>
        </p:nvSpPr>
        <p:spPr>
          <a:xfrm>
            <a:off x="487387" y="1287049"/>
            <a:ext cx="8153400" cy="4495800"/>
          </a:xfrm>
        </p:spPr>
        <p:txBody>
          <a:bodyPr/>
          <a:lstStyle>
            <a:lvl1pPr>
              <a:buClr>
                <a:schemeClr val="accent1"/>
              </a:buClr>
              <a:buSzPct val="110000"/>
              <a:buFont typeface="Wingdings" pitchFamily="2" charset="2"/>
              <a:buChar char="§"/>
              <a:defRPr b="0">
                <a:latin typeface="Calibri" pitchFamily="34" charset="0"/>
                <a:cs typeface="Calibri" pitchFamily="34" charset="0"/>
              </a:defRPr>
            </a:lvl1pPr>
            <a:lvl2pPr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latin typeface="Calibri" pitchFamily="34" charset="0"/>
                <a:cs typeface="Calibri" pitchFamily="34" charset="0"/>
              </a:defRPr>
            </a:lvl2pPr>
            <a:lvl3pPr>
              <a:buSzPct val="110000"/>
              <a:buFont typeface="Wingdings" pitchFamily="2" charset="2"/>
              <a:buChar char="§"/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</p:txBody>
      </p:sp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228600" y="28184"/>
            <a:ext cx="86868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>
                <a:latin typeface="Trebuchet MS" pitchFamily="34" charset="0"/>
                <a:cs typeface="Consolas" pitchFamily="49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755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Test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/>
          <a:stretch/>
        </p:blipFill>
        <p:spPr>
          <a:xfrm>
            <a:off x="64783" y="3670236"/>
            <a:ext cx="9015855" cy="2666205"/>
          </a:xfrm>
          <a:prstGeom prst="rect">
            <a:avLst/>
          </a:prstGeom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49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CEE 246 </a:t>
            </a:r>
            <a:r>
              <a:rPr lang="de-DE" sz="1000" dirty="0" err="1" smtClean="0">
                <a:solidFill>
                  <a:srgbClr val="000000"/>
                </a:solidFill>
                <a:latin typeface="Arial" pitchFamily="34" charset="0"/>
                <a:cs typeface="+mn-cs"/>
              </a:rPr>
              <a:t>Entrepreneurship</a:t>
            </a: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 in </a:t>
            </a:r>
            <a:r>
              <a:rPr lang="de-DE" sz="1000" dirty="0" err="1" smtClean="0">
                <a:solidFill>
                  <a:srgbClr val="000000"/>
                </a:solidFill>
                <a:latin typeface="Arial" pitchFamily="34" charset="0"/>
                <a:cs typeface="+mn-cs"/>
              </a:rPr>
              <a:t>Civil</a:t>
            </a: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 &amp; Environmental Engineering </a:t>
            </a:r>
          </a:p>
          <a:p>
            <a:pPr>
              <a:defRPr/>
            </a:pP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Stanford University – Department </a:t>
            </a:r>
            <a:r>
              <a:rPr lang="de-DE" sz="1000" dirty="0" err="1" smtClean="0">
                <a:solidFill>
                  <a:srgbClr val="000000"/>
                </a:solidFill>
                <a:latin typeface="Arial" pitchFamily="34" charset="0"/>
                <a:cs typeface="+mn-cs"/>
              </a:rPr>
              <a:t>of</a:t>
            </a: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Arial" pitchFamily="34" charset="0"/>
                <a:cs typeface="+mn-cs"/>
              </a:rPr>
              <a:t>Civil</a:t>
            </a:r>
            <a:r>
              <a:rPr lang="de-DE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 &amp; Environmental Engineering</a:t>
            </a:r>
            <a:endParaRPr lang="en-US" sz="1000" dirty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087155" y="6497638"/>
            <a:ext cx="195842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 err="1" smtClean="0">
                <a:solidFill>
                  <a:srgbClr val="FFFFFF"/>
                </a:solidFill>
                <a:cs typeface="+mn-cs"/>
              </a:rPr>
              <a:t>www.stanford.edu</a:t>
            </a:r>
            <a:endParaRPr lang="de-DE" sz="1600" b="1" dirty="0">
              <a:solidFill>
                <a:srgbClr val="FFFFFF"/>
              </a:solidFill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8600" y="245066"/>
            <a:ext cx="1689100" cy="7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7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5202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657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5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Relationship Id="rId3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13" Type="http://schemas.openxmlformats.org/officeDocument/2006/relationships/image" Target="../media/image5.png"/><Relationship Id="rId14" Type="http://schemas.openxmlformats.org/officeDocument/2006/relationships/image" Target="../media/image10.gif"/><Relationship Id="rId15" Type="http://schemas.openxmlformats.org/officeDocument/2006/relationships/image" Target="../media/image6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28184"/>
            <a:ext cx="86868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04231" y="1225625"/>
            <a:ext cx="7768988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0" y="6324600"/>
            <a:ext cx="9144000" cy="537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algn="l">
              <a:defRPr sz="1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         Stanford Technology Venture Program | MS&amp;E 273 Technology Venture Formation</a:t>
            </a:r>
          </a:p>
        </p:txBody>
      </p:sp>
      <p:pic>
        <p:nvPicPr>
          <p:cNvPr id="25" name="Picture 2" descr="http://www.stanford.edu/class/msande271/images/stvp%20logo.gif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5115" y="6372157"/>
            <a:ext cx="457200" cy="425003"/>
          </a:xfrm>
          <a:prstGeom prst="rect">
            <a:avLst/>
          </a:prstGeom>
          <a:noFill/>
        </p:spPr>
      </p:pic>
      <p:pic>
        <p:nvPicPr>
          <p:cNvPr id="7" name="Picture 2" descr="http://www.stanford.edu/class/msande271/images/stvp%20logo.gif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5115" y="6372157"/>
            <a:ext cx="457200" cy="42500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4" r:id="rId4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800" b="1" kern="1200">
          <a:solidFill>
            <a:schemeClr val="bg1"/>
          </a:solidFill>
          <a:latin typeface="Calibri" pitchFamily="34" charset="0"/>
          <a:ea typeface="Segoe UI" pitchFamily="34" charset="0"/>
          <a:cs typeface="Calibri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itchFamily="2" charset="2"/>
        <a:buChar char="§"/>
        <a:defRPr kumimoji="0" sz="2900" kern="1200">
          <a:solidFill>
            <a:schemeClr val="bg1">
              <a:lumMod val="95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" pitchFamily="2" charset="2"/>
        <a:buChar char="§"/>
        <a:defRPr kumimoji="0" sz="2600" kern="1200">
          <a:solidFill>
            <a:schemeClr val="bg1">
              <a:lumMod val="85000"/>
            </a:schemeClr>
          </a:solidFill>
          <a:latin typeface="Calibri" pitchFamily="34" charset="0"/>
          <a:ea typeface="+mn-ea"/>
          <a:cs typeface="Calibri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itchFamily="2" charset="2"/>
        <a:buChar char="§"/>
        <a:defRPr kumimoji="0" sz="2300" kern="1200">
          <a:solidFill>
            <a:schemeClr val="bg1">
              <a:lumMod val="95000"/>
            </a:schemeClr>
          </a:solidFill>
          <a:latin typeface="Calibri" pitchFamily="34" charset="0"/>
          <a:ea typeface="+mn-ea"/>
          <a:cs typeface="Calibri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itchFamily="2" charset="2"/>
        <a:buChar char="§"/>
        <a:defRPr kumimoji="0" sz="2000" kern="1200">
          <a:solidFill>
            <a:schemeClr val="bg1">
              <a:lumMod val="95000"/>
            </a:schemeClr>
          </a:solidFill>
          <a:latin typeface="Calibri" pitchFamily="34" charset="0"/>
          <a:ea typeface="+mn-ea"/>
          <a:cs typeface="Calibri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itchFamily="2" charset="2"/>
        <a:buChar char="§"/>
        <a:defRPr kumimoji="0" sz="2000" kern="1200">
          <a:solidFill>
            <a:schemeClr val="bg1">
              <a:lumMod val="95000"/>
            </a:schemeClr>
          </a:solidFill>
          <a:latin typeface="Calibri" pitchFamily="34" charset="0"/>
          <a:ea typeface="+mn-ea"/>
          <a:cs typeface="Calibri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228600" y="28575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04863" y="1225550"/>
            <a:ext cx="77676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0" y="6324600"/>
            <a:ext cx="9144000" cy="538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algn="l">
              <a:defRPr sz="1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kumimoji="1" lang="en-US" altLang="ja-JP" sz="1800" dirty="0" smtClean="0">
                <a:solidFill>
                  <a:srgbClr val="FFFFFF"/>
                </a:solidFill>
                <a:latin typeface="Tw Cen MT"/>
              </a:rPr>
              <a:t>         Stanford Technology Ventures Program | MS&amp;E 273 Technology Venture Formation</a:t>
            </a:r>
          </a:p>
        </p:txBody>
      </p:sp>
      <p:pic>
        <p:nvPicPr>
          <p:cNvPr id="1029" name="Picture 2" descr="http://www.stanford.edu/class/msande271/images/stvp%20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88" y="6372225"/>
            <a:ext cx="457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http://www.stanford.edu/class/msande271/images/stvp%20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88" y="6372225"/>
            <a:ext cx="457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bg1"/>
          </a:solidFill>
          <a:latin typeface="Calibri" pitchFamily="34" charset="0"/>
          <a:ea typeface="Segoe UI" pitchFamily="34" charset="0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Calibri" pitchFamily="34" charset="0"/>
          <a:ea typeface="Segoe UI" pitchFamily="34" charset="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Calibri" pitchFamily="34" charset="0"/>
          <a:ea typeface="Segoe UI" pitchFamily="34" charset="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Calibri" pitchFamily="34" charset="0"/>
          <a:ea typeface="Segoe UI" pitchFamily="34" charset="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Calibri" pitchFamily="34" charset="0"/>
          <a:ea typeface="Segoe UI" pitchFamily="34" charset="0"/>
          <a:cs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Calibri" pitchFamily="34" charset="0"/>
          <a:ea typeface="Segoe UI" pitchFamily="34" charset="0"/>
          <a:cs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Calibri" pitchFamily="34" charset="0"/>
          <a:ea typeface="Segoe UI" pitchFamily="34" charset="0"/>
          <a:cs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Calibri" pitchFamily="34" charset="0"/>
          <a:ea typeface="Segoe UI" pitchFamily="34" charset="0"/>
          <a:cs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Calibri" pitchFamily="34" charset="0"/>
          <a:ea typeface="Segoe UI" pitchFamily="34" charset="0"/>
          <a:cs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§"/>
        <a:defRPr sz="2900" kern="1200">
          <a:solidFill>
            <a:srgbClr val="F2F2F2"/>
          </a:solidFill>
          <a:latin typeface="Calibri" pitchFamily="34" charset="0"/>
          <a:ea typeface="+mn-ea"/>
          <a:cs typeface="Calibri" pitchFamily="34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2600" kern="1200">
          <a:solidFill>
            <a:srgbClr val="D9D9D9"/>
          </a:solidFill>
          <a:latin typeface="Calibri" pitchFamily="34" charset="0"/>
          <a:ea typeface="+mn-ea"/>
          <a:cs typeface="Calibri" pitchFamily="34" charset="0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§"/>
        <a:defRPr sz="2300" kern="1200">
          <a:solidFill>
            <a:srgbClr val="F2F2F2"/>
          </a:solidFill>
          <a:latin typeface="Calibri" pitchFamily="34" charset="0"/>
          <a:ea typeface="+mn-ea"/>
          <a:cs typeface="Calibri" pitchFamily="34" charset="0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D9D9D9"/>
        </a:buClr>
        <a:buSzPct val="75000"/>
        <a:buFont typeface="Wingdings" pitchFamily="2" charset="2"/>
        <a:buChar char="§"/>
        <a:defRPr sz="2000" kern="1200">
          <a:solidFill>
            <a:srgbClr val="F2F2F2"/>
          </a:solidFill>
          <a:latin typeface="Calibri" pitchFamily="34" charset="0"/>
          <a:ea typeface="+mn-ea"/>
          <a:cs typeface="Calibri" pitchFamily="34" charset="0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§"/>
        <a:defRPr sz="2000" kern="1200">
          <a:solidFill>
            <a:srgbClr val="F2F2F2"/>
          </a:solidFill>
          <a:latin typeface="Calibri" pitchFamily="34" charset="0"/>
          <a:ea typeface="+mn-ea"/>
          <a:cs typeface="Calibri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1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80230" y="6433521"/>
            <a:ext cx="3653616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CEE 246 Entrepreneurship in Civil &amp; Environmental Engineering </a:t>
            </a:r>
            <a:br>
              <a:rPr lang="en-US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</a:b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Stanford University</a:t>
            </a:r>
            <a:endParaRPr lang="en-US" sz="1000" dirty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>
                <a:solidFill>
                  <a:srgbClr val="000000"/>
                </a:solidFill>
                <a:cs typeface="+mn-cs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1000" b="1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239000" y="283166"/>
            <a:ext cx="1516459" cy="6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1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380230" y="6433521"/>
            <a:ext cx="3653616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CEE 246 Entrepreneurship in Civil &amp; Environmental Engineering </a:t>
            </a:r>
            <a:br>
              <a:rPr lang="en-US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</a:br>
            <a:r>
              <a:rPr lang="en-US" sz="1000" dirty="0" smtClean="0">
                <a:solidFill>
                  <a:srgbClr val="000000"/>
                </a:solidFill>
                <a:latin typeface="Arial" pitchFamily="34" charset="0"/>
                <a:cs typeface="+mn-cs"/>
              </a:rPr>
              <a:t>Stanford University</a:t>
            </a:r>
            <a:endParaRPr lang="en-US" sz="1000" dirty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>
                <a:solidFill>
                  <a:srgbClr val="000000"/>
                </a:solidFill>
                <a:cs typeface="+mn-cs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1000" b="1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10" name="Bild 9" descr="logo.gi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077" y="331566"/>
            <a:ext cx="1281841" cy="5657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21934" y="304800"/>
            <a:ext cx="155376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9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gif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Reality Marketing </a:t>
            </a:r>
            <a:br>
              <a:rPr lang="en-US" altLang="zh-TW" dirty="0" smtClean="0"/>
            </a:br>
            <a:r>
              <a:rPr lang="en-US" altLang="zh-TW" dirty="0" smtClean="0"/>
              <a:t>For The Startup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What</a:t>
            </a:r>
            <a:r>
              <a:rPr lang="en-US" sz="4000" dirty="0" smtClean="0"/>
              <a:t> is</a:t>
            </a:r>
            <a:r>
              <a:rPr lang="en-US" sz="4000" b="1" dirty="0" smtClean="0"/>
              <a:t> </a:t>
            </a:r>
            <a:r>
              <a:rPr lang="en-US" sz="4000" dirty="0" smtClean="0"/>
              <a:t>t</a:t>
            </a:r>
            <a:r>
              <a:rPr lang="en-US" sz="4000" b="1" dirty="0" smtClean="0"/>
              <a:t>he Category?</a:t>
            </a:r>
            <a:endParaRPr lang="en-US" altLang="zh-TW" sz="4000" b="1" dirty="0" smtClean="0">
              <a:ea typeface="新細明體" pitchFamily="18" charset="-120"/>
            </a:endParaRPr>
          </a:p>
        </p:txBody>
      </p:sp>
      <p:sp>
        <p:nvSpPr>
          <p:cNvPr id="11280" name="Oval 5"/>
          <p:cNvSpPr>
            <a:spLocks noChangeArrowheads="1"/>
          </p:cNvSpPr>
          <p:nvPr/>
        </p:nvSpPr>
        <p:spPr bwMode="auto">
          <a:xfrm>
            <a:off x="6248400" y="1447800"/>
            <a:ext cx="1143000" cy="1143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81" name="Rectangle 6"/>
          <p:cNvSpPr>
            <a:spLocks noChangeArrowheads="1"/>
          </p:cNvSpPr>
          <p:nvPr/>
        </p:nvSpPr>
        <p:spPr bwMode="auto">
          <a:xfrm>
            <a:off x="6384246" y="1752600"/>
            <a:ext cx="8363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Existing</a:t>
            </a:r>
          </a:p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Market</a:t>
            </a:r>
          </a:p>
        </p:txBody>
      </p:sp>
      <p:sp>
        <p:nvSpPr>
          <p:cNvPr id="11282" name="Rectangle 7"/>
          <p:cNvSpPr>
            <a:spLocks noChangeArrowheads="1"/>
          </p:cNvSpPr>
          <p:nvPr/>
        </p:nvSpPr>
        <p:spPr bwMode="auto">
          <a:xfrm>
            <a:off x="5715000" y="2590800"/>
            <a:ext cx="2362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better, faster, cheaper alternative for today’s category</a:t>
            </a:r>
          </a:p>
        </p:txBody>
      </p:sp>
      <p:sp>
        <p:nvSpPr>
          <p:cNvPr id="11268" name="Oval 9"/>
          <p:cNvSpPr>
            <a:spLocks noChangeArrowheads="1"/>
          </p:cNvSpPr>
          <p:nvPr/>
        </p:nvSpPr>
        <p:spPr bwMode="auto">
          <a:xfrm>
            <a:off x="1485900" y="1476375"/>
            <a:ext cx="1143000" cy="1143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1638545" y="1781175"/>
            <a:ext cx="8027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New</a:t>
            </a:r>
          </a:p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Market</a:t>
            </a:r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914400" y="2653368"/>
            <a:ext cx="2362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new invention for a new category</a:t>
            </a:r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1828800" y="3352800"/>
            <a:ext cx="3657600" cy="2133600"/>
          </a:xfrm>
          <a:prstGeom prst="ellipse">
            <a:avLst/>
          </a:prstGeom>
          <a:gradFill flip="none" rotWithShape="1">
            <a:gsLst>
              <a:gs pos="0">
                <a:srgbClr val="CAD1D6">
                  <a:shade val="30000"/>
                  <a:satMod val="115000"/>
                </a:srgbClr>
              </a:gs>
              <a:gs pos="50000">
                <a:srgbClr val="CAD1D6">
                  <a:shade val="67500"/>
                  <a:satMod val="115000"/>
                </a:srgbClr>
              </a:gs>
              <a:gs pos="100000">
                <a:srgbClr val="CAD1D6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78" name="Rectangle 17"/>
          <p:cNvSpPr>
            <a:spLocks noChangeArrowheads="1"/>
          </p:cNvSpPr>
          <p:nvPr/>
        </p:nvSpPr>
        <p:spPr bwMode="auto">
          <a:xfrm>
            <a:off x="2154865" y="3934355"/>
            <a:ext cx="10711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8E001D"/>
                </a:solidFill>
                <a:latin typeface="Calibri" pitchFamily="34" charset="0"/>
                <a:cs typeface="Calibri" pitchFamily="34" charset="0"/>
              </a:rPr>
              <a:t>Expanded </a:t>
            </a:r>
            <a:br>
              <a:rPr lang="en-US" sz="1600" b="1" dirty="0">
                <a:solidFill>
                  <a:srgbClr val="8E001D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600" b="1" dirty="0">
                <a:solidFill>
                  <a:srgbClr val="8E001D"/>
                </a:solidFill>
                <a:latin typeface="Calibri" pitchFamily="34" charset="0"/>
                <a:cs typeface="Calibri" pitchFamily="34" charset="0"/>
              </a:rPr>
              <a:t>Market</a:t>
            </a:r>
          </a:p>
        </p:txBody>
      </p:sp>
      <p:sp>
        <p:nvSpPr>
          <p:cNvPr id="11279" name="Line 19"/>
          <p:cNvSpPr>
            <a:spLocks noChangeShapeType="1"/>
          </p:cNvSpPr>
          <p:nvPr/>
        </p:nvSpPr>
        <p:spPr bwMode="auto">
          <a:xfrm flipH="1" flipV="1">
            <a:off x="3200400" y="4243388"/>
            <a:ext cx="7620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72" name="Oval 21"/>
          <p:cNvSpPr>
            <a:spLocks noChangeArrowheads="1"/>
          </p:cNvSpPr>
          <p:nvPr/>
        </p:nvSpPr>
        <p:spPr bwMode="auto">
          <a:xfrm>
            <a:off x="6172200" y="4395788"/>
            <a:ext cx="914400" cy="838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73" name="Rectangle 22"/>
          <p:cNvSpPr>
            <a:spLocks noChangeArrowheads="1"/>
          </p:cNvSpPr>
          <p:nvPr/>
        </p:nvSpPr>
        <p:spPr bwMode="auto">
          <a:xfrm>
            <a:off x="6229595" y="4554538"/>
            <a:ext cx="8027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Niche</a:t>
            </a:r>
            <a:br>
              <a:rPr lang="en-US" sz="1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1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Market</a:t>
            </a:r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5586413" y="5320368"/>
            <a:ext cx="21859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specialized solution for a niche category</a:t>
            </a:r>
          </a:p>
        </p:txBody>
      </p:sp>
      <p:sp>
        <p:nvSpPr>
          <p:cNvPr id="11275" name="Line 24"/>
          <p:cNvSpPr>
            <a:spLocks noChangeShapeType="1"/>
          </p:cNvSpPr>
          <p:nvPr/>
        </p:nvSpPr>
        <p:spPr bwMode="auto">
          <a:xfrm>
            <a:off x="5257800" y="4548188"/>
            <a:ext cx="8382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76" name="Oval 26"/>
          <p:cNvSpPr>
            <a:spLocks noChangeArrowheads="1"/>
          </p:cNvSpPr>
          <p:nvPr/>
        </p:nvSpPr>
        <p:spPr bwMode="auto">
          <a:xfrm>
            <a:off x="4038600" y="3862388"/>
            <a:ext cx="1143000" cy="1143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Re-segment</a:t>
            </a:r>
          </a:p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Market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3"/>
          <p:cNvSpPr>
            <a:spLocks noGrp="1"/>
          </p:cNvSpPr>
          <p:nvPr>
            <p:ph sz="quarter" idx="1"/>
          </p:nvPr>
        </p:nvSpPr>
        <p:spPr>
          <a:xfrm>
            <a:off x="3124200" y="1287463"/>
            <a:ext cx="5516563" cy="4495800"/>
          </a:xfrm>
        </p:spPr>
        <p:txBody>
          <a:bodyPr/>
          <a:lstStyle/>
          <a:p>
            <a:endParaRPr lang="en-US" smtClean="0">
              <a:ea typeface="Calibri" pitchFamily="34" charset="0"/>
            </a:endParaRPr>
          </a:p>
          <a:p>
            <a:r>
              <a:rPr lang="en-US" smtClean="0">
                <a:ea typeface="Calibri" pitchFamily="34" charset="0"/>
              </a:rPr>
              <a:t>Who is the competition?</a:t>
            </a:r>
          </a:p>
          <a:p>
            <a:r>
              <a:rPr lang="en-US" smtClean="0">
                <a:ea typeface="Calibri" pitchFamily="34" charset="0"/>
              </a:rPr>
              <a:t>Why are you better?</a:t>
            </a:r>
          </a:p>
          <a:p>
            <a:r>
              <a:rPr lang="en-US" smtClean="0">
                <a:ea typeface="Calibri" pitchFamily="34" charset="0"/>
              </a:rPr>
              <a:t>What is your unfair advantage?</a:t>
            </a:r>
          </a:p>
          <a:p>
            <a:r>
              <a:rPr lang="en-US" smtClean="0">
                <a:ea typeface="Calibri" pitchFamily="34" charset="0"/>
              </a:rPr>
              <a:t>Can you sustain this advantage?</a:t>
            </a:r>
          </a:p>
          <a:p>
            <a:endParaRPr lang="en-US" smtClean="0">
              <a:ea typeface="Calibri" pitchFamily="34" charset="0"/>
            </a:endParaRPr>
          </a:p>
        </p:txBody>
      </p:sp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228600" y="28575"/>
            <a:ext cx="86868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>
                <a:solidFill>
                  <a:schemeClr val="bg1"/>
                </a:solidFill>
              </a:rPr>
              <a:t>Sustainable Competitive </a:t>
            </a:r>
            <a:r>
              <a:rPr lang="en-US" altLang="zh-TW" dirty="0" smtClean="0"/>
              <a:t>P</a:t>
            </a:r>
            <a:r>
              <a:rPr lang="en-US" altLang="zh-TW" dirty="0" smtClean="0">
                <a:solidFill>
                  <a:schemeClr val="bg1"/>
                </a:solidFill>
              </a:rPr>
              <a:t>ositioning</a:t>
            </a:r>
            <a:endParaRPr lang="zh-TW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1371600" y="1624013"/>
            <a:ext cx="1481138" cy="38862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205502" y="4439762"/>
            <a:ext cx="582852" cy="131112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112" charset="2"/>
              <a:buNone/>
              <a:defRPr/>
            </a:pPr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18438" name="Text Box 26"/>
          <p:cNvSpPr txBox="1">
            <a:spLocks noChangeArrowheads="1"/>
          </p:cNvSpPr>
          <p:nvPr/>
        </p:nvSpPr>
        <p:spPr bwMode="auto">
          <a:xfrm>
            <a:off x="1438275" y="3314700"/>
            <a:ext cx="1309688" cy="100647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Sustainable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Competitive 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Positioning</a:t>
            </a:r>
          </a:p>
        </p:txBody>
      </p:sp>
    </p:spTree>
    <p:extLst>
      <p:ext uri="{BB962C8B-B14F-4D97-AF65-F5344CB8AC3E}">
        <p14:creationId xmlns:p14="http://schemas.microsoft.com/office/powerpoint/2010/main" val="137765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87387" y="1287049"/>
            <a:ext cx="4694213" cy="4495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Better, faster, cheaper.</a:t>
            </a:r>
          </a:p>
          <a:p>
            <a:r>
              <a:rPr lang="en-US" dirty="0" smtClean="0"/>
              <a:t>Is there an existing context that needs to be smashed?</a:t>
            </a:r>
          </a:p>
          <a:p>
            <a:endParaRPr lang="en-US" dirty="0"/>
          </a:p>
        </p:txBody>
      </p:sp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Be Different</a:t>
            </a:r>
          </a:p>
        </p:txBody>
      </p:sp>
      <p:pic>
        <p:nvPicPr>
          <p:cNvPr id="17411" name="Picture 10" descr="smash"/>
          <p:cNvPicPr>
            <a:picLocks noChangeAspect="1" noChangeArrowheads="1"/>
          </p:cNvPicPr>
          <p:nvPr/>
        </p:nvPicPr>
        <p:blipFill>
          <a:blip r:embed="rId3" cstate="email"/>
          <a:srcRect l="6087" t="4997" r="8348" b="6731"/>
          <a:stretch>
            <a:fillRect/>
          </a:stretch>
        </p:blipFill>
        <p:spPr bwMode="auto">
          <a:xfrm>
            <a:off x="5257800" y="1676400"/>
            <a:ext cx="3124200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634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Defendable Differentiated Position</a:t>
            </a:r>
            <a:endParaRPr lang="zh-TW" altLang="en-US" b="1" dirty="0" smtClean="0">
              <a:ea typeface="新細明體" pitchFamily="18" charset="-12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952858" y="1239151"/>
            <a:ext cx="541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Clear, Concise, Consistent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-17832" y="1828800"/>
            <a:ext cx="1863351" cy="4106973"/>
            <a:chOff x="336" y="1526"/>
            <a:chExt cx="1056" cy="2679"/>
          </a:xfrm>
        </p:grpSpPr>
        <p:sp>
          <p:nvSpPr>
            <p:cNvPr id="19490" name="Rectangle 32"/>
            <p:cNvSpPr>
              <a:spLocks noChangeArrowheads="1"/>
            </p:cNvSpPr>
            <p:nvPr/>
          </p:nvSpPr>
          <p:spPr bwMode="auto">
            <a:xfrm>
              <a:off x="562" y="1526"/>
              <a:ext cx="830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Market Definition</a:t>
              </a:r>
            </a:p>
          </p:txBody>
        </p:sp>
        <p:sp>
          <p:nvSpPr>
            <p:cNvPr id="19491" name="Rectangle 33"/>
            <p:cNvSpPr>
              <a:spLocks noChangeArrowheads="1"/>
            </p:cNvSpPr>
            <p:nvPr/>
          </p:nvSpPr>
          <p:spPr bwMode="auto">
            <a:xfrm>
              <a:off x="336" y="2639"/>
              <a:ext cx="1056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Value/Compelling reason to buy</a:t>
              </a:r>
            </a:p>
          </p:txBody>
        </p:sp>
        <p:sp>
          <p:nvSpPr>
            <p:cNvPr id="19492" name="Rectangle 34"/>
            <p:cNvSpPr>
              <a:spLocks noChangeArrowheads="1"/>
            </p:cNvSpPr>
            <p:nvPr/>
          </p:nvSpPr>
          <p:spPr bwMode="auto">
            <a:xfrm>
              <a:off x="336" y="3266"/>
              <a:ext cx="1056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Competitive analysis</a:t>
              </a:r>
            </a:p>
          </p:txBody>
        </p:sp>
        <p:sp>
          <p:nvSpPr>
            <p:cNvPr id="19493" name="Rectangle 35"/>
            <p:cNvSpPr>
              <a:spLocks noChangeArrowheads="1"/>
            </p:cNvSpPr>
            <p:nvPr/>
          </p:nvSpPr>
          <p:spPr bwMode="auto">
            <a:xfrm>
              <a:off x="336" y="3824"/>
              <a:ext cx="1056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sz="160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Differentiated</a:t>
              </a:r>
            </a:p>
            <a:p>
              <a:pPr algn="r" eaLnBrk="0" hangingPunct="0"/>
              <a:r>
                <a:rPr lang="en-US" sz="160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position</a:t>
              </a:r>
            </a:p>
          </p:txBody>
        </p:sp>
        <p:sp>
          <p:nvSpPr>
            <p:cNvPr id="19494" name="Rectangle 36"/>
            <p:cNvSpPr>
              <a:spLocks noChangeArrowheads="1"/>
            </p:cNvSpPr>
            <p:nvPr/>
          </p:nvSpPr>
          <p:spPr bwMode="auto">
            <a:xfrm>
              <a:off x="562" y="2037"/>
              <a:ext cx="830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Opportunity Need</a:t>
              </a:r>
            </a:p>
          </p:txBody>
        </p:sp>
      </p:grpSp>
      <p:sp>
        <p:nvSpPr>
          <p:cNvPr id="19485" name="AutoShape 39"/>
          <p:cNvSpPr>
            <a:spLocks noChangeArrowheads="1"/>
          </p:cNvSpPr>
          <p:nvPr/>
        </p:nvSpPr>
        <p:spPr bwMode="auto">
          <a:xfrm rot="10772295" flipH="1" flipV="1">
            <a:off x="1930217" y="1844130"/>
            <a:ext cx="762280" cy="515096"/>
          </a:xfrm>
          <a:prstGeom prst="rightArrow">
            <a:avLst>
              <a:gd name="adj1" fmla="val 50000"/>
              <a:gd name="adj2" fmla="val 4642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320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86" name="AutoShape 40"/>
          <p:cNvSpPr>
            <a:spLocks noChangeArrowheads="1"/>
          </p:cNvSpPr>
          <p:nvPr/>
        </p:nvSpPr>
        <p:spPr bwMode="auto">
          <a:xfrm rot="10772295" flipH="1" flipV="1">
            <a:off x="1930217" y="3584464"/>
            <a:ext cx="762280" cy="515096"/>
          </a:xfrm>
          <a:prstGeom prst="rightArrow">
            <a:avLst>
              <a:gd name="adj1" fmla="val 50000"/>
              <a:gd name="adj2" fmla="val 4642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320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87" name="AutoShape 41"/>
          <p:cNvSpPr>
            <a:spLocks noChangeArrowheads="1"/>
          </p:cNvSpPr>
          <p:nvPr/>
        </p:nvSpPr>
        <p:spPr bwMode="auto">
          <a:xfrm rot="10772295" flipH="1" flipV="1">
            <a:off x="1930217" y="4498864"/>
            <a:ext cx="762280" cy="515096"/>
          </a:xfrm>
          <a:prstGeom prst="rightArrow">
            <a:avLst>
              <a:gd name="adj1" fmla="val 50000"/>
              <a:gd name="adj2" fmla="val 4642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320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88" name="AutoShape 42"/>
          <p:cNvSpPr>
            <a:spLocks noChangeArrowheads="1"/>
          </p:cNvSpPr>
          <p:nvPr/>
        </p:nvSpPr>
        <p:spPr bwMode="auto">
          <a:xfrm rot="10772295" flipH="1" flipV="1">
            <a:off x="1930217" y="5376219"/>
            <a:ext cx="762280" cy="515096"/>
          </a:xfrm>
          <a:prstGeom prst="rightArrow">
            <a:avLst>
              <a:gd name="adj1" fmla="val 50000"/>
              <a:gd name="adj2" fmla="val 4642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320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489" name="AutoShape 43"/>
          <p:cNvSpPr>
            <a:spLocks noChangeArrowheads="1"/>
          </p:cNvSpPr>
          <p:nvPr/>
        </p:nvSpPr>
        <p:spPr bwMode="auto">
          <a:xfrm rot="10772295" flipH="1" flipV="1">
            <a:off x="1930217" y="2682240"/>
            <a:ext cx="762280" cy="515096"/>
          </a:xfrm>
          <a:prstGeom prst="rightArrow">
            <a:avLst>
              <a:gd name="adj1" fmla="val 50000"/>
              <a:gd name="adj2" fmla="val 4642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320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493687" y="1795224"/>
            <a:ext cx="1452282" cy="4041991"/>
            <a:chOff x="4785" y="1493"/>
            <a:chExt cx="831" cy="2636"/>
          </a:xfrm>
        </p:grpSpPr>
        <p:sp>
          <p:nvSpPr>
            <p:cNvPr id="19472" name="Rectangle 52"/>
            <p:cNvSpPr>
              <a:spLocks noChangeArrowheads="1"/>
            </p:cNvSpPr>
            <p:nvPr/>
          </p:nvSpPr>
          <p:spPr bwMode="auto">
            <a:xfrm>
              <a:off x="4785" y="3908"/>
              <a:ext cx="83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Tagline </a:t>
              </a:r>
            </a:p>
          </p:txBody>
        </p:sp>
        <p:sp>
          <p:nvSpPr>
            <p:cNvPr id="19473" name="Rectangle 53"/>
            <p:cNvSpPr>
              <a:spLocks noChangeArrowheads="1"/>
            </p:cNvSpPr>
            <p:nvPr/>
          </p:nvSpPr>
          <p:spPr bwMode="auto">
            <a:xfrm>
              <a:off x="4785" y="3221"/>
              <a:ext cx="831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Web site,</a:t>
              </a:r>
            </a:p>
            <a:p>
              <a:pPr eaLnBrk="0" hangingPunct="0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collateral</a:t>
              </a:r>
            </a:p>
          </p:txBody>
        </p:sp>
        <p:sp>
          <p:nvSpPr>
            <p:cNvPr id="19474" name="Rectangle 54"/>
            <p:cNvSpPr>
              <a:spLocks noChangeArrowheads="1"/>
            </p:cNvSpPr>
            <p:nvPr/>
          </p:nvSpPr>
          <p:spPr bwMode="auto">
            <a:xfrm>
              <a:off x="4785" y="2658"/>
              <a:ext cx="831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Elevator</a:t>
              </a:r>
              <a:b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Pitch</a:t>
              </a:r>
            </a:p>
          </p:txBody>
        </p:sp>
        <p:sp>
          <p:nvSpPr>
            <p:cNvPr id="19475" name="Rectangle 55"/>
            <p:cNvSpPr>
              <a:spLocks noChangeArrowheads="1"/>
            </p:cNvSpPr>
            <p:nvPr/>
          </p:nvSpPr>
          <p:spPr bwMode="auto">
            <a:xfrm>
              <a:off x="4785" y="2051"/>
              <a:ext cx="831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Corporate</a:t>
              </a:r>
              <a:b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</a:p>
          </p:txBody>
        </p:sp>
        <p:sp>
          <p:nvSpPr>
            <p:cNvPr id="19476" name="Rectangle 56"/>
            <p:cNvSpPr>
              <a:spLocks noChangeArrowheads="1"/>
            </p:cNvSpPr>
            <p:nvPr/>
          </p:nvSpPr>
          <p:spPr bwMode="auto">
            <a:xfrm>
              <a:off x="4785" y="1493"/>
              <a:ext cx="831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Executive Summary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2898184" y="1968286"/>
            <a:ext cx="3657600" cy="18288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For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(target customer)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Who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(statement of the need  </a:t>
            </a:r>
            <a:b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or opportunity)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(product name) </a:t>
            </a:r>
            <a:b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is a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(product category)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880103" y="4073472"/>
            <a:ext cx="3657600" cy="18288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That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(statement of key benefit   </a:t>
            </a:r>
            <a:b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– the compelling reason to buy)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Unlike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 competitive advantage)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Our product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(statement of </a:t>
            </a:r>
            <a:b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primary differentiation)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AutoShape 39"/>
          <p:cNvSpPr>
            <a:spLocks noChangeArrowheads="1"/>
          </p:cNvSpPr>
          <p:nvPr/>
        </p:nvSpPr>
        <p:spPr bwMode="auto">
          <a:xfrm rot="10772295" flipH="1" flipV="1">
            <a:off x="6703256" y="1831864"/>
            <a:ext cx="762280" cy="515096"/>
          </a:xfrm>
          <a:prstGeom prst="rightArrow">
            <a:avLst>
              <a:gd name="adj1" fmla="val 50000"/>
              <a:gd name="adj2" fmla="val 4642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320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AutoShape 40"/>
          <p:cNvSpPr>
            <a:spLocks noChangeArrowheads="1"/>
          </p:cNvSpPr>
          <p:nvPr/>
        </p:nvSpPr>
        <p:spPr bwMode="auto">
          <a:xfrm rot="10772295" flipH="1" flipV="1">
            <a:off x="6703256" y="3572198"/>
            <a:ext cx="762280" cy="515096"/>
          </a:xfrm>
          <a:prstGeom prst="rightArrow">
            <a:avLst>
              <a:gd name="adj1" fmla="val 50000"/>
              <a:gd name="adj2" fmla="val 4642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320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AutoShape 41"/>
          <p:cNvSpPr>
            <a:spLocks noChangeArrowheads="1"/>
          </p:cNvSpPr>
          <p:nvPr/>
        </p:nvSpPr>
        <p:spPr bwMode="auto">
          <a:xfrm rot="10772295" flipH="1" flipV="1">
            <a:off x="6703256" y="4486598"/>
            <a:ext cx="762280" cy="515096"/>
          </a:xfrm>
          <a:prstGeom prst="rightArrow">
            <a:avLst>
              <a:gd name="adj1" fmla="val 50000"/>
              <a:gd name="adj2" fmla="val 4642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320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AutoShape 42"/>
          <p:cNvSpPr>
            <a:spLocks noChangeArrowheads="1"/>
          </p:cNvSpPr>
          <p:nvPr/>
        </p:nvSpPr>
        <p:spPr bwMode="auto">
          <a:xfrm rot="10772295" flipH="1" flipV="1">
            <a:off x="6703256" y="5363953"/>
            <a:ext cx="762280" cy="515096"/>
          </a:xfrm>
          <a:prstGeom prst="rightArrow">
            <a:avLst>
              <a:gd name="adj1" fmla="val 50000"/>
              <a:gd name="adj2" fmla="val 4642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320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AutoShape 43"/>
          <p:cNvSpPr>
            <a:spLocks noChangeArrowheads="1"/>
          </p:cNvSpPr>
          <p:nvPr/>
        </p:nvSpPr>
        <p:spPr bwMode="auto">
          <a:xfrm rot="10772295" flipH="1" flipV="1">
            <a:off x="6703256" y="2669974"/>
            <a:ext cx="762280" cy="515096"/>
          </a:xfrm>
          <a:prstGeom prst="rightArrow">
            <a:avLst>
              <a:gd name="adj1" fmla="val 50000"/>
              <a:gd name="adj2" fmla="val 4642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3200">
              <a:solidFill>
                <a:schemeClr val="bg1">
                  <a:lumMod val="9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3"/>
          <p:cNvSpPr>
            <a:spLocks noGrp="1"/>
          </p:cNvSpPr>
          <p:nvPr>
            <p:ph sz="quarter" idx="1"/>
          </p:nvPr>
        </p:nvSpPr>
        <p:spPr>
          <a:xfrm>
            <a:off x="3048000" y="1287463"/>
            <a:ext cx="5592763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ea typeface="Calibri" pitchFamily="34" charset="0"/>
              </a:rPr>
              <a:t> </a:t>
            </a:r>
          </a:p>
          <a:p>
            <a:r>
              <a:rPr lang="en-US" dirty="0" smtClean="0">
                <a:ea typeface="Calibri" pitchFamily="34" charset="0"/>
              </a:rPr>
              <a:t>Can you sell more with minimal additional resources?</a:t>
            </a:r>
          </a:p>
          <a:p>
            <a:r>
              <a:rPr lang="en-US" dirty="0" smtClean="0">
                <a:ea typeface="Calibri" pitchFamily="34" charset="0"/>
              </a:rPr>
              <a:t>Minimal customization for other market segments?</a:t>
            </a:r>
          </a:p>
          <a:p>
            <a:r>
              <a:rPr lang="en-US" dirty="0" smtClean="0">
                <a:ea typeface="Calibri" pitchFamily="34" charset="0"/>
              </a:rPr>
              <a:t>Where do you go next?</a:t>
            </a:r>
          </a:p>
          <a:p>
            <a:endParaRPr lang="en-US" dirty="0" smtClean="0">
              <a:ea typeface="Calibri" pitchFamily="34" charset="0"/>
            </a:endParaRPr>
          </a:p>
        </p:txBody>
      </p:sp>
      <p:sp>
        <p:nvSpPr>
          <p:cNvPr id="21507" name="標題 1"/>
          <p:cNvSpPr>
            <a:spLocks noGrp="1"/>
          </p:cNvSpPr>
          <p:nvPr>
            <p:ph type="title"/>
          </p:nvPr>
        </p:nvSpPr>
        <p:spPr>
          <a:xfrm>
            <a:off x="228600" y="28575"/>
            <a:ext cx="8686800" cy="990600"/>
          </a:xfrm>
        </p:spPr>
        <p:txBody>
          <a:bodyPr/>
          <a:lstStyle/>
          <a:p>
            <a:r>
              <a:rPr lang="en-US" altLang="zh-TW" smtClean="0">
                <a:solidFill>
                  <a:schemeClr val="bg1"/>
                </a:solidFill>
              </a:rPr>
              <a:t>Scalable Business Model</a:t>
            </a:r>
            <a:endParaRPr lang="zh-TW" altLang="en-US" smtClean="0">
              <a:solidFill>
                <a:schemeClr val="bg1"/>
              </a:solidFill>
            </a:endParaRPr>
          </a:p>
        </p:txBody>
      </p:sp>
      <p:grpSp>
        <p:nvGrpSpPr>
          <p:cNvPr id="21508" name="Group 12"/>
          <p:cNvGrpSpPr>
            <a:grpSpLocks/>
          </p:cNvGrpSpPr>
          <p:nvPr/>
        </p:nvGrpSpPr>
        <p:grpSpPr bwMode="auto">
          <a:xfrm>
            <a:off x="1447800" y="1371600"/>
            <a:ext cx="1481138" cy="4572000"/>
            <a:chOff x="1447800" y="1371600"/>
            <a:chExt cx="1480344" cy="4572000"/>
          </a:xfrm>
        </p:grpSpPr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1447800" y="1371600"/>
              <a:ext cx="1480344" cy="4572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242344" y="4572000"/>
              <a:ext cx="602088" cy="1243417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>
                <a:lnSpc>
                  <a:spcPct val="110000"/>
                </a:lnSpc>
                <a:buClr>
                  <a:srgbClr val="5F4F82"/>
                </a:buClr>
                <a:buSzPct val="115000"/>
                <a:buFont typeface="Wingdings" pitchFamily="112" charset="2"/>
                <a:buNone/>
                <a:defRPr/>
              </a:pPr>
              <a:r>
                <a:rPr lang="en-US" sz="7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sp>
          <p:nvSpPr>
            <p:cNvPr id="21511" name="Text Box 23"/>
            <p:cNvSpPr txBox="1">
              <a:spLocks noChangeArrowheads="1"/>
            </p:cNvSpPr>
            <p:nvPr/>
          </p:nvSpPr>
          <p:spPr bwMode="auto">
            <a:xfrm>
              <a:off x="1447800" y="4114130"/>
              <a:ext cx="927754" cy="686470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>
                <a:lnSpc>
                  <a:spcPct val="110000"/>
                </a:lnSpc>
                <a:buClr>
                  <a:srgbClr val="5F4F82"/>
                </a:buClr>
                <a:buSzPct val="115000"/>
              </a:pPr>
              <a:r>
                <a:rPr lang="en-US" b="1">
                  <a:solidFill>
                    <a:schemeClr val="bg1"/>
                  </a:solidFill>
                  <a:latin typeface="Calibri" pitchFamily="34" charset="0"/>
                </a:rPr>
                <a:t>Scalable </a:t>
              </a:r>
            </a:p>
            <a:p>
              <a:pPr>
                <a:lnSpc>
                  <a:spcPct val="110000"/>
                </a:lnSpc>
                <a:buClr>
                  <a:srgbClr val="5F4F82"/>
                </a:buClr>
                <a:buSzPct val="115000"/>
              </a:pPr>
              <a:r>
                <a:rPr lang="en-US" b="1">
                  <a:solidFill>
                    <a:schemeClr val="bg1"/>
                  </a:solidFill>
                  <a:latin typeface="Calibri" pitchFamily="34" charset="0"/>
                </a:rPr>
                <a:t>Business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39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Business Model – Draw a Diagram</a:t>
            </a: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599"/>
            <a:ext cx="9144000" cy="460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670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3"/>
          <p:cNvSpPr>
            <a:spLocks noGrp="1"/>
          </p:cNvSpPr>
          <p:nvPr>
            <p:ph sz="quarter" idx="1"/>
          </p:nvPr>
        </p:nvSpPr>
        <p:spPr>
          <a:xfrm>
            <a:off x="3048000" y="1287463"/>
            <a:ext cx="5592763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ea typeface="Calibri" pitchFamily="34" charset="0"/>
              </a:rPr>
              <a:t> </a:t>
            </a:r>
          </a:p>
          <a:p>
            <a:r>
              <a:rPr lang="en-US" dirty="0" smtClean="0">
                <a:ea typeface="Calibri" pitchFamily="34" charset="0"/>
              </a:rPr>
              <a:t>Do you have the right team with the right domain knowledge?</a:t>
            </a:r>
          </a:p>
          <a:p>
            <a:r>
              <a:rPr lang="en-US" dirty="0" smtClean="0">
                <a:ea typeface="Calibri" pitchFamily="34" charset="0"/>
              </a:rPr>
              <a:t>Is there some discontinuity in the market for your business?</a:t>
            </a:r>
          </a:p>
          <a:p>
            <a:endParaRPr lang="en-US" dirty="0" smtClean="0">
              <a:ea typeface="Calibri" pitchFamily="34" charset="0"/>
            </a:endParaRPr>
          </a:p>
        </p:txBody>
      </p:sp>
      <p:sp>
        <p:nvSpPr>
          <p:cNvPr id="23555" name="標題 1"/>
          <p:cNvSpPr>
            <a:spLocks noGrp="1"/>
          </p:cNvSpPr>
          <p:nvPr>
            <p:ph type="title"/>
          </p:nvPr>
        </p:nvSpPr>
        <p:spPr>
          <a:xfrm>
            <a:off x="228600" y="28575"/>
            <a:ext cx="8686800" cy="990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Why us? Why now?</a:t>
            </a:r>
            <a:endParaRPr lang="zh-TW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295400" y="1600200"/>
            <a:ext cx="1481138" cy="3886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041990" y="4436587"/>
            <a:ext cx="560410" cy="131112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112" charset="2"/>
              <a:buNone/>
              <a:defRPr/>
            </a:pPr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308101" y="4011613"/>
            <a:ext cx="1108075" cy="70167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Why us?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Why now?</a:t>
            </a:r>
          </a:p>
        </p:txBody>
      </p:sp>
    </p:spTree>
    <p:extLst>
      <p:ext uri="{BB962C8B-B14F-4D97-AF65-F5344CB8AC3E}">
        <p14:creationId xmlns:p14="http://schemas.microsoft.com/office/powerpoint/2010/main" val="159001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60581056"/>
              </p:ext>
            </p:extLst>
          </p:nvPr>
        </p:nvGraphicFramePr>
        <p:xfrm>
          <a:off x="487363" y="1447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Eco-System Alignment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6824662" y="1600200"/>
            <a:ext cx="1481138" cy="3886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231" name="Rectangle 21"/>
          <p:cNvSpPr>
            <a:spLocks noChangeArrowheads="1"/>
          </p:cNvSpPr>
          <p:nvPr/>
        </p:nvSpPr>
        <p:spPr bwMode="auto">
          <a:xfrm>
            <a:off x="5354638" y="1624013"/>
            <a:ext cx="1481137" cy="3886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9232" name="Rectangle 24"/>
          <p:cNvSpPr>
            <a:spLocks noChangeArrowheads="1"/>
          </p:cNvSpPr>
          <p:nvPr/>
        </p:nvSpPr>
        <p:spPr bwMode="auto">
          <a:xfrm>
            <a:off x="3875088" y="1624013"/>
            <a:ext cx="1481137" cy="38862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233" name="Rectangle 27"/>
          <p:cNvSpPr>
            <a:spLocks noChangeArrowheads="1"/>
          </p:cNvSpPr>
          <p:nvPr/>
        </p:nvSpPr>
        <p:spPr bwMode="auto">
          <a:xfrm>
            <a:off x="2395538" y="1624013"/>
            <a:ext cx="1479550" cy="3886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234" name="Rectangle 30"/>
          <p:cNvSpPr>
            <a:spLocks noChangeArrowheads="1"/>
          </p:cNvSpPr>
          <p:nvPr/>
        </p:nvSpPr>
        <p:spPr bwMode="auto">
          <a:xfrm>
            <a:off x="914400" y="1624013"/>
            <a:ext cx="1481138" cy="3886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126" name="標題 1"/>
          <p:cNvSpPr>
            <a:spLocks noGrp="1"/>
          </p:cNvSpPr>
          <p:nvPr>
            <p:ph type="title"/>
          </p:nvPr>
        </p:nvSpPr>
        <p:spPr>
          <a:xfrm>
            <a:off x="228600" y="28575"/>
            <a:ext cx="8686800" cy="990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Market Validation – the 5 filters</a:t>
            </a:r>
          </a:p>
        </p:txBody>
      </p:sp>
      <p:sp>
        <p:nvSpPr>
          <p:cNvPr id="5127" name="Rectangle 19"/>
          <p:cNvSpPr>
            <a:spLocks noChangeArrowheads="1"/>
          </p:cNvSpPr>
          <p:nvPr/>
        </p:nvSpPr>
        <p:spPr bwMode="auto">
          <a:xfrm>
            <a:off x="1012825" y="1928813"/>
            <a:ext cx="1981200" cy="6096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28" name="Rectangle 20"/>
          <p:cNvSpPr>
            <a:spLocks noChangeArrowheads="1"/>
          </p:cNvSpPr>
          <p:nvPr/>
        </p:nvSpPr>
        <p:spPr bwMode="auto">
          <a:xfrm>
            <a:off x="2308225" y="2614613"/>
            <a:ext cx="1905000" cy="5334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6144090" y="4436587"/>
            <a:ext cx="582852" cy="131112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112" charset="2"/>
              <a:buNone/>
              <a:defRPr/>
            </a:pPr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5130" name="Text Box 23"/>
          <p:cNvSpPr txBox="1">
            <a:spLocks noChangeArrowheads="1"/>
          </p:cNvSpPr>
          <p:nvPr/>
        </p:nvSpPr>
        <p:spPr bwMode="auto">
          <a:xfrm>
            <a:off x="5410200" y="3581400"/>
            <a:ext cx="914400" cy="70167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Scalable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Business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4708990" y="4439762"/>
            <a:ext cx="582852" cy="131112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112" charset="2"/>
              <a:buNone/>
              <a:defRPr/>
            </a:pPr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5132" name="Text Box 26"/>
          <p:cNvSpPr txBox="1">
            <a:spLocks noChangeArrowheads="1"/>
          </p:cNvSpPr>
          <p:nvPr/>
        </p:nvSpPr>
        <p:spPr bwMode="auto">
          <a:xfrm>
            <a:off x="3941763" y="2819400"/>
            <a:ext cx="1309687" cy="100647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Sustainable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Competitive 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Positioning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3248490" y="4436587"/>
            <a:ext cx="582852" cy="131112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112" charset="2"/>
              <a:buNone/>
              <a:defRPr/>
            </a:pPr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5134" name="Text Box 29"/>
          <p:cNvSpPr txBox="1">
            <a:spLocks noChangeArrowheads="1"/>
          </p:cNvSpPr>
          <p:nvPr/>
        </p:nvSpPr>
        <p:spPr bwMode="auto">
          <a:xfrm>
            <a:off x="2443163" y="2209800"/>
            <a:ext cx="1273175" cy="6858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Big 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Opportunity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1746715" y="4436587"/>
            <a:ext cx="582852" cy="131112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112" charset="2"/>
              <a:buNone/>
              <a:defRPr/>
            </a:pPr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5136" name="Text Box 32"/>
          <p:cNvSpPr txBox="1">
            <a:spLocks noChangeArrowheads="1"/>
          </p:cNvSpPr>
          <p:nvPr/>
        </p:nvSpPr>
        <p:spPr bwMode="auto">
          <a:xfrm>
            <a:off x="996950" y="1624013"/>
            <a:ext cx="2286000" cy="6858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Unmet 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Need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7571252" y="4436587"/>
            <a:ext cx="560410" cy="131112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112" charset="2"/>
              <a:buNone/>
              <a:defRPr/>
            </a:pPr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5139" name="Text Box 23"/>
          <p:cNvSpPr txBox="1">
            <a:spLocks noChangeArrowheads="1"/>
          </p:cNvSpPr>
          <p:nvPr/>
        </p:nvSpPr>
        <p:spPr bwMode="auto">
          <a:xfrm>
            <a:off x="6837363" y="4011613"/>
            <a:ext cx="1108075" cy="70167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Why us?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Why now?</a:t>
            </a:r>
          </a:p>
        </p:txBody>
      </p:sp>
    </p:spTree>
    <p:extLst>
      <p:ext uri="{BB962C8B-B14F-4D97-AF65-F5344CB8AC3E}">
        <p14:creationId xmlns:p14="http://schemas.microsoft.com/office/powerpoint/2010/main" val="294547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Marketing Strategy is…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4800600" y="2133600"/>
            <a:ext cx="3733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sz="4000" b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DNA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40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of your 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company</a:t>
            </a:r>
          </a:p>
        </p:txBody>
      </p:sp>
      <p:pic>
        <p:nvPicPr>
          <p:cNvPr id="6" name="Picture 2" descr="http://www.chiropracticlifeblog.com/wp-content/uploads/2009/06/dna-double-helix.jpg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90600" y="1981200"/>
            <a:ext cx="3657600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52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2286000"/>
            <a:ext cx="8915400" cy="4495800"/>
          </a:xfrm>
        </p:spPr>
        <p:txBody>
          <a:bodyPr/>
          <a:lstStyle/>
          <a:p>
            <a:r>
              <a:rPr lang="en-US" sz="4000" smtClean="0"/>
              <a:t>Where </a:t>
            </a:r>
            <a:r>
              <a:rPr lang="en-US" sz="4000" dirty="0" smtClean="0"/>
              <a:t>Startups Go Wrong</a:t>
            </a:r>
          </a:p>
          <a:p>
            <a:r>
              <a:rPr lang="en-US" sz="4000" dirty="0" smtClean="0"/>
              <a:t>What are the 5 things that Really Matter</a:t>
            </a:r>
          </a:p>
          <a:p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Market Fit</a:t>
            </a:r>
            <a:endParaRPr lang="en-GB" dirty="0"/>
          </a:p>
        </p:txBody>
      </p:sp>
      <p:pic>
        <p:nvPicPr>
          <p:cNvPr id="3" name="Picture 2" descr="https://d262ilb51hltx0.cloudfront.net/max/800/0*rIoVdk_h1nWlRI4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393" y="1765847"/>
            <a:ext cx="4943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53710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Geoffrey Moore: “Crossing the Chasm”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38679" y="4314296"/>
            <a:ext cx="8356600" cy="178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57188" indent="-3571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rgbClr val="A2190D"/>
              </a:buClr>
            </a:pPr>
            <a:endParaRPr lang="en-US" dirty="0" smtClean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25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853083" y="1705567"/>
            <a:ext cx="3804677" cy="40386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/>
        </p:spPr>
        <p:txBody>
          <a:bodyPr lIns="274320" tIns="90000" rIns="90000" bIns="46800"/>
          <a:lstStyle/>
          <a:p>
            <a:pPr marL="285750" indent="-285750" defTabSz="900113">
              <a:spcBef>
                <a:spcPts val="1500"/>
              </a:spcBef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  <a:cs typeface="+mn-cs"/>
              </a:rPr>
              <a:t>Who has “hair-on-fire”?</a:t>
            </a:r>
          </a:p>
          <a:p>
            <a:pPr marL="285750" indent="-285750" defTabSz="900113">
              <a:spcBef>
                <a:spcPts val="1500"/>
              </a:spcBef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  <a:cs typeface="+mn-cs"/>
              </a:rPr>
              <a:t>Segment of market that absolutely needs your product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Unmet Need</a:t>
            </a:r>
            <a:endParaRPr lang="en-GB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2110714" y="4414077"/>
            <a:ext cx="419164" cy="961561"/>
          </a:xfrm>
          <a:prstGeom prst="can">
            <a:avLst>
              <a:gd name="adj" fmla="val 2261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220073" tIns="228876" rIns="98082" bIns="49041" anchor="ctr"/>
          <a:lstStyle/>
          <a:p>
            <a:pPr defTabSz="881063">
              <a:spcBef>
                <a:spcPct val="20000"/>
              </a:spcBef>
              <a:tabLst>
                <a:tab pos="433388" algn="l"/>
              </a:tabLst>
            </a:pPr>
            <a:endParaRPr sz="1200" b="1" noProof="1">
              <a:solidFill>
                <a:srgbClr val="FF0000"/>
              </a:solidFill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gray">
          <a:xfrm>
            <a:off x="546351" y="2252928"/>
            <a:ext cx="3552730" cy="699195"/>
          </a:xfrm>
          <a:custGeom>
            <a:avLst/>
            <a:gdLst>
              <a:gd name="T0" fmla="*/ 0 w 3726"/>
              <a:gd name="T1" fmla="*/ 0 h 661"/>
              <a:gd name="T2" fmla="*/ 5826125 w 3726"/>
              <a:gd name="T3" fmla="*/ 0 h 661"/>
              <a:gd name="T4" fmla="*/ 5142814 w 3726"/>
              <a:gd name="T5" fmla="*/ 781295 h 661"/>
              <a:gd name="T6" fmla="*/ 686438 w 3726"/>
              <a:gd name="T7" fmla="*/ 795296 h 661"/>
              <a:gd name="T8" fmla="*/ 0 w 3726"/>
              <a:gd name="T9" fmla="*/ 0 h 6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26" h="661">
                <a:moveTo>
                  <a:pt x="0" y="0"/>
                </a:moveTo>
                <a:cubicBezTo>
                  <a:pt x="487" y="150"/>
                  <a:pt x="3164" y="122"/>
                  <a:pt x="3726" y="0"/>
                </a:cubicBezTo>
                <a:lnTo>
                  <a:pt x="3289" y="558"/>
                </a:lnTo>
                <a:cubicBezTo>
                  <a:pt x="2741" y="653"/>
                  <a:pt x="987" y="661"/>
                  <a:pt x="439" y="56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44015" tIns="44015" rIns="44015" bIns="44015" anchor="ctr" anchorCtr="1">
            <a:spAutoFit/>
          </a:bodyPr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547319" y="2141392"/>
            <a:ext cx="3550794" cy="242260"/>
          </a:xfrm>
          <a:prstGeom prst="ellipse">
            <a:avLst/>
          </a:prstGeom>
          <a:gradFill rotWithShape="0">
            <a:gsLst>
              <a:gs pos="0">
                <a:srgbClr val="808080"/>
              </a:gs>
              <a:gs pos="50000">
                <a:srgbClr val="DDDDDD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4015" tIns="44015" rIns="44015" bIns="44015" anchor="ctr" anchorCtr="1">
            <a:spAutoFit/>
          </a:bodyPr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gray">
          <a:xfrm>
            <a:off x="953899" y="2834591"/>
            <a:ext cx="2732794" cy="651224"/>
          </a:xfrm>
          <a:custGeom>
            <a:avLst/>
            <a:gdLst>
              <a:gd name="T0" fmla="*/ 0 w 2866"/>
              <a:gd name="T1" fmla="*/ 5597 h 616"/>
              <a:gd name="T2" fmla="*/ 4481512 w 2866"/>
              <a:gd name="T3" fmla="*/ 0 h 616"/>
              <a:gd name="T4" fmla="*/ 3856039 w 2866"/>
              <a:gd name="T5" fmla="*/ 738868 h 616"/>
              <a:gd name="T6" fmla="*/ 622345 w 2866"/>
              <a:gd name="T7" fmla="*/ 740268 h 616"/>
              <a:gd name="T8" fmla="*/ 0 w 2866"/>
              <a:gd name="T9" fmla="*/ 5597 h 6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66" h="616">
                <a:moveTo>
                  <a:pt x="0" y="4"/>
                </a:moveTo>
                <a:cubicBezTo>
                  <a:pt x="396" y="80"/>
                  <a:pt x="2427" y="95"/>
                  <a:pt x="2866" y="0"/>
                </a:cubicBezTo>
                <a:lnTo>
                  <a:pt x="2466" y="528"/>
                </a:lnTo>
                <a:cubicBezTo>
                  <a:pt x="2055" y="616"/>
                  <a:pt x="809" y="616"/>
                  <a:pt x="398" y="529"/>
                </a:cubicBezTo>
                <a:lnTo>
                  <a:pt x="0" y="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lIns="44015" tIns="44015" rIns="44015" bIns="44015" anchor="ctr" anchorCtr="1">
            <a:spAutoFit/>
          </a:bodyPr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ltGray">
          <a:xfrm>
            <a:off x="1329501" y="3377877"/>
            <a:ext cx="1979654" cy="659618"/>
          </a:xfrm>
          <a:custGeom>
            <a:avLst/>
            <a:gdLst>
              <a:gd name="T0" fmla="*/ 0 w 2076"/>
              <a:gd name="T1" fmla="*/ 0 h 623"/>
              <a:gd name="T2" fmla="*/ 3246437 w 2076"/>
              <a:gd name="T3" fmla="*/ 0 h 623"/>
              <a:gd name="T4" fmla="*/ 2620919 w 2076"/>
              <a:gd name="T5" fmla="*/ 738582 h 623"/>
              <a:gd name="T6" fmla="*/ 628645 w 2076"/>
              <a:gd name="T7" fmla="*/ 749794 h 623"/>
              <a:gd name="T8" fmla="*/ 0 w 2076"/>
              <a:gd name="T9" fmla="*/ 0 h 6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76" h="623">
                <a:moveTo>
                  <a:pt x="0" y="0"/>
                </a:moveTo>
                <a:cubicBezTo>
                  <a:pt x="299" y="83"/>
                  <a:pt x="1750" y="80"/>
                  <a:pt x="2076" y="0"/>
                </a:cubicBezTo>
                <a:lnTo>
                  <a:pt x="1676" y="527"/>
                </a:lnTo>
                <a:cubicBezTo>
                  <a:pt x="1397" y="616"/>
                  <a:pt x="681" y="623"/>
                  <a:pt x="402" y="53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lIns="44015" tIns="44015" rIns="44015" bIns="44015" anchor="ctr" anchorCtr="1">
            <a:spAutoFit/>
          </a:bodyPr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gray">
          <a:xfrm>
            <a:off x="1702198" y="3925959"/>
            <a:ext cx="1231355" cy="659618"/>
          </a:xfrm>
          <a:custGeom>
            <a:avLst/>
            <a:gdLst>
              <a:gd name="T0" fmla="*/ 0 w 1560"/>
              <a:gd name="T1" fmla="*/ 5084 h 687"/>
              <a:gd name="T2" fmla="*/ 2019300 w 1560"/>
              <a:gd name="T3" fmla="*/ 0 h 687"/>
              <a:gd name="T4" fmla="*/ 1357850 w 1560"/>
              <a:gd name="T5" fmla="*/ 781618 h 687"/>
              <a:gd name="T6" fmla="*/ 673100 w 1560"/>
              <a:gd name="T7" fmla="*/ 787973 h 687"/>
              <a:gd name="T8" fmla="*/ 0 w 1560"/>
              <a:gd name="T9" fmla="*/ 5084 h 6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60" h="687">
                <a:moveTo>
                  <a:pt x="0" y="4"/>
                </a:moveTo>
                <a:cubicBezTo>
                  <a:pt x="225" y="106"/>
                  <a:pt x="1290" y="93"/>
                  <a:pt x="1560" y="0"/>
                </a:cubicBezTo>
                <a:cubicBezTo>
                  <a:pt x="1560" y="0"/>
                  <a:pt x="1303" y="311"/>
                  <a:pt x="1049" y="615"/>
                </a:cubicBezTo>
                <a:cubicBezTo>
                  <a:pt x="914" y="687"/>
                  <a:pt x="665" y="678"/>
                  <a:pt x="520" y="620"/>
                </a:cubicBezTo>
                <a:cubicBezTo>
                  <a:pt x="260" y="312"/>
                  <a:pt x="0" y="4"/>
                  <a:pt x="0" y="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lIns="44015" tIns="44015" rIns="44015" bIns="44015" anchor="ctr" anchorCtr="1">
            <a:spAutoFit/>
          </a:bodyPr>
          <a:lstStyle/>
          <a:p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33237" y="1700849"/>
            <a:ext cx="3804677" cy="40386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/>
        </p:spPr>
        <p:txBody>
          <a:bodyPr lIns="274320" tIns="90000" rIns="90000" bIns="46800"/>
          <a:lstStyle/>
          <a:p>
            <a:pPr defTabSz="900113">
              <a:spcBef>
                <a:spcPts val="1500"/>
              </a:spcBef>
              <a:buFont typeface="Wingdings" charset="0"/>
              <a:buNone/>
            </a:pPr>
            <a:endParaRPr lang="en-GB" dirty="0">
              <a:solidFill>
                <a:srgbClr val="000000"/>
              </a:solidFill>
              <a:cs typeface="+mn-cs"/>
            </a:endParaRPr>
          </a:p>
          <a:p>
            <a:pPr marL="541338" lvl="3" indent="-180975" defTabSz="900113"/>
            <a:endParaRPr lang="en-US" dirty="0">
              <a:solidFill>
                <a:srgbClr val="000000"/>
              </a:solidFill>
              <a:cs typeface="+mn-cs"/>
            </a:endParaRPr>
          </a:p>
          <a:p>
            <a:pPr defTabSz="900113">
              <a:spcBef>
                <a:spcPts val="1500"/>
              </a:spcBef>
              <a:buFont typeface="Wingdings" charset="0"/>
              <a:buNone/>
            </a:pPr>
            <a:endParaRPr lang="en-GB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890310" y="3194343"/>
            <a:ext cx="1260000" cy="126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 lIns="72000" tIns="0" rIns="0" bIns="0" anchor="ctr"/>
          <a:lstStyle/>
          <a:p>
            <a:pPr algn="ctr">
              <a:spcBef>
                <a:spcPct val="50000"/>
              </a:spcBef>
            </a:pPr>
            <a:r>
              <a:rPr lang="en-GB" sz="1400" dirty="0" smtClean="0">
                <a:solidFill>
                  <a:srgbClr val="FFFFFF"/>
                </a:solidFill>
                <a:cs typeface="+mn-cs"/>
              </a:rPr>
              <a:t>Burning Need</a:t>
            </a:r>
            <a:endParaRPr lang="en-GB" sz="1400" dirty="0">
              <a:solidFill>
                <a:srgbClr val="FFFFFF"/>
              </a:solidFill>
              <a:cs typeface="+mn-cs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5987" y="3566463"/>
            <a:ext cx="2028825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feld 20"/>
          <p:cNvSpPr txBox="1"/>
          <p:nvPr/>
        </p:nvSpPr>
        <p:spPr>
          <a:xfrm>
            <a:off x="1535693" y="2466295"/>
            <a:ext cx="160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FFFF"/>
                </a:solidFill>
                <a:cs typeface="+mn-cs"/>
              </a:rPr>
              <a:t>Burning Need</a:t>
            </a:r>
            <a:endParaRPr lang="en-GB" sz="1200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989336" y="2869755"/>
            <a:ext cx="2702226" cy="2564956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46352" y="2274308"/>
            <a:ext cx="3602965" cy="6054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32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Discovery – Overarching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most important items to demonstrate</a:t>
            </a:r>
          </a:p>
          <a:p>
            <a:pPr lvl="1"/>
            <a:r>
              <a:rPr lang="en-US" dirty="0" smtClean="0"/>
              <a:t>Common pitfalls to overcome</a:t>
            </a:r>
          </a:p>
          <a:p>
            <a:pPr lvl="1"/>
            <a:r>
              <a:rPr lang="en-US" dirty="0" smtClean="0"/>
              <a:t>Important success factors to deliver</a:t>
            </a:r>
          </a:p>
          <a:p>
            <a:pPr lvl="1"/>
            <a:r>
              <a:rPr lang="en-US" dirty="0" smtClean="0"/>
              <a:t>“In companies such as this one….”</a:t>
            </a:r>
          </a:p>
          <a:p>
            <a:r>
              <a:rPr lang="en-US" dirty="0" smtClean="0"/>
              <a:t>80/20 vs. 70/5</a:t>
            </a:r>
          </a:p>
          <a:p>
            <a:r>
              <a:rPr lang="en-US" dirty="0" smtClean="0"/>
              <a:t>Develop a plan to prove to yourselves; you’ll then be able to prove to others</a:t>
            </a:r>
          </a:p>
          <a:p>
            <a:r>
              <a:rPr lang="en-US" dirty="0" smtClean="0"/>
              <a:t>Use voice of the customer to answer difficult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45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Discovery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04863" y="1225550"/>
          <a:ext cx="776763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85403" y="5866224"/>
            <a:ext cx="400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cs typeface="+mn-cs"/>
              </a:rPr>
              <a:t>Statistical Significance</a:t>
            </a:r>
            <a:endParaRPr lang="en-US" sz="2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84384" y="3286092"/>
            <a:ext cx="2785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cs typeface="+mn-cs"/>
              </a:rPr>
              <a:t>Credibility</a:t>
            </a:r>
            <a:endParaRPr lang="en-US" sz="240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56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“70-5” – </a:t>
            </a:r>
            <a:r>
              <a:rPr lang="en-US" smtClean="0"/>
              <a:t>Better Than </a:t>
            </a:r>
            <a:r>
              <a:rPr lang="en-US" dirty="0" smtClean="0"/>
              <a:t>“80-20”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721988"/>
              </p:ext>
            </p:extLst>
          </p:nvPr>
        </p:nvGraphicFramePr>
        <p:xfrm>
          <a:off x="804863" y="1019175"/>
          <a:ext cx="7767636" cy="505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1"/>
                <a:gridCol w="1688627"/>
                <a:gridCol w="1941909"/>
                <a:gridCol w="1941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Important Driver</a:t>
                      </a:r>
                      <a:r>
                        <a:rPr lang="en-US" baseline="0" dirty="0" smtClean="0"/>
                        <a:t> of Success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 to Overcome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Belief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√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√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segment(s)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Burning need?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Willingness</a:t>
                      </a:r>
                      <a:r>
                        <a:rPr lang="en-US" baseline="0" dirty="0" smtClean="0"/>
                        <a:t> to pay / value 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acquisition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√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Partnerships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/>
                          <a:cs typeface="Times New Roman"/>
                        </a:rPr>
                        <a:t>√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 (dependencies)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026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Plan For Addressing Each Important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Example: Customer behavior:</a:t>
            </a:r>
          </a:p>
          <a:p>
            <a:r>
              <a:rPr lang="en-US" sz="2800" dirty="0" smtClean="0"/>
              <a:t>What behavioral pattern are you trying to change?</a:t>
            </a:r>
          </a:p>
          <a:p>
            <a:r>
              <a:rPr lang="en-US" sz="2800" dirty="0" smtClean="0"/>
              <a:t>How will you determine whether you have demonstrated the possibility of change (metrics)?</a:t>
            </a:r>
          </a:p>
          <a:p>
            <a:r>
              <a:rPr lang="en-US" sz="2800" dirty="0" smtClean="0"/>
              <a:t>What sources will you tap into (discuss)?</a:t>
            </a:r>
            <a:br>
              <a:rPr lang="en-US" sz="2800" dirty="0" smtClean="0"/>
            </a:br>
            <a:r>
              <a:rPr lang="en-US" sz="2800" dirty="0" smtClean="0"/>
              <a:t>Who will do what, when – Gantt chart with clear deliverables?</a:t>
            </a:r>
          </a:p>
          <a:p>
            <a:r>
              <a:rPr lang="en-US" sz="2800" dirty="0" smtClean="0"/>
              <a:t>How well will you be able to answer the tough investor question?</a:t>
            </a:r>
          </a:p>
        </p:txBody>
      </p:sp>
    </p:spTree>
    <p:extLst>
      <p:ext uri="{BB962C8B-B14F-4D97-AF65-F5344CB8AC3E}">
        <p14:creationId xmlns:p14="http://schemas.microsoft.com/office/powerpoint/2010/main" val="488163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Beats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will I respond to those difficult questions…</a:t>
            </a:r>
          </a:p>
          <a:p>
            <a:r>
              <a:rPr lang="en-US" dirty="0" smtClean="0"/>
              <a:t>Google </a:t>
            </a:r>
            <a:r>
              <a:rPr lang="en-US" dirty="0" err="1" smtClean="0"/>
              <a:t>AdWords</a:t>
            </a:r>
            <a:endParaRPr lang="en-US" dirty="0" smtClean="0"/>
          </a:p>
          <a:p>
            <a:r>
              <a:rPr lang="en-US" dirty="0" smtClean="0"/>
              <a:t>Landing page</a:t>
            </a:r>
          </a:p>
          <a:p>
            <a:r>
              <a:rPr lang="en-US" dirty="0" smtClean="0"/>
              <a:t>Analytics regarding customer behavior - users</a:t>
            </a:r>
          </a:p>
          <a:p>
            <a:r>
              <a:rPr lang="en-US" dirty="0" smtClean="0"/>
              <a:t>Actual $ changing hands</a:t>
            </a:r>
          </a:p>
          <a:p>
            <a:r>
              <a:rPr lang="en-US" dirty="0" smtClean="0"/>
              <a:t>MOU/LOI</a:t>
            </a:r>
          </a:p>
          <a:p>
            <a:r>
              <a:rPr lang="en-US" dirty="0" smtClean="0"/>
              <a:t>Build your product or service and get reactions and statistics</a:t>
            </a:r>
          </a:p>
          <a:p>
            <a:r>
              <a:rPr lang="en-US" dirty="0" smtClean="0"/>
              <a:t>Screen-shots, (fake) demos, make-a-little….</a:t>
            </a:r>
          </a:p>
        </p:txBody>
      </p:sp>
    </p:spTree>
    <p:extLst>
      <p:ext uri="{BB962C8B-B14F-4D97-AF65-F5344CB8AC3E}">
        <p14:creationId xmlns:p14="http://schemas.microsoft.com/office/powerpoint/2010/main" val="2660474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Hierarchy of Product Execution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080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Hierarchy of Sales Execution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566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I Get to Talk With Folks?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LinkedIn</a:t>
            </a:r>
          </a:p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Alumni networks</a:t>
            </a:r>
          </a:p>
          <a:p>
            <a:r>
              <a:rPr lang="en-US" dirty="0" smtClean="0"/>
              <a:t>Relentless pursuit – “name names”</a:t>
            </a:r>
          </a:p>
          <a:p>
            <a:r>
              <a:rPr lang="en-US" dirty="0" smtClean="0"/>
              <a:t>Salesperson’s approach</a:t>
            </a:r>
          </a:p>
          <a:p>
            <a:r>
              <a:rPr lang="en-US" dirty="0" smtClean="0"/>
              <a:t>Associations – Directory of Associations</a:t>
            </a:r>
          </a:p>
          <a:p>
            <a:r>
              <a:rPr lang="en-US" dirty="0" smtClean="0"/>
              <a:t>Email lists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29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Balance</a:t>
            </a:r>
            <a:endParaRPr lang="zh-TW" altLang="en-US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6025" y="2622550"/>
            <a:ext cx="7394575" cy="3092450"/>
            <a:chOff x="768" y="2512"/>
            <a:chExt cx="4704" cy="1664"/>
          </a:xfrm>
        </p:grpSpPr>
        <p:sp>
          <p:nvSpPr>
            <p:cNvPr id="5125" name="AutoShape 7"/>
            <p:cNvSpPr>
              <a:spLocks noChangeArrowheads="1"/>
            </p:cNvSpPr>
            <p:nvPr/>
          </p:nvSpPr>
          <p:spPr bwMode="auto">
            <a:xfrm>
              <a:off x="2304" y="2928"/>
              <a:ext cx="1104" cy="1248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sz="2600" b="1" baseline="-250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The </a:t>
              </a:r>
              <a:br>
                <a:rPr lang="en-US" sz="2600" b="1" baseline="-250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en-US" sz="2600" b="1" baseline="-250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Right</a:t>
              </a:r>
              <a:br>
                <a:rPr lang="en-US" sz="2600" b="1" baseline="-250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en-US" sz="2600" b="1" baseline="-250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Balance</a:t>
              </a:r>
            </a:p>
          </p:txBody>
        </p:sp>
        <p:sp>
          <p:nvSpPr>
            <p:cNvPr id="5126" name="Rectangle 8"/>
            <p:cNvSpPr>
              <a:spLocks noChangeArrowheads="1"/>
            </p:cNvSpPr>
            <p:nvPr/>
          </p:nvSpPr>
          <p:spPr bwMode="auto">
            <a:xfrm>
              <a:off x="816" y="2512"/>
              <a:ext cx="107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Time-to-market</a:t>
              </a:r>
            </a:p>
          </p:txBody>
        </p:sp>
        <p:sp>
          <p:nvSpPr>
            <p:cNvPr id="5127" name="Rectangle 9"/>
            <p:cNvSpPr>
              <a:spLocks noChangeArrowheads="1"/>
            </p:cNvSpPr>
            <p:nvPr/>
          </p:nvSpPr>
          <p:spPr bwMode="auto">
            <a:xfrm>
              <a:off x="3669" y="2512"/>
              <a:ext cx="97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Completeness</a:t>
              </a:r>
            </a:p>
          </p:txBody>
        </p:sp>
        <p:sp>
          <p:nvSpPr>
            <p:cNvPr id="5128" name="Rectangle 10"/>
            <p:cNvSpPr>
              <a:spLocks noChangeArrowheads="1"/>
            </p:cNvSpPr>
            <p:nvPr/>
          </p:nvSpPr>
          <p:spPr bwMode="auto">
            <a:xfrm>
              <a:off x="768" y="3072"/>
              <a:ext cx="1440" cy="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b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Risks</a:t>
              </a:r>
            </a:p>
            <a:p>
              <a:pPr eaLnBrk="0" hangingPunct="0">
                <a:buFontTx/>
                <a:buChar char="•"/>
              </a:pPr>
              <a:r>
                <a:rPr lang="en-US" sz="14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6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Foregone conclusions</a:t>
              </a:r>
            </a:p>
            <a:p>
              <a:pPr eaLnBrk="0" hangingPunct="0">
                <a:buFontTx/>
                <a:buChar char="•"/>
              </a:pPr>
              <a:r>
                <a:rPr lang="en-US" sz="160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Kool-aid reality</a:t>
              </a:r>
            </a:p>
            <a:p>
              <a:pPr eaLnBrk="0" hangingPunct="0"/>
              <a:endParaRPr lang="en-US" sz="240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29" name="Rectangle 11"/>
            <p:cNvSpPr>
              <a:spLocks noChangeArrowheads="1"/>
            </p:cNvSpPr>
            <p:nvPr/>
          </p:nvSpPr>
          <p:spPr bwMode="auto">
            <a:xfrm>
              <a:off x="3648" y="3072"/>
              <a:ext cx="1824" cy="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Risks</a:t>
              </a:r>
            </a:p>
            <a:p>
              <a:pPr eaLnBrk="0" hangingPunct="0">
                <a:buFontTx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Analysis paralysis</a:t>
              </a:r>
            </a:p>
            <a:p>
              <a:pPr eaLnBrk="0" hangingPunct="0">
                <a:buFontTx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Petri-dish reality </a:t>
              </a:r>
            </a:p>
            <a:p>
              <a:pPr eaLnBrk="0" hangingPunct="0"/>
              <a:endPara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816" y="2832"/>
              <a:ext cx="4032" cy="9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153400" cy="4495800"/>
          </a:xfrm>
        </p:spPr>
        <p:txBody>
          <a:bodyPr/>
          <a:lstStyle/>
          <a:p>
            <a:r>
              <a:rPr lang="en-US" b="1" dirty="0" smtClean="0"/>
              <a:t> You don’t yet know what you don’t know </a:t>
            </a:r>
          </a:p>
          <a:p>
            <a:r>
              <a:rPr lang="en-US" b="1" dirty="0" smtClean="0"/>
              <a:t> The clock is ticking…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Source of Information:</a:t>
            </a:r>
            <a:br>
              <a:rPr lang="en-US" dirty="0" smtClean="0"/>
            </a:br>
            <a:r>
              <a:rPr lang="en-US" dirty="0" smtClean="0"/>
              <a:t>Interviews – Overcome the Fear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Prepare</a:t>
            </a:r>
          </a:p>
          <a:p>
            <a:pPr lvl="1"/>
            <a:r>
              <a:rPr lang="en-US" sz="2000" dirty="0" smtClean="0"/>
              <a:t>Target interviewees</a:t>
            </a:r>
          </a:p>
          <a:p>
            <a:pPr lvl="1"/>
            <a:r>
              <a:rPr lang="en-US" sz="2000" dirty="0" smtClean="0"/>
              <a:t>Land meetings / phone calls</a:t>
            </a:r>
          </a:p>
          <a:p>
            <a:pPr lvl="1"/>
            <a:r>
              <a:rPr lang="en-US" sz="2000" dirty="0" smtClean="0"/>
              <a:t>Develop interview guide</a:t>
            </a:r>
          </a:p>
          <a:p>
            <a:r>
              <a:rPr lang="en-US" sz="2000" dirty="0" smtClean="0"/>
              <a:t>Execute</a:t>
            </a:r>
          </a:p>
          <a:p>
            <a:pPr lvl="1"/>
            <a:r>
              <a:rPr lang="en-US" sz="2000" dirty="0" smtClean="0"/>
              <a:t>2-on-1 for important face-to-face meetings?</a:t>
            </a:r>
          </a:p>
          <a:p>
            <a:pPr lvl="1"/>
            <a:r>
              <a:rPr lang="en-US" sz="2000" dirty="0" smtClean="0"/>
              <a:t>Good experience for interviewee</a:t>
            </a:r>
          </a:p>
          <a:p>
            <a:pPr lvl="1"/>
            <a:r>
              <a:rPr lang="en-US" sz="2000" dirty="0" smtClean="0"/>
              <a:t>Achieve goals of interview – different for different stages</a:t>
            </a:r>
          </a:p>
          <a:p>
            <a:r>
              <a:rPr lang="en-US" sz="2000" dirty="0" smtClean="0"/>
              <a:t>Follow Up</a:t>
            </a:r>
          </a:p>
          <a:p>
            <a:pPr lvl="1"/>
            <a:r>
              <a:rPr lang="en-US" sz="2000" dirty="0" smtClean="0"/>
              <a:t>Thank you</a:t>
            </a:r>
          </a:p>
          <a:p>
            <a:pPr lvl="1"/>
            <a:r>
              <a:rPr lang="en-US" sz="2000" dirty="0" smtClean="0"/>
              <a:t>Future meetings</a:t>
            </a:r>
          </a:p>
          <a:p>
            <a:pPr lvl="1"/>
            <a:r>
              <a:rPr lang="en-US" sz="2000" dirty="0" smtClean="0"/>
              <a:t>Other targets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509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 – Pacing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04863" y="1225550"/>
          <a:ext cx="776763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1324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Process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interviewees</a:t>
            </a:r>
          </a:p>
          <a:p>
            <a:r>
              <a:rPr lang="en-US" dirty="0" smtClean="0"/>
              <a:t>Interview notes</a:t>
            </a:r>
          </a:p>
          <a:p>
            <a:r>
              <a:rPr lang="en-US" dirty="0" smtClean="0"/>
              <a:t> How to “learn” and iterate</a:t>
            </a:r>
          </a:p>
          <a:p>
            <a:r>
              <a:rPr lang="en-US" dirty="0" smtClean="0"/>
              <a:t>Combine insights with other data</a:t>
            </a:r>
          </a:p>
          <a:p>
            <a:r>
              <a:rPr lang="en-US" dirty="0" smtClean="0"/>
              <a:t>Set stage for future discussions / business meetings / Board of Advisors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367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development process</a:t>
            </a:r>
          </a:p>
          <a:p>
            <a:r>
              <a:rPr lang="en-US" dirty="0" smtClean="0"/>
              <a:t>Sample considerations (size, bias)</a:t>
            </a:r>
          </a:p>
          <a:p>
            <a:r>
              <a:rPr lang="en-US" dirty="0" smtClean="0"/>
              <a:t>Method of surveying</a:t>
            </a:r>
          </a:p>
          <a:p>
            <a:r>
              <a:rPr lang="en-US" dirty="0" smtClean="0"/>
              <a:t>Level of detail</a:t>
            </a:r>
          </a:p>
          <a:p>
            <a:r>
              <a:rPr lang="en-US" dirty="0" smtClean="0"/>
              <a:t>Quantitative vs. </a:t>
            </a:r>
            <a:r>
              <a:rPr lang="en-US" dirty="0" err="1" smtClean="0"/>
              <a:t>qualitiative</a:t>
            </a:r>
            <a:endParaRPr lang="en-US" dirty="0" smtClean="0"/>
          </a:p>
          <a:p>
            <a:r>
              <a:rPr lang="en-US" dirty="0" smtClean="0"/>
              <a:t>Sources of survey information</a:t>
            </a:r>
          </a:p>
          <a:p>
            <a:r>
              <a:rPr lang="en-US" dirty="0" smtClean="0"/>
              <a:t>How to present / report</a:t>
            </a:r>
          </a:p>
        </p:txBody>
      </p:sp>
    </p:spTree>
    <p:extLst>
      <p:ext uri="{BB962C8B-B14F-4D97-AF65-F5344CB8AC3E}">
        <p14:creationId xmlns:p14="http://schemas.microsoft.com/office/powerpoint/2010/main" val="3298165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Sources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863" y="887918"/>
            <a:ext cx="7767637" cy="4525963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 smtClean="0"/>
              <a:t>Competitors’ websites</a:t>
            </a:r>
          </a:p>
          <a:p>
            <a:pPr lvl="1"/>
            <a:r>
              <a:rPr lang="en-US" sz="2800" dirty="0" smtClean="0"/>
              <a:t>Census data</a:t>
            </a:r>
          </a:p>
          <a:p>
            <a:pPr lvl="1"/>
            <a:r>
              <a:rPr lang="en-US" sz="2800" dirty="0" smtClean="0"/>
              <a:t>10Ks, S-1s</a:t>
            </a:r>
          </a:p>
          <a:p>
            <a:pPr lvl="1"/>
            <a:r>
              <a:rPr lang="en-US" sz="2800" dirty="0" smtClean="0"/>
              <a:t>Conferences – rich for intelligence and interviews</a:t>
            </a:r>
          </a:p>
          <a:p>
            <a:pPr lvl="1"/>
            <a:r>
              <a:rPr lang="en-US" sz="2800" dirty="0" smtClean="0"/>
              <a:t>Industry reports</a:t>
            </a:r>
          </a:p>
          <a:p>
            <a:pPr lvl="1"/>
            <a:r>
              <a:rPr lang="en-US" sz="2800" dirty="0" smtClean="0"/>
              <a:t>Trade publications</a:t>
            </a:r>
          </a:p>
          <a:p>
            <a:pPr lvl="1"/>
            <a:r>
              <a:rPr lang="en-US" sz="2800" dirty="0" smtClean="0"/>
              <a:t>Stanford network</a:t>
            </a:r>
          </a:p>
          <a:p>
            <a:pPr lvl="1"/>
            <a:r>
              <a:rPr lang="en-US" sz="2800" dirty="0" smtClean="0"/>
              <a:t>Input from instructor team and guests: all 50 of us – sort it out</a:t>
            </a:r>
          </a:p>
        </p:txBody>
      </p:sp>
    </p:spTree>
    <p:extLst>
      <p:ext uri="{BB962C8B-B14F-4D97-AF65-F5344CB8AC3E}">
        <p14:creationId xmlns:p14="http://schemas.microsoft.com/office/powerpoint/2010/main" val="995844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04863" y="1225550"/>
          <a:ext cx="776763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583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04863" y="1225550"/>
          <a:ext cx="776763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4661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04863" y="1225550"/>
          <a:ext cx="776763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945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 Meets Product/Service</a:t>
            </a:r>
            <a:endParaRPr lang="en-GB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03418" y="1998290"/>
            <a:ext cx="3209272" cy="2738063"/>
          </a:xfrm>
          <a:prstGeom prst="homePlate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90000" rIns="90000" bIns="46800"/>
          <a:lstStyle/>
          <a:p>
            <a:pPr marL="541338" lvl="3" indent="-180975" defTabSz="900113"/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9569" y="1407740"/>
            <a:ext cx="2948560" cy="4857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/>
          <a:p>
            <a:pPr algn="ctr" eaLnBrk="0" hangingPunct="0"/>
            <a:r>
              <a:rPr lang="de-DE" sz="1400" b="1" dirty="0" smtClean="0">
                <a:solidFill>
                  <a:srgbClr val="FFFFFF"/>
                </a:solidFill>
                <a:cs typeface="+mn-cs"/>
              </a:rPr>
              <a:t>Market</a:t>
            </a:r>
            <a:endParaRPr lang="de-DE" sz="1400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flipH="1">
            <a:off x="5603322" y="1998290"/>
            <a:ext cx="3209272" cy="2738063"/>
          </a:xfrm>
          <a:prstGeom prst="homePlate">
            <a:avLst>
              <a:gd name="adj" fmla="val 9022"/>
            </a:avLst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90000" rIns="274320" bIns="46800"/>
          <a:lstStyle/>
          <a:p>
            <a:pPr marL="541338" lvl="3" indent="-180975" defTabSz="900113"/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 flipH="1">
            <a:off x="5854772" y="1407740"/>
            <a:ext cx="2949883" cy="4857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/>
          <a:p>
            <a:pPr algn="ctr" eaLnBrk="0" hangingPunct="0"/>
            <a:r>
              <a:rPr lang="de-DE" sz="1400" b="1" dirty="0" err="1" smtClean="0">
                <a:solidFill>
                  <a:srgbClr val="FFFFFF"/>
                </a:solidFill>
                <a:cs typeface="+mn-cs"/>
              </a:rPr>
              <a:t>Product</a:t>
            </a:r>
            <a:r>
              <a:rPr lang="de-DE" sz="1400" b="1" dirty="0" smtClean="0">
                <a:solidFill>
                  <a:srgbClr val="FFFFFF"/>
                </a:solidFill>
                <a:cs typeface="+mn-cs"/>
              </a:rPr>
              <a:t>/Service</a:t>
            </a:r>
            <a:endParaRPr lang="de-DE" sz="1400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839881" y="1410728"/>
            <a:ext cx="1598707" cy="4857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/>
          <a:p>
            <a:pPr algn="ctr" eaLnBrk="0" hangingPunct="0"/>
            <a:r>
              <a:rPr lang="de-DE" sz="1400" b="1" dirty="0" err="1" smtClean="0">
                <a:solidFill>
                  <a:srgbClr val="000000"/>
                </a:solidFill>
                <a:cs typeface="+mn-cs"/>
              </a:rPr>
              <a:t>Meets</a:t>
            </a:r>
            <a:endParaRPr lang="de-DE" sz="14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72752" y="4446775"/>
            <a:ext cx="1598707" cy="4857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/>
        </p:spPr>
        <p:txBody>
          <a:bodyPr lIns="90000" tIns="46800" rIns="90000" bIns="46800" anchor="ctr"/>
          <a:lstStyle/>
          <a:p>
            <a:pPr algn="ctr" eaLnBrk="0" hangingPunct="0"/>
            <a:r>
              <a:rPr lang="de-DE" sz="1400" b="1" dirty="0" smtClean="0">
                <a:solidFill>
                  <a:srgbClr val="000000"/>
                </a:solidFill>
                <a:cs typeface="+mn-cs"/>
              </a:rPr>
              <a:t>Partners</a:t>
            </a:r>
            <a:endParaRPr lang="de-DE" sz="1400" b="1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3" name="Bild 2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32" y="4954467"/>
            <a:ext cx="3138393" cy="1315223"/>
          </a:xfrm>
          <a:prstGeom prst="rect">
            <a:avLst/>
          </a:prstGeom>
        </p:spPr>
      </p:pic>
      <p:pic>
        <p:nvPicPr>
          <p:cNvPr id="12" name="Bild 11" descr="Download (1)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23" y="2913529"/>
            <a:ext cx="2259205" cy="1101538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96700" y="2005387"/>
            <a:ext cx="2820240" cy="268614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do you sell? </a:t>
            </a:r>
          </a:p>
          <a:p>
            <a:r>
              <a:rPr lang="en-US" sz="2000" dirty="0" smtClean="0"/>
              <a:t>Burning Need? </a:t>
            </a:r>
          </a:p>
          <a:p>
            <a:r>
              <a:rPr lang="en-US" sz="2000" dirty="0" smtClean="0"/>
              <a:t>Size of market? </a:t>
            </a:r>
          </a:p>
          <a:p>
            <a:r>
              <a:rPr lang="en-US" sz="2000" dirty="0" smtClean="0"/>
              <a:t>Willingness to pay? </a:t>
            </a:r>
          </a:p>
          <a:p>
            <a:r>
              <a:rPr lang="en-US" sz="2000" dirty="0" smtClean="0"/>
              <a:t>Sustainability?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953219" y="2008375"/>
            <a:ext cx="2820240" cy="268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57188" indent="-3571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A2190D"/>
              </a:buClr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What do you sell? </a:t>
            </a:r>
          </a:p>
          <a:p>
            <a:pPr>
              <a:buClr>
                <a:srgbClr val="A2190D"/>
              </a:buClr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Unique differentiation?</a:t>
            </a:r>
          </a:p>
          <a:p>
            <a:pPr>
              <a:buClr>
                <a:srgbClr val="A2190D"/>
              </a:buClr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Difficulty/ Capital required? </a:t>
            </a:r>
          </a:p>
          <a:p>
            <a:pPr>
              <a:buClr>
                <a:srgbClr val="A2190D"/>
              </a:buClr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Cost of product/ service </a:t>
            </a:r>
          </a:p>
          <a:p>
            <a:pPr>
              <a:buClr>
                <a:srgbClr val="A2190D"/>
              </a:buClr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Sustainable differentiation</a:t>
            </a:r>
          </a:p>
          <a:p>
            <a:pPr>
              <a:buClr>
                <a:srgbClr val="A2190D"/>
              </a:buClr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A2190D"/>
              </a:buClr>
            </a:pPr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40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Gate I: Questions for CMO (I/II)</a:t>
            </a:r>
            <a:endParaRPr lang="en-GB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487387" y="1287049"/>
            <a:ext cx="8153400" cy="44958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What do you sell – be specific?</a:t>
            </a:r>
          </a:p>
          <a:p>
            <a:pPr lvl="0"/>
            <a:r>
              <a:rPr lang="en-US" dirty="0"/>
              <a:t>What is the burning need for your product/service?  Who needs you most (describe your ideal customer)?</a:t>
            </a:r>
          </a:p>
          <a:p>
            <a:pPr lvl="0"/>
            <a:r>
              <a:rPr lang="en-US" dirty="0"/>
              <a:t>What is it about your product/service that uniquely satisfies that customer?</a:t>
            </a:r>
          </a:p>
          <a:p>
            <a:pPr lvl="0"/>
            <a:r>
              <a:rPr lang="en-US" dirty="0"/>
              <a:t>How does that offering differ from other offerings (current and future)?</a:t>
            </a:r>
          </a:p>
          <a:p>
            <a:pPr lvl="0"/>
            <a:r>
              <a:rPr lang="en-US" dirty="0"/>
              <a:t>What is the size of market – TAM and size of initial target segment (also describe the segment)?</a:t>
            </a:r>
          </a:p>
          <a:p>
            <a:pPr lvl="0"/>
            <a:r>
              <a:rPr lang="en-US" dirty="0"/>
              <a:t>How do you plan to attract customers (be as specific as you can)?</a:t>
            </a:r>
          </a:p>
        </p:txBody>
      </p:sp>
    </p:spTree>
    <p:extLst>
      <p:ext uri="{BB962C8B-B14F-4D97-AF65-F5344CB8AC3E}">
        <p14:creationId xmlns:p14="http://schemas.microsoft.com/office/powerpoint/2010/main" val="342371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2971800" y="5181600"/>
            <a:ext cx="5486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Things That Really Matter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913062" y="76200"/>
            <a:ext cx="3182938" cy="638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41300" b="1" i="1" dirty="0">
                <a:ln w="17780" cmpd="sng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286000" y="182880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There </a:t>
            </a: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are  </a:t>
            </a:r>
            <a:endParaRPr lang="en-US" sz="32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Gate I: Questions for CMO (II/II)</a:t>
            </a:r>
            <a:endParaRPr lang="en-GB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487387" y="1287049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Have You Talked to Any Potential customers yet?</a:t>
            </a:r>
          </a:p>
          <a:p>
            <a:pPr lvl="0"/>
            <a:r>
              <a:rPr lang="en-US" dirty="0"/>
              <a:t>How much will customers be willing to pay for the product or service?</a:t>
            </a:r>
          </a:p>
          <a:p>
            <a:pPr lvl="0"/>
            <a:r>
              <a:rPr lang="en-US" dirty="0"/>
              <a:t>What is your GTM approach (draw </a:t>
            </a:r>
            <a:r>
              <a:rPr lang="en-US" dirty="0" err="1"/>
              <a:t>scematic</a:t>
            </a:r>
            <a:r>
              <a:rPr lang="en-US" dirty="0"/>
              <a:t>), and what part of your go-to-market approach do you plan to execute before the end of the quarter?</a:t>
            </a:r>
          </a:p>
          <a:p>
            <a:pPr lvl="0"/>
            <a:r>
              <a:rPr lang="en-US" dirty="0"/>
              <a:t>What novel approaches are you using as you take your product/service to market?</a:t>
            </a:r>
          </a:p>
          <a:p>
            <a:pPr lvl="0"/>
            <a:r>
              <a:rPr lang="en-US" dirty="0"/>
              <a:t>How do those novel approaches provide a sustainable advantage to your company?</a:t>
            </a:r>
          </a:p>
          <a:p>
            <a:pPr lvl="0"/>
            <a:r>
              <a:rPr lang="en-US" dirty="0"/>
              <a:t>What partnerships do you need in order to be successful in selling and marketing your product/service?</a:t>
            </a:r>
          </a:p>
        </p:txBody>
      </p:sp>
    </p:spTree>
    <p:extLst>
      <p:ext uri="{BB962C8B-B14F-4D97-AF65-F5344CB8AC3E}">
        <p14:creationId xmlns:p14="http://schemas.microsoft.com/office/powerpoint/2010/main" val="236731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Gate I: Questions for </a:t>
            </a:r>
            <a:r>
              <a:rPr lang="en-GB" dirty="0" smtClean="0"/>
              <a:t>CTO </a:t>
            </a:r>
            <a:r>
              <a:rPr lang="en-GB" dirty="0"/>
              <a:t>(</a:t>
            </a:r>
            <a:r>
              <a:rPr lang="en-GB" dirty="0" smtClean="0"/>
              <a:t>I/</a:t>
            </a:r>
            <a:r>
              <a:rPr lang="en-GB" dirty="0"/>
              <a:t>II)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What do you sell – define your product or service as explicitly as possible?</a:t>
            </a:r>
            <a:endParaRPr lang="de-DE" sz="2800" dirty="0"/>
          </a:p>
          <a:p>
            <a:pPr lvl="0"/>
            <a:r>
              <a:rPr lang="en-US" sz="2800" dirty="0"/>
              <a:t>Provide a schematic (or architecture diagram) for your product or service</a:t>
            </a:r>
            <a:endParaRPr lang="de-DE" sz="2800" dirty="0"/>
          </a:p>
          <a:p>
            <a:pPr lvl="0"/>
            <a:r>
              <a:rPr lang="en-US" sz="2800" dirty="0"/>
              <a:t>What unique technology are you applying to your product or service?</a:t>
            </a:r>
            <a:endParaRPr lang="de-DE" sz="2800" dirty="0"/>
          </a:p>
          <a:p>
            <a:pPr lvl="0"/>
            <a:r>
              <a:rPr lang="en-US" sz="2800" dirty="0"/>
              <a:t>What is the current state of this technology?</a:t>
            </a:r>
            <a:endParaRPr lang="de-DE" sz="2800" dirty="0"/>
          </a:p>
          <a:p>
            <a:pPr lvl="1"/>
            <a:r>
              <a:rPr lang="en-US" dirty="0"/>
              <a:t>What development has already taken place?</a:t>
            </a:r>
            <a:endParaRPr lang="de-DE" dirty="0"/>
          </a:p>
          <a:p>
            <a:pPr lvl="1"/>
            <a:r>
              <a:rPr lang="en-US" dirty="0"/>
              <a:t>Who owns the rights to the technology?</a:t>
            </a:r>
            <a:endParaRPr lang="de-DE" dirty="0"/>
          </a:p>
          <a:p>
            <a:pPr lvl="1"/>
            <a:r>
              <a:rPr lang="en-US" dirty="0"/>
              <a:t>Are technology partnerships required</a:t>
            </a:r>
            <a:r>
              <a:rPr lang="en-US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14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Gate I: Questions for </a:t>
            </a:r>
            <a:r>
              <a:rPr lang="en-GB" dirty="0" smtClean="0"/>
              <a:t>CTO </a:t>
            </a:r>
            <a:r>
              <a:rPr lang="en-GB" dirty="0"/>
              <a:t>(II/II)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What state of development do you expect it to be by the end of the quarter? What technical developments will you achieve in the next 6 weeks?</a:t>
            </a:r>
            <a:endParaRPr lang="de-DE" dirty="0"/>
          </a:p>
          <a:p>
            <a:pPr lvl="0"/>
            <a:r>
              <a:rPr lang="en-US" dirty="0"/>
              <a:t>What are the important milestones for the technology over the next 12 – 24 months? Consider providing a table, showing the significant milestones, timing, and resources required</a:t>
            </a:r>
            <a:endParaRPr lang="de-DE" dirty="0"/>
          </a:p>
          <a:p>
            <a:pPr lvl="0"/>
            <a:r>
              <a:rPr lang="en-US" dirty="0"/>
              <a:t>How does that technology provide a sustainable advantage to your company? How is the technology different from other technologies that exist or are in development by other companies?</a:t>
            </a:r>
            <a:endParaRPr lang="de-DE" dirty="0"/>
          </a:p>
          <a:p>
            <a:pPr lvl="0"/>
            <a:r>
              <a:rPr lang="en-US" dirty="0"/>
              <a:t>How well do the capabilities of your technology match the needs of your target market?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4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Questions for CMO or CTO</a:t>
            </a:r>
            <a:endParaRPr lang="en-GB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487387" y="1287049"/>
            <a:ext cx="8153400" cy="4495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What is the most compelling, novel aspect of your business?</a:t>
            </a:r>
          </a:p>
          <a:p>
            <a:pPr lvl="0"/>
            <a:r>
              <a:rPr lang="en-US" dirty="0"/>
              <a:t>What are the most important things that must be validated about your product and/or market to have the best chance of success?</a:t>
            </a:r>
          </a:p>
          <a:p>
            <a:pPr lvl="0"/>
            <a:r>
              <a:rPr lang="en-US" dirty="0"/>
              <a:t>What will you do over the next few weeks to validate those things?</a:t>
            </a:r>
          </a:p>
        </p:txBody>
      </p:sp>
    </p:spTree>
    <p:extLst>
      <p:ext uri="{BB962C8B-B14F-4D97-AF65-F5344CB8AC3E}">
        <p14:creationId xmlns:p14="http://schemas.microsoft.com/office/powerpoint/2010/main" val="350872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TA Announcements</a:t>
            </a:r>
            <a:endParaRPr lang="da-DK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Thanks for submitting the assignments on time and correctly!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TAs will be giving you feedback throughout the week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(Red Light, Yellow Light, Green Light)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If your idea changes significantly, resubmit the Team Concept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Wednesday: Special Session on Market Research (Optional)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With Konstantin Guericke (Co-founder of LinkedIn)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Nano-232 at 5:30pm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Friday: Teaching Team/Mentor Concept/Product Sign-Off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Due by 5:00pm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Elevator pitch video (1-5 minutes)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Each individual teammate should submit a private note on Piazza giving a star rating of their current idea (1-4 stars)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A teaching team member and your mentor will also rate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3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TA Announcements</a:t>
            </a:r>
            <a:endParaRPr lang="da-DK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54012"/>
            <a:ext cx="8229600" cy="4525963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Signup for Gate 1 via Google Doc (instructions will be emailed)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 Presentation Slot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 Observation Slot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12 min presentation + 12 min Q&amp;A</a:t>
            </a:r>
          </a:p>
          <a:p>
            <a:pPr lvl="1"/>
            <a:endParaRPr lang="en-US" sz="1500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Sign </a:t>
            </a:r>
            <a:r>
              <a:rPr lang="en-US" sz="1800" dirty="0">
                <a:solidFill>
                  <a:schemeClr val="bg1"/>
                </a:solidFill>
              </a:rPr>
              <a:t>up for office hours </a:t>
            </a:r>
            <a:r>
              <a:rPr lang="en-US" sz="1800" dirty="0" smtClean="0">
                <a:solidFill>
                  <a:schemeClr val="bg1"/>
                </a:solidFill>
              </a:rPr>
              <a:t>via </a:t>
            </a:r>
            <a:r>
              <a:rPr lang="en-US" sz="1800" dirty="0">
                <a:solidFill>
                  <a:schemeClr val="bg1"/>
                </a:solidFill>
              </a:rPr>
              <a:t>Google Doc (instructions will be emailed)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Team name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One slot per team per week (until the day before</a:t>
            </a:r>
            <a:r>
              <a:rPr lang="en-US" sz="1800" dirty="0" smtClean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Assignment </a:t>
            </a:r>
            <a:r>
              <a:rPr lang="en-US" sz="1800" dirty="0" smtClean="0">
                <a:solidFill>
                  <a:schemeClr val="bg1"/>
                </a:solidFill>
              </a:rPr>
              <a:t>2 Due Monday 10/6 </a:t>
            </a:r>
            <a:r>
              <a:rPr lang="en-US" sz="1800" dirty="0">
                <a:solidFill>
                  <a:schemeClr val="bg1"/>
                </a:solidFill>
              </a:rPr>
              <a:t>11:59PM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Posted Midnight tonight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Customer Research &amp; add a positioning statement</a:t>
            </a: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6824662" y="1600200"/>
            <a:ext cx="1481138" cy="3886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231" name="Rectangle 21"/>
          <p:cNvSpPr>
            <a:spLocks noChangeArrowheads="1"/>
          </p:cNvSpPr>
          <p:nvPr/>
        </p:nvSpPr>
        <p:spPr bwMode="auto">
          <a:xfrm>
            <a:off x="5354638" y="1624013"/>
            <a:ext cx="1481137" cy="3886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9232" name="Rectangle 24"/>
          <p:cNvSpPr>
            <a:spLocks noChangeArrowheads="1"/>
          </p:cNvSpPr>
          <p:nvPr/>
        </p:nvSpPr>
        <p:spPr bwMode="auto">
          <a:xfrm>
            <a:off x="3875088" y="1624013"/>
            <a:ext cx="1481137" cy="38862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233" name="Rectangle 27"/>
          <p:cNvSpPr>
            <a:spLocks noChangeArrowheads="1"/>
          </p:cNvSpPr>
          <p:nvPr/>
        </p:nvSpPr>
        <p:spPr bwMode="auto">
          <a:xfrm>
            <a:off x="2395538" y="1624013"/>
            <a:ext cx="1479550" cy="3886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234" name="Rectangle 30"/>
          <p:cNvSpPr>
            <a:spLocks noChangeArrowheads="1"/>
          </p:cNvSpPr>
          <p:nvPr/>
        </p:nvSpPr>
        <p:spPr bwMode="auto">
          <a:xfrm>
            <a:off x="914400" y="1624013"/>
            <a:ext cx="1481138" cy="3886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126" name="標題 1"/>
          <p:cNvSpPr>
            <a:spLocks noGrp="1"/>
          </p:cNvSpPr>
          <p:nvPr>
            <p:ph type="title"/>
          </p:nvPr>
        </p:nvSpPr>
        <p:spPr>
          <a:xfrm>
            <a:off x="228600" y="28575"/>
            <a:ext cx="8686800" cy="990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Market Validation – the 5 filters</a:t>
            </a:r>
          </a:p>
        </p:txBody>
      </p:sp>
      <p:sp>
        <p:nvSpPr>
          <p:cNvPr id="5127" name="Rectangle 19"/>
          <p:cNvSpPr>
            <a:spLocks noChangeArrowheads="1"/>
          </p:cNvSpPr>
          <p:nvPr/>
        </p:nvSpPr>
        <p:spPr bwMode="auto">
          <a:xfrm>
            <a:off x="1012825" y="1928813"/>
            <a:ext cx="1981200" cy="6096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28" name="Rectangle 20"/>
          <p:cNvSpPr>
            <a:spLocks noChangeArrowheads="1"/>
          </p:cNvSpPr>
          <p:nvPr/>
        </p:nvSpPr>
        <p:spPr bwMode="auto">
          <a:xfrm>
            <a:off x="2308225" y="2614613"/>
            <a:ext cx="1905000" cy="5334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6144090" y="4436587"/>
            <a:ext cx="582852" cy="131112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112" charset="2"/>
              <a:buNone/>
              <a:defRPr/>
            </a:pPr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5130" name="Text Box 23"/>
          <p:cNvSpPr txBox="1">
            <a:spLocks noChangeArrowheads="1"/>
          </p:cNvSpPr>
          <p:nvPr/>
        </p:nvSpPr>
        <p:spPr bwMode="auto">
          <a:xfrm>
            <a:off x="5410200" y="3581400"/>
            <a:ext cx="914400" cy="70167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Scalable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Business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4708990" y="4439762"/>
            <a:ext cx="582852" cy="131112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112" charset="2"/>
              <a:buNone/>
              <a:defRPr/>
            </a:pPr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5132" name="Text Box 26"/>
          <p:cNvSpPr txBox="1">
            <a:spLocks noChangeArrowheads="1"/>
          </p:cNvSpPr>
          <p:nvPr/>
        </p:nvSpPr>
        <p:spPr bwMode="auto">
          <a:xfrm>
            <a:off x="3941763" y="2819400"/>
            <a:ext cx="1309687" cy="100647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Sustainable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Competitive 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Positioning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3248490" y="4436587"/>
            <a:ext cx="582852" cy="131112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112" charset="2"/>
              <a:buNone/>
              <a:defRPr/>
            </a:pPr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5134" name="Text Box 29"/>
          <p:cNvSpPr txBox="1">
            <a:spLocks noChangeArrowheads="1"/>
          </p:cNvSpPr>
          <p:nvPr/>
        </p:nvSpPr>
        <p:spPr bwMode="auto">
          <a:xfrm>
            <a:off x="2443163" y="2209800"/>
            <a:ext cx="1273175" cy="6858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Big 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Opportunity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1746715" y="4436587"/>
            <a:ext cx="582852" cy="131112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112" charset="2"/>
              <a:buNone/>
              <a:defRPr/>
            </a:pPr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5136" name="Text Box 32"/>
          <p:cNvSpPr txBox="1">
            <a:spLocks noChangeArrowheads="1"/>
          </p:cNvSpPr>
          <p:nvPr/>
        </p:nvSpPr>
        <p:spPr bwMode="auto">
          <a:xfrm>
            <a:off x="996950" y="1624013"/>
            <a:ext cx="2286000" cy="6858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Unmet 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Need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7571252" y="4436587"/>
            <a:ext cx="560410" cy="131112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112" charset="2"/>
              <a:buNone/>
              <a:defRPr/>
            </a:pPr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5139" name="Text Box 23"/>
          <p:cNvSpPr txBox="1">
            <a:spLocks noChangeArrowheads="1"/>
          </p:cNvSpPr>
          <p:nvPr/>
        </p:nvSpPr>
        <p:spPr bwMode="auto">
          <a:xfrm>
            <a:off x="6837363" y="4011613"/>
            <a:ext cx="1108075" cy="70167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Why us?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chemeClr val="bg1"/>
                </a:solidFill>
                <a:latin typeface="Calibri" pitchFamily="34" charset="0"/>
              </a:rPr>
              <a:t>Why now?</a:t>
            </a:r>
          </a:p>
        </p:txBody>
      </p:sp>
    </p:spTree>
    <p:extLst>
      <p:ext uri="{BB962C8B-B14F-4D97-AF65-F5344CB8AC3E}">
        <p14:creationId xmlns:p14="http://schemas.microsoft.com/office/powerpoint/2010/main" val="399341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1"/>
          <p:cNvSpPr>
            <a:spLocks noGrp="1"/>
          </p:cNvSpPr>
          <p:nvPr>
            <p:ph sz="quarter" idx="1"/>
          </p:nvPr>
        </p:nvSpPr>
        <p:spPr>
          <a:xfrm>
            <a:off x="3276600" y="1295400"/>
            <a:ext cx="5364163" cy="4495800"/>
          </a:xfrm>
        </p:spPr>
        <p:txBody>
          <a:bodyPr/>
          <a:lstStyle/>
          <a:p>
            <a:endParaRPr lang="en-US" b="1" dirty="0" smtClean="0">
              <a:ea typeface="Calibri" pitchFamily="34" charset="0"/>
            </a:endParaRPr>
          </a:p>
          <a:p>
            <a:r>
              <a:rPr lang="en-US" b="1" dirty="0" smtClean="0">
                <a:ea typeface="Calibri" pitchFamily="34" charset="0"/>
              </a:rPr>
              <a:t>Who has “hair-on-fire”?</a:t>
            </a:r>
          </a:p>
          <a:p>
            <a:r>
              <a:rPr lang="en-US" b="1" dirty="0" smtClean="0">
                <a:ea typeface="Calibri" pitchFamily="34" charset="0"/>
              </a:rPr>
              <a:t>Segment of market that absolutely needs your product</a:t>
            </a:r>
          </a:p>
          <a:p>
            <a:endParaRPr lang="en-US" dirty="0" smtClean="0">
              <a:ea typeface="Calibri" pitchFamily="34" charset="0"/>
            </a:endParaRPr>
          </a:p>
        </p:txBody>
      </p:sp>
      <p:sp>
        <p:nvSpPr>
          <p:cNvPr id="6147" name="標題 1"/>
          <p:cNvSpPr>
            <a:spLocks noGrp="1"/>
          </p:cNvSpPr>
          <p:nvPr>
            <p:ph type="title"/>
          </p:nvPr>
        </p:nvSpPr>
        <p:spPr>
          <a:xfrm>
            <a:off x="228600" y="28575"/>
            <a:ext cx="8686800" cy="990600"/>
          </a:xfrm>
        </p:spPr>
        <p:txBody>
          <a:bodyPr/>
          <a:lstStyle/>
          <a:p>
            <a:r>
              <a:rPr lang="en-US" altLang="zh-TW" smtClean="0">
                <a:solidFill>
                  <a:schemeClr val="bg1"/>
                </a:solidFill>
              </a:rPr>
              <a:t>Unmet Need</a:t>
            </a:r>
          </a:p>
        </p:txBody>
      </p:sp>
      <p:grpSp>
        <p:nvGrpSpPr>
          <p:cNvPr id="6148" name="Group 10"/>
          <p:cNvGrpSpPr>
            <a:grpSpLocks/>
          </p:cNvGrpSpPr>
          <p:nvPr/>
        </p:nvGrpSpPr>
        <p:grpSpPr bwMode="auto">
          <a:xfrm>
            <a:off x="1447800" y="1371600"/>
            <a:ext cx="1481138" cy="4572000"/>
            <a:chOff x="1447800" y="1371600"/>
            <a:chExt cx="1480344" cy="4572000"/>
          </a:xfrm>
        </p:grpSpPr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1447800" y="1371600"/>
              <a:ext cx="1480344" cy="4572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2242344" y="4572000"/>
              <a:ext cx="602088" cy="1243417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>
                <a:lnSpc>
                  <a:spcPct val="110000"/>
                </a:lnSpc>
                <a:buClr>
                  <a:srgbClr val="5F4F82"/>
                </a:buClr>
                <a:buSzPct val="115000"/>
                <a:buFont typeface="Wingdings" pitchFamily="112" charset="2"/>
                <a:buNone/>
                <a:defRPr/>
              </a:pPr>
              <a:r>
                <a:rPr lang="en-US" sz="7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sp>
          <p:nvSpPr>
            <p:cNvPr id="6152" name="Text Box 23"/>
            <p:cNvSpPr txBox="1">
              <a:spLocks noChangeArrowheads="1"/>
            </p:cNvSpPr>
            <p:nvPr/>
          </p:nvSpPr>
          <p:spPr bwMode="auto">
            <a:xfrm>
              <a:off x="1480344" y="1447800"/>
              <a:ext cx="747962" cy="701731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none" lIns="45720" rIns="45720">
              <a:spAutoFit/>
            </a:bodyPr>
            <a:lstStyle/>
            <a:p>
              <a:pPr>
                <a:lnSpc>
                  <a:spcPct val="110000"/>
                </a:lnSpc>
                <a:buClr>
                  <a:srgbClr val="5F4F82"/>
                </a:buClr>
                <a:buSzPct val="115000"/>
              </a:pPr>
              <a:r>
                <a:rPr lang="en-US" b="1">
                  <a:solidFill>
                    <a:srgbClr val="FFFFFF"/>
                  </a:solidFill>
                  <a:latin typeface="Calibri" pitchFamily="34" charset="0"/>
                </a:rPr>
                <a:t>Unmet</a:t>
              </a:r>
            </a:p>
            <a:p>
              <a:pPr>
                <a:lnSpc>
                  <a:spcPct val="110000"/>
                </a:lnSpc>
                <a:buClr>
                  <a:srgbClr val="5F4F82"/>
                </a:buClr>
                <a:buSzPct val="115000"/>
              </a:pPr>
              <a:r>
                <a:rPr lang="en-US" b="1">
                  <a:solidFill>
                    <a:srgbClr val="FFFFFF"/>
                  </a:solidFill>
                  <a:latin typeface="Calibri" pitchFamily="34" charset="0"/>
                </a:rPr>
                <a:t>Need</a:t>
              </a:r>
            </a:p>
          </p:txBody>
        </p:sp>
      </p:grpSp>
      <p:pic>
        <p:nvPicPr>
          <p:cNvPr id="2" name="Picture 1" descr="firehai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28" y="3581400"/>
            <a:ext cx="146957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6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1"/>
          <p:cNvSpPr>
            <a:spLocks noGrp="1"/>
          </p:cNvSpPr>
          <p:nvPr>
            <p:ph sz="quarter" idx="1"/>
          </p:nvPr>
        </p:nvSpPr>
        <p:spPr>
          <a:xfrm>
            <a:off x="3276600" y="1295400"/>
            <a:ext cx="5364163" cy="4495800"/>
          </a:xfrm>
        </p:spPr>
        <p:txBody>
          <a:bodyPr/>
          <a:lstStyle/>
          <a:p>
            <a:endParaRPr lang="en-US" b="1" dirty="0" smtClean="0">
              <a:ea typeface="Calibri" pitchFamily="34" charset="0"/>
            </a:endParaRPr>
          </a:p>
          <a:p>
            <a:r>
              <a:rPr lang="en-US" b="1" dirty="0" smtClean="0">
                <a:ea typeface="Calibri" pitchFamily="34" charset="0"/>
              </a:rPr>
              <a:t>Is there an opportunity?</a:t>
            </a:r>
          </a:p>
          <a:p>
            <a:r>
              <a:rPr lang="en-US" b="1" dirty="0" smtClean="0">
                <a:ea typeface="Calibri" pitchFamily="34" charset="0"/>
              </a:rPr>
              <a:t>Will it be big?</a:t>
            </a:r>
          </a:p>
          <a:p>
            <a:endParaRPr lang="en-US" dirty="0" smtClean="0">
              <a:ea typeface="Calibri" pitchFamily="34" charset="0"/>
            </a:endParaRPr>
          </a:p>
        </p:txBody>
      </p:sp>
      <p:sp>
        <p:nvSpPr>
          <p:cNvPr id="10243" name="標題 1"/>
          <p:cNvSpPr>
            <a:spLocks noGrp="1"/>
          </p:cNvSpPr>
          <p:nvPr>
            <p:ph type="title"/>
          </p:nvPr>
        </p:nvSpPr>
        <p:spPr>
          <a:xfrm>
            <a:off x="228600" y="28575"/>
            <a:ext cx="8686800" cy="990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Find </a:t>
            </a:r>
            <a:r>
              <a:rPr lang="en-US" altLang="zh-TW" dirty="0" smtClean="0"/>
              <a:t>A</a:t>
            </a:r>
            <a:r>
              <a:rPr lang="en-US" altLang="zh-TW" dirty="0" smtClean="0">
                <a:solidFill>
                  <a:schemeClr val="bg1"/>
                </a:solidFill>
              </a:rPr>
              <a:t> Big Opportunity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306513" y="1624013"/>
            <a:ext cx="1479550" cy="3886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245" name="Rectangle 20"/>
          <p:cNvSpPr>
            <a:spLocks noChangeArrowheads="1"/>
          </p:cNvSpPr>
          <p:nvPr/>
        </p:nvSpPr>
        <p:spPr bwMode="auto">
          <a:xfrm>
            <a:off x="1219200" y="2614613"/>
            <a:ext cx="1905000" cy="5334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2159465" y="4436587"/>
            <a:ext cx="582852" cy="1311128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112" charset="2"/>
              <a:buNone/>
              <a:defRPr/>
            </a:pPr>
            <a:r>
              <a:rPr lang="en-US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10247" name="Text Box 29"/>
          <p:cNvSpPr txBox="1">
            <a:spLocks noChangeArrowheads="1"/>
          </p:cNvSpPr>
          <p:nvPr/>
        </p:nvSpPr>
        <p:spPr bwMode="auto">
          <a:xfrm>
            <a:off x="1354138" y="2400300"/>
            <a:ext cx="1273175" cy="6858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Big </a:t>
            </a:r>
          </a:p>
          <a:p>
            <a:pPr>
              <a:lnSpc>
                <a:spcPct val="110000"/>
              </a:lnSpc>
              <a:buClr>
                <a:srgbClr val="5F4F82"/>
              </a:buClr>
              <a:buSzPct val="115000"/>
              <a:buFont typeface="Wingdings" pitchFamily="2" charset="2"/>
              <a:buNone/>
            </a:pPr>
            <a:r>
              <a:rPr lang="en-US" b="1">
                <a:solidFill>
                  <a:srgbClr val="FFFFFF"/>
                </a:solidFill>
                <a:latin typeface="Calibri" pitchFamily="34" charset="0"/>
              </a:rPr>
              <a:t>Opportunity</a:t>
            </a:r>
          </a:p>
        </p:txBody>
      </p:sp>
    </p:spTree>
    <p:extLst>
      <p:ext uri="{BB962C8B-B14F-4D97-AF65-F5344CB8AC3E}">
        <p14:creationId xmlns:p14="http://schemas.microsoft.com/office/powerpoint/2010/main" val="355741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ea typeface="新細明體" pitchFamily="18" charset="-120"/>
              </a:rPr>
              <a:t>Size The Market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295400" y="1614488"/>
            <a:ext cx="739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Build a tops down and bottoms-up model</a:t>
            </a:r>
          </a:p>
        </p:txBody>
      </p:sp>
      <p:sp>
        <p:nvSpPr>
          <p:cNvPr id="14348" name="Rectangle 6"/>
          <p:cNvSpPr>
            <a:spLocks noChangeArrowheads="1"/>
          </p:cNvSpPr>
          <p:nvPr/>
        </p:nvSpPr>
        <p:spPr bwMode="auto">
          <a:xfrm>
            <a:off x="1301750" y="2590800"/>
            <a:ext cx="3646025" cy="18446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49" name="Rectangle 7"/>
          <p:cNvSpPr>
            <a:spLocks noChangeArrowheads="1"/>
          </p:cNvSpPr>
          <p:nvPr/>
        </p:nvSpPr>
        <p:spPr bwMode="auto">
          <a:xfrm>
            <a:off x="5121396" y="2916331"/>
            <a:ext cx="3038354" cy="58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Analyst data</a:t>
            </a:r>
          </a:p>
          <a:p>
            <a:pPr eaLnBrk="0" hangingPunct="0">
              <a:buFontTx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Proxy modeling</a:t>
            </a:r>
          </a:p>
        </p:txBody>
      </p:sp>
      <p:sp>
        <p:nvSpPr>
          <p:cNvPr id="14350" name="Rectangle 8"/>
          <p:cNvSpPr>
            <a:spLocks noChangeArrowheads="1"/>
          </p:cNvSpPr>
          <p:nvPr/>
        </p:nvSpPr>
        <p:spPr bwMode="auto">
          <a:xfrm>
            <a:off x="1388560" y="2699310"/>
            <a:ext cx="1130340" cy="30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Total Market</a:t>
            </a:r>
          </a:p>
        </p:txBody>
      </p:sp>
      <p:sp>
        <p:nvSpPr>
          <p:cNvPr id="14351" name="Rectangle 9"/>
          <p:cNvSpPr>
            <a:spLocks noChangeArrowheads="1"/>
          </p:cNvSpPr>
          <p:nvPr/>
        </p:nvSpPr>
        <p:spPr bwMode="auto">
          <a:xfrm>
            <a:off x="1562180" y="3241862"/>
            <a:ext cx="3385595" cy="1193613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52" name="Rectangle 10"/>
          <p:cNvSpPr>
            <a:spLocks noChangeArrowheads="1"/>
          </p:cNvSpPr>
          <p:nvPr/>
        </p:nvSpPr>
        <p:spPr bwMode="auto">
          <a:xfrm>
            <a:off x="1562180" y="3241862"/>
            <a:ext cx="2085252" cy="30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Total Addressable Market</a:t>
            </a:r>
          </a:p>
        </p:txBody>
      </p:sp>
      <p:sp>
        <p:nvSpPr>
          <p:cNvPr id="14353" name="Rectangle 11"/>
          <p:cNvSpPr>
            <a:spLocks noChangeArrowheads="1"/>
          </p:cNvSpPr>
          <p:nvPr/>
        </p:nvSpPr>
        <p:spPr bwMode="auto">
          <a:xfrm>
            <a:off x="1735801" y="3892924"/>
            <a:ext cx="3211975" cy="542551"/>
          </a:xfrm>
          <a:prstGeom prst="rect">
            <a:avLst/>
          </a:prstGeom>
          <a:gradFill flip="none" rotWithShape="1">
            <a:gsLst>
              <a:gs pos="0">
                <a:schemeClr val="folHlink">
                  <a:shade val="30000"/>
                  <a:satMod val="115000"/>
                </a:schemeClr>
              </a:gs>
              <a:gs pos="50000">
                <a:schemeClr val="folHlink">
                  <a:shade val="67500"/>
                  <a:satMod val="115000"/>
                </a:schemeClr>
              </a:gs>
              <a:gs pos="100000">
                <a:schemeClr val="folHlink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54" name="Rectangle 12"/>
          <p:cNvSpPr>
            <a:spLocks noChangeArrowheads="1"/>
          </p:cNvSpPr>
          <p:nvPr/>
        </p:nvSpPr>
        <p:spPr bwMode="auto">
          <a:xfrm>
            <a:off x="1743035" y="3892924"/>
            <a:ext cx="3031120" cy="30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Your Projected Share</a:t>
            </a:r>
          </a:p>
        </p:txBody>
      </p:sp>
      <p:grpSp>
        <p:nvGrpSpPr>
          <p:cNvPr id="14342" name="Group 14"/>
          <p:cNvGrpSpPr>
            <a:grpSpLocks/>
          </p:cNvGrpSpPr>
          <p:nvPr/>
        </p:nvGrpSpPr>
        <p:grpSpPr bwMode="auto">
          <a:xfrm>
            <a:off x="1430338" y="5024755"/>
            <a:ext cx="7027862" cy="766445"/>
            <a:chOff x="1474" y="2936"/>
            <a:chExt cx="3552" cy="288"/>
          </a:xfrm>
        </p:grpSpPr>
        <p:sp>
          <p:nvSpPr>
            <p:cNvPr id="14345" name="Rectangle 15"/>
            <p:cNvSpPr>
              <a:spLocks noChangeArrowheads="1"/>
            </p:cNvSpPr>
            <p:nvPr/>
          </p:nvSpPr>
          <p:spPr bwMode="auto">
            <a:xfrm>
              <a:off x="3346" y="2936"/>
              <a:ext cx="168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Empirical  </a:t>
              </a:r>
            </a:p>
            <a:p>
              <a:pPr eaLnBrk="0" hangingPunct="0">
                <a:buFontTx/>
                <a:buChar char="•"/>
              </a:pPr>
              <a:r>
                <a:rPr 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Qualitative research</a:t>
              </a:r>
            </a:p>
          </p:txBody>
        </p:sp>
        <p:sp>
          <p:nvSpPr>
            <p:cNvPr id="14346" name="Rectangle 16"/>
            <p:cNvSpPr>
              <a:spLocks noChangeArrowheads="1"/>
            </p:cNvSpPr>
            <p:nvPr/>
          </p:nvSpPr>
          <p:spPr bwMode="auto">
            <a:xfrm>
              <a:off x="1474" y="2984"/>
              <a:ext cx="1776" cy="24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47" name="Rectangle 17"/>
            <p:cNvSpPr>
              <a:spLocks noChangeArrowheads="1"/>
            </p:cNvSpPr>
            <p:nvPr/>
          </p:nvSpPr>
          <p:spPr bwMode="auto">
            <a:xfrm>
              <a:off x="1478" y="3005"/>
              <a:ext cx="17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revenue and unit forecast</a:t>
              </a:r>
            </a:p>
          </p:txBody>
        </p:sp>
      </p:grpSp>
      <p:sp>
        <p:nvSpPr>
          <p:cNvPr id="14343" name="Line 18"/>
          <p:cNvSpPr>
            <a:spLocks noChangeShapeType="1"/>
          </p:cNvSpPr>
          <p:nvPr/>
        </p:nvSpPr>
        <p:spPr bwMode="auto">
          <a:xfrm>
            <a:off x="2759934" y="4103688"/>
            <a:ext cx="0" cy="1277408"/>
          </a:xfrm>
          <a:prstGeom prst="line">
            <a:avLst/>
          </a:prstGeom>
          <a:noFill/>
          <a:ln w="38100">
            <a:noFill/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44" name="Line 19"/>
          <p:cNvSpPr>
            <a:spLocks noChangeShapeType="1"/>
          </p:cNvSpPr>
          <p:nvPr/>
        </p:nvSpPr>
        <p:spPr bwMode="auto">
          <a:xfrm>
            <a:off x="3519702" y="4103688"/>
            <a:ext cx="0" cy="1277408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Billion Dollar Market?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52400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00800" y="1905000"/>
            <a:ext cx="259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Semiconductor substrate material, $34.1B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05600" y="2914471"/>
            <a:ext cx="2286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Optical semiconductor substrates, $3.75B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77000" y="4038600"/>
            <a:ext cx="259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Optical silicon photonics market, $1B + growing at 75%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192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u="sng" dirty="0" smtClean="0">
                <a:solidFill>
                  <a:schemeClr val="bg1"/>
                </a:solidFill>
              </a:rPr>
              <a:t>Stratio</a:t>
            </a:r>
            <a:endParaRPr lang="da-DK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sande273_ppt_theme">
  <a:themeElements>
    <a:clrScheme name="Custom 22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900000"/>
      </a:accent1>
      <a:accent2>
        <a:srgbClr val="434342"/>
      </a:accent2>
      <a:accent3>
        <a:srgbClr val="D9D9D9"/>
      </a:accent3>
      <a:accent4>
        <a:srgbClr val="000000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sande273_ppt_theme">
  <a:themeElements>
    <a:clrScheme name="Custom 22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900000"/>
      </a:accent1>
      <a:accent2>
        <a:srgbClr val="434342"/>
      </a:accent2>
      <a:accent3>
        <a:srgbClr val="D9D9D9"/>
      </a:accent3>
      <a:accent4>
        <a:srgbClr val="000000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IT-Masterslides-EN-SDQ">
  <a:themeElements>
    <a:clrScheme name="Benutzerdefiniert 2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A2190D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KIT-Masterslides-EN-SDQ">
  <a:themeElements>
    <a:clrScheme name="Benutzerdefiniert 2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A2190D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msande273_ppt_theme</Template>
  <TotalTime>4921</TotalTime>
  <Words>1788</Words>
  <Application>Microsoft Macintosh PowerPoint</Application>
  <PresentationFormat>On-screen Show (4:3)</PresentationFormat>
  <Paragraphs>423</Paragraphs>
  <Slides>45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msande273_ppt_theme</vt:lpstr>
      <vt:lpstr>1_msande273_ppt_theme</vt:lpstr>
      <vt:lpstr>KIT-Masterslides-EN-SDQ</vt:lpstr>
      <vt:lpstr>1_KIT-Masterslides-EN-SDQ</vt:lpstr>
      <vt:lpstr>Reality Marketing  For The Startup </vt:lpstr>
      <vt:lpstr>Agenda</vt:lpstr>
      <vt:lpstr>The Balance</vt:lpstr>
      <vt:lpstr>PowerPoint Presentation</vt:lpstr>
      <vt:lpstr>Market Validation – the 5 filters</vt:lpstr>
      <vt:lpstr>Unmet Need</vt:lpstr>
      <vt:lpstr>Find A Big Opportunity</vt:lpstr>
      <vt:lpstr>Size The Market</vt:lpstr>
      <vt:lpstr>Billion Dollar Market?</vt:lpstr>
      <vt:lpstr>What is the Category?</vt:lpstr>
      <vt:lpstr>Sustainable Competitive Positioning</vt:lpstr>
      <vt:lpstr>Be Different</vt:lpstr>
      <vt:lpstr>Defendable Differentiated Position</vt:lpstr>
      <vt:lpstr>Scalable Business Model</vt:lpstr>
      <vt:lpstr>Business Model – Draw a Diagram</vt:lpstr>
      <vt:lpstr>Why us? Why now?</vt:lpstr>
      <vt:lpstr>Eco-System Alignment</vt:lpstr>
      <vt:lpstr>Market Validation – the 5 filters</vt:lpstr>
      <vt:lpstr>Your Marketing Strategy is…</vt:lpstr>
      <vt:lpstr>Product Market Fit</vt:lpstr>
      <vt:lpstr>Unmet Need</vt:lpstr>
      <vt:lpstr>Customer Discovery – Overarching Principles</vt:lpstr>
      <vt:lpstr>Types of Discovery </vt:lpstr>
      <vt:lpstr>“70-5” – Better Than “80-20”</vt:lpstr>
      <vt:lpstr>Make a Plan For Addressing Each Important Item</vt:lpstr>
      <vt:lpstr>Execution Beats Hypotheses</vt:lpstr>
      <vt:lpstr>Hierarchy of Product Execution</vt:lpstr>
      <vt:lpstr>Hierarchy of Sales Execution</vt:lpstr>
      <vt:lpstr>How do I Get to Talk With Folks?</vt:lpstr>
      <vt:lpstr>Example Source of Information: Interviews – Overcome the Fear</vt:lpstr>
      <vt:lpstr>Interviews – Pacing</vt:lpstr>
      <vt:lpstr>Interview Process Considerations</vt:lpstr>
      <vt:lpstr>Survey Considerations</vt:lpstr>
      <vt:lpstr>Other Sources of Information</vt:lpstr>
      <vt:lpstr>Parting Thoughts</vt:lpstr>
      <vt:lpstr>Parting Thoughts</vt:lpstr>
      <vt:lpstr>Parting Thoughts</vt:lpstr>
      <vt:lpstr>Market Meets Product/Service</vt:lpstr>
      <vt:lpstr>Gate I: Questions for CMO (I/II)</vt:lpstr>
      <vt:lpstr>Gate I: Questions for CMO (II/II)</vt:lpstr>
      <vt:lpstr>Gate I: Questions for CTO (I/II)</vt:lpstr>
      <vt:lpstr>Gate I: Questions for CTO (II/II)</vt:lpstr>
      <vt:lpstr>Additional Questions for CMO or CTO</vt:lpstr>
      <vt:lpstr>TA Announcements</vt:lpstr>
      <vt:lpstr>TA Announcements</vt:lpstr>
    </vt:vector>
  </TitlesOfParts>
  <Company>Guidant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 to Prevent Perineal Lacerations</dc:title>
  <dc:creator>koconnor</dc:creator>
  <cp:lastModifiedBy>Michael Heinrich</cp:lastModifiedBy>
  <cp:revision>336</cp:revision>
  <cp:lastPrinted>2013-09-24T20:32:50Z</cp:lastPrinted>
  <dcterms:created xsi:type="dcterms:W3CDTF">2011-10-04T22:35:42Z</dcterms:created>
  <dcterms:modified xsi:type="dcterms:W3CDTF">2014-10-01T00:10:17Z</dcterms:modified>
</cp:coreProperties>
</file>