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7" r:id="rId3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允頎 鄭" initials="允頎" lastIdx="1" clrIdx="0">
    <p:extLst>
      <p:ext uri="{19B8F6BF-5375-455C-9EA6-DF929625EA0E}">
        <p15:presenceInfo xmlns:p15="http://schemas.microsoft.com/office/powerpoint/2012/main" userId="4187eaf30c4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370" autoAdjust="0"/>
  </p:normalViewPr>
  <p:slideViewPr>
    <p:cSldViewPr snapToGrid="0">
      <p:cViewPr varScale="1">
        <p:scale>
          <a:sx n="87" d="100"/>
          <a:sy n="87" d="100"/>
        </p:scale>
        <p:origin x="90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9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08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2019年4月9日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2019年4月9日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47507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7091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5918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568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7878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8032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856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213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466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823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909346"/>
            <a:ext cx="1097108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5432564"/>
            <a:ext cx="10971080" cy="457200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11377" y="5294175"/>
            <a:ext cx="109675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541573"/>
            <a:ext cx="1097108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6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5431536"/>
            <a:ext cx="10971080" cy="4572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09601" y="5294175"/>
            <a:ext cx="10971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000" dirty="0" smtClean="0"/>
            </a:lvl1pPr>
            <a:lvl2pPr>
              <a:defRPr lang="zh-TW" altLang="en-US" sz="2600" dirty="0" smtClean="0"/>
            </a:lvl2pPr>
            <a:lvl3pPr>
              <a:defRPr lang="zh-TW" altLang="en-US" sz="2400" dirty="0" smtClean="0"/>
            </a:lvl3pPr>
            <a:lvl4pPr>
              <a:defRPr lang="zh-TW" altLang="en-US" sz="2000" dirty="0" smtClean="0"/>
            </a:lvl4pPr>
            <a:lvl5pPr>
              <a:defRPr lang="zh-TW" altLang="en-US" sz="1800" dirty="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600" smtClean="0"/>
            </a:lvl1pPr>
            <a:lvl2pPr>
              <a:defRPr lang="zh-TW" altLang="en-US" sz="2400" smtClean="0"/>
            </a:lvl2pPr>
            <a:lvl3pPr>
              <a:defRPr lang="zh-TW" altLang="en-US" sz="2000" smtClean="0"/>
            </a:lvl3pPr>
            <a:lvl4pPr>
              <a:defRPr lang="zh-TW" altLang="en-US" sz="1800" smtClean="0"/>
            </a:lvl4pPr>
            <a:lvl5pPr>
              <a:defRPr lang="zh-TW" altLang="en-US" sz="1600" dirty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201943"/>
            <a:ext cx="10971080" cy="98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532717"/>
            <a:ext cx="10971080" cy="449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lang="en-US" altLang="zh-TW" dirty="0"/>
          </a:p>
          <a:p>
            <a:pPr lvl="5" rtl="0"/>
            <a:r>
              <a:rPr lang="zh-TW" altLang="en-US" dirty="0"/>
              <a:t>第六層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商管程式設計 </a:t>
            </a:r>
            <a:r>
              <a:rPr lang="en-US" altLang="zh-TW"/>
              <a:t>107-2</a:t>
            </a:r>
            <a:br>
              <a:rPr lang="en-US" altLang="zh-TW"/>
            </a:br>
            <a:r>
              <a:rPr lang="en-US" altLang="zh-TW"/>
              <a:t>TA Lab</a:t>
            </a:r>
            <a:r>
              <a:rPr lang="zh-TW" altLang="en-US"/>
              <a:t> </a:t>
            </a:r>
            <a:r>
              <a:rPr lang="en-US" altLang="zh-TW"/>
              <a:t>7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2019/4/10-4/11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17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9794" y="1382256"/>
            <a:ext cx="6722139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sing_happybdy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("Happy Birthday to you!")</a:t>
            </a:r>
          </a:p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sing_to_whom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(name)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("Happy Birthday to %s!" %name)</a:t>
            </a:r>
          </a:p>
          <a:p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sing_happybdy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#Happy Birthday to you!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sing_to_whom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Joy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#Happy Birthday to Joy!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sing_happybdy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#Happy Birthday to you!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9793" y="3629025"/>
            <a:ext cx="6722139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CC00CC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(x)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	result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sum(x)/</a:t>
            </a:r>
            <a:r>
              <a:rPr lang="zh-TW" altLang="en-US" sz="20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len(x)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result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xlist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[int(j)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().split()]</a:t>
            </a:r>
          </a:p>
          <a:p>
            <a:r>
              <a:rPr lang="en-US" altLang="zh-TW" sz="20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(mean(xlist))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#input: 3 4 5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#output: 4.0</a:t>
            </a:r>
          </a:p>
        </p:txBody>
      </p:sp>
    </p:spTree>
    <p:extLst>
      <p:ext uri="{BB962C8B-B14F-4D97-AF65-F5344CB8AC3E}">
        <p14:creationId xmlns:p14="http://schemas.microsoft.com/office/powerpoint/2010/main" val="5670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#1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#1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2800" dirty="0"/>
              <a:t>小明最近為了減重，想計算自己的 </a:t>
            </a:r>
            <a:r>
              <a:rPr lang="en-US" altLang="zh-TW" sz="2800" dirty="0"/>
              <a:t>BMI</a:t>
            </a:r>
            <a:r>
              <a:rPr lang="zh-TW" altLang="en-US" sz="2800" dirty="0"/>
              <a:t>，然後訂出飲食計畫。</a:t>
            </a:r>
            <a:r>
              <a:rPr lang="en-US" altLang="zh-TW" sz="2800" dirty="0"/>
              <a:t>BMI</a:t>
            </a:r>
            <a:r>
              <a:rPr lang="zh-TW" altLang="en-US" sz="2800" dirty="0"/>
              <a:t> 的計算公式為：體重 </a:t>
            </a:r>
            <a:r>
              <a:rPr lang="en-US" altLang="zh-TW" sz="2800" dirty="0"/>
              <a:t>/ (</a:t>
            </a:r>
            <a:r>
              <a:rPr lang="zh-TW" altLang="en-US" sz="2800" dirty="0"/>
              <a:t>身高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)</a:t>
            </a:r>
            <a:r>
              <a:rPr lang="zh-TW" altLang="en-US" sz="2800" dirty="0"/>
              <a:t>，單位分別為公斤及公尺。計算 </a:t>
            </a:r>
            <a:r>
              <a:rPr lang="en-US" altLang="zh-TW" sz="2800" dirty="0"/>
              <a:t>BMI</a:t>
            </a:r>
            <a:r>
              <a:rPr lang="zh-TW" altLang="en-US" sz="2800" dirty="0"/>
              <a:t> 的部分必須寫成函式 </a:t>
            </a:r>
            <a:r>
              <a:rPr lang="en-US" altLang="zh-TW" sz="2800" dirty="0"/>
              <a:t>(Function) </a:t>
            </a:r>
            <a:r>
              <a:rPr lang="zh-TW" altLang="en-US" sz="2800" dirty="0"/>
              <a:t>的形式。使用者必須能夠輸入身高體重，並作為參數傳遞至函式中，接著印出計算結果。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畫面顯示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r>
              <a:rPr lang="zh-TW" altLang="en-US" sz="2800" dirty="0"/>
              <a:t>輸入                                                     輸出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300077" y="4811214"/>
            <a:ext cx="2314265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20.0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810908" y="4630808"/>
            <a:ext cx="4287861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your weight: 45</a:t>
            </a:r>
          </a:p>
          <a:p>
            <a:r>
              <a:rPr lang="en-US" altLang="zh-TW" sz="2600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your height: 1.5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739669" y="3429000"/>
            <a:ext cx="4287861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your weight: </a:t>
            </a:r>
          </a:p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your height: </a:t>
            </a:r>
          </a:p>
        </p:txBody>
      </p:sp>
    </p:spTree>
    <p:extLst>
      <p:ext uri="{BB962C8B-B14F-4D97-AF65-F5344CB8AC3E}">
        <p14:creationId xmlns:p14="http://schemas.microsoft.com/office/powerpoint/2010/main" val="14690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 and Parameters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53020" y="5447961"/>
            <a:ext cx="11027660" cy="438146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D3FC7-672B-475A-8060-9521B7B7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vs. Argument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BECF5-1DBC-433F-9DA2-BC88DD4E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Parameter</a:t>
            </a:r>
            <a:r>
              <a:rPr lang="zh-TW" altLang="en-US" dirty="0"/>
              <a:t>：形式參數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chemeClr val="accent6"/>
                </a:solidFill>
              </a:rPr>
              <a:t>定義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的時候，需要指定會有哪些參數</a:t>
            </a:r>
            <a:endParaRPr lang="en-US" altLang="zh-TW" dirty="0"/>
          </a:p>
          <a:p>
            <a:r>
              <a:rPr lang="en-US" altLang="zh-TW" dirty="0"/>
              <a:t>Argument</a:t>
            </a:r>
            <a:r>
              <a:rPr lang="zh-TW" altLang="en-US" dirty="0"/>
              <a:t>：實際參數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chemeClr val="accent6"/>
                </a:solidFill>
              </a:rPr>
              <a:t>使用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的時候，需要</a:t>
            </a:r>
            <a:r>
              <a:rPr lang="zh-TW" altLang="en-US" u="sng" dirty="0"/>
              <a:t>依照當初定義的形式參數</a:t>
            </a:r>
            <a:r>
              <a:rPr lang="zh-TW" altLang="en-US" dirty="0"/>
              <a:t>，給定正確數量的實際參數</a:t>
            </a:r>
            <a:endParaRPr lang="en-US" altLang="zh-TW" dirty="0"/>
          </a:p>
          <a:p>
            <a:r>
              <a:rPr lang="zh-TW" altLang="en-US" dirty="0"/>
              <a:t>實際參數的名字可以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u="sng" dirty="0"/>
              <a:t>不用</a:t>
            </a:r>
            <a:r>
              <a:rPr lang="zh-TW" altLang="en-US" dirty="0"/>
              <a:t>跟形式參數一樣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B27270-05E9-4076-8BAB-BB2DCF2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dirty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86844C-A9E0-4E22-B1CA-6A8FE6BA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14</a:t>
            </a:fld>
            <a:endParaRPr lang="zh-TW" altLang="en-US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9292876-A0D4-4583-B548-14F7D2381EFD}"/>
              </a:ext>
            </a:extLst>
          </p:cNvPr>
          <p:cNvGrpSpPr/>
          <p:nvPr/>
        </p:nvGrpSpPr>
        <p:grpSpPr>
          <a:xfrm>
            <a:off x="5888501" y="4083291"/>
            <a:ext cx="5979649" cy="2002894"/>
            <a:chOff x="5012201" y="4083291"/>
            <a:chExt cx="5979649" cy="20028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5DC2A8C-3E6C-4664-B09B-C364B5C96188}"/>
                </a:ext>
              </a:extLst>
            </p:cNvPr>
            <p:cNvSpPr/>
            <p:nvPr/>
          </p:nvSpPr>
          <p:spPr>
            <a:xfrm>
              <a:off x="5012201" y="4608857"/>
              <a:ext cx="3990313" cy="14773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2200" b="1" dirty="0">
                  <a:latin typeface="Consolas" panose="020B0609020204030204" pitchFamily="49" charset="0"/>
                </a:rPr>
                <a:t> </a:t>
              </a:r>
              <a:r>
                <a:rPr lang="en-US" altLang="zh-TW" sz="2200" b="1" dirty="0" err="1">
                  <a:solidFill>
                    <a:srgbClr val="CC00CC"/>
                  </a:solidFill>
                  <a:latin typeface="Consolas" panose="020B0609020204030204" pitchFamily="49" charset="0"/>
                </a:rPr>
                <a:t>my_func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200" b="1" i="1" u="sng" dirty="0">
                  <a:solidFill>
                    <a:schemeClr val="tx2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sz="2200" b="1" dirty="0">
                  <a:latin typeface="Consolas" panose="020B0609020204030204" pitchFamily="49" charset="0"/>
                </a:rPr>
                <a:t>	</a:t>
              </a:r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2200" b="1" dirty="0">
                  <a:latin typeface="Consolas" panose="020B0609020204030204" pitchFamily="49" charset="0"/>
                </a:rPr>
                <a:t> var*2</a:t>
              </a:r>
              <a:endParaRPr lang="en-US" altLang="zh-TW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num </a:t>
              </a:r>
              <a:r>
                <a:rPr lang="en-US" altLang="zh-TW" sz="2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 4</a:t>
              </a:r>
            </a:p>
            <a:p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200" b="1" dirty="0" err="1">
                  <a:solidFill>
                    <a:srgbClr val="CC00CC"/>
                  </a:solidFill>
                  <a:latin typeface="Consolas" panose="020B0609020204030204" pitchFamily="49" charset="0"/>
                </a:rPr>
                <a:t>my_func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200" b="1" i="1" u="sng" dirty="0">
                  <a:solidFill>
                    <a:schemeClr val="tx2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))</a:t>
              </a:r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4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#8</a:t>
              </a:r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AC5ED420-7496-4065-A412-78DF2B77FE5D}"/>
                </a:ext>
              </a:extLst>
            </p:cNvPr>
            <p:cNvGrpSpPr/>
            <p:nvPr/>
          </p:nvGrpSpPr>
          <p:grpSpPr>
            <a:xfrm>
              <a:off x="7181850" y="4083291"/>
              <a:ext cx="3763168" cy="769441"/>
              <a:chOff x="7228682" y="4160093"/>
              <a:chExt cx="3763168" cy="769441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5D01C6D-B729-4CA0-BC7E-B48726D55402}"/>
                  </a:ext>
                </a:extLst>
              </p:cNvPr>
              <p:cNvSpPr txBox="1"/>
              <p:nvPr/>
            </p:nvSpPr>
            <p:spPr>
              <a:xfrm>
                <a:off x="9194800" y="4160093"/>
                <a:ext cx="17970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形式參數</a:t>
                </a:r>
                <a:endParaRPr lang="en-US" altLang="zh-TW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altLang="zh-TW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Parameter</a:t>
                </a:r>
                <a:endParaRPr lang="zh-TW" altLang="en-US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BFE67B0A-0C87-4E12-8B64-34455E7B3B9E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7228682" y="4544814"/>
                <a:ext cx="1966118" cy="289726"/>
              </a:xfrm>
              <a:prstGeom prst="bentConnector3">
                <a:avLst>
                  <a:gd name="adj1" fmla="val 100141"/>
                </a:avLst>
              </a:prstGeom>
              <a:ln w="38100">
                <a:solidFill>
                  <a:schemeClr val="accent6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DC966AB-D36A-46E7-B502-FB7698CA1DBB}"/>
                </a:ext>
              </a:extLst>
            </p:cNvPr>
            <p:cNvGrpSpPr/>
            <p:nvPr/>
          </p:nvGrpSpPr>
          <p:grpSpPr>
            <a:xfrm>
              <a:off x="7491414" y="5061674"/>
              <a:ext cx="3500436" cy="769441"/>
              <a:chOff x="7491414" y="4160093"/>
              <a:chExt cx="3500436" cy="769441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BF5E4BC-705B-413E-B05D-656A413213A1}"/>
                  </a:ext>
                </a:extLst>
              </p:cNvPr>
              <p:cNvSpPr txBox="1"/>
              <p:nvPr/>
            </p:nvSpPr>
            <p:spPr>
              <a:xfrm>
                <a:off x="9194800" y="4160093"/>
                <a:ext cx="17970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實際參數</a:t>
                </a:r>
                <a:endParaRPr lang="en-US" altLang="zh-TW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altLang="zh-TW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Argument</a:t>
                </a:r>
                <a:endParaRPr lang="zh-TW" altLang="en-US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24D8054B-2550-4A86-BBB7-13CEA5396A15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rot="10800000" flipV="1">
                <a:off x="7491414" y="4544814"/>
                <a:ext cx="1703387" cy="311468"/>
              </a:xfrm>
              <a:prstGeom prst="bentConnector3">
                <a:avLst>
                  <a:gd name="adj1" fmla="val 100326"/>
                </a:avLst>
              </a:prstGeom>
              <a:ln w="38100">
                <a:solidFill>
                  <a:schemeClr val="accent6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7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Parameter v.s.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當我們傳入多個值時，要按照順序傳入 </a:t>
            </a:r>
            <a:r>
              <a:rPr lang="en-US" altLang="zh-TW" dirty="0"/>
              <a:t>argument</a:t>
            </a:r>
            <a:r>
              <a:rPr lang="zh-TW" altLang="en-US" dirty="0"/>
              <a:t>，或指定哪一個 </a:t>
            </a:r>
            <a:r>
              <a:rPr lang="en-US" altLang="zh-TW" dirty="0"/>
              <a:t>argument</a:t>
            </a:r>
            <a:r>
              <a:rPr lang="zh-TW" altLang="en-US" dirty="0"/>
              <a:t> 對應到哪一個 </a:t>
            </a:r>
            <a:r>
              <a:rPr lang="en-US" altLang="zh-TW" dirty="0"/>
              <a:t>parameter</a:t>
            </a:r>
          </a:p>
          <a:p>
            <a:pPr lvl="1"/>
            <a:r>
              <a:rPr lang="zh-TW" altLang="en-US" dirty="0">
                <a:solidFill>
                  <a:schemeClr val="accent6"/>
                </a:solidFill>
              </a:rPr>
              <a:t>有預設值的 </a:t>
            </a:r>
            <a:r>
              <a:rPr lang="en-US" altLang="zh-TW" dirty="0">
                <a:solidFill>
                  <a:schemeClr val="accent6"/>
                </a:solidFill>
              </a:rPr>
              <a:t>parameter</a:t>
            </a:r>
            <a:r>
              <a:rPr lang="zh-TW" altLang="en-US" dirty="0">
                <a:solidFill>
                  <a:schemeClr val="accent6"/>
                </a:solidFill>
              </a:rPr>
              <a:t> 要寫在非預設的後面</a:t>
            </a:r>
            <a:endParaRPr lang="en-US" altLang="zh-TW" dirty="0">
              <a:solidFill>
                <a:schemeClr val="accent6"/>
              </a:solidFill>
            </a:endParaRPr>
          </a:p>
          <a:p>
            <a:pPr lvl="1"/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有預設值的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parameter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，使用時可以省略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有指定的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argument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 要寫在沒有指定的後面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15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1E5A2EE-4C39-4832-9649-16261D39224A}"/>
              </a:ext>
            </a:extLst>
          </p:cNvPr>
          <p:cNvGrpSpPr/>
          <p:nvPr/>
        </p:nvGrpSpPr>
        <p:grpSpPr>
          <a:xfrm>
            <a:off x="1125681" y="4399163"/>
            <a:ext cx="10078762" cy="1631216"/>
            <a:chOff x="1125681" y="4399163"/>
            <a:chExt cx="10078762" cy="163121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CCFA16-4A3E-4AF9-8031-AB360D6DCD94}"/>
                </a:ext>
              </a:extLst>
            </p:cNvPr>
            <p:cNvSpPr/>
            <p:nvPr/>
          </p:nvSpPr>
          <p:spPr>
            <a:xfrm>
              <a:off x="1125681" y="4399163"/>
              <a:ext cx="10078762" cy="163121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TW" sz="20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2000" b="1" dirty="0">
                  <a:latin typeface="Consolas" panose="020B0609020204030204" pitchFamily="49" charset="0"/>
                </a:rPr>
                <a:t> </a:t>
              </a:r>
              <a:r>
                <a:rPr lang="en-US" altLang="zh-TW" sz="2000" b="1" dirty="0">
                  <a:solidFill>
                    <a:srgbClr val="CC00CC"/>
                  </a:solidFill>
                  <a:latin typeface="Consolas" panose="020B0609020204030204" pitchFamily="49" charset="0"/>
                </a:rPr>
                <a:t>borrowing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(item, </a:t>
              </a:r>
              <a:r>
                <a:rPr lang="en-US" altLang="zh-TW" sz="2000" b="1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ndays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=30)</a:t>
              </a:r>
              <a:r>
                <a:rPr lang="en-US" altLang="zh-TW" sz="20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sz="20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2000" b="1" dirty="0">
                  <a:solidFill>
                    <a:srgbClr val="204A87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("Please return %s in %d days</a:t>
              </a:r>
              <a:r>
                <a:rPr lang="en-US" altLang="zh-TW" sz="2000" b="1">
                  <a:solidFill>
                    <a:schemeClr val="tx1"/>
                  </a:solidFill>
                  <a:latin typeface="Consolas" panose="020B0609020204030204" pitchFamily="49" charset="0"/>
                </a:rPr>
                <a:t>." </a:t>
              </a:r>
              <a:r>
                <a:rPr lang="en-US" altLang="zh-TW" sz="2000" b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%(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item, </a:t>
              </a:r>
              <a:r>
                <a:rPr lang="en-US" altLang="zh-TW" sz="20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ndays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))</a:t>
              </a:r>
            </a:p>
            <a:p>
              <a:endPara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b="1" dirty="0">
                  <a:solidFill>
                    <a:srgbClr val="CC00CC"/>
                  </a:solidFill>
                  <a:latin typeface="Consolas" panose="020B0609020204030204" pitchFamily="49" charset="0"/>
                </a:rPr>
                <a:t>borrowing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sz="20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cds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#Please return </a:t>
              </a:r>
              <a:r>
                <a:rPr lang="en-US" altLang="zh-TW" sz="2000" b="1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cds</a:t>
              </a:r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in 30 days.</a:t>
              </a:r>
            </a:p>
            <a:p>
              <a:r>
                <a:rPr lang="en-US" altLang="zh-TW" sz="2000" b="1" dirty="0">
                  <a:solidFill>
                    <a:srgbClr val="CC00CC"/>
                  </a:solidFill>
                  <a:latin typeface="Consolas" panose="020B0609020204030204" pitchFamily="49" charset="0"/>
                </a:rPr>
                <a:t>borrowing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("books",</a:t>
              </a:r>
              <a:r>
                <a:rPr lang="zh-TW" altLang="en-US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ndays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25) </a:t>
              </a:r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#Please return books </a:t>
              </a:r>
              <a:r>
                <a:rPr lang="en-US" altLang="zh-TW" sz="20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 </a:t>
              </a:r>
              <a:r>
                <a:rPr lang="en-US" altLang="zh-TW" sz="2000" b="1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25 </a:t>
              </a:r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days.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A1932633-04DA-4729-9406-943F49BEDEDB}"/>
                </a:ext>
              </a:extLst>
            </p:cNvPr>
            <p:cNvSpPr/>
            <p:nvPr/>
          </p:nvSpPr>
          <p:spPr>
            <a:xfrm>
              <a:off x="3848101" y="4410883"/>
              <a:ext cx="1452562" cy="40400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D754CCE-C785-4FBD-A52A-5A94AE28B74D}"/>
                </a:ext>
              </a:extLst>
            </p:cNvPr>
            <p:cNvSpPr/>
            <p:nvPr/>
          </p:nvSpPr>
          <p:spPr>
            <a:xfrm>
              <a:off x="2452687" y="5325283"/>
              <a:ext cx="1038225" cy="404005"/>
            </a:xfrm>
            <a:prstGeom prst="ellips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4F747164-C14E-4A20-A77A-9CEC9A004339}"/>
                </a:ext>
              </a:extLst>
            </p:cNvPr>
            <p:cNvSpPr/>
            <p:nvPr/>
          </p:nvSpPr>
          <p:spPr>
            <a:xfrm>
              <a:off x="3742466" y="5626374"/>
              <a:ext cx="1452562" cy="404005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9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500" dirty="0">
                <a:latin typeface="+mj-ea"/>
                <a:ea typeface="+mj-ea"/>
              </a:rPr>
              <a:t>Local variables </a:t>
            </a:r>
            <a:r>
              <a:rPr lang="en-US" altLang="zh-TW" sz="4500" dirty="0" err="1">
                <a:latin typeface="+mj-ea"/>
                <a:ea typeface="+mj-ea"/>
              </a:rPr>
              <a:t>v.s</a:t>
            </a:r>
            <a:r>
              <a:rPr lang="en-US" altLang="zh-TW" sz="4500" dirty="0">
                <a:latin typeface="+mj-ea"/>
                <a:ea typeface="+mj-ea"/>
              </a:rPr>
              <a:t>. Global variables </a:t>
            </a:r>
            <a:endParaRPr lang="zh-TW" altLang="en-US" sz="4500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區域變數 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(local</a:t>
            </a:r>
            <a:r>
              <a:rPr lang="en-US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variables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內宣告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只存在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內，不能在該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外被使用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內變數名稱可以重複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但不建議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執行結束，區域變數在記憶體的位置會釋放，該區域變數消失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 </a:t>
            </a:r>
            <a:r>
              <a:rPr lang="en-US" altLang="zh-TW" sz="2500" b="1" dirty="0">
                <a:latin typeface="Consolas" panose="020B0609020204030204" pitchFamily="49" charset="0"/>
              </a:rPr>
              <a:t>“</a:t>
            </a:r>
            <a:r>
              <a:rPr lang="en-US" altLang="zh-TW" sz="25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global</a:t>
            </a:r>
            <a:r>
              <a:rPr lang="en-US" altLang="zh-TW" sz="2500" b="1" dirty="0">
                <a:latin typeface="Consolas" panose="020B0609020204030204" pitchFamily="49" charset="0"/>
              </a:rPr>
              <a:t>”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keyword 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外取得區域變數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 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variables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外宣告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</a:t>
            </a:r>
            <a:r>
              <a:rPr lang="zh-TW" altLang="en-US" sz="25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任何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內取得該值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但是如果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內有和全域變數相同名字的</a:t>
            </a:r>
            <a:r>
              <a:rPr lang="zh-TW" altLang="en-US" sz="25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區域變數，全域變數會</a:t>
            </a:r>
            <a:r>
              <a:rPr lang="zh-TW" altLang="en-US" sz="25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被複寫掉</a:t>
            </a:r>
            <a:endParaRPr lang="en-US" altLang="zh-TW" sz="25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5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500">
                <a:latin typeface="+mj-ea"/>
                <a:ea typeface="+mj-ea"/>
              </a:rPr>
              <a:t>Local variables v.s. Global variables </a:t>
            </a:r>
            <a:endParaRPr lang="zh-TW" altLang="en-US" sz="450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14362" y="1407689"/>
            <a:ext cx="5075080" cy="255454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區域變數只存在於 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zh-TW" altLang="en-US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內</a:t>
            </a:r>
            <a:endParaRPr lang="en-US" altLang="zh-TW" sz="20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	b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	sum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 a + b</a:t>
            </a:r>
          </a:p>
          <a:p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</a:p>
          <a:p>
            <a:r>
              <a:rPr lang="en-US" altLang="zh-TW" sz="20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20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  <a:endParaRPr lang="en-US" altLang="zh-TW" sz="20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(b) 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#NameError: name 'b' is not defined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388347" y="1410484"/>
            <a:ext cx="5097801" cy="19389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全域變數可在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內使用 </a:t>
            </a:r>
            <a:r>
              <a:rPr lang="en-US" altLang="zh-TW" sz="2000" b="1" u="sn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2000" b="1" u="sn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不建議</a:t>
            </a:r>
            <a:r>
              <a:rPr lang="en-US" altLang="zh-TW" sz="2000" b="1" u="sn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sum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 + b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08682" y="3921652"/>
            <a:ext cx="5079665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全域變數會被區域變數暫時覆蓋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  <a:endParaRPr lang="en-US" altLang="zh-TW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sum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 + b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388347" y="3306095"/>
            <a:ext cx="5103481" cy="286232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用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“global” 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取得在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外的值</a:t>
            </a:r>
            <a:endParaRPr lang="en-US" altLang="zh-TW" sz="2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global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  <a:endParaRPr lang="en-US" altLang="zh-TW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sum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 + b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(b)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#1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500">
                <a:latin typeface="+mj-ea"/>
              </a:rPr>
              <a:t>Immutable v.s. Mutable</a:t>
            </a:r>
            <a:endParaRPr lang="zh-TW" altLang="en-US" sz="450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3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Immutable objects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不能被改變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en-US" altLang="zh-TW" sz="26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,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6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,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en-US" altLang="zh-TW" sz="26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,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bool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傳遞數值到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時，數值會被複製一份丟到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(</a:t>
            </a:r>
            <a:r>
              <a:rPr lang="en-US" altLang="zh-TW" sz="2600" b="1" dirty="0">
                <a:solidFill>
                  <a:srgbClr val="CE5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 by value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內的區域變數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影響全域變數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Mutable objects </a:t>
            </a:r>
            <a:r>
              <a:rPr lang="en-US" altLang="zh-TW" sz="3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(Mutable: </a:t>
            </a:r>
            <a:r>
              <a:rPr lang="zh-TW" altLang="en-US" sz="3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易變的</a:t>
            </a:r>
            <a:r>
              <a:rPr lang="en-US" altLang="zh-TW" sz="3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可以被改變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dict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list…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傳遞數值到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時，傳進去的是儲存數值的位置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600" b="1" dirty="0">
                <a:solidFill>
                  <a:srgbClr val="CE5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 by reference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內的區域變數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影響全域變數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500">
                <a:latin typeface="+mj-ea"/>
              </a:rPr>
              <a:t>Passing in immutable and mutable</a:t>
            </a:r>
            <a:endParaRPr lang="zh-TW" altLang="en-US" sz="450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dirty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77950" y="1801286"/>
            <a:ext cx="5054600" cy="39703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#Passing in immutable </a:t>
            </a:r>
          </a:p>
          <a:p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change_int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(a,</a:t>
            </a:r>
            <a:r>
              <a:rPr lang="zh-TW" alt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b)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save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8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	a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save</a:t>
            </a:r>
          </a:p>
          <a:p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(a, b)</a:t>
            </a:r>
          </a:p>
          <a:p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a1, </a:t>
            </a:r>
            <a:r>
              <a:rPr lang="en-US" altLang="zh-TW" sz="2800" b="1">
                <a:solidFill>
                  <a:schemeClr val="tx1"/>
                </a:solidFill>
                <a:latin typeface="Consolas" panose="020B0609020204030204" pitchFamily="49" charset="0"/>
              </a:rPr>
              <a:t>b1 </a:t>
            </a:r>
            <a:r>
              <a:rPr lang="en-US" altLang="zh-TW" sz="2800" b="1" smtClean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3, 5</a:t>
            </a:r>
          </a:p>
          <a:p>
            <a:r>
              <a:rPr lang="en-US" altLang="zh-TW" sz="28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change_int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a1, b1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#5, 3</a:t>
            </a:r>
          </a:p>
          <a:p>
            <a:r>
              <a:rPr lang="en-US" altLang="zh-TW" sz="28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(a1,b1) 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#3, 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432550" y="1801285"/>
            <a:ext cx="5075080" cy="39703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#Passing in mutable </a:t>
            </a:r>
          </a:p>
          <a:p>
            <a:r>
              <a:rPr lang="en-US" altLang="zh-TW" sz="28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smtClean="0">
                <a:solidFill>
                  <a:srgbClr val="CC00CC"/>
                </a:solidFill>
                <a:latin typeface="Consolas" panose="020B0609020204030204" pitchFamily="49" charset="0"/>
              </a:rPr>
              <a:t>change_list</a:t>
            </a:r>
            <a:r>
              <a:rPr lang="en-US" altLang="zh-TW" sz="2800" b="1" smtClean="0">
                <a:solidFill>
                  <a:schemeClr val="tx2"/>
                </a:solidFill>
                <a:latin typeface="Consolas" panose="020B0609020204030204" pitchFamily="49" charset="0"/>
              </a:rPr>
              <a:t>(a_list)</a:t>
            </a:r>
            <a:r>
              <a:rPr lang="en-US" altLang="zh-TW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TW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smtClean="0">
                <a:solidFill>
                  <a:schemeClr val="tx2"/>
                </a:solidFill>
                <a:latin typeface="Consolas" panose="020B0609020204030204" pitchFamily="49" charset="0"/>
              </a:rPr>
              <a:t>a_list[0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smtClean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(a_list)</a:t>
            </a:r>
          </a:p>
          <a:p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[1, 2, 3]</a:t>
            </a:r>
          </a:p>
          <a:p>
            <a:r>
              <a:rPr lang="en-US" altLang="zh-TW" sz="2800" b="1" smtClean="0">
                <a:solidFill>
                  <a:srgbClr val="CC00CC"/>
                </a:solidFill>
                <a:latin typeface="Consolas" panose="020B0609020204030204" pitchFamily="49" charset="0"/>
              </a:rPr>
              <a:t>change_list</a:t>
            </a:r>
            <a:r>
              <a:rPr lang="en-US" altLang="zh-TW" sz="2800" b="1" smtClean="0">
                <a:solidFill>
                  <a:schemeClr val="tx2"/>
                </a:solidFill>
                <a:latin typeface="Consolas" panose="020B0609020204030204" pitchFamily="49" charset="0"/>
              </a:rPr>
              <a:t>(b)</a:t>
            </a:r>
            <a:r>
              <a:rPr lang="en-US" altLang="zh-TW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#[4, 2, 3]</a:t>
            </a:r>
          </a:p>
          <a:p>
            <a:r>
              <a:rPr lang="en-US" altLang="zh-TW" sz="28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(b) 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#[4, 2, 3]</a:t>
            </a:r>
          </a:p>
          <a:p>
            <a:endParaRPr lang="en-US" altLang="zh-TW" sz="28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TW" sz="28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Progress of Course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/>
              <a:t>Topic: </a:t>
            </a:r>
            <a:r>
              <a:rPr lang="en-US" altLang="zh-TW" sz="4000" b="1" dirty="0">
                <a:solidFill>
                  <a:srgbClr val="00B0F0"/>
                </a:solidFill>
              </a:rPr>
              <a:t>Function</a:t>
            </a:r>
            <a:r>
              <a:rPr lang="en-US" altLang="zh-TW" sz="4000" b="1" dirty="0"/>
              <a:t> in </a:t>
            </a:r>
            <a:r>
              <a:rPr lang="en-US" altLang="zh-TW" sz="4000" b="1" dirty="0">
                <a:solidFill>
                  <a:srgbClr val="C00000"/>
                </a:solidFill>
              </a:rPr>
              <a:t>Week 1</a:t>
            </a:r>
            <a:r>
              <a:rPr lang="en-US" altLang="zh-TW" sz="4000" b="1" dirty="0"/>
              <a:t> in the Coursera module 2</a:t>
            </a:r>
            <a:endParaRPr lang="zh-TW" altLang="en-US" sz="4000" dirty="0"/>
          </a:p>
          <a:p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50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7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/>
              <a:t>：回傳程式執行的結果，可以一次傳多個</a:t>
            </a:r>
            <a:endParaRPr lang="en-US" altLang="zh-TW" dirty="0"/>
          </a:p>
          <a:p>
            <a:r>
              <a:rPr lang="zh-TW" altLang="en-US" dirty="0"/>
              <a:t>回傳的同時</a:t>
            </a:r>
            <a:r>
              <a:rPr lang="zh-TW" altLang="en-US" b="1" dirty="0"/>
              <a:t>會離開 </a:t>
            </a:r>
            <a:r>
              <a:rPr lang="en-US" altLang="zh-TW" b="1" dirty="0"/>
              <a:t>function</a:t>
            </a:r>
            <a:r>
              <a:rPr lang="zh-TW" altLang="en-US" dirty="0"/>
              <a:t>，將程式的執行控制權交回給 </a:t>
            </a:r>
            <a:r>
              <a:rPr lang="en-US" altLang="zh-TW" dirty="0"/>
              <a:t>caller</a:t>
            </a:r>
          </a:p>
          <a:p>
            <a:pPr lvl="1"/>
            <a:r>
              <a:rPr lang="zh-TW" altLang="en-US" dirty="0"/>
              <a:t>可以利用這個特性省略掉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很多 </a:t>
            </a:r>
            <a:r>
              <a:rPr lang="en-US" altLang="zh-TW" dirty="0"/>
              <a:t>else</a:t>
            </a:r>
            <a:r>
              <a:rPr lang="zh-TW" altLang="en-US" dirty="0"/>
              <a:t> 和 </a:t>
            </a:r>
            <a:r>
              <a:rPr lang="en-US" altLang="zh-TW" dirty="0"/>
              <a:t>break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21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DC32A-84B1-4675-A576-72637BC6B209}"/>
              </a:ext>
            </a:extLst>
          </p:cNvPr>
          <p:cNvGrpSpPr/>
          <p:nvPr/>
        </p:nvGrpSpPr>
        <p:grpSpPr>
          <a:xfrm>
            <a:off x="2453320" y="3814388"/>
            <a:ext cx="7710702" cy="2215991"/>
            <a:chOff x="2453320" y="3418081"/>
            <a:chExt cx="7710702" cy="22159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CCFA16-4A3E-4AF9-8031-AB360D6DCD94}"/>
                </a:ext>
              </a:extLst>
            </p:cNvPr>
            <p:cNvSpPr/>
            <p:nvPr/>
          </p:nvSpPr>
          <p:spPr>
            <a:xfrm>
              <a:off x="5799852" y="3418081"/>
              <a:ext cx="4364170" cy="221599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TW" sz="2300" b="1">
                  <a:solidFill>
                    <a:srgbClr val="0070C0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rgbClr val="CC00CC"/>
                  </a:solidFill>
                  <a:latin typeface="Consolas" panose="020B0609020204030204" pitchFamily="49" charset="0"/>
                </a:rPr>
                <a:t>sumdiff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300" b="1">
                  <a:solidFill>
                    <a:schemeClr val="tx1"/>
                  </a:solidFill>
                  <a:latin typeface="Consolas" panose="020B0609020204030204" pitchFamily="49" charset="0"/>
                </a:rPr>
                <a:t>x, y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2300" b="1">
                  <a:solidFill>
                    <a:srgbClr val="0070C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rgbClr val="CE5C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chemeClr val="tx1"/>
                  </a:solidFill>
                  <a:latin typeface="Consolas" panose="020B0609020204030204" pitchFamily="49" charset="0"/>
                </a:rPr>
                <a:t>x + y</a:t>
              </a:r>
              <a:endParaRPr lang="en-US" altLang="zh-TW" sz="2300" b="1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diff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rgbClr val="CE5C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chemeClr val="tx1"/>
                  </a:solidFill>
                  <a:latin typeface="Consolas" panose="020B0609020204030204" pitchFamily="49" charset="0"/>
                </a:rPr>
                <a:t>x - y</a:t>
              </a:r>
              <a:endParaRPr lang="en-US" altLang="zh-TW" sz="2300" b="1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2300" b="1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 sum, diff</a:t>
              </a:r>
            </a:p>
            <a:p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s, d </a:t>
              </a:r>
              <a:r>
                <a:rPr lang="en-US" altLang="zh-TW" sz="2300" b="1">
                  <a:solidFill>
                    <a:srgbClr val="CE5C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300" b="1">
                  <a:solidFill>
                    <a:srgbClr val="CC00CC"/>
                  </a:solidFill>
                  <a:latin typeface="Consolas" panose="020B0609020204030204" pitchFamily="49" charset="0"/>
                </a:rPr>
                <a:t> sumdiff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(7, 4)</a:t>
              </a:r>
            </a:p>
            <a:p>
              <a:r>
                <a:rPr lang="en-US" altLang="zh-TW" sz="2300" b="1">
                  <a:solidFill>
                    <a:srgbClr val="204A87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(s, d) 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#11 3</a:t>
              </a:r>
            </a:p>
          </p:txBody>
        </p:sp>
        <p:sp>
          <p:nvSpPr>
            <p:cNvPr id="9" name="文字方塊 6"/>
            <p:cNvSpPr txBox="1"/>
            <p:nvPr/>
          </p:nvSpPr>
          <p:spPr>
            <a:xfrm>
              <a:off x="2453320" y="4729206"/>
              <a:ext cx="30184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Return </a:t>
              </a:r>
              <a:r>
                <a:rPr lang="zh-TW" altLang="en-US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兩個參數</a:t>
              </a:r>
              <a:endPara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故用兩個參數去接</a:t>
              </a: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5100078" y="5111629"/>
              <a:ext cx="597204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9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若有多個 </a:t>
            </a:r>
            <a:r>
              <a:rPr lang="en-US" altLang="zh-TW"/>
              <a:t>return</a:t>
            </a:r>
            <a:r>
              <a:rPr lang="zh-TW" altLang="en-US"/>
              <a:t>，一跑到 </a:t>
            </a:r>
            <a:r>
              <a:rPr lang="en-US" altLang="zh-TW"/>
              <a:t>return </a:t>
            </a:r>
            <a:r>
              <a:rPr lang="zh-TW" altLang="en-US"/>
              <a:t>程式即結束</a:t>
            </a:r>
          </a:p>
          <a:p>
            <a:endParaRPr lang="en-US" altLang="zh-TW"/>
          </a:p>
          <a:p>
            <a:endParaRPr lang="en-US" altLang="zh-TW"/>
          </a:p>
          <a:p>
            <a:pPr lvl="1"/>
            <a:endParaRPr lang="en-US" altLang="zh-TW"/>
          </a:p>
          <a:p>
            <a:endParaRPr lang="zh-TW" altLang="en-US"/>
          </a:p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22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712160" y="2713572"/>
            <a:ext cx="8033867" cy="221599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rgbClr val="CC00CC"/>
                </a:solidFill>
                <a:latin typeface="Consolas" panose="020B0609020204030204" pitchFamily="49" charset="0"/>
              </a:rPr>
              <a:t>numcheck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300" b="1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x % 2 </a:t>
            </a:r>
            <a:r>
              <a:rPr lang="en-US" altLang="zh-TW" sz="23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 "x is even" </a:t>
            </a:r>
          </a:p>
          <a:p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x % 3 </a:t>
            </a:r>
            <a:r>
              <a:rPr lang="en-US" altLang="zh-TW" sz="23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 "x can be divided by 3"</a:t>
            </a:r>
            <a:endParaRPr lang="en-US" altLang="zh-TW" sz="23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2300" b="1">
                <a:solidFill>
                  <a:srgbClr val="204A87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300" b="1">
                <a:solidFill>
                  <a:srgbClr val="CC00CC"/>
                </a:solidFill>
                <a:latin typeface="Consolas" panose="020B0609020204030204" pitchFamily="49" charset="0"/>
              </a:rPr>
              <a:t>numcheck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300" b="1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#"x is even"</a:t>
            </a:r>
          </a:p>
        </p:txBody>
      </p:sp>
    </p:spTree>
    <p:extLst>
      <p:ext uri="{BB962C8B-B14F-4D97-AF65-F5344CB8AC3E}">
        <p14:creationId xmlns:p14="http://schemas.microsoft.com/office/powerpoint/2010/main" val="13268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function </a:t>
            </a:r>
            <a:r>
              <a:rPr lang="zh-TW" altLang="en-US" dirty="0"/>
              <a:t>不論是否有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/>
              <a:t> statement</a:t>
            </a:r>
            <a:r>
              <a:rPr lang="zh-TW" altLang="en-US" dirty="0"/>
              <a:t>，皆有回傳值</a:t>
            </a:r>
            <a:endParaRPr lang="en-US" altLang="zh-TW" dirty="0"/>
          </a:p>
          <a:p>
            <a:pPr lvl="1"/>
            <a:r>
              <a:rPr lang="zh-TW" altLang="en-US" dirty="0"/>
              <a:t>若沒有指定，則會傳回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</a:p>
          <a:p>
            <a:pPr lvl="1"/>
            <a:r>
              <a:rPr lang="zh-TW" altLang="en-US" dirty="0"/>
              <a:t>若是有回傳值的 </a:t>
            </a:r>
            <a:r>
              <a:rPr lang="en-US" altLang="zh-TW" dirty="0"/>
              <a:t>function</a:t>
            </a:r>
            <a:r>
              <a:rPr lang="zh-TW" altLang="en-US" dirty="0"/>
              <a:t>，</a:t>
            </a:r>
            <a:r>
              <a:rPr lang="zh-TW" altLang="en-US" b="1" u="sng" dirty="0"/>
              <a:t>不可以</a:t>
            </a:r>
            <a:r>
              <a:rPr lang="zh-TW" altLang="en-US" dirty="0"/>
              <a:t>忽略 </a:t>
            </a:r>
            <a:r>
              <a:rPr lang="en-US" altLang="zh-TW" dirty="0"/>
              <a:t>return statement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23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7576935" y="4141843"/>
            <a:ext cx="3860084" cy="2031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1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haha_third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   c </a:t>
            </a:r>
            <a:r>
              <a:rPr lang="en-US" altLang="zh-TW" sz="21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1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(c)</a:t>
            </a:r>
          </a:p>
          <a:p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haha_third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  <a:p>
            <a:r>
              <a:rPr lang="en-US" altLang="zh-TW" sz="21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haha_third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()) </a:t>
            </a:r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  <a:p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             #None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4089602" y="4138823"/>
            <a:ext cx="3482459" cy="2031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1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   b </a:t>
            </a:r>
            <a:r>
              <a:rPr lang="en-US" altLang="zh-TW" sz="21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zh-TW" sz="21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#None</a:t>
            </a:r>
          </a:p>
          <a:p>
            <a:endParaRPr lang="en-US" altLang="zh-TW" sz="21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30125" y="4138979"/>
            <a:ext cx="3255743" cy="2031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1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haha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   b </a:t>
            </a:r>
            <a:r>
              <a:rPr lang="en-US" altLang="zh-TW" sz="21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altLang="zh-TW" sz="21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1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zh-TW" sz="21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1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21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  <a:p>
            <a:endParaRPr lang="en-US" altLang="zh-TW" sz="21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#2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3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#2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請設計一支簡易計算機程式，一開始可以選擇模式，若輸入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可以算出以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為底的對數值，若輸入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可以算出以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為底的對數值，若輸入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則可以算出平方值。在本程式中，使用者必須可以輸入計算模式以及想要計算的數字，輸出則為計算結果。</a:t>
            </a:r>
          </a:p>
          <a:p>
            <a:pPr algn="just"/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請顯示提示語，並用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判斷選擇的模式，產生不同答案</a:t>
            </a:r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Hint: 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library-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math</a:t>
            </a:r>
            <a:r>
              <a:rPr lang="en-US" altLang="zh-TW" sz="2400" b="1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</a:rPr>
              <a:t>https://docs.python.org/3/library/math.html</a:t>
            </a:r>
            <a:endParaRPr lang="zh-TW" altLang="en-US" sz="2400" b="1" dirty="0">
              <a:solidFill>
                <a:srgbClr val="C00000"/>
              </a:solidFill>
            </a:endParaRPr>
          </a:p>
          <a:p>
            <a:pPr algn="just"/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輸入畫面                                          輸出</a:t>
            </a:r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輸入畫面                                          輸出</a:t>
            </a:r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199630" y="4126352"/>
            <a:ext cx="740910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3.0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3056494" y="4126352"/>
            <a:ext cx="313782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the type: 1</a:t>
            </a:r>
          </a:p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a number: 8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3056494" y="5264465"/>
            <a:ext cx="313782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the type: 3</a:t>
            </a:r>
          </a:p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a number: 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199630" y="5252666"/>
            <a:ext cx="782207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9.0</a:t>
            </a:r>
          </a:p>
        </p:txBody>
      </p:sp>
    </p:spTree>
    <p:extLst>
      <p:ext uri="{BB962C8B-B14F-4D97-AF65-F5344CB8AC3E}">
        <p14:creationId xmlns:p14="http://schemas.microsoft.com/office/powerpoint/2010/main" val="37981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Recursion: factorial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76C8AF-DBDB-4686-BBF1-602F96B6C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7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/>
              <a:t>Recursion: factorial</a:t>
            </a:r>
            <a:endParaRPr lang="zh-TW" altLang="en-US" sz="450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 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(Recursion) 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是在函式中呼叫自身同名函式，而呼叫者本身會先被置入記憶體堆壘中，等到被呼叫者執行完畢之後，再從堆壘中取出之前被置入的函式繼續執行</a:t>
            </a: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/>
              <a:t>factorial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遞迴方式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0!=1</a:t>
            </a:r>
          </a:p>
          <a:p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𝑛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𝑛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×(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𝑛−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1)!</a:t>
            </a:r>
          </a:p>
          <a:p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/>
          </a:p>
          <a:p>
            <a:endParaRPr lang="zh-TW" altLang="en-US" sz="280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27</a:t>
            </a:fld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7722393" y="3429000"/>
            <a:ext cx="5428412" cy="2744181"/>
            <a:chOff x="6699143" y="3429000"/>
            <a:chExt cx="5419797" cy="2739826"/>
          </a:xfrm>
        </p:grpSpPr>
        <p:sp>
          <p:nvSpPr>
            <p:cNvPr id="4" name="文字方塊 3"/>
            <p:cNvSpPr txBox="1"/>
            <p:nvPr/>
          </p:nvSpPr>
          <p:spPr>
            <a:xfrm>
              <a:off x="7403691" y="3429000"/>
              <a:ext cx="470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factorial    recurse   result</a:t>
              </a:r>
              <a:endParaRPr lang="zh-TW" altLang="en-US" sz="240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397065" y="4010262"/>
              <a:ext cx="3261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 n  =  3          </a:t>
              </a:r>
              <a:r>
                <a:rPr lang="en-US" altLang="zh-TW" sz="2400" b="1" u="sng">
                  <a:solidFill>
                    <a:srgbClr val="7030A0"/>
                  </a:solidFill>
                </a:rPr>
                <a:t>2</a:t>
              </a:r>
              <a:r>
                <a:rPr lang="en-US" altLang="zh-TW" sz="2400"/>
                <a:t>           6</a:t>
              </a:r>
              <a:endParaRPr lang="zh-TW" altLang="en-US" sz="24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397065" y="4575895"/>
              <a:ext cx="429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 n  =  2          </a:t>
              </a:r>
              <a:r>
                <a:rPr lang="en-US" altLang="zh-TW" sz="2400" b="1" u="sng">
                  <a:solidFill>
                    <a:srgbClr val="C00000"/>
                  </a:solidFill>
                </a:rPr>
                <a:t>1</a:t>
              </a:r>
              <a:r>
                <a:rPr lang="en-US" altLang="zh-TW" sz="2400"/>
                <a:t>           </a:t>
              </a:r>
              <a:r>
                <a:rPr lang="en-US" altLang="zh-TW" sz="2400" b="1">
                  <a:solidFill>
                    <a:srgbClr val="7030A0"/>
                  </a:solidFill>
                </a:rPr>
                <a:t>2</a:t>
              </a:r>
              <a:endParaRPr lang="zh-TW" altLang="en-US" sz="2400" b="1">
                <a:solidFill>
                  <a:srgbClr val="7030A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03691" y="5141528"/>
              <a:ext cx="4256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 n  =  1          </a:t>
              </a:r>
              <a:r>
                <a:rPr lang="en-US" altLang="zh-TW" sz="2400" b="1" u="sng">
                  <a:solidFill>
                    <a:srgbClr val="0070C0"/>
                  </a:solidFill>
                </a:rPr>
                <a:t>1</a:t>
              </a:r>
              <a:r>
                <a:rPr lang="en-US" altLang="zh-TW" sz="2400"/>
                <a:t>           </a:t>
              </a:r>
              <a:r>
                <a:rPr lang="en-US" altLang="zh-TW" sz="2400" b="1">
                  <a:solidFill>
                    <a:srgbClr val="C00000"/>
                  </a:solidFill>
                </a:rPr>
                <a:t>1</a:t>
              </a:r>
              <a:endParaRPr lang="zh-TW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417154" y="5707161"/>
              <a:ext cx="470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 n  =  0                       </a:t>
              </a:r>
              <a:r>
                <a:rPr lang="en-US" altLang="zh-TW" sz="2400" b="1">
                  <a:solidFill>
                    <a:srgbClr val="0070C0"/>
                  </a:solidFill>
                </a:rPr>
                <a:t>1</a:t>
              </a:r>
              <a:endParaRPr lang="zh-TW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24" name="弧形向右箭號 23"/>
            <p:cNvSpPr/>
            <p:nvPr/>
          </p:nvSpPr>
          <p:spPr>
            <a:xfrm>
              <a:off x="7273746" y="4162444"/>
              <a:ext cx="253576" cy="592428"/>
            </a:xfrm>
            <a:prstGeom prst="curvedRightArrow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弧形向右箭號 26"/>
            <p:cNvSpPr/>
            <p:nvPr/>
          </p:nvSpPr>
          <p:spPr>
            <a:xfrm>
              <a:off x="7256131" y="4829484"/>
              <a:ext cx="253576" cy="592428"/>
            </a:xfrm>
            <a:prstGeom prst="curvedRightArrow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弧形向右箭號 27"/>
            <p:cNvSpPr/>
            <p:nvPr/>
          </p:nvSpPr>
          <p:spPr>
            <a:xfrm>
              <a:off x="7256896" y="5459764"/>
              <a:ext cx="253576" cy="592428"/>
            </a:xfrm>
            <a:prstGeom prst="curvedRightArrow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711843" y="4225944"/>
              <a:ext cx="6491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/>
                <a:t>call</a:t>
              </a:r>
              <a:endParaRPr lang="zh-TW" altLang="en-US" sz="220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699143" y="4886344"/>
              <a:ext cx="6491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/>
                <a:t>call</a:t>
              </a:r>
              <a:endParaRPr lang="zh-TW" altLang="en-US" sz="220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724543" y="5527694"/>
              <a:ext cx="6491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/>
                <a:t>call</a:t>
              </a:r>
              <a:endParaRPr lang="zh-TW" altLang="en-US" sz="2200"/>
            </a:p>
          </p:txBody>
        </p:sp>
        <p:sp>
          <p:nvSpPr>
            <p:cNvPr id="32" name="弧形向右箭號 31"/>
            <p:cNvSpPr/>
            <p:nvPr/>
          </p:nvSpPr>
          <p:spPr>
            <a:xfrm rot="10800000">
              <a:off x="10596587" y="4081707"/>
              <a:ext cx="253674" cy="592428"/>
            </a:xfrm>
            <a:prstGeom prst="curvedRightArrow">
              <a:avLst/>
            </a:prstGeom>
            <a:solidFill>
              <a:srgbClr val="7030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弧形向右箭號 36"/>
            <p:cNvSpPr/>
            <p:nvPr/>
          </p:nvSpPr>
          <p:spPr>
            <a:xfrm rot="10800000">
              <a:off x="10592676" y="4730384"/>
              <a:ext cx="253674" cy="592428"/>
            </a:xfrm>
            <a:prstGeom prst="curvedRightArrow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弧形向右箭號 37"/>
            <p:cNvSpPr/>
            <p:nvPr/>
          </p:nvSpPr>
          <p:spPr>
            <a:xfrm rot="10800000">
              <a:off x="10577043" y="5336079"/>
              <a:ext cx="253674" cy="592428"/>
            </a:xfrm>
            <a:prstGeom prst="curvedRightArrow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766946" y="5426780"/>
              <a:ext cx="592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u="sng">
                  <a:solidFill>
                    <a:srgbClr val="0070C0"/>
                  </a:solidFill>
                </a:rPr>
                <a:t>1</a:t>
              </a:r>
              <a:endParaRPr lang="zh-TW" altLang="en-US" sz="2400" u="sng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0792095" y="4836683"/>
              <a:ext cx="494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u="sng">
                  <a:solidFill>
                    <a:srgbClr val="C00000"/>
                  </a:solidFill>
                </a:rPr>
                <a:t>1</a:t>
              </a:r>
              <a:endParaRPr lang="zh-TW" altLang="en-US" sz="2400" u="sng">
                <a:solidFill>
                  <a:srgbClr val="C0000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0784335" y="4182564"/>
              <a:ext cx="396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u="sng">
                  <a:solidFill>
                    <a:srgbClr val="7030A0"/>
                  </a:solidFill>
                </a:rPr>
                <a:t>2</a:t>
              </a:r>
              <a:endParaRPr lang="zh-TW" altLang="en-US" sz="2400" u="sng">
                <a:solidFill>
                  <a:srgbClr val="7030A0"/>
                </a:solidFill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3232811" y="3926412"/>
            <a:ext cx="4474344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smtClean="0">
                <a:solidFill>
                  <a:srgbClr val="CC00CC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TW" sz="2000" b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TW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1 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   recurse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factorial(n - 1)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   result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n*factorial(n - 1)</a:t>
            </a:r>
          </a:p>
          <a:p>
            <a:r>
              <a:rPr lang="en-US" altLang="zh-TW" sz="2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result</a:t>
            </a:r>
            <a:endParaRPr lang="en-US" altLang="zh-TW" sz="20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#3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9D7CD4-9C31-40FE-9187-EECC71B5A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3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#3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TW" altLang="en-US" dirty="0"/>
              <a:t>阿霖想要利用程式計算費式數列，費式數列從第 </a:t>
            </a:r>
            <a:r>
              <a:rPr lang="en-US" altLang="zh-TW" dirty="0"/>
              <a:t>1</a:t>
            </a:r>
            <a:r>
              <a:rPr lang="zh-TW" altLang="en-US" dirty="0"/>
              <a:t> 項開始依序如下：</a:t>
            </a:r>
            <a:r>
              <a:rPr lang="en-US" altLang="zh-TW" dirty="0"/>
              <a:t>0, 1, 1, 2, 3, 5, 8, 13…..</a:t>
            </a:r>
            <a:r>
              <a:rPr lang="zh-TW" altLang="en-US" dirty="0"/>
              <a:t>。我們可以發現規律如下，數列中 </a:t>
            </a:r>
            <a:r>
              <a:rPr lang="en-US" altLang="zh-TW" dirty="0"/>
              <a:t>n</a:t>
            </a:r>
            <a:r>
              <a:rPr lang="en-US" altLang="zh-TW" baseline="-25000" dirty="0"/>
              <a:t>1</a:t>
            </a:r>
            <a:r>
              <a:rPr lang="en-US" altLang="zh-TW" dirty="0"/>
              <a:t> = 0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en-US" altLang="zh-TW" baseline="-25000" dirty="0"/>
              <a:t>2</a:t>
            </a:r>
            <a:r>
              <a:rPr lang="en-US" altLang="zh-TW" dirty="0"/>
              <a:t> = 1</a:t>
            </a:r>
            <a:r>
              <a:rPr lang="zh-TW" altLang="en-US" dirty="0"/>
              <a:t>，</a:t>
            </a:r>
            <a:r>
              <a:rPr lang="en-US" altLang="zh-TW" dirty="0" err="1"/>
              <a:t>n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n</a:t>
            </a:r>
            <a:r>
              <a:rPr lang="en-US" altLang="zh-TW" baseline="-25000" dirty="0"/>
              <a:t>(k-1)</a:t>
            </a:r>
            <a:r>
              <a:rPr lang="en-US" altLang="zh-TW" dirty="0"/>
              <a:t> + n</a:t>
            </a:r>
            <a:r>
              <a:rPr lang="en-US" altLang="zh-TW" baseline="-25000" dirty="0"/>
              <a:t>(k-2)</a:t>
            </a:r>
            <a:r>
              <a:rPr lang="zh-TW" altLang="en-US" dirty="0"/>
              <a:t>。請設計一支遞迴程式，利用上述概念計算費式數列。</a:t>
            </a:r>
            <a:endParaRPr lang="en-US" altLang="zh-TW" dirty="0"/>
          </a:p>
          <a:p>
            <a:pPr algn="just"/>
            <a:r>
              <a:rPr lang="zh-TW" altLang="en-US" dirty="0"/>
              <a:t>請顯示提示語，並用一個遞迴的 </a:t>
            </a:r>
            <a:r>
              <a:rPr lang="en-US" altLang="zh-TW" dirty="0"/>
              <a:t>function</a:t>
            </a:r>
            <a:r>
              <a:rPr lang="zh-TW" altLang="en-US" dirty="0"/>
              <a:t> 去計算，印出費式數列中 </a:t>
            </a:r>
            <a:r>
              <a:rPr lang="en-US" altLang="zh-TW" dirty="0" err="1"/>
              <a:t>n</a:t>
            </a:r>
            <a:r>
              <a:rPr lang="en-US" altLang="zh-TW" baseline="-25000" dirty="0" err="1"/>
              <a:t>k</a:t>
            </a:r>
            <a:r>
              <a:rPr lang="zh-TW" altLang="en-US" dirty="0"/>
              <a:t> 的值。</a:t>
            </a:r>
            <a:endParaRPr lang="en-US" altLang="zh-TW" dirty="0"/>
          </a:p>
          <a:p>
            <a:pPr algn="just"/>
            <a:r>
              <a:rPr lang="zh-TW" altLang="en-US" dirty="0"/>
              <a:t>輸入畫面                                                     輸出 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29</a:t>
            </a:fld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9194991" y="5041649"/>
            <a:ext cx="554359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750461" y="5041650"/>
            <a:ext cx="5273393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a number to calculate: 5</a:t>
            </a:r>
          </a:p>
        </p:txBody>
      </p:sp>
    </p:spTree>
    <p:extLst>
      <p:ext uri="{BB962C8B-B14F-4D97-AF65-F5344CB8AC3E}">
        <p14:creationId xmlns:p14="http://schemas.microsoft.com/office/powerpoint/2010/main" val="14404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The Function of Functions  [</a:t>
            </a:r>
            <a:r>
              <a:rPr lang="en-US" altLang="en-US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</a:t>
            </a:r>
            <a:r>
              <a:rPr lang="en-US" altLang="zh-TW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 and Parameters  </a:t>
            </a:r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Values                         </a:t>
            </a:r>
            <a:r>
              <a:rPr lang="en-US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en-US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</a:t>
            </a:r>
            <a:r>
              <a:rPr lang="en-US" altLang="zh-TW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#2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3200"/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                                 [</a:t>
            </a:r>
            <a:r>
              <a:rPr lang="en-US" altLang="en-US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#3</a:t>
            </a:r>
            <a:r>
              <a:rPr lang="en-US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endParaRPr lang="en-US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/>
          </a:p>
          <a:p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9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小小的補充：如何快速複製 </a:t>
            </a:r>
            <a:r>
              <a:rPr lang="en-US" altLang="zh-TW">
                <a:latin typeface="Consolas" panose="020B0609020204030204" pitchFamily="49" charset="0"/>
              </a:rPr>
              <a:t>list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30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422238" y="2411982"/>
            <a:ext cx="9043218" cy="156966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a_list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[2, 3, 4]</a:t>
            </a:r>
          </a:p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b_list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a_list</a:t>
            </a:r>
          </a:p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b_list[0]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4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(a_list) </a:t>
            </a:r>
            <a:r>
              <a:rPr lang="en-US" altLang="zh-TW" sz="24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#[1, 3, 4]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422238" y="3981642"/>
            <a:ext cx="9043218" cy="156966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a_list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[2, 3, 4]</a:t>
            </a:r>
          </a:p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b_list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list(a_list)</a:t>
            </a:r>
          </a:p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b_list[0]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4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(a_list) </a:t>
            </a:r>
            <a:r>
              <a:rPr lang="en-US" altLang="zh-TW" sz="24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#[2, 3, 4]</a:t>
            </a:r>
          </a:p>
        </p:txBody>
      </p:sp>
    </p:spTree>
    <p:extLst>
      <p:ext uri="{BB962C8B-B14F-4D97-AF65-F5344CB8AC3E}">
        <p14:creationId xmlns:p14="http://schemas.microsoft.com/office/powerpoint/2010/main" val="16326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The Function of Functions</a:t>
            </a:r>
            <a:endParaRPr lang="en-US" altLang="zh-TW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6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如何使用別人寫的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不須 </a:t>
            </a:r>
            <a:r>
              <a:rPr lang="en-US" altLang="zh-TW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en-US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en-US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type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en-US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abs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800" dirty="0"/>
              <a:t>直接使用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dirty="0"/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需先 </a:t>
            </a:r>
            <a:r>
              <a:rPr lang="en-US" altLang="zh-TW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solidFill>
                  <a:srgbClr val="247BA0"/>
                </a:solidFill>
                <a:latin typeface="+mn-ea"/>
                <a:ea typeface="+mn-ea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en-US" dirty="0" err="1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math.sqrt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…)</a:t>
            </a:r>
          </a:p>
          <a:p>
            <a:r>
              <a:rPr lang="zh-TW" altLang="en-US" sz="2800" dirty="0"/>
              <a:t>有些需要另外安裝，有些包含在 </a:t>
            </a:r>
            <a:r>
              <a:rPr lang="en-US" altLang="zh-TW" sz="2800" dirty="0"/>
              <a:t>python </a:t>
            </a:r>
            <a:r>
              <a:rPr lang="zh-TW" altLang="en-US" sz="2800" dirty="0"/>
              <a:t>裡面</a:t>
            </a:r>
            <a:endParaRPr lang="en-US" altLang="zh-TW" sz="2800" dirty="0"/>
          </a:p>
          <a:p>
            <a:r>
              <a:rPr lang="zh-TW" altLang="en-US" sz="2800" dirty="0"/>
              <a:t>先 </a:t>
            </a:r>
            <a:r>
              <a:rPr lang="en-US" altLang="zh-TW" sz="2800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import</a:t>
            </a:r>
            <a:r>
              <a:rPr lang="en-US" altLang="zh-TW" sz="2800" dirty="0"/>
              <a:t> </a:t>
            </a:r>
            <a:r>
              <a:rPr lang="en-US" altLang="zh-TW" sz="2800" i="1" u="sng" dirty="0"/>
              <a:t>libraries</a:t>
            </a:r>
          </a:p>
          <a:p>
            <a:r>
              <a:rPr lang="zh-TW" altLang="en-US" sz="2800" dirty="0"/>
              <a:t>呼叫時 </a:t>
            </a:r>
            <a:r>
              <a:rPr lang="en-US" altLang="zh-TW" sz="2800" i="1" u="sng" dirty="0" err="1"/>
              <a:t>library</a:t>
            </a:r>
            <a:r>
              <a:rPr lang="en-US" altLang="zh-TW" sz="2800" dirty="0" err="1"/>
              <a:t>.</a:t>
            </a:r>
            <a:r>
              <a:rPr lang="en-US" altLang="zh-TW" sz="2800" i="1" u="sng" dirty="0" err="1"/>
              <a:t>function</a:t>
            </a:r>
            <a:endParaRPr lang="en-US" altLang="zh-TW" sz="2800" i="1" u="sng" dirty="0"/>
          </a:p>
          <a:p>
            <a:endParaRPr lang="en-US" altLang="zh-TW" sz="2800" dirty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850684" y="3447045"/>
            <a:ext cx="2431996" cy="1477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b="1">
                <a:solidFill>
                  <a:srgbClr val="204A87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n </a:t>
            </a:r>
            <a:r>
              <a:rPr lang="en-US" altLang="zh-TW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 9</a:t>
            </a:r>
          </a:p>
          <a:p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a </a:t>
            </a:r>
            <a:r>
              <a:rPr lang="en-US" altLang="zh-TW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 math.sqrt(n)</a:t>
            </a:r>
          </a:p>
          <a:p>
            <a:r>
              <a:rPr lang="en-US" altLang="zh-TW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zh-TW" b="1">
                <a:solidFill>
                  <a:srgbClr val="0070C0"/>
                </a:solidFill>
                <a:latin typeface="Consolas" panose="020B0609020204030204" pitchFamily="49" charset="0"/>
              </a:rPr>
              <a:t>#3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850684" y="2216641"/>
            <a:ext cx="2431996" cy="64633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n </a:t>
            </a:r>
            <a:r>
              <a:rPr lang="en-US" altLang="zh-TW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 -9</a:t>
            </a:r>
          </a:p>
          <a:p>
            <a:r>
              <a:rPr lang="en-US" altLang="zh-TW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(abs(-9)) </a:t>
            </a:r>
            <a:r>
              <a:rPr lang="en-US" altLang="zh-TW" b="1">
                <a:solidFill>
                  <a:srgbClr val="0070C0"/>
                </a:solidFill>
                <a:latin typeface="Consolas" panose="020B0609020204030204" pitchFamily="49" charset="0"/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36959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如何安裝不含在 </a:t>
            </a:r>
            <a:r>
              <a:rPr lang="en-US" altLang="zh-TW" dirty="0"/>
              <a:t>python</a:t>
            </a:r>
            <a:r>
              <a:rPr lang="zh-TW" altLang="en-US" dirty="0"/>
              <a:t> 裡的 </a:t>
            </a:r>
            <a:r>
              <a:rPr lang="en-US" altLang="zh-TW" dirty="0"/>
              <a:t>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terminal</a:t>
            </a:r>
            <a:endPara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/>
              <a:t>Windows</a:t>
            </a:r>
            <a:r>
              <a:rPr lang="zh-TW" altLang="en-US" dirty="0"/>
              <a:t>：輸入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pip install</a:t>
            </a:r>
            <a:r>
              <a:rPr lang="zh-TW" altLang="en-US" dirty="0"/>
              <a:t> </a:t>
            </a:r>
            <a:r>
              <a:rPr lang="en-US" altLang="zh-TW" i="1" u="sng" dirty="0"/>
              <a:t>libraries </a:t>
            </a:r>
            <a:r>
              <a:rPr lang="en-US" altLang="zh-TW" sz="3600" i="1" u="sng" dirty="0"/>
              <a:t/>
            </a:r>
            <a:br>
              <a:rPr lang="en-US" altLang="zh-TW" sz="3600" i="1" u="sng" dirty="0"/>
            </a:br>
            <a:r>
              <a:rPr lang="en-US" altLang="zh-TW" sz="2800" dirty="0"/>
              <a:t>Mac </a:t>
            </a:r>
            <a:r>
              <a:rPr lang="en-US" altLang="zh-TW" sz="3000" dirty="0"/>
              <a:t>OS</a:t>
            </a:r>
            <a:r>
              <a:rPr lang="zh-TW" altLang="en-US" sz="3000" dirty="0"/>
              <a:t>：輸入 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</a:rPr>
              <a:t>pip3 install</a:t>
            </a:r>
            <a:r>
              <a:rPr lang="zh-TW" altLang="en-US" sz="3000" dirty="0"/>
              <a:t> </a:t>
            </a:r>
            <a:r>
              <a:rPr lang="en-US" altLang="zh-TW" sz="3000" i="1" u="sng" dirty="0"/>
              <a:t>libraries</a:t>
            </a:r>
            <a:endParaRPr lang="en-US" altLang="zh-TW" sz="3000" dirty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6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B3E4375-2CD1-4096-8DA5-261DDCC6334D}"/>
              </a:ext>
            </a:extLst>
          </p:cNvPr>
          <p:cNvGrpSpPr/>
          <p:nvPr/>
        </p:nvGrpSpPr>
        <p:grpSpPr>
          <a:xfrm>
            <a:off x="687692" y="3344147"/>
            <a:ext cx="10814895" cy="2651468"/>
            <a:chOff x="1091567" y="3331447"/>
            <a:chExt cx="10814895" cy="265146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4" t="17273" r="16641" b="56465"/>
            <a:stretch/>
          </p:blipFill>
          <p:spPr>
            <a:xfrm>
              <a:off x="1091567" y="3331447"/>
              <a:ext cx="10814895" cy="2651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6499014" y="4151701"/>
              <a:ext cx="4330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</a:rPr>
                <a:t>例如：安裝 </a:t>
              </a:r>
              <a:r>
                <a:rPr lang="en-US" altLang="zh-TW" sz="2800" b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scipy</a:t>
              </a:r>
              <a:endParaRPr lang="zh-TW" altLang="en-US" sz="2800" b="1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2129202" y="4225673"/>
              <a:ext cx="1828800" cy="46604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6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如何使用自己定義的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函數：</a:t>
            </a:r>
            <a:r>
              <a:rPr lang="zh-TW" altLang="en-US" sz="3000"/>
              <a:t>將重複、常被使用的程式碼寫成一包 </a:t>
            </a:r>
            <a:r>
              <a:rPr lang="en-US" altLang="zh-TW" sz="3000"/>
              <a:t>(</a:t>
            </a:r>
            <a:r>
              <a:rPr lang="zh-TW" altLang="en-US" sz="3000" b="1">
                <a:solidFill>
                  <a:srgbClr val="C00000"/>
                </a:solidFill>
              </a:rPr>
              <a:t>模組化</a:t>
            </a:r>
            <a:r>
              <a:rPr lang="en-US" altLang="zh-TW" sz="3000"/>
              <a:t>)</a:t>
            </a:r>
            <a:endParaRPr lang="zh-TW" altLang="en-US" sz="3000"/>
          </a:p>
          <a:p>
            <a:r>
              <a:rPr lang="zh-TW" altLang="en-US" sz="3000"/>
              <a:t>要使用 </a:t>
            </a:r>
            <a:r>
              <a:rPr lang="en-US" altLang="zh-TW" sz="3000"/>
              <a:t>function</a:t>
            </a:r>
            <a:r>
              <a:rPr lang="zh-TW" altLang="en-US" sz="3000"/>
              <a:t>：</a:t>
            </a:r>
            <a:endParaRPr lang="en-US" altLang="zh-TW" sz="3000"/>
          </a:p>
          <a:p>
            <a:pPr lvl="1"/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定義函數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呼叫函數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/>
              <a:t>輸入變數 </a:t>
            </a:r>
            <a:r>
              <a:rPr lang="en-US" altLang="zh-TW" sz="2800"/>
              <a:t>(variables)</a:t>
            </a:r>
          </a:p>
          <a:p>
            <a:pPr marL="963612" lvl="4" indent="0">
              <a:buNone/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/>
          </a:p>
          <a:p>
            <a:endParaRPr lang="en-US" altLang="zh-TW" sz="2800"/>
          </a:p>
          <a:p>
            <a:endParaRPr lang="en-US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/>
          </a:p>
          <a:p>
            <a:endParaRPr lang="zh-TW" altLang="en-US" sz="2800"/>
          </a:p>
          <a:p>
            <a:endParaRPr lang="zh-TW" altLang="en-US" sz="280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672644" y="4644395"/>
            <a:ext cx="2792676" cy="83099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input variables</a:t>
            </a:r>
          </a:p>
          <a:p>
            <a:r>
              <a:rPr lang="en-US" altLang="zh-TW" sz="2400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(argument)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5227320" y="4829061"/>
            <a:ext cx="2148840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a function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048044" y="4829061"/>
            <a:ext cx="2729027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return values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7564120" y="4944097"/>
            <a:ext cx="401320" cy="22205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658618" y="4944097"/>
            <a:ext cx="401320" cy="22205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6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如何使用自己定義的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當我們呼叫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原本的程式暫停，跳到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的內容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跳回到原本程式，繼續執行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所以我們通常會把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寫在最前面，以利之後呼叫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4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如何使用自己定義的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：表示開始定義一個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名字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形式參數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(parameter)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個到多個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可以預設參數，但預設參數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要寫在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非預設參數的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return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chemeClr val="tx2"/>
                </a:solidFill>
                <a:cs typeface="Microsoft Himalaya" panose="01010100010101010101" pitchFamily="2" charset="0"/>
              </a:rPr>
              <a:t>(optional)</a:t>
            </a:r>
            <a:r>
              <a:rPr lang="zh-TW" altLang="en-US" sz="2800" dirty="0">
                <a:solidFill>
                  <a:schemeClr val="tx2"/>
                </a:solidFill>
                <a:latin typeface="+mj-ea"/>
                <a:ea typeface="+mj-ea"/>
                <a:cs typeface="Microsoft Himalaya" panose="01010100010101010101" pitchFamily="2" charset="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將值傳回給呼叫他的人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格式：加冒號、固定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(Tabs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、空白鍵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3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先定義完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3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才能呼叫它</a:t>
            </a:r>
            <a:endParaRPr lang="zh-TW" altLang="en-US" sz="32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dirty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9</a:t>
            </a:fld>
            <a:endParaRPr lang="zh-TW" alt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8262408" y="1517112"/>
            <a:ext cx="3830608" cy="2417595"/>
            <a:chOff x="7867286" y="2198441"/>
            <a:chExt cx="3717016" cy="2417595"/>
          </a:xfrm>
        </p:grpSpPr>
        <p:grpSp>
          <p:nvGrpSpPr>
            <p:cNvPr id="20" name="群組 19"/>
            <p:cNvGrpSpPr/>
            <p:nvPr/>
          </p:nvGrpSpPr>
          <p:grpSpPr>
            <a:xfrm>
              <a:off x="7867286" y="2198441"/>
              <a:ext cx="3717016" cy="2417595"/>
              <a:chOff x="6917326" y="3028890"/>
              <a:chExt cx="3717016" cy="2417595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9CCFA16-4A3E-4AF9-8031-AB360D6DCD94}"/>
                  </a:ext>
                </a:extLst>
              </p:cNvPr>
              <p:cNvSpPr/>
              <p:nvPr/>
            </p:nvSpPr>
            <p:spPr>
              <a:xfrm>
                <a:off x="6961151" y="3498675"/>
                <a:ext cx="3673191" cy="144655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TW" sz="2200" b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def</a:t>
                </a:r>
                <a:r>
                  <a:rPr lang="en-US" altLang="zh-TW" sz="2200" b="1">
                    <a:latin typeface="Consolas" panose="020B0609020204030204" pitchFamily="49" charset="0"/>
                  </a:rPr>
                  <a:t> </a:t>
                </a:r>
                <a:r>
                  <a:rPr lang="en-US" altLang="zh-TW" sz="2200" b="1">
                    <a:solidFill>
                      <a:srgbClr val="CC00CC"/>
                    </a:solidFill>
                    <a:latin typeface="Consolas" panose="020B0609020204030204" pitchFamily="49" charset="0"/>
                  </a:rPr>
                  <a:t>get_answer</a:t>
                </a:r>
                <a:r>
                  <a:rPr lang="en-US" altLang="zh-TW" sz="2200" b="1">
                    <a:solidFill>
                      <a:schemeClr val="tx2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2200" b="1" i="1" u="sng">
                    <a:solidFill>
                      <a:schemeClr val="tx2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altLang="zh-TW" sz="2200" b="1">
                    <a:solidFill>
                      <a:schemeClr val="tx2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zh-TW" sz="2200" b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zh-TW" sz="2200" b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zh-TW" sz="2200" b="1" i="1" u="sng">
                    <a:solidFill>
                      <a:schemeClr val="tx2"/>
                    </a:solidFill>
                    <a:latin typeface="Consolas" panose="020B0609020204030204" pitchFamily="49" charset="0"/>
                  </a:rPr>
                  <a:t>line1</a:t>
                </a:r>
              </a:p>
              <a:p>
                <a:r>
                  <a:rPr lang="en-US" altLang="zh-TW" sz="2200" b="1">
                    <a:solidFill>
                      <a:schemeClr val="tx2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zh-TW" sz="2200" b="1" i="1" u="sng">
                    <a:solidFill>
                      <a:schemeClr val="tx2"/>
                    </a:solidFill>
                    <a:latin typeface="Consolas" panose="020B0609020204030204" pitchFamily="49" charset="0"/>
                  </a:rPr>
                  <a:t>line2</a:t>
                </a:r>
              </a:p>
              <a:p>
                <a:r>
                  <a:rPr lang="en-US" altLang="zh-TW" sz="2200" b="1">
                    <a:latin typeface="Consolas" panose="020B0609020204030204" pitchFamily="49" charset="0"/>
                  </a:rPr>
                  <a:t>	</a:t>
                </a:r>
                <a:r>
                  <a:rPr lang="en-US" altLang="zh-TW" sz="2200" b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2200" b="1">
                    <a:latin typeface="Consolas" panose="020B0609020204030204" pitchFamily="49" charset="0"/>
                  </a:rPr>
                  <a:t> </a:t>
                </a:r>
                <a:r>
                  <a:rPr lang="en-US" altLang="zh-TW" sz="2200" b="1" i="1" u="sng">
                    <a:solidFill>
                      <a:schemeClr val="tx2"/>
                    </a:solidFill>
                    <a:latin typeface="Consolas" panose="020B0609020204030204" pitchFamily="49" charset="0"/>
                  </a:rPr>
                  <a:t>result</a:t>
                </a:r>
                <a:endParaRPr lang="zh-TW" altLang="en-US" sz="2200" b="1" i="1" u="sng" dirty="0">
                  <a:solidFill>
                    <a:schemeClr val="tx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7649663" y="3028890"/>
                <a:ext cx="20121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b="1">
                    <a:solidFill>
                      <a:schemeClr val="accent3">
                        <a:lumMod val="50000"/>
                      </a:schemeClr>
                    </a:solidFill>
                  </a:rPr>
                  <a:t>Function </a:t>
                </a:r>
                <a:r>
                  <a:rPr lang="zh-TW" altLang="en-US" sz="2200" b="1">
                    <a:solidFill>
                      <a:schemeClr val="accent3">
                        <a:lumMod val="50000"/>
                      </a:schemeClr>
                    </a:solidFill>
                  </a:rPr>
                  <a:t>名字</a:t>
                </a: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9514810" y="3028890"/>
                <a:ext cx="8975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>
                    <a:solidFill>
                      <a:schemeClr val="accent3">
                        <a:lumMod val="50000"/>
                      </a:schemeClr>
                    </a:solidFill>
                  </a:rPr>
                  <a:t>參數</a:t>
                </a: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994721" y="5012759"/>
                <a:ext cx="16577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縮排</a:t>
                </a: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7980769" y="5015598"/>
                <a:ext cx="101083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>
                    <a:solidFill>
                      <a:schemeClr val="accent3">
                        <a:lumMod val="50000"/>
                      </a:schemeClr>
                    </a:solidFill>
                  </a:rPr>
                  <a:t>回傳值</a:t>
                </a: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917326" y="3031031"/>
                <a:ext cx="7737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>
                    <a:solidFill>
                      <a:schemeClr val="accent3">
                        <a:lumMod val="50000"/>
                      </a:schemeClr>
                    </a:solidFill>
                  </a:rPr>
                  <a:t>定義</a:t>
                </a:r>
              </a:p>
            </p:txBody>
          </p:sp>
        </p:grpSp>
        <p:cxnSp>
          <p:nvCxnSpPr>
            <p:cNvPr id="22" name="直線接點 21"/>
            <p:cNvCxnSpPr/>
            <p:nvPr/>
          </p:nvCxnSpPr>
          <p:spPr>
            <a:xfrm>
              <a:off x="8212828" y="2550147"/>
              <a:ext cx="0" cy="19330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9311793" y="2550147"/>
              <a:ext cx="0" cy="19330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10665311" y="2571572"/>
              <a:ext cx="91740" cy="171883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8358259" y="3584080"/>
              <a:ext cx="9191" cy="64329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9415543" y="4058947"/>
              <a:ext cx="0" cy="19330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300869" y="4675088"/>
            <a:ext cx="3786782" cy="14465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2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200" b="1">
                <a:latin typeface="Consolas" panose="020B0609020204030204" pitchFamily="49" charset="0"/>
              </a:rPr>
              <a:t> </a:t>
            </a:r>
            <a:r>
              <a:rPr lang="en-US" altLang="zh-TW" sz="2200" b="1">
                <a:solidFill>
                  <a:srgbClr val="CC00CC"/>
                </a:solidFill>
                <a:latin typeface="Consolas" panose="020B0609020204030204" pitchFamily="49" charset="0"/>
              </a:rPr>
              <a:t>get_answer</a:t>
            </a:r>
            <a:r>
              <a:rPr lang="en-US" altLang="zh-TW" sz="22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200" b="1" i="1" u="sng">
                <a:solidFill>
                  <a:schemeClr val="tx2"/>
                </a:solidFill>
                <a:latin typeface="Consolas" panose="020B0609020204030204" pitchFamily="49" charset="0"/>
              </a:rPr>
              <a:t>var=3</a:t>
            </a:r>
            <a:r>
              <a:rPr lang="en-US" altLang="zh-TW" sz="2200" b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2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200" b="1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200" b="1" i="1" u="sng">
                <a:solidFill>
                  <a:schemeClr val="tx2"/>
                </a:solidFill>
                <a:latin typeface="Consolas" panose="020B0609020204030204" pitchFamily="49" charset="0"/>
              </a:rPr>
              <a:t>line1</a:t>
            </a:r>
          </a:p>
          <a:p>
            <a:r>
              <a:rPr lang="en-US" altLang="zh-TW" sz="2200" b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200" b="1" i="1" u="sng">
                <a:solidFill>
                  <a:schemeClr val="tx2"/>
                </a:solidFill>
                <a:latin typeface="Consolas" panose="020B0609020204030204" pitchFamily="49" charset="0"/>
              </a:rPr>
              <a:t>line2</a:t>
            </a:r>
          </a:p>
          <a:p>
            <a:r>
              <a:rPr lang="en-US" altLang="zh-TW" sz="2200" b="1">
                <a:latin typeface="Consolas" panose="020B0609020204030204" pitchFamily="49" charset="0"/>
              </a:rPr>
              <a:t>	</a:t>
            </a:r>
            <a:r>
              <a:rPr lang="en-US" altLang="zh-TW" sz="2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200" b="1">
                <a:latin typeface="Consolas" panose="020B0609020204030204" pitchFamily="49" charset="0"/>
              </a:rPr>
              <a:t> </a:t>
            </a:r>
            <a:r>
              <a:rPr lang="en-US" altLang="zh-TW" sz="2200" b="1" i="1" u="sng">
                <a:solidFill>
                  <a:schemeClr val="tx2"/>
                </a:solidFill>
                <a:latin typeface="Consolas" panose="020B0609020204030204" pitchFamily="49" charset="0"/>
              </a:rPr>
              <a:t>result</a:t>
            </a:r>
            <a:endParaRPr lang="zh-TW" altLang="en-US" sz="2200" b="1" i="1" u="sng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243047" y="4221160"/>
            <a:ext cx="3948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>
                <a:solidFill>
                  <a:schemeClr val="accent3">
                    <a:lumMod val="50000"/>
                  </a:schemeClr>
                </a:solidFill>
              </a:rPr>
              <a:t>預設參數 </a:t>
            </a:r>
            <a:r>
              <a:rPr lang="en-US" altLang="zh-TW" sz="2200" b="1">
                <a:solidFill>
                  <a:schemeClr val="accent3">
                    <a:lumMod val="50000"/>
                  </a:schemeClr>
                </a:solidFill>
              </a:rPr>
              <a:t>(default argument)</a:t>
            </a:r>
            <a:endParaRPr lang="zh-TW" altLang="en-US" sz="2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TA Lab">
      <a:dk1>
        <a:srgbClr val="2D2E2D"/>
      </a:dk1>
      <a:lt1>
        <a:sysClr val="window" lastClr="FFFFFF"/>
      </a:lt1>
      <a:dk2>
        <a:srgbClr val="000000"/>
      </a:dk2>
      <a:lt2>
        <a:srgbClr val="D7E7ED"/>
      </a:lt2>
      <a:accent1>
        <a:srgbClr val="247BA0"/>
      </a:accent1>
      <a:accent2>
        <a:srgbClr val="54457F"/>
      </a:accent2>
      <a:accent3>
        <a:srgbClr val="4AC929"/>
      </a:accent3>
      <a:accent4>
        <a:srgbClr val="FDC00E"/>
      </a:accent4>
      <a:accent5>
        <a:srgbClr val="65524A"/>
      </a:accent5>
      <a:accent6>
        <a:srgbClr val="D62839"/>
      </a:accent6>
      <a:hlink>
        <a:srgbClr val="1E3888"/>
      </a:hlink>
      <a:folHlink>
        <a:srgbClr val="6F808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0</TotalTime>
  <Words>1582</Words>
  <Application>Microsoft Office PowerPoint</Application>
  <PresentationFormat>寬螢幕</PresentationFormat>
  <Paragraphs>384</Paragraphs>
  <Slides>30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Microsoft JhengHei UI</vt:lpstr>
      <vt:lpstr>細明體</vt:lpstr>
      <vt:lpstr>微軟正黑體</vt:lpstr>
      <vt:lpstr>Arial</vt:lpstr>
      <vt:lpstr>Comic Sans MS</vt:lpstr>
      <vt:lpstr>Consolas</vt:lpstr>
      <vt:lpstr>Microsoft Himalaya</vt:lpstr>
      <vt:lpstr>菱格線條 16x9</vt:lpstr>
      <vt:lpstr>商管程式設計 107-2 TA Lab 7</vt:lpstr>
      <vt:lpstr>Progress of Course</vt:lpstr>
      <vt:lpstr>Agenda</vt:lpstr>
      <vt:lpstr>The Function of Functions</vt:lpstr>
      <vt:lpstr>如何使用別人寫的 function</vt:lpstr>
      <vt:lpstr>如何安裝不含在 python 裡的 library</vt:lpstr>
      <vt:lpstr>如何使用自己定義的 function</vt:lpstr>
      <vt:lpstr>如何使用自己定義的 function</vt:lpstr>
      <vt:lpstr>如何使用自己定義的 function</vt:lpstr>
      <vt:lpstr>Function 例子</vt:lpstr>
      <vt:lpstr>Practice #1</vt:lpstr>
      <vt:lpstr>Practice #1</vt:lpstr>
      <vt:lpstr>Functions and Parameters</vt:lpstr>
      <vt:lpstr>Parameter vs. Argument</vt:lpstr>
      <vt:lpstr>Parameter v.s. Argument</vt:lpstr>
      <vt:lpstr>Local variables v.s. Global variables </vt:lpstr>
      <vt:lpstr>Local variables v.s. Global variables </vt:lpstr>
      <vt:lpstr>Immutable v.s. Mutable</vt:lpstr>
      <vt:lpstr>Passing in immutable and mutable</vt:lpstr>
      <vt:lpstr>Return Values</vt:lpstr>
      <vt:lpstr>Return Values</vt:lpstr>
      <vt:lpstr>Return Values</vt:lpstr>
      <vt:lpstr>Return Values</vt:lpstr>
      <vt:lpstr>Practice #2</vt:lpstr>
      <vt:lpstr>Practice #2</vt:lpstr>
      <vt:lpstr>Recursion: factorial</vt:lpstr>
      <vt:lpstr>Recursion: factorial</vt:lpstr>
      <vt:lpstr>Practice #3</vt:lpstr>
      <vt:lpstr>Practice #3</vt:lpstr>
      <vt:lpstr>小小的補充：如何快速複製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107-1 商管程式設計 助教工作說明</dc:title>
  <dc:creator>允頎 鄭</dc:creator>
  <cp:lastModifiedBy>筑媛 楊</cp:lastModifiedBy>
  <cp:revision>217</cp:revision>
  <dcterms:created xsi:type="dcterms:W3CDTF">2018-09-03T14:56:15Z</dcterms:created>
  <dcterms:modified xsi:type="dcterms:W3CDTF">2019-04-09T10:27:16Z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