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2" r:id="rId26"/>
    <p:sldId id="284" r:id="rId27"/>
    <p:sldId id="285" r:id="rId28"/>
    <p:sldId id="287" r:id="rId29"/>
    <p:sldId id="288" r:id="rId30"/>
    <p:sldId id="290" r:id="rId3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允頎 鄭" initials="允頎" lastIdx="1" clrIdx="0">
    <p:extLst>
      <p:ext uri="{19B8F6BF-5375-455C-9EA6-DF929625EA0E}">
        <p15:presenceInfo xmlns:p15="http://schemas.microsoft.com/office/powerpoint/2012/main" userId="4187eaf30c4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370" autoAdjust="0"/>
  </p:normalViewPr>
  <p:slideViewPr>
    <p:cSldViewPr snapToGrid="0">
      <p:cViewPr varScale="1">
        <p:scale>
          <a:sx n="87" d="100"/>
          <a:sy n="87" d="100"/>
        </p:scale>
        <p:origin x="90" y="3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9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08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2019年4月17日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2019年4月17日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6535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8254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36342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180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2990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274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65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8711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3406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218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617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8302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684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1909346"/>
            <a:ext cx="1097108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5432564"/>
            <a:ext cx="10971080" cy="457200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11377" y="5294175"/>
            <a:ext cx="109675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541573"/>
            <a:ext cx="1097108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6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5431536"/>
            <a:ext cx="10971080" cy="4572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09601" y="5294175"/>
            <a:ext cx="10971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3000" dirty="0" smtClean="0"/>
            </a:lvl1pPr>
            <a:lvl2pPr>
              <a:defRPr lang="zh-TW" altLang="en-US" sz="2600" dirty="0" smtClean="0"/>
            </a:lvl2pPr>
            <a:lvl3pPr>
              <a:defRPr lang="zh-TW" altLang="en-US" sz="2400" dirty="0" smtClean="0"/>
            </a:lvl3pPr>
            <a:lvl4pPr>
              <a:defRPr lang="zh-TW" altLang="en-US" sz="2000" dirty="0" smtClean="0"/>
            </a:lvl4pPr>
            <a:lvl5pPr>
              <a:defRPr lang="zh-TW" altLang="en-US" sz="1800" dirty="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600" smtClean="0"/>
            </a:lvl1pPr>
            <a:lvl2pPr>
              <a:defRPr lang="zh-TW" altLang="en-US" sz="2400" smtClean="0"/>
            </a:lvl2pPr>
            <a:lvl3pPr>
              <a:defRPr lang="zh-TW" altLang="en-US" sz="2000" smtClean="0"/>
            </a:lvl3pPr>
            <a:lvl4pPr>
              <a:defRPr lang="zh-TW" altLang="en-US" sz="1800" smtClean="0"/>
            </a:lvl4pPr>
            <a:lvl5pPr>
              <a:defRPr lang="zh-TW" altLang="en-US" sz="1600" dirty="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201943"/>
            <a:ext cx="10971080" cy="98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532717"/>
            <a:ext cx="10971080" cy="449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5" rtl="0"/>
            <a:r>
              <a:rPr lang="zh-TW" altLang="en-US" dirty="0" smtClean="0"/>
              <a:t>第六層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o.gl/forms/E6CKV0WzAYR8Locm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商管程式設計 </a:t>
            </a:r>
            <a:r>
              <a:rPr lang="en-US" altLang="zh-TW" dirty="0" smtClean="0"/>
              <a:t>107-2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TA </a:t>
            </a:r>
            <a:r>
              <a:rPr lang="en-US" altLang="zh-TW" dirty="0" smtClean="0"/>
              <a:t>Lab</a:t>
            </a:r>
            <a:r>
              <a:rPr lang="zh-TW" altLang="en-US" dirty="0" smtClean="0"/>
              <a:t> 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2019/04/17-2019/04/18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5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</a:t>
            </a:r>
            <a:r>
              <a:rPr lang="zh-TW" altLang="en-US" dirty="0"/>
              <a:t>的</a:t>
            </a:r>
            <a:r>
              <a:rPr lang="zh-TW" altLang="en-US" dirty="0" smtClean="0"/>
              <a:t>子字串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354239" y="3722639"/>
            <a:ext cx="7985772" cy="18928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Boston,</a:t>
            </a: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Boston,</a:t>
            </a: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otn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sn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4239" y="1685665"/>
            <a:ext cx="7985772" cy="193899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string4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"To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Boston,Tokyo,Seattle,Los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Angeles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Toronto"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string4[2:10]   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string4[2:10:] 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string4[2:10:2]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string4[2:10:3]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字</a:t>
            </a:r>
            <a:r>
              <a:rPr lang="zh-TW" altLang="en-US" dirty="0" smtClean="0"/>
              <a:t>串的運</a:t>
            </a:r>
            <a:r>
              <a:rPr lang="zh-TW" altLang="en-US" dirty="0"/>
              <a:t>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sz="2800" dirty="0" smtClean="0"/>
              <a:t>連接兩字串可以使用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+</a:t>
            </a:r>
            <a:r>
              <a:rPr lang="zh-TW" altLang="en-US" sz="2800" dirty="0" smtClean="0"/>
              <a:t>來連接。</a:t>
            </a:r>
            <a:endParaRPr lang="en-US" altLang="zh-TW" sz="2800" dirty="0" smtClean="0"/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sz="2800" dirty="0" smtClean="0"/>
              <a:t>重複一字串可以使用</a:t>
            </a:r>
            <a:r>
              <a:rPr lang="zh-TW" altLang="en-US" sz="2800" b="1" dirty="0" smtClean="0">
                <a:solidFill>
                  <a:srgbClr val="00B0F0"/>
                </a:solidFill>
              </a:rPr>
              <a:t>*</a:t>
            </a:r>
            <a:r>
              <a:rPr lang="zh-TW" altLang="en-US" sz="2800" dirty="0" smtClean="0"/>
              <a:t>來重複。</a:t>
            </a:r>
            <a:endParaRPr lang="en-US" altLang="zh-TW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7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6760178" y="3828894"/>
            <a:ext cx="4058012" cy="8771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err="1">
                <a:solidFill>
                  <a:schemeClr val="bg1"/>
                </a:solidFill>
              </a:rPr>
              <a:t>TorontoTokyo</a:t>
            </a:r>
            <a:endParaRPr lang="en-US" altLang="zh-TW" dirty="0">
              <a:solidFill>
                <a:schemeClr val="bg1"/>
              </a:solidFill>
            </a:endParaRP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err="1">
                <a:solidFill>
                  <a:schemeClr val="bg1"/>
                </a:solidFill>
              </a:rPr>
              <a:t>TorontoTorontoToronto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737631" y="2290119"/>
            <a:ext cx="4080559" cy="132343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string1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"Toronto"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string2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Tokyo"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string1 + string2 )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string1 * 3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6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尋訪一字串中的字元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63612" lvl="4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17808" y="1751752"/>
            <a:ext cx="6178416" cy="286232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 = 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"New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York"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character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character, </a:t>
            </a:r>
            <a:r>
              <a:rPr lang="en-US" altLang="zh-TW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end=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 "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index,character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 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index,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character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, </a:t>
            </a:r>
            <a:r>
              <a:rPr lang="en-US" altLang="zh-TW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end=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index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 ) 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string[ index ], </a:t>
            </a:r>
            <a:r>
              <a:rPr lang="en-US" altLang="zh-TW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 "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217806" y="4643669"/>
            <a:ext cx="6178417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pt-BR" altLang="zh-TW" dirty="0">
                <a:solidFill>
                  <a:schemeClr val="bg1"/>
                </a:solidFill>
              </a:rPr>
              <a:t>N e w   Y o r k</a:t>
            </a: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pt-BR" altLang="zh-TW" dirty="0">
                <a:solidFill>
                  <a:schemeClr val="bg1"/>
                </a:solidFill>
              </a:rPr>
              <a:t>0 N 1 e 2 w 3   4 Y 5 o 6 r 7 k</a:t>
            </a: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pt-BR" altLang="zh-TW" dirty="0">
                <a:solidFill>
                  <a:schemeClr val="bg1"/>
                </a:solidFill>
              </a:rPr>
              <a:t>N e w   Y o r k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常用字串函數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apitalize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大寫字串第一個字。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pper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小寫字串所有字元。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ower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大寫字串所有字元。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itle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大寫每個單詞的第一個字元。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count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計算某個字串在另外一個字串中出現的次數。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ind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檢查某個字串是否包含于另外一個字串中。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若存在則回傳其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一次出現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起始位置，若不存在則回傳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replace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取代字串中的特定子字串。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48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7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88038" y="1459495"/>
            <a:ext cx="6564743" cy="378565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 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"new 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york</a:t>
            </a:r>
            <a:r>
              <a:rPr lang="zh-TW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oston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TOKYO"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capitalize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upper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lower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)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endParaRPr lang="en-US" altLang="zh-TW" sz="2000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"on"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find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find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seattle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melbourne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tokyo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boston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"Kyoto"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8123011" y="1459495"/>
            <a:ext cx="3773676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boston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tokyo</a:t>
            </a:r>
            <a:endParaRPr lang="en-US" altLang="zh-TW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YORK BOSTON LONDON TOKYO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boston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tokyo</a:t>
            </a:r>
            <a:endParaRPr lang="en-US" altLang="zh-TW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York Boston London Tokyo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Kyoto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TOKYO</a:t>
            </a:r>
          </a:p>
        </p:txBody>
      </p:sp>
    </p:spTree>
    <p:extLst>
      <p:ext uri="{BB962C8B-B14F-4D97-AF65-F5344CB8AC3E}">
        <p14:creationId xmlns:p14="http://schemas.microsoft.com/office/powerpoint/2010/main" val="25751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split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根據特定字串去將另一字串分割，</a:t>
            </a:r>
            <a:endParaRPr lang="en-US" altLang="zh-TW" sz="30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       將分割的結果存</a:t>
            </a:r>
            <a:r>
              <a:rPr lang="zh-TW" altLang="en-US" sz="3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成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join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串接一個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中的所有字串。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7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7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7558" y="1459495"/>
            <a:ext cx="6564743" cy="255454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 = 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 new 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york.boston.london,tokyo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('.')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(',')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('wow') )</a:t>
            </a:r>
          </a:p>
          <a:p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string_list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'New 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'London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'Boston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' ‘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string_list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'!!!'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string_list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</p:txBody>
      </p:sp>
      <p:sp>
        <p:nvSpPr>
          <p:cNvPr id="8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357558" y="4189623"/>
            <a:ext cx="532316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[' 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boston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london,tokyo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']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[' 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york.boston.london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tokyo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']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['new', '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york.boston.london,tokyo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[' 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york.boston.london,tokyo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']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York London Boston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York!!!London!!!Boston</a:t>
            </a:r>
          </a:p>
        </p:txBody>
      </p:sp>
    </p:spTree>
    <p:extLst>
      <p:ext uri="{BB962C8B-B14F-4D97-AF65-F5344CB8AC3E}">
        <p14:creationId xmlns:p14="http://schemas.microsoft.com/office/powerpoint/2010/main" val="36724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指定</a:t>
            </a:r>
            <a:r>
              <a:rPr lang="zh-TW" altLang="en-US" dirty="0" smtClean="0"/>
              <a:t>字串輸出格式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</a:rPr>
              <a:t>%</a:t>
            </a:r>
            <a:r>
              <a:rPr lang="en-US" sz="3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&lt;width&gt;</a:t>
            </a:r>
            <a:r>
              <a:rPr lang="en-US" sz="3200" b="1" dirty="0" smtClean="0">
                <a:latin typeface="Consolas" panose="020B0609020204030204" pitchFamily="49" charset="0"/>
              </a:rPr>
              <a:t>.</a:t>
            </a:r>
            <a:r>
              <a:rPr lang="en-US" sz="32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precision&gt;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&lt;type-char&gt;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3200" dirty="0" smtClean="0"/>
              <a:t> </a:t>
            </a:r>
            <a:r>
              <a:rPr lang="zh-TW" altLang="en-US" sz="3200" dirty="0"/>
              <a:t>變數</a:t>
            </a:r>
            <a:r>
              <a:rPr lang="zh-TW" altLang="en-US" sz="3200" dirty="0" smtClean="0"/>
              <a:t>型態的字元</a:t>
            </a:r>
            <a:r>
              <a:rPr lang="en-US" altLang="zh-TW" sz="3200" dirty="0" smtClean="0"/>
              <a:t>(</a:t>
            </a:r>
            <a:r>
              <a:rPr lang="en-US" altLang="zh-TW" sz="3200" dirty="0" smtClean="0">
                <a:solidFill>
                  <a:srgbClr val="FF0000"/>
                </a:solidFill>
              </a:rPr>
              <a:t>type-char</a:t>
            </a:r>
            <a:r>
              <a:rPr lang="en-US" altLang="zh-TW" sz="3200" dirty="0" smtClean="0"/>
              <a:t>)</a:t>
            </a:r>
            <a:r>
              <a:rPr lang="en-US" sz="3200" dirty="0" smtClean="0"/>
              <a:t> </a:t>
            </a:r>
            <a:r>
              <a:rPr lang="en-US" sz="3200" dirty="0"/>
              <a:t>: </a:t>
            </a:r>
            <a:r>
              <a:rPr lang="en-US" sz="3200" dirty="0" smtClean="0"/>
              <a:t>d</a:t>
            </a:r>
            <a:r>
              <a:rPr lang="zh-TW" altLang="en-US" sz="3200" dirty="0" smtClean="0"/>
              <a:t>、</a:t>
            </a:r>
            <a:r>
              <a:rPr lang="en-US" altLang="zh-TW" sz="3200" dirty="0">
                <a:solidFill>
                  <a:srgbClr val="00B050"/>
                </a:solidFill>
              </a:rPr>
              <a:t>f</a:t>
            </a:r>
            <a:r>
              <a:rPr lang="zh-TW" altLang="en-US" sz="3200" dirty="0"/>
              <a:t>、</a:t>
            </a:r>
            <a:r>
              <a:rPr lang="en-US" altLang="zh-TW" sz="3200" dirty="0" smtClean="0"/>
              <a:t>s</a:t>
            </a:r>
            <a:endParaRPr lang="en-US" sz="32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/>
              <a:t> </a:t>
            </a:r>
            <a:r>
              <a:rPr lang="zh-TW" altLang="en-US" sz="3200" dirty="0" smtClean="0"/>
              <a:t>最常</a:t>
            </a:r>
            <a:r>
              <a:rPr lang="zh-TW" altLang="en-US" sz="3200" dirty="0"/>
              <a:t>使用在</a:t>
            </a:r>
            <a:r>
              <a:rPr lang="zh-TW" altLang="en-US" sz="3200" b="1" dirty="0">
                <a:solidFill>
                  <a:srgbClr val="00B050"/>
                </a:solidFill>
              </a:rPr>
              <a:t>浮點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數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(floating point number)</a:t>
            </a:r>
            <a:r>
              <a:rPr lang="zh-TW" altLang="en-US" sz="3200" dirty="0" smtClean="0"/>
              <a:t>表</a:t>
            </a:r>
            <a:r>
              <a:rPr lang="zh-TW" altLang="en-US" sz="3200" dirty="0"/>
              <a:t>示上</a:t>
            </a:r>
            <a:endParaRPr lang="en-US" altLang="zh-TW" sz="32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FFC000"/>
                </a:solidFill>
              </a:rPr>
              <a:t>width</a:t>
            </a:r>
            <a:r>
              <a:rPr lang="en-US" sz="3200" dirty="0"/>
              <a:t> </a:t>
            </a:r>
            <a:r>
              <a:rPr lang="en-US" sz="3200" dirty="0" smtClean="0"/>
              <a:t>      : </a:t>
            </a:r>
            <a:r>
              <a:rPr lang="zh-TW" altLang="en-US" sz="3200" dirty="0" smtClean="0"/>
              <a:t>輸出的字串總長度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包括小數點</a:t>
            </a:r>
            <a:r>
              <a:rPr lang="en-US" altLang="zh-TW" sz="3200" dirty="0"/>
              <a:t>, 0</a:t>
            </a:r>
            <a:r>
              <a:rPr lang="zh-TW" altLang="en-US" sz="3200" dirty="0"/>
              <a:t>為不限制</a:t>
            </a:r>
            <a:r>
              <a:rPr lang="en-US" altLang="zh-TW" sz="3200" dirty="0" smtClean="0"/>
              <a:t>)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	</a:t>
            </a:r>
            <a:r>
              <a:rPr lang="en-US" altLang="zh-TW" sz="3200" b="1" dirty="0" smtClean="0">
                <a:solidFill>
                  <a:srgbClr val="FFC000"/>
                </a:solidFill>
              </a:rPr>
              <a:t>width</a:t>
            </a:r>
            <a:r>
              <a:rPr lang="zh-TW" altLang="en-US" sz="3200" dirty="0"/>
              <a:t>左邊多一個 </a:t>
            </a:r>
            <a:r>
              <a:rPr lang="en-US" altLang="zh-TW" sz="3200" dirty="0"/>
              <a:t>0: </a:t>
            </a:r>
            <a:r>
              <a:rPr lang="zh-TW" altLang="en-US" sz="3200" dirty="0"/>
              <a:t>輸出左側補</a:t>
            </a:r>
            <a:r>
              <a:rPr lang="en-US" altLang="zh-TW" sz="3200" dirty="0" smtClean="0"/>
              <a:t>0</a:t>
            </a:r>
            <a:endParaRPr lang="en-US" altLang="zh-TW" sz="32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00B0F0"/>
                </a:solidFill>
              </a:rPr>
              <a:t>precision</a:t>
            </a:r>
            <a:r>
              <a:rPr lang="en-US" sz="3200" dirty="0"/>
              <a:t> : </a:t>
            </a:r>
            <a:r>
              <a:rPr lang="en-US" sz="3200" dirty="0" smtClean="0"/>
              <a:t> </a:t>
            </a:r>
            <a:r>
              <a:rPr lang="zh-TW" altLang="en-US" sz="3200" dirty="0" smtClean="0"/>
              <a:t>小</a:t>
            </a:r>
            <a:r>
              <a:rPr lang="zh-TW" altLang="en-US" sz="3200" dirty="0"/>
              <a:t>數點後位數</a:t>
            </a:r>
            <a:endParaRPr lang="en-US" altLang="zh-TW" sz="32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b="1" dirty="0">
                <a:solidFill>
                  <a:srgbClr val="FF0000"/>
                </a:solidFill>
              </a:rPr>
              <a:t> type-char </a:t>
            </a:r>
            <a:r>
              <a:rPr lang="en-US" sz="3200" dirty="0" smtClean="0"/>
              <a:t>: </a:t>
            </a:r>
            <a:r>
              <a:rPr lang="zh-TW" altLang="en-US" sz="3200" dirty="0" smtClean="0"/>
              <a:t>為</a:t>
            </a:r>
            <a:r>
              <a:rPr lang="en-US" altLang="zh-TW" sz="3200" dirty="0" smtClean="0"/>
              <a:t> </a:t>
            </a:r>
            <a:r>
              <a:rPr lang="en-US" altLang="zh-TW" sz="3200" dirty="0">
                <a:solidFill>
                  <a:srgbClr val="00B050"/>
                </a:solidFill>
              </a:rPr>
              <a:t>f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zh-TW" altLang="en-US" sz="3200" dirty="0"/>
              <a:t>負號 </a:t>
            </a:r>
            <a:r>
              <a:rPr lang="en-US" altLang="zh-TW" sz="3200" dirty="0"/>
              <a:t>:</a:t>
            </a:r>
            <a:r>
              <a:rPr lang="zh-TW" altLang="en-US" sz="3200" dirty="0"/>
              <a:t> 文字靠左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7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7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7558" y="1767271"/>
            <a:ext cx="5323167" cy="193899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number = 3.1415926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.1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number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.1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number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.1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number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.1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number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number )</a:t>
            </a:r>
          </a:p>
        </p:txBody>
      </p:sp>
      <p:sp>
        <p:nvSpPr>
          <p:cNvPr id="8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357558" y="3881846"/>
            <a:ext cx="532316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3.1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 3.1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3.1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003.1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3.141593</a:t>
            </a:r>
          </a:p>
        </p:txBody>
      </p:sp>
    </p:spTree>
    <p:extLst>
      <p:ext uri="{BB962C8B-B14F-4D97-AF65-F5344CB8AC3E}">
        <p14:creationId xmlns:p14="http://schemas.microsoft.com/office/powerpoint/2010/main" val="39870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Progress of Course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b="1" dirty="0"/>
              <a:t>Topic: </a:t>
            </a:r>
            <a:r>
              <a:rPr lang="en-US" altLang="zh-TW" sz="4000" b="1" dirty="0" smtClean="0">
                <a:solidFill>
                  <a:srgbClr val="00B0F0"/>
                </a:solidFill>
              </a:rPr>
              <a:t>Strings</a:t>
            </a:r>
            <a:r>
              <a:rPr lang="en-US" altLang="zh-TW" sz="4000" b="1" dirty="0" smtClean="0"/>
              <a:t> in </a:t>
            </a:r>
            <a:r>
              <a:rPr lang="en-US" altLang="zh-TW" sz="4000" b="1" dirty="0" smtClean="0">
                <a:solidFill>
                  <a:srgbClr val="C00000"/>
                </a:solidFill>
              </a:rPr>
              <a:t>Week </a:t>
            </a:r>
            <a:r>
              <a:rPr lang="en-US" altLang="zh-TW" sz="4000" b="1" dirty="0">
                <a:solidFill>
                  <a:srgbClr val="C00000"/>
                </a:solidFill>
              </a:rPr>
              <a:t>2</a:t>
            </a:r>
            <a:r>
              <a:rPr lang="en-US" altLang="zh-TW" sz="4000" b="1" dirty="0" smtClean="0"/>
              <a:t> </a:t>
            </a:r>
            <a:r>
              <a:rPr lang="en-US" altLang="zh-TW" sz="4000" b="1" dirty="0"/>
              <a:t>in the Coursera </a:t>
            </a:r>
            <a:r>
              <a:rPr lang="en-US" altLang="zh-TW" sz="4000" b="1" dirty="0" smtClean="0"/>
              <a:t>module 2</a:t>
            </a:r>
            <a:endParaRPr lang="zh-TW" altLang="en-US" sz="4000" dirty="0"/>
          </a:p>
          <a:p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4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Practice #1</a:t>
            </a:r>
            <a:endParaRPr lang="en-US" altLang="zh-TW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7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zh-TW" altLang="en-US" sz="2800" dirty="0"/>
              <a:t>用</a:t>
            </a:r>
            <a:r>
              <a:rPr lang="en-US" altLang="zh-TW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input()</a:t>
            </a:r>
            <a:r>
              <a:rPr lang="zh-TW" altLang="en-US" sz="2800" dirty="0"/>
              <a:t>輸入一個字串</a:t>
            </a:r>
            <a:endParaRPr lang="en-US" altLang="zh-TW" sz="28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/>
              <a:t> </a:t>
            </a:r>
            <a:r>
              <a:rPr lang="zh-TW" altLang="en-US" sz="2800" dirty="0"/>
              <a:t>找出所有符合</a:t>
            </a:r>
            <a:r>
              <a:rPr lang="en-US" altLang="zh-TW" sz="2800" dirty="0"/>
              <a:t>P*B*C</a:t>
            </a:r>
            <a:r>
              <a:rPr lang="zh-TW" altLang="en-US" sz="2800" dirty="0"/>
              <a:t>的字串 </a:t>
            </a:r>
            <a:endParaRPr lang="en-US" altLang="zh-TW" sz="28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/>
              <a:t> *</a:t>
            </a:r>
            <a:r>
              <a:rPr lang="zh-TW" altLang="en-US" sz="2800" dirty="0"/>
              <a:t>可為任何字元</a:t>
            </a:r>
            <a:endParaRPr lang="en-US" altLang="zh-TW" sz="28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/>
              <a:t> Ex: </a:t>
            </a:r>
            <a:r>
              <a:rPr lang="zh-TW" altLang="en-US" sz="2800" dirty="0"/>
              <a:t>輸入</a:t>
            </a:r>
            <a:r>
              <a:rPr lang="en-US" altLang="zh-TW" sz="2800" dirty="0"/>
              <a:t>  </a:t>
            </a:r>
            <a:r>
              <a:rPr lang="en-US" altLang="zh-TW" sz="2800" dirty="0" smtClean="0"/>
              <a:t>                </a:t>
            </a:r>
            <a:r>
              <a:rPr lang="zh-TW" altLang="en-US" sz="2800" dirty="0" smtClean="0"/>
              <a:t>輸出</a:t>
            </a:r>
            <a:endParaRPr lang="en-US" altLang="zh-TW" sz="28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 smtClean="0"/>
              <a:t> Ex</a:t>
            </a:r>
            <a:r>
              <a:rPr lang="en-US" altLang="zh-TW" sz="2800" dirty="0"/>
              <a:t>: </a:t>
            </a:r>
            <a:r>
              <a:rPr lang="zh-TW" altLang="en-US" sz="2800" dirty="0"/>
              <a:t>輸入</a:t>
            </a:r>
            <a:r>
              <a:rPr lang="en-US" altLang="zh-TW" sz="2800" dirty="0"/>
              <a:t>  </a:t>
            </a:r>
            <a:r>
              <a:rPr lang="en-US" altLang="zh-TW" sz="2800" dirty="0" smtClean="0"/>
              <a:t>                </a:t>
            </a:r>
            <a:r>
              <a:rPr lang="zh-TW" altLang="en-US" sz="2800" dirty="0" smtClean="0"/>
              <a:t>輸出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/>
              <a:t> </a:t>
            </a:r>
            <a:endParaRPr lang="en-US" altLang="zh-TW" sz="28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 smtClean="0"/>
              <a:t>Ex: </a:t>
            </a:r>
            <a:r>
              <a:rPr lang="zh-TW" altLang="en-US" sz="2800" dirty="0" smtClean="0"/>
              <a:t>輸入</a:t>
            </a:r>
            <a:r>
              <a:rPr lang="en-US" altLang="zh-TW" sz="2800" dirty="0" smtClean="0"/>
              <a:t>                    </a:t>
            </a:r>
            <a:r>
              <a:rPr lang="zh-TW" altLang="en-US" sz="2800" dirty="0" smtClean="0"/>
              <a:t>輸出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4435212" y="3505624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zh-TW" sz="2400" dirty="0" err="1">
                <a:solidFill>
                  <a:schemeClr val="bg1"/>
                </a:solidFill>
              </a:rPr>
              <a:t>PxByC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50693" y="3505624"/>
            <a:ext cx="155721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zPxByC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4435212" y="5420130"/>
            <a:ext cx="1333791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50693" y="4162566"/>
            <a:ext cx="155721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PPBBCC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50693" y="5435520"/>
            <a:ext cx="155721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P_B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4435212" y="4142872"/>
            <a:ext cx="133379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PPBBC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PBBCC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7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#2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1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/>
              <a:t> </a:t>
            </a:r>
            <a:r>
              <a:rPr lang="zh-TW" altLang="en-US" sz="2800" dirty="0"/>
              <a:t>不用</a:t>
            </a:r>
            <a:r>
              <a:rPr lang="en-US" altLang="zh-TW" sz="28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strip</a:t>
            </a:r>
            <a:r>
              <a:rPr lang="en-US" altLang="zh-TW" sz="2800" b="1" dirty="0" smtClean="0">
                <a:latin typeface="Consolas" panose="020B0609020204030204" pitchFamily="49" charset="0"/>
              </a:rPr>
              <a:t>()</a:t>
            </a:r>
            <a:r>
              <a:rPr lang="zh-TW" altLang="en-US" sz="2800" dirty="0" smtClean="0"/>
              <a:t>實</a:t>
            </a:r>
            <a:r>
              <a:rPr lang="zh-TW" altLang="en-US" sz="2800" dirty="0"/>
              <a:t>作</a:t>
            </a:r>
            <a:r>
              <a:rPr lang="en-US" altLang="zh-TW" sz="28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strip</a:t>
            </a:r>
            <a:r>
              <a:rPr lang="en-US" altLang="zh-TW" sz="2800" b="1" dirty="0" smtClean="0">
                <a:latin typeface="Consolas" panose="020B0609020204030204" pitchFamily="49" charset="0"/>
              </a:rPr>
              <a:t>()</a:t>
            </a:r>
            <a:endParaRPr lang="en-US" altLang="zh-TW" sz="2800" b="1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 smtClean="0"/>
              <a:t> </a:t>
            </a:r>
            <a:r>
              <a:rPr lang="zh-TW" altLang="en-US" sz="2800" dirty="0" smtClean="0"/>
              <a:t>定</a:t>
            </a:r>
            <a:r>
              <a:rPr lang="zh-TW" altLang="en-US" sz="2800" dirty="0"/>
              <a:t>義一</a:t>
            </a:r>
            <a:r>
              <a:rPr lang="zh-TW" altLang="en-US" sz="2800" dirty="0" smtClean="0"/>
              <a:t>個函數 </a:t>
            </a:r>
            <a:r>
              <a:rPr lang="en-US" altLang="zh-TW" sz="2800" dirty="0" err="1">
                <a:latin typeface="Consolas" panose="020B0609020204030204" pitchFamily="49" charset="0"/>
              </a:rPr>
              <a:t>myStrip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/>
              <a:t> </a:t>
            </a:r>
            <a:r>
              <a:rPr lang="zh-TW" altLang="en-US" sz="2800" dirty="0"/>
              <a:t>接收</a:t>
            </a:r>
            <a:r>
              <a:rPr lang="en-US" altLang="zh-TW" sz="2800" dirty="0"/>
              <a:t>2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字串</a:t>
            </a:r>
            <a:r>
              <a:rPr lang="zh-TW" altLang="en-US" sz="2800" dirty="0" smtClean="0"/>
              <a:t>參</a:t>
            </a:r>
            <a:r>
              <a:rPr lang="zh-TW" altLang="en-US" sz="2800" dirty="0"/>
              <a:t>數</a:t>
            </a:r>
            <a:r>
              <a:rPr lang="en-US" altLang="zh-TW" sz="2800" dirty="0"/>
              <a:t> s, e</a:t>
            </a: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/>
              <a:t> e</a:t>
            </a:r>
            <a:r>
              <a:rPr lang="zh-TW" altLang="en-US" sz="2800" dirty="0"/>
              <a:t>字串內包含</a:t>
            </a:r>
            <a:r>
              <a:rPr lang="en-US" altLang="zh-TW" sz="2800" dirty="0"/>
              <a:t>s</a:t>
            </a:r>
            <a:r>
              <a:rPr lang="zh-TW" altLang="en-US" sz="2800" dirty="0"/>
              <a:t>兩旁需要刪除的字元</a:t>
            </a:r>
            <a:endParaRPr lang="en-US" altLang="zh-TW" sz="2800" dirty="0"/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/>
              <a:t> </a:t>
            </a:r>
            <a:r>
              <a:rPr lang="zh-TW" altLang="en-US" sz="2800" dirty="0" smtClean="0"/>
              <a:t>回</a:t>
            </a:r>
            <a:r>
              <a:rPr lang="zh-TW" altLang="en-US" sz="2800" dirty="0"/>
              <a:t>傳</a:t>
            </a:r>
            <a:r>
              <a:rPr lang="zh-TW" altLang="en-US" sz="2800" dirty="0" smtClean="0"/>
              <a:t>一</a:t>
            </a:r>
            <a:r>
              <a:rPr lang="zh-TW" altLang="en-US" sz="2800" dirty="0"/>
              <a:t>個新</a:t>
            </a:r>
            <a:r>
              <a:rPr lang="zh-TW" altLang="en-US" sz="2800" dirty="0" smtClean="0"/>
              <a:t>的新的字串，與</a:t>
            </a:r>
            <a:r>
              <a:rPr lang="zh-TW" altLang="en-US" sz="2800"/>
              <a:t>呼叫</a:t>
            </a:r>
            <a:r>
              <a:rPr lang="en-US" altLang="zh-TW" sz="2800" smtClean="0"/>
              <a:t>s.strip(e</a:t>
            </a:r>
            <a:r>
              <a:rPr lang="en-US" altLang="zh-TW" sz="2800" dirty="0"/>
              <a:t>)</a:t>
            </a:r>
            <a:r>
              <a:rPr lang="zh-TW" altLang="en-US" sz="2800" dirty="0"/>
              <a:t>得到相同</a:t>
            </a:r>
            <a:r>
              <a:rPr lang="zh-TW" altLang="en-US" sz="2800" dirty="0" smtClean="0"/>
              <a:t>的結果。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endParaRPr lang="en-US" altLang="zh-TW" sz="2800" dirty="0"/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 smtClean="0"/>
              <a:t> </a:t>
            </a:r>
            <a:r>
              <a:rPr lang="en-US" altLang="zh-TW" sz="2800" dirty="0"/>
              <a:t>Ex: </a:t>
            </a:r>
            <a:r>
              <a:rPr lang="zh-TW" altLang="en-US" sz="2800" dirty="0"/>
              <a:t>輸</a:t>
            </a:r>
            <a:r>
              <a:rPr lang="zh-TW" altLang="en-US" sz="2800" dirty="0" smtClean="0"/>
              <a:t>入                               </a:t>
            </a:r>
            <a:r>
              <a:rPr lang="en-US" altLang="zh-TW" sz="2800" dirty="0" smtClean="0"/>
              <a:t>                  </a:t>
            </a:r>
            <a:r>
              <a:rPr lang="zh-TW" altLang="en-US" sz="2800" dirty="0" smtClean="0"/>
              <a:t>輸出</a:t>
            </a:r>
            <a:endParaRPr lang="en-US" altLang="zh-TW" sz="28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 smtClean="0"/>
              <a:t> Ex</a:t>
            </a:r>
            <a:r>
              <a:rPr lang="en-US" altLang="zh-TW" sz="2800" dirty="0"/>
              <a:t>: </a:t>
            </a:r>
            <a:r>
              <a:rPr lang="zh-TW" altLang="en-US" sz="2800" dirty="0"/>
              <a:t>輸入</a:t>
            </a:r>
            <a:r>
              <a:rPr lang="en-US" altLang="zh-TW" sz="2800" dirty="0"/>
              <a:t>  </a:t>
            </a:r>
            <a:r>
              <a:rPr lang="en-US" altLang="zh-TW" sz="2800" dirty="0" smtClean="0"/>
              <a:t>               </a:t>
            </a:r>
            <a:r>
              <a:rPr lang="zh-TW" altLang="en-US" sz="2800" dirty="0" smtClean="0"/>
              <a:t>                               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輸出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60119" y="4098750"/>
            <a:ext cx="421550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myStripe</a:t>
            </a:r>
            <a:r>
              <a:rPr lang="en-US" altLang="zh-TW" sz="2400" dirty="0">
                <a:solidFill>
                  <a:schemeClr val="bg1"/>
                </a:solidFill>
              </a:rPr>
              <a:t>('I-love-coco.', '.</a:t>
            </a:r>
            <a:r>
              <a:rPr lang="en-US" altLang="zh-TW" sz="2400" dirty="0" err="1">
                <a:solidFill>
                  <a:schemeClr val="bg1"/>
                </a:solidFill>
              </a:rPr>
              <a:t>coI</a:t>
            </a:r>
            <a:r>
              <a:rPr lang="en-US" altLang="zh-TW" sz="2400" dirty="0">
                <a:solidFill>
                  <a:schemeClr val="bg1"/>
                </a:solidFill>
              </a:rPr>
              <a:t>' )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187837" y="4766477"/>
            <a:ext cx="1333791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60119" y="4822539"/>
            <a:ext cx="421550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myStripe</a:t>
            </a:r>
            <a:r>
              <a:rPr lang="en-US" altLang="zh-TW" sz="2400" dirty="0">
                <a:solidFill>
                  <a:schemeClr val="bg1"/>
                </a:solidFill>
              </a:rPr>
              <a:t>('</a:t>
            </a:r>
            <a:r>
              <a:rPr lang="en-US" altLang="zh-TW" sz="2400" dirty="0" err="1">
                <a:solidFill>
                  <a:schemeClr val="bg1"/>
                </a:solidFill>
              </a:rPr>
              <a:t>dodoro</a:t>
            </a:r>
            <a:r>
              <a:rPr lang="en-US" altLang="zh-TW" sz="2400" dirty="0">
                <a:solidFill>
                  <a:schemeClr val="bg1"/>
                </a:solidFill>
              </a:rPr>
              <a:t>', '</a:t>
            </a:r>
            <a:r>
              <a:rPr lang="en-US" altLang="zh-TW" sz="2400" dirty="0" err="1">
                <a:solidFill>
                  <a:schemeClr val="bg1"/>
                </a:solidFill>
              </a:rPr>
              <a:t>dor</a:t>
            </a:r>
            <a:r>
              <a:rPr lang="en-US" altLang="zh-TW" sz="2400" dirty="0">
                <a:solidFill>
                  <a:schemeClr val="bg1"/>
                </a:solidFill>
              </a:rPr>
              <a:t>')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187838" y="4098750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-love-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0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#3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13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定義一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函數</a:t>
            </a:r>
            <a:r>
              <a:rPr lang="zh-TW" altLang="en-US" sz="2800" dirty="0" smtClean="0"/>
              <a:t> </a:t>
            </a:r>
            <a:r>
              <a:rPr lang="en-US" altLang="zh-TW" sz="2800" b="1" dirty="0" err="1">
                <a:latin typeface="Consolas" panose="020B0609020204030204" pitchFamily="49" charset="0"/>
              </a:rPr>
              <a:t>myPalindrome</a:t>
            </a:r>
            <a:endParaRPr lang="en-US" altLang="zh-TW" sz="2800" b="1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接收</a:t>
            </a:r>
            <a:r>
              <a:rPr lang="en-US" altLang="zh-TW" sz="2800" dirty="0"/>
              <a:t>1</a:t>
            </a:r>
            <a:r>
              <a:rPr lang="zh-TW" altLang="en-US" sz="2800" dirty="0" smtClean="0"/>
              <a:t>個字串參</a:t>
            </a:r>
            <a:r>
              <a:rPr lang="zh-TW" altLang="en-US" sz="2800" dirty="0"/>
              <a:t>數</a:t>
            </a:r>
            <a:r>
              <a:rPr lang="en-US" altLang="zh-TW" sz="2800" dirty="0"/>
              <a:t> s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用遞迴的</a:t>
            </a:r>
            <a:r>
              <a:rPr lang="zh-TW" altLang="en-US" sz="2800" dirty="0"/>
              <a:t>方式檢查此字串是否為對稱</a:t>
            </a:r>
            <a:endParaRPr lang="en-US" altLang="zh-TW" sz="2800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效果等於 </a:t>
            </a:r>
            <a:r>
              <a:rPr lang="en-US" altLang="zh-TW" sz="2800" b="1" dirty="0">
                <a:latin typeface="Consolas" panose="020B0609020204030204" pitchFamily="49" charset="0"/>
              </a:rPr>
              <a:t>s == s[::-1]</a:t>
            </a:r>
          </a:p>
          <a:p>
            <a:r>
              <a:rPr lang="en-US" altLang="zh-TW" sz="2800" dirty="0"/>
              <a:t>Ex:</a:t>
            </a:r>
            <a:r>
              <a:rPr lang="zh-TW" altLang="en-US" sz="2800" dirty="0"/>
              <a:t> 輸</a:t>
            </a:r>
            <a:r>
              <a:rPr lang="zh-TW" altLang="en-US" sz="2800" dirty="0" smtClean="0"/>
              <a:t>入                            輸</a:t>
            </a:r>
            <a:r>
              <a:rPr lang="zh-TW" altLang="en-US" sz="2800" dirty="0"/>
              <a:t>出 </a:t>
            </a: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輸入 </a:t>
            </a:r>
            <a:r>
              <a:rPr lang="zh-TW" altLang="en-US" sz="2800" dirty="0" smtClean="0"/>
              <a:t>                           輸</a:t>
            </a:r>
            <a:r>
              <a:rPr lang="zh-TW" altLang="en-US" sz="2800" dirty="0"/>
              <a:t>出 </a:t>
            </a:r>
            <a:endParaRPr lang="en-US" altLang="zh-TW" sz="2800" dirty="0"/>
          </a:p>
          <a:p>
            <a:r>
              <a:rPr lang="en-US" altLang="zh-TW" sz="2800" dirty="0"/>
              <a:t>Ex: </a:t>
            </a:r>
            <a:r>
              <a:rPr lang="zh-TW" altLang="en-US" sz="2800" dirty="0"/>
              <a:t>輸</a:t>
            </a:r>
            <a:r>
              <a:rPr lang="zh-TW" altLang="en-US" sz="2800" dirty="0" smtClean="0"/>
              <a:t>入                            輸出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00001" y="3500148"/>
            <a:ext cx="23880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123456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398078" y="4811737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True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00001" y="4174489"/>
            <a:ext cx="23880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anna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22627" y="4811737"/>
            <a:ext cx="23654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s</a:t>
            </a:r>
            <a:r>
              <a:rPr lang="en-US" sz="2400" dirty="0">
                <a:solidFill>
                  <a:schemeClr val="bg1"/>
                </a:solidFill>
              </a:rPr>
              <a:t>tep on no pets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392507" y="4169417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True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7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403840" y="3501939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False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51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#4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定義一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函數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LCS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接收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個字串參</a:t>
            </a:r>
            <a:r>
              <a:rPr lang="zh-TW" altLang="en-US" sz="2800" dirty="0"/>
              <a:t>數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str1, str2</a:t>
            </a:r>
            <a:endParaRPr lang="en-US" altLang="zh-TW" sz="2800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輸出</a:t>
            </a:r>
            <a:r>
              <a:rPr lang="zh-TW" altLang="en-US" sz="2800" dirty="0" smtClean="0"/>
              <a:t>這兩個字串的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最長共同子字串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</a:t>
            </a:r>
            <a:r>
              <a:rPr lang="zh-TW" altLang="en-US" sz="2800" dirty="0" smtClean="0"/>
              <a:t>入                            輸</a:t>
            </a:r>
            <a:r>
              <a:rPr lang="zh-TW" altLang="en-US" sz="2800" dirty="0"/>
              <a:t>出 </a:t>
            </a: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輸入 </a:t>
            </a:r>
            <a:r>
              <a:rPr lang="zh-TW" altLang="en-US" sz="2800" dirty="0" smtClean="0"/>
              <a:t>                           輸</a:t>
            </a:r>
            <a:r>
              <a:rPr lang="zh-TW" altLang="en-US" sz="2800" dirty="0"/>
              <a:t>出 </a:t>
            </a:r>
            <a:endParaRPr lang="en-US" altLang="zh-TW" sz="2800" dirty="0"/>
          </a:p>
          <a:p>
            <a:r>
              <a:rPr lang="en-US" altLang="zh-TW" sz="2800" dirty="0"/>
              <a:t>Ex: </a:t>
            </a:r>
            <a:r>
              <a:rPr lang="zh-TW" altLang="en-US" sz="2800" dirty="0"/>
              <a:t>輸</a:t>
            </a:r>
            <a:r>
              <a:rPr lang="zh-TW" altLang="en-US" sz="2800" dirty="0" smtClean="0"/>
              <a:t>入                            輸出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00001" y="3500148"/>
            <a:ext cx="2388090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chemeClr val="bg1"/>
                </a:solidFill>
                <a:latin typeface="+mj-lt"/>
                <a:ea typeface="細明體" panose="02020509000000000000" pitchFamily="49" charset="-120"/>
              </a:rPr>
              <a:t>apple, </a:t>
            </a:r>
            <a:r>
              <a:rPr lang="en-US" altLang="zh-TW" sz="2600" dirty="0" err="1" smtClean="0">
                <a:solidFill>
                  <a:schemeClr val="bg1"/>
                </a:solidFill>
                <a:latin typeface="+mj-lt"/>
                <a:ea typeface="細明體" panose="02020509000000000000" pitchFamily="49" charset="-120"/>
              </a:rPr>
              <a:t>ppe</a:t>
            </a:r>
            <a:endParaRPr lang="en-US" altLang="zh-TW" sz="2600" dirty="0">
              <a:solidFill>
                <a:schemeClr val="bg1"/>
              </a:solidFill>
              <a:latin typeface="+mj-lt"/>
              <a:ea typeface="細明體" panose="02020509000000000000" pitchFamily="49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398078" y="4811737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oo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00001" y="4174489"/>
            <a:ext cx="23880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Tokyo, Toronto 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22627" y="4811737"/>
            <a:ext cx="23654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Tokyo, Boston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392507" y="4169417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Too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7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403840" y="3501939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ppe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3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#5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#5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定義一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函數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nonAdjacent</a:t>
            </a:r>
            <a:r>
              <a:rPr lang="zh-TW" altLang="en-US" sz="2800" dirty="0" smtClean="0"/>
              <a:t>，接收</a:t>
            </a:r>
            <a:r>
              <a:rPr lang="en-US" altLang="zh-TW" sz="2800" dirty="0"/>
              <a:t>1</a:t>
            </a:r>
            <a:r>
              <a:rPr lang="zh-TW" altLang="en-US" sz="2800" dirty="0" smtClean="0"/>
              <a:t>個字串參</a:t>
            </a:r>
            <a:r>
              <a:rPr lang="zh-TW" altLang="en-US" sz="2800" dirty="0"/>
              <a:t>數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str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若這個字串</a:t>
            </a:r>
            <a:r>
              <a:rPr lang="en-US" altLang="zh-TW" sz="2800" dirty="0" err="1" smtClean="0"/>
              <a:t>str</a:t>
            </a:r>
            <a:r>
              <a:rPr lang="zh-TW" altLang="en-US" sz="2800" dirty="0" smtClean="0"/>
              <a:t>經過</a:t>
            </a:r>
            <a:r>
              <a:rPr lang="zh-TW" altLang="en-US" sz="2800" dirty="0"/>
              <a:t>重</a:t>
            </a:r>
            <a:r>
              <a:rPr lang="zh-TW" altLang="en-US" sz="2800" dirty="0" smtClean="0"/>
              <a:t>新排序後，可以得到一字串</a:t>
            </a:r>
            <a:r>
              <a:rPr lang="en-US" altLang="zh-TW" sz="2800" dirty="0" smtClean="0"/>
              <a:t>str2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使得任</a:t>
            </a:r>
            <a:r>
              <a:rPr lang="zh-TW" altLang="en-US" sz="2800" dirty="0"/>
              <a:t>何</a:t>
            </a:r>
            <a:r>
              <a:rPr lang="zh-TW" altLang="en-US" sz="2800" dirty="0" smtClean="0"/>
              <a:t>兩個</a:t>
            </a:r>
            <a:r>
              <a:rPr lang="zh-TW" altLang="en-US" sz="2800" dirty="0"/>
              <a:t>在此字串</a:t>
            </a:r>
            <a:r>
              <a:rPr lang="en-US" altLang="zh-TW" sz="2800" dirty="0"/>
              <a:t>str2</a:t>
            </a:r>
            <a:r>
              <a:rPr lang="zh-TW" altLang="en-US" sz="2800" dirty="0" smtClean="0"/>
              <a:t>中</a:t>
            </a:r>
            <a:r>
              <a:rPr lang="zh-TW" altLang="en-US" sz="2800" dirty="0"/>
              <a:t>的</a:t>
            </a:r>
            <a:r>
              <a:rPr lang="zh-TW" altLang="en-US" sz="2800" dirty="0" smtClean="0">
                <a:solidFill>
                  <a:srgbClr val="FFC000"/>
                </a:solidFill>
              </a:rPr>
              <a:t>相</a:t>
            </a:r>
            <a:r>
              <a:rPr lang="zh-TW" altLang="en-US" sz="2800" dirty="0">
                <a:solidFill>
                  <a:srgbClr val="FFC000"/>
                </a:solidFill>
              </a:rPr>
              <a:t>鄰字</a:t>
            </a:r>
            <a:r>
              <a:rPr lang="zh-TW" altLang="en-US" sz="2800" dirty="0" smtClean="0">
                <a:solidFill>
                  <a:srgbClr val="FFC000"/>
                </a:solidFill>
              </a:rPr>
              <a:t>元</a:t>
            </a:r>
            <a:r>
              <a:rPr lang="zh-TW" altLang="en-US" sz="2800" dirty="0" smtClean="0"/>
              <a:t>不同，則輸出字串</a:t>
            </a:r>
            <a:r>
              <a:rPr lang="en-US" altLang="zh-TW" sz="2800" dirty="0" smtClean="0"/>
              <a:t>str2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若</a:t>
            </a:r>
            <a:r>
              <a:rPr lang="zh-TW" altLang="en-US" sz="2800" dirty="0"/>
              <a:t>經過重新排序</a:t>
            </a:r>
            <a:r>
              <a:rPr lang="zh-TW" altLang="en-US" sz="2800" dirty="0" smtClean="0"/>
              <a:t>後，無法得到此種字串，則輸出空字串。</a:t>
            </a: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</a:t>
            </a:r>
            <a:r>
              <a:rPr lang="zh-TW" altLang="en-US" sz="2800" dirty="0" smtClean="0"/>
              <a:t>入                            輸</a:t>
            </a:r>
            <a:r>
              <a:rPr lang="zh-TW" altLang="en-US" sz="2800" dirty="0"/>
              <a:t>出 </a:t>
            </a: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輸入 </a:t>
            </a:r>
            <a:r>
              <a:rPr lang="zh-TW" altLang="en-US" sz="2800" dirty="0" smtClean="0"/>
              <a:t>                           輸</a:t>
            </a:r>
            <a:r>
              <a:rPr lang="zh-TW" altLang="en-US" sz="2800" dirty="0"/>
              <a:t>出 </a:t>
            </a:r>
            <a:endParaRPr lang="en-US" altLang="zh-TW" sz="2800" dirty="0"/>
          </a:p>
          <a:p>
            <a:pPr lvl="1"/>
            <a:r>
              <a:rPr lang="zh-TW" altLang="en-US" sz="2200" dirty="0" smtClean="0"/>
              <a:t>因有很多種方法可以將</a:t>
            </a:r>
            <a:r>
              <a:rPr lang="en-US" altLang="zh-TW" sz="2200" dirty="0" smtClean="0"/>
              <a:t>EE</a:t>
            </a:r>
            <a:r>
              <a:rPr lang="zh-TW" altLang="en-US" sz="2200" dirty="0"/>
              <a:t>隔</a:t>
            </a:r>
            <a:r>
              <a:rPr lang="zh-TW" altLang="en-US" sz="2200" dirty="0" smtClean="0"/>
              <a:t>開，只要表達式中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任兩相鄰字元不相同就可以。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29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67813" y="3475864"/>
            <a:ext cx="2388090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chemeClr val="bg1"/>
                </a:solidFill>
                <a:latin typeface="+mj-lt"/>
                <a:ea typeface="細明體" panose="02020509000000000000" pitchFamily="49" charset="-120"/>
              </a:rPr>
              <a:t>1223333</a:t>
            </a:r>
            <a:endParaRPr lang="en-US" altLang="zh-TW" sz="2600" dirty="0">
              <a:solidFill>
                <a:schemeClr val="bg1"/>
              </a:solidFill>
              <a:latin typeface="+mj-lt"/>
              <a:ea typeface="細明體" panose="02020509000000000000" pitchFamily="49" charset="-120"/>
            </a:endParaRPr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67813" y="4150205"/>
            <a:ext cx="23880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NTUEE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440378" y="4174120"/>
            <a:ext cx="173614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UNETE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7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451711" y="3506642"/>
            <a:ext cx="172481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3132323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140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串資料型態</a:t>
            </a:r>
            <a:endParaRPr lang="en-US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常用字串函數</a:t>
            </a:r>
            <a:endParaRPr lang="en-US" altLang="zh-TW" sz="3200" dirty="0" smtClean="0"/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</a:t>
            </a:r>
            <a:endParaRPr lang="en-US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/>
          </a:p>
          <a:p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/>
              <a:t>The 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回饋表單</a:t>
            </a:r>
            <a:r>
              <a:rPr lang="zh-TW" altLang="en-US" dirty="0" smtClean="0"/>
              <a:t>：</a:t>
            </a:r>
            <a:endParaRPr lang="en-US" altLang="zh-TW" b="1" dirty="0"/>
          </a:p>
          <a:p>
            <a:r>
              <a:rPr lang="en-US" altLang="zh-TW" dirty="0">
                <a:hlinkClick r:id="rId2"/>
              </a:rPr>
              <a:t>https://goo.gl/forms/E6CKV0WzAYR8Locm2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66C374-31C4-4BA8-9288-A718ECF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F24155-3791-4BEF-9D7A-441A74E6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30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DD0C3A-337A-4CFD-8571-1E1044469F70}"/>
              </a:ext>
            </a:extLst>
          </p:cNvPr>
          <p:cNvSpPr/>
          <p:nvPr/>
        </p:nvSpPr>
        <p:spPr>
          <a:xfrm>
            <a:off x="2122517" y="1914344"/>
            <a:ext cx="8767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3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51" y="2936427"/>
            <a:ext cx="2703356" cy="27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串資料型態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8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</a:rPr>
              <a:t>字串資料型態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串即為一串字符。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串兩側需要用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zh-TW" altLang="en-US" sz="2800" dirty="0" smtClean="0"/>
              <a:t>或單</a:t>
            </a:r>
            <a:r>
              <a:rPr lang="zh-TW" altLang="en-US" sz="2800" dirty="0"/>
              <a:t>引號</a:t>
            </a:r>
            <a:r>
              <a:rPr lang="zh-TW" altLang="en-US" sz="2800" dirty="0" smtClean="0"/>
              <a:t>包住。</a:t>
            </a:r>
            <a:endParaRPr lang="en-US" altLang="zh-TW" sz="2800" dirty="0"/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sz="2800" dirty="0" smtClean="0"/>
              <a:t>型態為 </a:t>
            </a:r>
            <a:r>
              <a:rPr lang="en-US" altLang="zh-TW" sz="2800" b="1" dirty="0" smtClean="0">
                <a:latin typeface="Consolas" panose="020B0609020204030204" pitchFamily="49" charset="0"/>
              </a:rPr>
              <a:t>&lt;class ‘</a:t>
            </a:r>
            <a:r>
              <a:rPr lang="en-US" altLang="zh-TW" sz="2800" b="1" dirty="0" err="1" smtClean="0">
                <a:latin typeface="Consolas" panose="020B0609020204030204" pitchFamily="49" charset="0"/>
              </a:rPr>
              <a:t>str</a:t>
            </a:r>
            <a:r>
              <a:rPr lang="en-US" altLang="zh-TW" sz="2800" b="1" dirty="0" smtClean="0">
                <a:latin typeface="Consolas" panose="020B0609020204030204" pitchFamily="49" charset="0"/>
              </a:rPr>
              <a:t>’&gt;</a:t>
            </a:r>
            <a:endParaRPr lang="en-US" altLang="zh-TW" sz="2800" dirty="0">
              <a:latin typeface="+mj-ea"/>
              <a:ea typeface="+mj-ea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en-US" altLang="zh-TW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input()</a:t>
            </a:r>
            <a:r>
              <a:rPr lang="zh-TW" altLang="en-US" sz="2800" dirty="0" smtClean="0"/>
              <a:t>函數傳入的預設值型態為字串。</a:t>
            </a:r>
            <a:endParaRPr lang="en-US" altLang="zh-TW" sz="2800" dirty="0"/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sz="2800" dirty="0" smtClean="0"/>
              <a:t>使用</a:t>
            </a:r>
            <a:r>
              <a:rPr lang="en-US" altLang="zh-TW" sz="28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2800" dirty="0" smtClean="0"/>
              <a:t>函數可以取得字串之長度。</a:t>
            </a:r>
            <a:endParaRPr lang="en-US" altLang="zh-TW" sz="2800" dirty="0" smtClean="0"/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一字串長度即為在此字串中的字元數目</a:t>
            </a:r>
            <a:r>
              <a:rPr lang="en-US" altLang="zh-TW" sz="2800" dirty="0" smtClean="0"/>
              <a:t>)</a:t>
            </a:r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8275967" y="3763741"/>
            <a:ext cx="3373833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&lt;class '</a:t>
            </a:r>
            <a:r>
              <a:rPr lang="en-US" altLang="zh-TW" sz="2000" b="1" dirty="0" err="1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</a:t>
            </a:r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'&gt;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London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&lt;class '</a:t>
            </a:r>
            <a:r>
              <a:rPr lang="en-US" altLang="zh-TW" sz="2000" b="1" dirty="0" err="1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</a:t>
            </a:r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'&gt;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8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6</a:t>
            </a:r>
          </a:p>
        </p:txBody>
      </p:sp>
      <p:sp>
        <p:nvSpPr>
          <p:cNvPr id="13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275967" y="1007860"/>
            <a:ext cx="3373833" cy="255454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string1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"New York"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(string1) )</a:t>
            </a:r>
          </a:p>
          <a:p>
            <a:endParaRPr lang="en-US" altLang="zh-TW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string2 = 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(string2) )</a:t>
            </a:r>
          </a:p>
          <a:p>
            <a:endParaRPr lang="en-US" altLang="zh-TW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(string1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(string2) 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取出字串中的字元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字串中的每個字元可以用其對應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(index)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字串的位置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(index)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由第一個字元開始依序為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0,1,…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置亦可由最後一個字元開始，用負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6</a:t>
            </a:fld>
            <a:endParaRPr lang="zh-TW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787433" y="3835114"/>
          <a:ext cx="822923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6591235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57148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27408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107130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60770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99135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908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字串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!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8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正數</a:t>
                      </a:r>
                      <a:r>
                        <a:rPr lang="en-US" altLang="zh-TW" b="1" dirty="0" smtClean="0"/>
                        <a:t>i</a:t>
                      </a:r>
                      <a:r>
                        <a:rPr lang="en-US" b="1" dirty="0" smtClean="0"/>
                        <a:t>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3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負號</a:t>
                      </a:r>
                      <a:r>
                        <a:rPr lang="en-US" altLang="zh-TW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</a:t>
            </a:r>
            <a:r>
              <a:rPr lang="zh-TW" altLang="en-US" dirty="0"/>
              <a:t>的</a:t>
            </a:r>
            <a:r>
              <a:rPr lang="zh-TW" altLang="en-US" dirty="0" smtClean="0"/>
              <a:t>子字串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string[ 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end_index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]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取出位置從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end_index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的子字串。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若不指定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則電腦預設為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5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</a:t>
            </a:r>
            <a:r>
              <a:rPr lang="zh-TW" altLang="en-US" dirty="0"/>
              <a:t>的</a:t>
            </a:r>
            <a:r>
              <a:rPr lang="zh-TW" altLang="en-US" dirty="0" smtClean="0"/>
              <a:t>子字串</a:t>
            </a:r>
            <a:endParaRPr lang="zh-TW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531938"/>
          <a:ext cx="1097121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2828">
                  <a:extLst>
                    <a:ext uri="{9D8B030D-6E8A-4147-A177-3AD203B41FA5}">
                      <a16:colId xmlns:a16="http://schemas.microsoft.com/office/drawing/2014/main" val="4035689153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1228398350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797056407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2107300919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540065172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675805913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2713989701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054383465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002941981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1918110249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2611343221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401847205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66331307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219392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字串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marL="104488" marR="104488"/>
                </a:tc>
                <a:extLst>
                  <a:ext uri="{0D108BD9-81ED-4DB2-BD59-A6C34878D82A}">
                    <a16:rowId xmlns:a16="http://schemas.microsoft.com/office/drawing/2014/main" val="192304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正數</a:t>
                      </a:r>
                      <a:r>
                        <a:rPr lang="en-US" altLang="zh-TW" dirty="0" smtClean="0"/>
                        <a:t>index</a:t>
                      </a:r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04488" marR="104488"/>
                </a:tc>
                <a:extLst>
                  <a:ext uri="{0D108BD9-81ED-4DB2-BD59-A6C34878D82A}">
                    <a16:rowId xmlns:a16="http://schemas.microsoft.com/office/drawing/2014/main" val="395197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負數</a:t>
                      </a:r>
                      <a:r>
                        <a:rPr lang="en-US" altLang="zh-TW" dirty="0" smtClean="0"/>
                        <a:t>index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104488" marR="104488"/>
                </a:tc>
                <a:extLst>
                  <a:ext uri="{0D108BD9-81ED-4DB2-BD59-A6C34878D82A}">
                    <a16:rowId xmlns:a16="http://schemas.microsoft.com/office/drawing/2014/main" val="781797962"/>
                  </a:ext>
                </a:extLst>
              </a:tr>
            </a:tbl>
          </a:graphicData>
        </a:graphic>
      </p:graphicFrame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291478" y="3455965"/>
            <a:ext cx="3605122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altLang="zh-TW" sz="24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</a:p>
          <a:p>
            <a:r>
              <a:rPr lang="pt-BR" altLang="zh-TW" sz="24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 Francisco</a:t>
            </a:r>
          </a:p>
          <a:p>
            <a:r>
              <a:rPr lang="pt-BR" altLang="zh-TW" sz="24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</a:p>
          <a:p>
            <a:r>
              <a:rPr lang="pt-BR" altLang="zh-TW" sz="24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San</a:t>
            </a:r>
          </a:p>
          <a:p>
            <a:r>
              <a:rPr lang="pt-BR" altLang="zh-TW" sz="24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 Francisc</a:t>
            </a:r>
            <a:endParaRPr lang="en-US" altLang="zh-TW" sz="2400" b="1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95400" y="3455965"/>
            <a:ext cx="5549942" cy="193899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string3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“San Francisco"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string3[2:4]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string3[2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:]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string3[2:4]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string3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[ :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4]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string3[2:-1] 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</a:t>
            </a:r>
            <a:r>
              <a:rPr lang="zh-TW" altLang="en-US" dirty="0"/>
              <a:t>的</a:t>
            </a:r>
            <a:r>
              <a:rPr lang="zh-TW" altLang="en-US" dirty="0" smtClean="0"/>
              <a:t>子字串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string[ 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end_index</a:t>
            </a: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b="1" dirty="0" err="1" smtClean="0">
                <a:solidFill>
                  <a:srgbClr val="92D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stepSize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]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則會取出位置從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</a:t>
            </a:r>
            <a:r>
              <a:rPr lang="en-US" altLang="zh-TW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end_index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以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的子字串中，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每</a:t>
            </a:r>
            <a:r>
              <a:rPr lang="en-US" altLang="zh-TW" b="1" dirty="0" err="1" smtClean="0">
                <a:solidFill>
                  <a:srgbClr val="92D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stepSize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取出字元輸出成最後的字串。</a:t>
            </a:r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格線條 16x9">
  <a:themeElements>
    <a:clrScheme name="TA Lab">
      <a:dk1>
        <a:srgbClr val="2D2E2D"/>
      </a:dk1>
      <a:lt1>
        <a:sysClr val="window" lastClr="FFFFFF"/>
      </a:lt1>
      <a:dk2>
        <a:srgbClr val="000000"/>
      </a:dk2>
      <a:lt2>
        <a:srgbClr val="D7E7ED"/>
      </a:lt2>
      <a:accent1>
        <a:srgbClr val="247BA0"/>
      </a:accent1>
      <a:accent2>
        <a:srgbClr val="54457F"/>
      </a:accent2>
      <a:accent3>
        <a:srgbClr val="4AC929"/>
      </a:accent3>
      <a:accent4>
        <a:srgbClr val="FDC00E"/>
      </a:accent4>
      <a:accent5>
        <a:srgbClr val="65524A"/>
      </a:accent5>
      <a:accent6>
        <a:srgbClr val="D62839"/>
      </a:accent6>
      <a:hlink>
        <a:srgbClr val="1E3888"/>
      </a:hlink>
      <a:folHlink>
        <a:srgbClr val="6F808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0</TotalTime>
  <Words>1472</Words>
  <Application>Microsoft Office PowerPoint</Application>
  <PresentationFormat>寬螢幕</PresentationFormat>
  <Paragraphs>442</Paragraphs>
  <Slides>30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Microsoft JhengHei UI</vt:lpstr>
      <vt:lpstr>細明體</vt:lpstr>
      <vt:lpstr>微軟正黑體</vt:lpstr>
      <vt:lpstr>Arial</vt:lpstr>
      <vt:lpstr>Consolas</vt:lpstr>
      <vt:lpstr>菱格線條 16x9</vt:lpstr>
      <vt:lpstr>商管程式設計 107-2 TA Lab 7</vt:lpstr>
      <vt:lpstr>Progress of Course</vt:lpstr>
      <vt:lpstr>Agenda</vt:lpstr>
      <vt:lpstr>字串資料型態</vt:lpstr>
      <vt:lpstr>字串資料型態</vt:lpstr>
      <vt:lpstr>取出字串中的字元</vt:lpstr>
      <vt:lpstr>取出字串中的子字串</vt:lpstr>
      <vt:lpstr>取出字串中的子字串</vt:lpstr>
      <vt:lpstr>取出字串中的子字串</vt:lpstr>
      <vt:lpstr>取出字串中的子字串</vt:lpstr>
      <vt:lpstr>字串的運算</vt:lpstr>
      <vt:lpstr>尋訪一字串中的字元</vt:lpstr>
      <vt:lpstr>常用字串函數</vt:lpstr>
      <vt:lpstr>常用字串函數</vt:lpstr>
      <vt:lpstr>常用字串函數</vt:lpstr>
      <vt:lpstr>常用字串函數</vt:lpstr>
      <vt:lpstr>常用字串函數</vt:lpstr>
      <vt:lpstr>指定字串輸出格式</vt:lpstr>
      <vt:lpstr>常用字串函數</vt:lpstr>
      <vt:lpstr>Practice #1</vt:lpstr>
      <vt:lpstr>Practice #1</vt:lpstr>
      <vt:lpstr>Practice #2</vt:lpstr>
      <vt:lpstr>Practice #2</vt:lpstr>
      <vt:lpstr>Practice #3</vt:lpstr>
      <vt:lpstr>Practice #3</vt:lpstr>
      <vt:lpstr>Practice #4</vt:lpstr>
      <vt:lpstr>Practice #4</vt:lpstr>
      <vt:lpstr>Practice #5</vt:lpstr>
      <vt:lpstr>Practice #5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107-1 商管程式設計 助教工作說明</dc:title>
  <dc:creator>允頎 鄭</dc:creator>
  <cp:lastModifiedBy>筑媛 楊</cp:lastModifiedBy>
  <cp:revision>208</cp:revision>
  <dcterms:created xsi:type="dcterms:W3CDTF">2018-09-03T14:56:15Z</dcterms:created>
  <dcterms:modified xsi:type="dcterms:W3CDTF">2019-04-17T10:20:13Z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