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93" r:id="rId19"/>
    <p:sldId id="294" r:id="rId20"/>
    <p:sldId id="295" r:id="rId21"/>
    <p:sldId id="296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7" r:id="rId30"/>
    <p:sldId id="288" r:id="rId31"/>
    <p:sldId id="289" r:id="rId32"/>
    <p:sldId id="290" r:id="rId33"/>
    <p:sldId id="291" r:id="rId34"/>
    <p:sldId id="299" r:id="rId35"/>
    <p:sldId id="300" r:id="rId36"/>
    <p:sldId id="301" r:id="rId37"/>
    <p:sldId id="302" r:id="rId3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允頎 鄭" initials="允頎" lastIdx="1" clrIdx="0">
    <p:extLst>
      <p:ext uri="{19B8F6BF-5375-455C-9EA6-DF929625EA0E}">
        <p15:presenceInfo xmlns:p15="http://schemas.microsoft.com/office/powerpoint/2012/main" userId="4187eaf30c4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370" autoAdjust="0"/>
  </p:normalViewPr>
  <p:slideViewPr>
    <p:cSldViewPr snapToGrid="0">
      <p:cViewPr varScale="1">
        <p:scale>
          <a:sx n="81" d="100"/>
          <a:sy n="81" d="100"/>
        </p:scale>
        <p:origin x="677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9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08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2019年4月28日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2019年4月28日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014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909346"/>
            <a:ext cx="1097108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5432564"/>
            <a:ext cx="10971080" cy="457200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11377" y="5294175"/>
            <a:ext cx="109675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541573"/>
            <a:ext cx="1097108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6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5431536"/>
            <a:ext cx="10971080" cy="4572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09601" y="5294175"/>
            <a:ext cx="10971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000" dirty="0" smtClean="0"/>
            </a:lvl1pPr>
            <a:lvl2pPr>
              <a:defRPr lang="zh-TW" altLang="en-US" sz="2600" dirty="0" smtClean="0"/>
            </a:lvl2pPr>
            <a:lvl3pPr>
              <a:defRPr lang="zh-TW" altLang="en-US" sz="2400" dirty="0" smtClean="0"/>
            </a:lvl3pPr>
            <a:lvl4pPr>
              <a:defRPr lang="zh-TW" altLang="en-US" sz="2000" dirty="0" smtClean="0"/>
            </a:lvl4pPr>
            <a:lvl5pPr>
              <a:defRPr lang="zh-TW" altLang="en-US" sz="1800" dirty="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600" smtClean="0"/>
            </a:lvl1pPr>
            <a:lvl2pPr>
              <a:defRPr lang="zh-TW" altLang="en-US" sz="2400" smtClean="0"/>
            </a:lvl2pPr>
            <a:lvl3pPr>
              <a:defRPr lang="zh-TW" altLang="en-US" sz="2000" smtClean="0"/>
            </a:lvl3pPr>
            <a:lvl4pPr>
              <a:defRPr lang="zh-TW" altLang="en-US" sz="1800" smtClean="0"/>
            </a:lvl4pPr>
            <a:lvl5pPr>
              <a:defRPr lang="zh-TW" altLang="en-US" sz="1600" dirty="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201943"/>
            <a:ext cx="10971080" cy="98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532717"/>
            <a:ext cx="10971080" cy="449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5" rtl="0"/>
            <a:r>
              <a:rPr lang="zh-TW" altLang="en-US" dirty="0" smtClean="0"/>
              <a:t>第六層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dogs.ntu.im/judge/problem/view/180201110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dogs.ntu.im/judge/problem/view/180502120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dogs.ntu.im/judge/problem/view/180201120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商管程式設計 </a:t>
            </a:r>
            <a:r>
              <a:rPr lang="en-US" altLang="zh-TW" dirty="0" smtClean="0"/>
              <a:t>107-2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TA Lab </a:t>
            </a: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2019/05/01-02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1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資料</a:t>
            </a:r>
            <a:r>
              <a:rPr lang="zh-TW" altLang="en-US" dirty="0"/>
              <a:t>結構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Structure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tuple</a:t>
            </a:r>
            <a:r>
              <a:rPr lang="zh-TW" altLang="en-US" dirty="0" smtClean="0">
                <a:latin typeface="Consolas" panose="020B0609020204030204" pitchFamily="49" charset="0"/>
              </a:rPr>
              <a:t>資料結構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圓</a:t>
            </a:r>
            <a:r>
              <a:rPr lang="zh-TW" altLang="en-US" sz="1800" dirty="0"/>
              <a:t>括號宣告</a:t>
            </a:r>
            <a:endParaRPr lang="en-US" altLang="zh-TW" sz="1800" dirty="0"/>
          </a:p>
          <a:p>
            <a:pPr lvl="1"/>
            <a:r>
              <a:rPr lang="en-US" altLang="zh-TW" sz="1800" dirty="0"/>
              <a:t>tuples</a:t>
            </a:r>
            <a:r>
              <a:rPr lang="zh-TW" altLang="en-US" sz="1800" dirty="0"/>
              <a:t>只有一個元素的話最後面一定要加逗</a:t>
            </a:r>
            <a:r>
              <a:rPr lang="zh-TW" altLang="en-US" sz="1800" dirty="0" smtClean="0"/>
              <a:t>點</a:t>
            </a:r>
            <a:r>
              <a:rPr lang="en-US" altLang="zh-TW" sz="1800" dirty="0" smtClean="0"/>
              <a:t>: (</a:t>
            </a:r>
            <a:r>
              <a:rPr lang="en-US" altLang="zh-TW" sz="1800" dirty="0"/>
              <a:t>11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就</a:t>
            </a:r>
            <a:r>
              <a:rPr lang="zh-TW" altLang="en-US" sz="1800" dirty="0"/>
              <a:t>是整</a:t>
            </a:r>
            <a:r>
              <a:rPr lang="zh-TW" altLang="en-US" sz="1800" dirty="0" smtClean="0"/>
              <a:t>數，</a:t>
            </a:r>
            <a:r>
              <a:rPr lang="en-US" altLang="zh-TW" sz="1800" dirty="0" smtClean="0"/>
              <a:t>(</a:t>
            </a:r>
            <a:r>
              <a:rPr lang="en-US" altLang="zh-TW" sz="1800" dirty="0"/>
              <a:t>11</a:t>
            </a:r>
            <a:r>
              <a:rPr lang="en-US" altLang="zh-TW" sz="1800" dirty="0" smtClean="0"/>
              <a:t>,)</a:t>
            </a:r>
            <a:r>
              <a:rPr lang="zh-TW" altLang="en-US" sz="1800" dirty="0" smtClean="0"/>
              <a:t> 就是 </a:t>
            </a:r>
            <a:r>
              <a:rPr lang="en-US" altLang="zh-TW" sz="1800" dirty="0" smtClean="0"/>
              <a:t>tuples</a:t>
            </a:r>
            <a:endParaRPr lang="en-US" altLang="zh-TW" sz="1800" dirty="0"/>
          </a:p>
          <a:p>
            <a:r>
              <a:rPr lang="en-US" altLang="zh-TW" sz="1800" dirty="0" smtClean="0"/>
              <a:t>Indexing</a:t>
            </a:r>
            <a:r>
              <a:rPr lang="zh-TW" altLang="en-US" sz="1800" dirty="0" smtClean="0"/>
              <a:t> 取值的</a:t>
            </a:r>
            <a:r>
              <a:rPr lang="zh-TW" altLang="en-US" sz="1800" dirty="0"/>
              <a:t>話是用</a:t>
            </a:r>
            <a:r>
              <a:rPr lang="zh-TW" altLang="en-US" sz="1800" b="1" dirty="0">
                <a:solidFill>
                  <a:srgbClr val="0070C0"/>
                </a:solidFill>
              </a:rPr>
              <a:t>方括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號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[]</a:t>
            </a:r>
            <a:endParaRPr lang="en-US" altLang="zh-TW" sz="180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zh-TW" altLang="en-US" sz="1800" dirty="0" smtClean="0"/>
              <a:t>使用 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1800" i="1" u="sng" dirty="0">
                <a:solidFill>
                  <a:srgbClr val="0070C0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，因</a:t>
            </a:r>
            <a:r>
              <a:rPr lang="zh-TW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18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zh-TW" altLang="en-US" sz="1800" dirty="0" smtClean="0"/>
              <a:t>保留原始 </a:t>
            </a:r>
            <a:r>
              <a:rPr lang="en-US" altLang="zh-TW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並回傳一個新的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list</a:t>
            </a:r>
          </a:p>
          <a:p>
            <a:r>
              <a:rPr lang="en-US" altLang="zh-TW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dirty="0">
                <a:solidFill>
                  <a:schemeClr val="tx2"/>
                </a:solidFill>
              </a:rPr>
              <a:t>轉成 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zh-TW" altLang="en-US" sz="1800" dirty="0">
                <a:solidFill>
                  <a:schemeClr val="tx2"/>
                </a:solidFill>
              </a:rPr>
              <a:t>：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list(</a:t>
            </a:r>
            <a:r>
              <a:rPr lang="en-US" altLang="zh-TW" sz="1800" i="1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/ </a:t>
            </a:r>
            <a:r>
              <a:rPr lang="en-US" altLang="zh-TW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dirty="0">
                <a:solidFill>
                  <a:schemeClr val="tx2"/>
                </a:solidFill>
              </a:rPr>
              <a:t>轉成 </a:t>
            </a:r>
            <a:r>
              <a:rPr lang="en-US" altLang="zh-TW" sz="1800" dirty="0">
                <a:solidFill>
                  <a:schemeClr val="tx2"/>
                </a:solidFill>
              </a:rPr>
              <a:t>tuple</a:t>
            </a:r>
            <a:r>
              <a:rPr lang="zh-TW" altLang="en-US" sz="1800" dirty="0">
                <a:solidFill>
                  <a:schemeClr val="tx2"/>
                </a:solidFill>
              </a:rPr>
              <a:t>：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tuple(</a:t>
            </a:r>
            <a:r>
              <a:rPr lang="en-US" altLang="zh-TW" sz="1800" i="1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TW" altLang="en-US" sz="1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00725" y="4138141"/>
            <a:ext cx="10205947" cy="707886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latin typeface="Consolas" panose="020B0609020204030204" pitchFamily="49" charset="0"/>
              </a:rPr>
              <a:t>mytuple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latin typeface="Consolas" panose="020B0609020204030204" pitchFamily="49" charset="0"/>
              </a:rPr>
              <a:t> (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22</a:t>
            </a:r>
            <a:r>
              <a:rPr lang="en-US" altLang="zh-TW" sz="2000" b="1" dirty="0">
                <a:latin typeface="Consolas" panose="020B0609020204030204" pitchFamily="49" charset="0"/>
              </a:rPr>
              <a:t>, 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11, 33)</a:t>
            </a:r>
          </a:p>
          <a:p>
            <a:r>
              <a:rPr lang="en-US" altLang="zh-TW" sz="2000" b="1" dirty="0" err="1">
                <a:latin typeface="Consolas" panose="020B0609020204030204" pitchFamily="49" charset="0"/>
              </a:rPr>
              <a:t>mytuple.sort</a:t>
            </a:r>
            <a:r>
              <a:rPr lang="en-US" altLang="zh-TW" sz="2000" b="1" dirty="0">
                <a:latin typeface="Consolas" panose="020B0609020204030204" pitchFamily="49" charset="0"/>
              </a:rPr>
              <a:t>() 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AttributeError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 'tuple' object has no attribute 'sort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endParaRPr lang="en-US" altLang="zh-TW" sz="2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300724" y="4847096"/>
            <a:ext cx="10205947" cy="1323439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latin typeface="Consolas" panose="020B0609020204030204" pitchFamily="49" charset="0"/>
              </a:rPr>
              <a:t>mytuple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22</a:t>
            </a:r>
            <a:r>
              <a:rPr lang="en-US" altLang="zh-TW" sz="2000" b="1" dirty="0">
                <a:latin typeface="Consolas" panose="020B0609020204030204" pitchFamily="49" charset="0"/>
              </a:rPr>
              <a:t>, 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11, 33)</a:t>
            </a:r>
          </a:p>
          <a:p>
            <a:r>
              <a:rPr lang="en-US" altLang="zh-TW" sz="2000" b="1" dirty="0" err="1" smtClean="0">
                <a:latin typeface="Consolas" panose="020B0609020204030204" pitchFamily="49" charset="0"/>
              </a:rPr>
              <a:t>newtuple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sorted(</a:t>
            </a:r>
            <a:r>
              <a:rPr lang="en-US" altLang="zh-TW" sz="2000" b="1" dirty="0" err="1" smtClean="0">
                <a:latin typeface="Consolas" panose="020B0609020204030204" pitchFamily="49" charset="0"/>
              </a:rPr>
              <a:t>mytuple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)</a:t>
            </a:r>
            <a:endParaRPr lang="en-US" altLang="zh-TW" sz="2000" b="1" dirty="0" smtClean="0">
              <a:solidFill>
                <a:srgbClr val="204A87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</a:rPr>
              <a:t>mytuple</a:t>
            </a:r>
            <a:r>
              <a:rPr lang="en-US" altLang="zh-TW" sz="2000" b="1" dirty="0">
                <a:latin typeface="Consolas" panose="020B0609020204030204" pitchFamily="49" charset="0"/>
              </a:rPr>
              <a:t>) 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#(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22, 11, 33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zh-TW" sz="2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 smtClean="0">
                <a:latin typeface="Consolas" panose="020B0609020204030204" pitchFamily="49" charset="0"/>
              </a:rPr>
              <a:t>newtuple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) </a:t>
            </a:r>
            <a:r>
              <a:rPr lang="en-US" altLang="zh-TW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#[11</a:t>
            </a:r>
            <a:r>
              <a:rPr lang="en-US" altLang="zh-TW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 22, </a:t>
            </a:r>
            <a:r>
              <a:rPr lang="en-US" altLang="zh-TW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33]</a:t>
            </a:r>
          </a:p>
        </p:txBody>
      </p:sp>
    </p:spTree>
    <p:extLst>
      <p:ext uri="{BB962C8B-B14F-4D97-AF65-F5344CB8AC3E}">
        <p14:creationId xmlns:p14="http://schemas.microsoft.com/office/powerpoint/2010/main" val="29162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anose="020B0609020204030204" pitchFamily="49" charset="0"/>
              </a:rPr>
              <a:t>Dict</a:t>
            </a:r>
            <a:r>
              <a:rPr lang="zh-TW" altLang="en-US" dirty="0" smtClean="0">
                <a:latin typeface="Consolas" panose="020B0609020204030204" pitchFamily="49" charset="0"/>
              </a:rPr>
              <a:t>字典</a:t>
            </a:r>
            <a:r>
              <a:rPr lang="zh-TW" altLang="en-US" dirty="0" smtClean="0"/>
              <a:t>資料</a:t>
            </a:r>
            <a:r>
              <a:rPr lang="zh-TW" altLang="en-US" dirty="0"/>
              <a:t>結構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儲存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keys</a:t>
            </a:r>
            <a:r>
              <a:rPr lang="zh-TW" altLang="en-US" sz="1800" dirty="0" smtClean="0"/>
              <a:t> 和 對應的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values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的資料結構。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= {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key1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: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value1</a:t>
            </a:r>
            <a:r>
              <a:rPr lang="en-US" altLang="zh-TW" sz="1800" dirty="0" smtClean="0"/>
              <a:t>,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key2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: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value2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,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key3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: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value3</a:t>
            </a:r>
            <a:r>
              <a:rPr lang="en-US" altLang="zh-TW" sz="1800" dirty="0" smtClean="0"/>
              <a:t> }</a:t>
            </a:r>
            <a:endParaRPr lang="zh-TW" altLang="en-US" sz="1800" dirty="0"/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zh-TW" altLang="en-US" sz="1800" dirty="0" smtClean="0"/>
              <a:t>字典中有很多 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item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每</a:t>
            </a:r>
            <a:r>
              <a:rPr lang="zh-TW" altLang="en-US" sz="1800" dirty="0" smtClean="0"/>
              <a:t>一個 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item </a:t>
            </a:r>
            <a:r>
              <a:rPr lang="zh-TW" altLang="en-US" sz="1800" dirty="0" smtClean="0"/>
              <a:t>就是</a:t>
            </a:r>
            <a:r>
              <a:rPr lang="zh-TW" altLang="en-US" sz="1800" dirty="0"/>
              <a:t>一</a:t>
            </a:r>
            <a:r>
              <a:rPr lang="zh-TW" altLang="en-US" sz="1800" dirty="0" smtClean="0"/>
              <a:t>組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</a:t>
            </a:r>
            <a:r>
              <a:rPr lang="en-US" altLang="zh-TW" sz="1800" dirty="0" smtClean="0"/>
              <a:t>-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 </a:t>
            </a:r>
            <a:r>
              <a:rPr lang="zh-TW" altLang="en-US" sz="1800" dirty="0" smtClean="0"/>
              <a:t>對，其中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跟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可以</a:t>
            </a:r>
            <a:r>
              <a:rPr lang="zh-TW" altLang="en-US" sz="1800" dirty="0"/>
              <a:t>是任意的資料結</a:t>
            </a:r>
            <a:r>
              <a:rPr lang="zh-TW" altLang="en-US" sz="1800" dirty="0" smtClean="0"/>
              <a:t>構。</a:t>
            </a:r>
            <a:endParaRPr lang="en-US" altLang="zh-TW" sz="1800" dirty="0" smtClean="0"/>
          </a:p>
          <a:p>
            <a:r>
              <a:rPr lang="zh-TW" altLang="en-US" sz="1800" dirty="0" smtClean="0"/>
              <a:t>透過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來</a:t>
            </a:r>
            <a:r>
              <a:rPr lang="en-US" altLang="zh-TW" sz="1800" dirty="0" smtClean="0"/>
              <a:t>indexing</a:t>
            </a:r>
            <a:r>
              <a:rPr lang="zh-TW" altLang="en-US" sz="1800" dirty="0" smtClean="0"/>
              <a:t>取值，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 </a:t>
            </a:r>
            <a:r>
              <a:rPr lang="zh-TW" altLang="en-US" sz="1800" dirty="0" smtClean="0"/>
              <a:t>為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不</a:t>
            </a:r>
            <a:r>
              <a:rPr lang="zh-TW" altLang="en-US" sz="1800" b="1" dirty="0">
                <a:solidFill>
                  <a:srgbClr val="C00000"/>
                </a:solidFill>
              </a:rPr>
              <a:t>能變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的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(immutable)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/>
            <a:r>
              <a:rPr lang="zh-TW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利用</a:t>
            </a:r>
            <a:r>
              <a:rPr lang="en-US" altLang="zh-TW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i="1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i="1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80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來取值</a:t>
            </a:r>
            <a:r>
              <a:rPr lang="en-US" altLang="zh-TW" sz="1800" dirty="0">
                <a:solidFill>
                  <a:schemeClr val="tx2"/>
                </a:solidFill>
              </a:rPr>
              <a:t>:</a:t>
            </a:r>
            <a:r>
              <a:rPr lang="zh-TW" altLang="en-US" sz="1800" dirty="0">
                <a:solidFill>
                  <a:schemeClr val="tx2"/>
                </a:solidFill>
              </a:rPr>
              <a:t> </a:t>
            </a:r>
            <a:r>
              <a:rPr lang="zh-TW" altLang="en-US" sz="1800" dirty="0"/>
              <a:t>如果 </a:t>
            </a:r>
            <a:r>
              <a:rPr lang="en-US" altLang="zh-TW" sz="1800" i="1" dirty="0">
                <a:latin typeface="Consolas" panose="020B0609020204030204" pitchFamily="49" charset="0"/>
              </a:rPr>
              <a:t>key</a:t>
            </a:r>
            <a:r>
              <a:rPr lang="zh-TW" altLang="en-US" sz="1800" dirty="0"/>
              <a:t> 不是在 </a:t>
            </a:r>
            <a:r>
              <a:rPr lang="en-US" altLang="zh-TW" sz="1800" dirty="0" err="1">
                <a:latin typeface="Consolas" panose="020B0609020204030204" pitchFamily="49" charset="0"/>
              </a:rPr>
              <a:t>dict</a:t>
            </a:r>
            <a:r>
              <a:rPr lang="en-US" altLang="zh-TW" sz="1800" dirty="0"/>
              <a:t> </a:t>
            </a:r>
            <a:r>
              <a:rPr lang="zh-TW" altLang="en-US" sz="1800" dirty="0"/>
              <a:t>裡面的話，會產生錯誤</a:t>
            </a:r>
            <a:endParaRPr lang="en-US" altLang="zh-TW" sz="1800" dirty="0"/>
          </a:p>
          <a:p>
            <a:pPr lvl="1"/>
            <a:r>
              <a:rPr lang="zh-TW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利</a:t>
            </a:r>
            <a:r>
              <a:rPr lang="zh-TW" alt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用 </a:t>
            </a:r>
            <a:r>
              <a:rPr lang="en-US" altLang="zh-TW" sz="1800" i="1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 smtClean="0">
                <a:latin typeface="Consolas" panose="020B0609020204030204" pitchFamily="49" charset="0"/>
              </a:rPr>
              <a:t>:</a:t>
            </a:r>
            <a:r>
              <a:rPr lang="zh-TW" altLang="en-US" sz="1800" dirty="0" smtClean="0">
                <a:latin typeface="Consolas" panose="020B0609020204030204" pitchFamily="49" charset="0"/>
              </a:rPr>
              <a:t>  </a:t>
            </a:r>
            <a:r>
              <a:rPr lang="zh-TW" altLang="en-US" sz="1800" dirty="0" smtClean="0"/>
              <a:t>如</a:t>
            </a:r>
            <a:r>
              <a:rPr lang="zh-TW" altLang="en-US" sz="1800" dirty="0"/>
              <a:t>果 </a:t>
            </a:r>
            <a:r>
              <a:rPr lang="en-US" altLang="zh-TW" sz="1800" i="1" dirty="0">
                <a:latin typeface="Consolas" panose="020B0609020204030204" pitchFamily="49" charset="0"/>
              </a:rPr>
              <a:t>key</a:t>
            </a:r>
            <a:r>
              <a:rPr lang="zh-TW" altLang="en-US" sz="1800" dirty="0"/>
              <a:t> 不是在 </a:t>
            </a:r>
            <a:r>
              <a:rPr lang="en-US" altLang="zh-TW" sz="1800" dirty="0" err="1">
                <a:latin typeface="Consolas" panose="020B0609020204030204" pitchFamily="49" charset="0"/>
              </a:rPr>
              <a:t>dict</a:t>
            </a:r>
            <a:r>
              <a:rPr lang="en-US" altLang="zh-TW" sz="1800" dirty="0"/>
              <a:t> </a:t>
            </a:r>
            <a:r>
              <a:rPr lang="zh-TW" altLang="en-US" sz="1800" dirty="0"/>
              <a:t>裡面的</a:t>
            </a:r>
            <a:r>
              <a:rPr lang="zh-TW" altLang="en-US" sz="1800" dirty="0" smtClean="0"/>
              <a:t>話，</a:t>
            </a:r>
            <a:r>
              <a:rPr lang="zh-TW" altLang="en-US" sz="1800" dirty="0"/>
              <a:t>則會回傳 </a:t>
            </a:r>
            <a:r>
              <a:rPr lang="en-US" altLang="zh-TW" sz="1800" dirty="0" smtClean="0">
                <a:latin typeface="Consolas" panose="020B0609020204030204" pitchFamily="49" charset="0"/>
              </a:rPr>
              <a:t>None</a:t>
            </a:r>
            <a:endParaRPr lang="en-US" altLang="zh-TW" sz="1800" dirty="0" smtClean="0"/>
          </a:p>
          <a:p>
            <a:r>
              <a:rPr lang="zh-TW" altLang="en-US" sz="1800" dirty="0">
                <a:solidFill>
                  <a:schemeClr val="tx2"/>
                </a:solidFill>
              </a:rPr>
              <a:t>新增 </a:t>
            </a:r>
            <a:r>
              <a:rPr lang="en-US" altLang="zh-TW" sz="1800" b="1" dirty="0">
                <a:solidFill>
                  <a:srgbClr val="FFC000"/>
                </a:solidFill>
              </a:rPr>
              <a:t>key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dirty="0" smtClean="0">
                <a:solidFill>
                  <a:schemeClr val="tx2"/>
                </a:solidFill>
              </a:rPr>
              <a:t>及對應的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value</a:t>
            </a:r>
            <a:r>
              <a:rPr lang="zh-TW" altLang="en-US" sz="1800" dirty="0" smtClean="0">
                <a:solidFill>
                  <a:schemeClr val="tx2"/>
                </a:solidFill>
              </a:rPr>
              <a:t>：</a:t>
            </a:r>
            <a:r>
              <a:rPr lang="en-US" altLang="zh-TW" sz="1800" i="1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i="1" u="sng" dirty="0" smtClean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80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zh-TW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i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US" altLang="zh-TW" sz="1800" dirty="0"/>
              <a:t>x</a:t>
            </a:r>
            <a:r>
              <a:rPr lang="en-US" altLang="zh-TW" sz="1800" dirty="0" smtClean="0"/>
              <a:t> in y </a:t>
            </a:r>
            <a:r>
              <a:rPr lang="zh-TW" altLang="en-US" sz="1800" dirty="0" smtClean="0"/>
              <a:t>宣告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zh-TW" altLang="en-US" sz="1800" dirty="0" smtClean="0"/>
              <a:t>如</a:t>
            </a:r>
            <a:r>
              <a:rPr lang="zh-TW" altLang="en-US" sz="1800" dirty="0"/>
              <a:t>果 </a:t>
            </a:r>
            <a:r>
              <a:rPr lang="en-US" altLang="zh-TW" sz="1800" dirty="0">
                <a:latin typeface="Consolas" panose="020B0609020204030204" pitchFamily="49" charset="0"/>
              </a:rPr>
              <a:t>y</a:t>
            </a:r>
            <a:r>
              <a:rPr lang="zh-TW" altLang="en-US" sz="1800" dirty="0"/>
              <a:t> 是 </a:t>
            </a:r>
            <a:r>
              <a:rPr lang="zh-TW" altLang="en-US" sz="1800" dirty="0" smtClean="0"/>
              <a:t>字串</a:t>
            </a:r>
            <a:r>
              <a:rPr lang="en-US" altLang="zh-TW" sz="1800" dirty="0" smtClean="0"/>
              <a:t>, </a:t>
            </a:r>
            <a:r>
              <a:rPr lang="en-US" altLang="zh-TW" sz="1800" dirty="0">
                <a:latin typeface="Consolas" panose="020B0609020204030204" pitchFamily="49" charset="0"/>
              </a:rPr>
              <a:t>list</a:t>
            </a:r>
            <a:r>
              <a:rPr lang="en-US" altLang="zh-TW" sz="1800" dirty="0"/>
              <a:t>, </a:t>
            </a:r>
            <a:r>
              <a:rPr lang="en-US" altLang="zh-TW" sz="1800" dirty="0">
                <a:latin typeface="Consolas" panose="020B0609020204030204" pitchFamily="49" charset="0"/>
              </a:rPr>
              <a:t>tuple</a:t>
            </a:r>
            <a:r>
              <a:rPr lang="zh-TW" altLang="en-US" sz="1800" dirty="0" smtClean="0"/>
              <a:t>： 指</a:t>
            </a:r>
            <a:r>
              <a:rPr lang="zh-TW" altLang="en-US" sz="1800" dirty="0"/>
              <a:t>的是確認 </a:t>
            </a:r>
            <a:r>
              <a:rPr lang="en-US" altLang="zh-TW" sz="1800" dirty="0" smtClean="0">
                <a:latin typeface="Consolas" panose="020B0609020204030204" pitchFamily="49" charset="0"/>
              </a:rPr>
              <a:t>x </a:t>
            </a:r>
            <a:r>
              <a:rPr lang="zh-TW" altLang="en-US" sz="1800" dirty="0" smtClean="0"/>
              <a:t>是</a:t>
            </a:r>
            <a:r>
              <a:rPr lang="zh-TW" altLang="en-US" sz="1800" dirty="0"/>
              <a:t>否為 </a:t>
            </a:r>
            <a:r>
              <a:rPr lang="en-US" altLang="zh-TW" sz="1800" dirty="0">
                <a:latin typeface="Consolas" panose="020B0609020204030204" pitchFamily="49" charset="0"/>
              </a:rPr>
              <a:t>y</a:t>
            </a:r>
            <a:r>
              <a:rPr lang="zh-TW" altLang="en-US" sz="1800" dirty="0"/>
              <a:t> 裡的 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item</a:t>
            </a:r>
            <a:endParaRPr lang="zh-TW" altLang="en-US" sz="1800" dirty="0">
              <a:solidFill>
                <a:srgbClr val="00B050"/>
              </a:solidFill>
            </a:endParaRPr>
          </a:p>
          <a:p>
            <a:pPr lvl="1"/>
            <a:r>
              <a:rPr lang="zh-TW" altLang="en-US" sz="1800" dirty="0"/>
              <a:t>如果 </a:t>
            </a:r>
            <a:r>
              <a:rPr lang="en-US" altLang="zh-TW" sz="1800" dirty="0">
                <a:latin typeface="Consolas" panose="020B0609020204030204" pitchFamily="49" charset="0"/>
              </a:rPr>
              <a:t>y</a:t>
            </a:r>
            <a:r>
              <a:rPr lang="zh-TW" altLang="en-US" sz="1800" dirty="0"/>
              <a:t> 是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 smtClean="0">
                <a:latin typeface="Consolas" panose="020B0609020204030204" pitchFamily="49" charset="0"/>
              </a:rPr>
              <a:t>字典資料結構</a:t>
            </a:r>
            <a:r>
              <a:rPr lang="zh-TW" altLang="en-US" sz="1800" dirty="0" smtClean="0"/>
              <a:t>： 指</a:t>
            </a:r>
            <a:r>
              <a:rPr lang="zh-TW" altLang="en-US" sz="1800" dirty="0"/>
              <a:t>的是確認 </a:t>
            </a:r>
            <a:r>
              <a:rPr lang="en-US" altLang="zh-TW" sz="1800" dirty="0">
                <a:latin typeface="Consolas" panose="020B0609020204030204" pitchFamily="49" charset="0"/>
              </a:rPr>
              <a:t>x</a:t>
            </a:r>
            <a:r>
              <a:rPr lang="zh-TW" altLang="en-US" sz="1800" dirty="0"/>
              <a:t> </a:t>
            </a:r>
            <a:r>
              <a:rPr lang="zh-TW" altLang="en-US" sz="1800" dirty="0" smtClean="0"/>
              <a:t> 是</a:t>
            </a:r>
            <a:r>
              <a:rPr lang="zh-TW" altLang="en-US" sz="1800" dirty="0"/>
              <a:t>否為 </a:t>
            </a:r>
            <a:r>
              <a:rPr lang="en-US" altLang="zh-TW" sz="1800" dirty="0">
                <a:latin typeface="Consolas" panose="020B0609020204030204" pitchFamily="49" charset="0"/>
              </a:rPr>
              <a:t>y</a:t>
            </a:r>
            <a:r>
              <a:rPr lang="zh-TW" altLang="en-US" sz="1800" dirty="0"/>
              <a:t> 裡</a:t>
            </a:r>
            <a:r>
              <a:rPr lang="zh-TW" altLang="en-US" sz="1800" dirty="0" smtClean="0"/>
              <a:t>的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</a:t>
            </a:r>
            <a:endParaRPr lang="en-US" altLang="zh-TW" sz="1800" b="1" dirty="0">
              <a:solidFill>
                <a:srgbClr val="C00000"/>
              </a:solidFill>
            </a:endParaRPr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12</a:t>
            </a:fld>
            <a:endParaRPr lang="zh-TW" altLang="en-US"/>
          </a:p>
        </p:txBody>
      </p:sp>
      <p:graphicFrame>
        <p:nvGraphicFramePr>
          <p:cNvPr id="8" name="內容版面配置區 5">
            <a:extLst>
              <a:ext uri="{FF2B5EF4-FFF2-40B4-BE49-F238E27FC236}">
                <a16:creationId xmlns:a16="http://schemas.microsoft.com/office/drawing/2014/main" id="{AEEEB8AE-2733-4EA0-BDC5-FFECB90314E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16903" y="380898"/>
          <a:ext cx="5441611" cy="101480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386652">
                  <a:extLst>
                    <a:ext uri="{9D8B030D-6E8A-4147-A177-3AD203B41FA5}">
                      <a16:colId xmlns:a16="http://schemas.microsoft.com/office/drawing/2014/main" val="2235959514"/>
                    </a:ext>
                  </a:extLst>
                </a:gridCol>
                <a:gridCol w="4054959">
                  <a:extLst>
                    <a:ext uri="{9D8B030D-6E8A-4147-A177-3AD203B41FA5}">
                      <a16:colId xmlns:a16="http://schemas.microsoft.com/office/drawing/2014/main" val="3172769235"/>
                    </a:ext>
                  </a:extLst>
                </a:gridCol>
              </a:tblGrid>
              <a:tr h="2157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CN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en-US" altLang="zh-TW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extLst>
                  <a:ext uri="{0D108BD9-81ED-4DB2-BD59-A6C34878D82A}">
                    <a16:rowId xmlns:a16="http://schemas.microsoft.com/office/drawing/2014/main" val="1339491595"/>
                  </a:ext>
                </a:extLst>
              </a:tr>
              <a:tr h="215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dict.key</a:t>
                      </a:r>
                      <a:r>
                        <a:rPr lang="en-US" altLang="zh-TW" sz="140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(x)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以 </a:t>
                      </a:r>
                      <a:r>
                        <a:rPr lang="en-US" altLang="zh-TW" sz="14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的形式回傳 </a:t>
                      </a:r>
                      <a:r>
                        <a:rPr lang="en-US" altLang="zh-TW" sz="1400" dirty="0" err="1" smtClean="0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的所有 </a:t>
                      </a:r>
                      <a:r>
                        <a:rPr lang="en-US" altLang="zh-TW" sz="1400" dirty="0" smtClean="0"/>
                        <a:t>keys</a:t>
                      </a:r>
                      <a:r>
                        <a:rPr lang="en-US" altLang="zh-TW" sz="1400" baseline="0" dirty="0" smtClean="0"/>
                        <a:t> </a:t>
                      </a:r>
                      <a:endParaRPr lang="zh-TW" altLang="en-US" sz="1400" dirty="0" smtClean="0"/>
                    </a:p>
                  </a:txBody>
                  <a:tcPr marL="42823" marR="42823" marT="19764" marB="19764" anchor="ctr"/>
                </a:tc>
                <a:extLst>
                  <a:ext uri="{0D108BD9-81ED-4DB2-BD59-A6C34878D82A}">
                    <a16:rowId xmlns:a16="http://schemas.microsoft.com/office/drawing/2014/main" val="3880263539"/>
                  </a:ext>
                </a:extLst>
              </a:tr>
              <a:tr h="215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dict.value</a:t>
                      </a:r>
                      <a:r>
                        <a:rPr lang="en-US" altLang="zh-TW" sz="140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(x)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以 </a:t>
                      </a:r>
                      <a:r>
                        <a:rPr lang="en-US" altLang="zh-TW" sz="14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的形式回傳 </a:t>
                      </a:r>
                      <a:r>
                        <a:rPr lang="en-US" altLang="zh-TW" sz="1400" dirty="0" err="1" smtClean="0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的所有 </a:t>
                      </a:r>
                      <a:r>
                        <a:rPr lang="en-US" altLang="zh-TW" sz="1400" dirty="0" smtClean="0"/>
                        <a:t>values</a:t>
                      </a:r>
                      <a:endParaRPr lang="zh-TW" altLang="en-US" sz="1400" dirty="0" smtClean="0"/>
                    </a:p>
                  </a:txBody>
                  <a:tcPr marL="42823" marR="42823" marT="19764" marB="19764" anchor="ctr"/>
                </a:tc>
                <a:extLst>
                  <a:ext uri="{0D108BD9-81ED-4DB2-BD59-A6C34878D82A}">
                    <a16:rowId xmlns:a16="http://schemas.microsoft.com/office/drawing/2014/main" val="1857098471"/>
                  </a:ext>
                </a:extLst>
              </a:tr>
              <a:tr h="256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dict.item</a:t>
                      </a:r>
                      <a:r>
                        <a:rPr lang="en-US" altLang="zh-TW" sz="140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(x)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以 </a:t>
                      </a:r>
                      <a:r>
                        <a:rPr lang="en-US" altLang="zh-TW" sz="14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tuple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的形式回傳 </a:t>
                      </a:r>
                      <a:r>
                        <a:rPr lang="en-US" altLang="zh-TW" sz="1400" dirty="0" err="1" smtClean="0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的每對 </a:t>
                      </a:r>
                      <a:r>
                        <a:rPr lang="en-US" altLang="zh-TW" sz="1400" dirty="0" smtClean="0"/>
                        <a:t>key </a:t>
                      </a:r>
                      <a:r>
                        <a:rPr lang="zh-TW" altLang="en-US" sz="1400" dirty="0" smtClean="0"/>
                        <a:t>和</a:t>
                      </a:r>
                      <a:r>
                        <a:rPr lang="en-US" altLang="zh-TW" sz="1400" dirty="0" smtClean="0"/>
                        <a:t>values</a:t>
                      </a:r>
                      <a:endParaRPr lang="zh-TW" altLang="en-US" sz="1400" dirty="0" smtClean="0"/>
                    </a:p>
                  </a:txBody>
                  <a:tcPr marL="42823" marR="42823" marT="19764" marB="19764" anchor="ctr"/>
                </a:tc>
                <a:extLst>
                  <a:ext uri="{0D108BD9-81ED-4DB2-BD59-A6C34878D82A}">
                    <a16:rowId xmlns:a16="http://schemas.microsoft.com/office/drawing/2014/main" val="136936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5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set</a:t>
            </a:r>
            <a:r>
              <a:rPr lang="en-US" altLang="zh-TW" dirty="0" smtClean="0"/>
              <a:t> – </a:t>
            </a:r>
            <a:r>
              <a:rPr lang="zh-TW" altLang="en-US" dirty="0"/>
              <a:t>集</a:t>
            </a:r>
            <a:r>
              <a:rPr lang="zh-TW" altLang="en-US" dirty="0" smtClean="0"/>
              <a:t>合資料結構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用</a:t>
            </a:r>
            <a:r>
              <a:rPr lang="zh-TW" altLang="en-US" sz="2400" b="1" dirty="0">
                <a:solidFill>
                  <a:srgbClr val="C00000"/>
                </a:solidFill>
              </a:rPr>
              <a:t>大括號</a:t>
            </a:r>
            <a:r>
              <a:rPr lang="zh-TW" altLang="en-US" sz="2400" dirty="0" smtClean="0"/>
              <a:t>定義 </a:t>
            </a:r>
            <a:r>
              <a:rPr lang="en-US" altLang="zh-TW" sz="2000" b="1" i="1" u="sng" dirty="0">
                <a:solidFill>
                  <a:srgbClr val="0070C0"/>
                </a:solidFill>
                <a:latin typeface="Consolas" panose="020B0609020204030204" pitchFamily="49" charset="0"/>
              </a:rPr>
              <a:t>{item1, item2, item2}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每個 </a:t>
            </a:r>
            <a:r>
              <a:rPr lang="en-US" altLang="zh-TW" sz="2400" dirty="0" smtClean="0"/>
              <a:t>item</a:t>
            </a:r>
            <a:r>
              <a:rPr lang="zh-TW" altLang="en-US" sz="2400" dirty="0" smtClean="0"/>
              <a:t> 都</a:t>
            </a:r>
            <a:r>
              <a:rPr lang="zh-TW" altLang="en-US" sz="2400" dirty="0"/>
              <a:t>是唯一的</a:t>
            </a:r>
            <a:r>
              <a:rPr lang="zh-TW" altLang="en-US" sz="2400" dirty="0" smtClean="0"/>
              <a:t>，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不</a:t>
            </a:r>
            <a:r>
              <a:rPr lang="zh-TW" altLang="en-US" sz="2400" b="1" dirty="0">
                <a:solidFill>
                  <a:srgbClr val="C00000"/>
                </a:solidFill>
              </a:rPr>
              <a:t>會重複</a:t>
            </a:r>
            <a:r>
              <a:rPr lang="zh-TW" altLang="en-US" sz="2400" b="1" dirty="0">
                <a:solidFill>
                  <a:schemeClr val="tx2"/>
                </a:solidFill>
              </a:rPr>
              <a:t>、</a:t>
            </a:r>
            <a:r>
              <a:rPr lang="zh-TW" altLang="en-US" sz="2400" b="1" dirty="0">
                <a:solidFill>
                  <a:srgbClr val="C00000"/>
                </a:solidFill>
              </a:rPr>
              <a:t>沒有順序</a:t>
            </a:r>
            <a:r>
              <a:rPr lang="zh-TW" altLang="en-US" sz="2400" dirty="0" smtClean="0"/>
              <a:t>，也無法用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來搜尋。</a:t>
            </a:r>
            <a:endParaRPr lang="zh-TW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</a:t>
            </a:r>
            <a:r>
              <a:rPr lang="zh-TW" altLang="en-US" sz="2400" dirty="0" smtClean="0"/>
              <a:t>裡</a:t>
            </a:r>
            <a:r>
              <a:rPr lang="zh-TW" altLang="en-US" sz="2400" dirty="0"/>
              <a:t>面的值不可改變</a:t>
            </a:r>
            <a:r>
              <a:rPr lang="en-US" altLang="zh-TW" sz="2400" dirty="0"/>
              <a:t>(Immutable)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可做聯集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union, </a:t>
            </a:r>
            <a:r>
              <a:rPr lang="zh-TW" altLang="en-US" sz="2400" dirty="0" smtClean="0"/>
              <a:t>交集 </a:t>
            </a:r>
            <a:r>
              <a:rPr lang="en-US" altLang="zh-TW" sz="2400" dirty="0" smtClean="0"/>
              <a:t>intersection</a:t>
            </a:r>
            <a:r>
              <a:rPr lang="en-US" altLang="zh-TW" sz="2400" dirty="0"/>
              <a:t>…</a:t>
            </a:r>
            <a:r>
              <a:rPr lang="zh-TW" altLang="en-US" sz="2400" dirty="0"/>
              <a:t>等運</a:t>
            </a:r>
            <a:r>
              <a:rPr lang="zh-TW" altLang="en-US" sz="2400" dirty="0" smtClean="0"/>
              <a:t>算</a:t>
            </a:r>
            <a:endParaRPr lang="en-US" altLang="zh-TW" sz="2400" dirty="0" smtClean="0"/>
          </a:p>
          <a:p>
            <a:r>
              <a:rPr lang="en-US" altLang="zh-TW" sz="2800" dirty="0">
                <a:solidFill>
                  <a:schemeClr val="tx2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轉成</a:t>
            </a:r>
            <a:r>
              <a:rPr lang="zh-TW" altLang="en-US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zh-TW" alt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：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800" i="1" dirty="0">
                <a:solidFill>
                  <a:srgbClr val="0070C0"/>
                </a:solidFill>
                <a:latin typeface="Consolas" panose="020B0609020204030204" pitchFamily="49" charset="0"/>
              </a:rPr>
              <a:t>(set</a:t>
            </a:r>
            <a:r>
              <a:rPr lang="en-US" altLang="zh-TW" sz="28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i="1" dirty="0" smtClean="0">
                <a:latin typeface="Consolas" panose="020B0609020204030204" pitchFamily="49" charset="0"/>
              </a:rPr>
              <a:t>; </a:t>
            </a:r>
            <a:r>
              <a:rPr lang="en-US" altLang="zh-TW" sz="2800" dirty="0" smtClean="0">
                <a:latin typeface="Consolas" panose="020B0609020204030204" pitchFamily="49" charset="0"/>
              </a:rPr>
              <a:t>l</a:t>
            </a:r>
            <a:r>
              <a:rPr lang="en-US" altLang="zh-TW" sz="2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ist</a:t>
            </a:r>
            <a:r>
              <a:rPr lang="en-US" altLang="zh-TW" sz="28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轉成</a:t>
            </a:r>
            <a:r>
              <a:rPr lang="zh-TW" altLang="en-US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2"/>
                </a:solidFill>
                <a:latin typeface="Consolas" panose="020B0609020204030204" pitchFamily="49" charset="0"/>
              </a:rPr>
              <a:t>set</a:t>
            </a:r>
            <a:r>
              <a:rPr lang="zh-TW" alt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：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8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(list)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b="1" i="1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13</a:t>
            </a:fld>
            <a:endParaRPr lang="zh-TW" altLang="en-US"/>
          </a:p>
        </p:txBody>
      </p:sp>
      <p:pic>
        <p:nvPicPr>
          <p:cNvPr id="8" name="Picture 2" descr="Naive Set Theory- Union vs Intersection Venn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6" t="8064" r="5320" b="23396"/>
          <a:stretch/>
        </p:blipFill>
        <p:spPr bwMode="auto">
          <a:xfrm>
            <a:off x="1208104" y="4405746"/>
            <a:ext cx="1817152" cy="12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Naive Set Theory- Complement and Difference Venn (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10918" r="37707" b="23236"/>
          <a:stretch/>
        </p:blipFill>
        <p:spPr bwMode="auto">
          <a:xfrm>
            <a:off x="8282018" y="4383690"/>
            <a:ext cx="1852098" cy="128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aive Set Theory- Union vs Intersection Venn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13202" r="53881" b="21881"/>
          <a:stretch/>
        </p:blipFill>
        <p:spPr bwMode="auto">
          <a:xfrm>
            <a:off x="3349671" y="4493845"/>
            <a:ext cx="1939836" cy="11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Naive Set Theory- Complement and Difference Venn (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14048" r="69720" b="23953"/>
          <a:stretch/>
        </p:blipFill>
        <p:spPr bwMode="auto">
          <a:xfrm>
            <a:off x="5443940" y="4488961"/>
            <a:ext cx="1993750" cy="11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7"/>
          <p:cNvSpPr txBox="1"/>
          <p:nvPr/>
        </p:nvSpPr>
        <p:spPr>
          <a:xfrm>
            <a:off x="1312731" y="5591590"/>
            <a:ext cx="154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Union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聯集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  A</a:t>
            </a:r>
            <a:r>
              <a:rPr lang="en-US" altLang="zh-TW" smtClean="0"/>
              <a:t>|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zh-TW" altLang="en-US"/>
          </a:p>
        </p:txBody>
      </p:sp>
      <p:sp>
        <p:nvSpPr>
          <p:cNvPr id="15" name="文字方塊 22"/>
          <p:cNvSpPr txBox="1"/>
          <p:nvPr/>
        </p:nvSpPr>
        <p:spPr>
          <a:xfrm>
            <a:off x="3264680" y="5622287"/>
            <a:ext cx="21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Intersection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交集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)  A</a:t>
            </a:r>
            <a:r>
              <a:rPr lang="en-US" altLang="zh-TW"/>
              <a:t>&amp;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zh-TW" altLang="en-US"/>
          </a:p>
        </p:txBody>
      </p:sp>
      <p:sp>
        <p:nvSpPr>
          <p:cNvPr id="16" name="文字方塊 23"/>
          <p:cNvSpPr txBox="1"/>
          <p:nvPr/>
        </p:nvSpPr>
        <p:spPr>
          <a:xfrm>
            <a:off x="5496773" y="5643348"/>
            <a:ext cx="21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Difference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差集</a:t>
            </a:r>
            <a:r>
              <a:rPr lang="en-US" altLang="zh-TW" b="1">
                <a:solidFill>
                  <a:schemeClr val="accent2">
                    <a:lumMod val="75000"/>
                  </a:schemeClr>
                </a:solidFill>
              </a:rPr>
              <a:t>)  A–B</a:t>
            </a:r>
            <a:endParaRPr lang="zh-TW" altLang="en-US"/>
          </a:p>
        </p:txBody>
      </p:sp>
      <p:sp>
        <p:nvSpPr>
          <p:cNvPr id="17" name="文字方塊 24"/>
          <p:cNvSpPr txBox="1"/>
          <p:nvPr/>
        </p:nvSpPr>
        <p:spPr>
          <a:xfrm>
            <a:off x="7728867" y="5628263"/>
            <a:ext cx="332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Symmetric Difference(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差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異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集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) 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A^B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4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</a:t>
            </a:r>
            <a:r>
              <a:rPr lang="zh-TW" altLang="en-US" dirty="0"/>
              <a:t>一</a:t>
            </a:r>
            <a:r>
              <a:rPr lang="zh-TW" altLang="en-US" dirty="0" smtClean="0"/>
              <a:t>題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給定一個句子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所有</a:t>
            </a:r>
            <a:r>
              <a:rPr lang="zh-TW" altLang="en-US" dirty="0"/>
              <a:t>的跳連詞為中間間隔任意非標點符號的兩個字元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 </a:t>
            </a:r>
            <a:r>
              <a:rPr lang="zh-TW" altLang="en-US" dirty="0"/>
              <a:t>“誡以愛民、納諫二事”中的跳連詞為 、誡</a:t>
            </a:r>
            <a:r>
              <a:rPr lang="en-US" altLang="zh-TW" dirty="0"/>
              <a:t>_</a:t>
            </a:r>
            <a:r>
              <a:rPr lang="zh-TW" altLang="en-US" dirty="0"/>
              <a:t>愛、以</a:t>
            </a:r>
            <a:r>
              <a:rPr lang="en-US" altLang="zh-TW" dirty="0"/>
              <a:t>_</a:t>
            </a:r>
            <a:r>
              <a:rPr lang="zh-TW" altLang="en-US" dirty="0"/>
              <a:t>民、納</a:t>
            </a:r>
            <a:r>
              <a:rPr lang="en-US" altLang="zh-TW" dirty="0"/>
              <a:t>_</a:t>
            </a:r>
            <a:r>
              <a:rPr lang="zh-TW" altLang="en-US" dirty="0"/>
              <a:t>二、諫</a:t>
            </a:r>
            <a:r>
              <a:rPr lang="en-US" altLang="zh-TW" dirty="0"/>
              <a:t>_</a:t>
            </a:r>
            <a:r>
              <a:rPr lang="zh-TW" altLang="en-US" dirty="0"/>
              <a:t>事。</a:t>
            </a:r>
            <a:r>
              <a:rPr lang="en-US" altLang="zh-TW" sz="2800" dirty="0" smtClean="0">
                <a:hlinkClick r:id="rId2"/>
              </a:rPr>
              <a:t>https</a:t>
            </a:r>
            <a:r>
              <a:rPr lang="en-US" altLang="zh-TW" sz="2800" dirty="0">
                <a:hlinkClick r:id="rId2"/>
              </a:rPr>
              <a:t>://pdogs.ntu.im/judge/problem/view/1802011104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第一題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寫一個程式，由使用者讀入一段文章，然後計算所有的跳連詞出現的次數，依照次數由大到小排列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dirty="0"/>
              <a:t>讀取文章時，輸入可能會超過一行，你的程式應持續讀入，直到使用者輸入 “</a:t>
            </a:r>
            <a:r>
              <a:rPr lang="en-US" altLang="zh-TW" dirty="0"/>
              <a:t>BREAK”</a:t>
            </a:r>
            <a:r>
              <a:rPr lang="zh-TW" altLang="en-US" dirty="0"/>
              <a:t>為止。在計算跳連詞時，應跳過所有標點符號，如 “（）：「，。？」</a:t>
            </a:r>
            <a:r>
              <a:rPr lang="en-US" altLang="zh-TW" dirty="0"/>
              <a:t>…”(</a:t>
            </a:r>
            <a:r>
              <a:rPr lang="zh-TW" altLang="en-US" dirty="0"/>
              <a:t>包含全形引號，前列標點符號並非完整列示</a:t>
            </a:r>
            <a:r>
              <a:rPr lang="en-US" altLang="zh-TW" dirty="0"/>
              <a:t>) </a:t>
            </a:r>
            <a:r>
              <a:rPr lang="zh-TW" altLang="en-US" dirty="0"/>
              <a:t>都不應該出現在跳連詞中</a:t>
            </a:r>
            <a:r>
              <a:rPr lang="en-US" altLang="zh-TW" dirty="0"/>
              <a:t>(</a:t>
            </a:r>
            <a:r>
              <a:rPr lang="zh-TW" altLang="en-US" dirty="0"/>
              <a:t>包含中間跳掉的那個字</a:t>
            </a:r>
            <a:r>
              <a:rPr lang="en-US" altLang="zh-TW" dirty="0"/>
              <a:t>)</a:t>
            </a:r>
            <a:r>
              <a:rPr lang="zh-TW" altLang="en-US" dirty="0"/>
              <a:t>。依照中文的特性，空白</a:t>
            </a:r>
            <a:r>
              <a:rPr lang="en-US" altLang="zh-TW" dirty="0"/>
              <a:t>(</a:t>
            </a:r>
            <a:r>
              <a:rPr lang="zh-TW" altLang="en-US" dirty="0"/>
              <a:t>全形或半形</a:t>
            </a:r>
            <a:r>
              <a:rPr lang="en-US" altLang="zh-TW" dirty="0"/>
              <a:t>)</a:t>
            </a:r>
            <a:r>
              <a:rPr lang="zh-TW" altLang="en-US" dirty="0"/>
              <a:t>與換行亦當作是標點符號。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4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第一題 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輸出最常見的十個詞與其頻率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中間</a:t>
            </a:r>
            <a:r>
              <a:rPr lang="zh-TW" altLang="en-US" dirty="0"/>
              <a:t>以一個空白分隔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行一筆資料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頻率一樣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則</a:t>
            </a:r>
            <a:r>
              <a:rPr lang="zh-TW" altLang="en-US" dirty="0"/>
              <a:t>依照雙連詞的內部編碼由小到大排序。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</a:t>
            </a:r>
            <a:r>
              <a:rPr lang="zh-TW" altLang="en-US" dirty="0"/>
              <a:t>一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                   </a:t>
            </a:r>
            <a:r>
              <a:rPr lang="zh-TW" altLang="en-US" sz="2800" dirty="0" smtClean="0">
                <a:latin typeface="+mj-ea"/>
                <a:ea typeface="+mj-ea"/>
              </a:rPr>
              <a:t>                                                                   輸出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1868515" y="1635714"/>
            <a:ext cx="7375238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大理皇宮之中，段正明將帝位傳給侄兒段譽，誡以愛民、納諫二事，叮囑於國事不可妄作更張，不可擅動刀兵。就在這時候，數千里外北方大宋京城汴梁皇宮之中，崇慶殿後閣，太皇太后高底病勢轉劇，正在叮囑孫子趙煦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按：後來歷史上稱為哲宗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：「孩兒，祖宗創業艱難，天幸祖澤深厚，得有今日太平。」但你爹爹秉政時舉國鼎沸，險些釀成巨變，至今百姓想來猶有餘怖，你道是什麼緣故？」 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　　趙煦道：「孩兒常聽奶奶說，父皇聽信王安石的話，更改舊法，以致害得民不聊生。」 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　　太皇太后乾枯的臉微微一動，歎道：「王安石有學問，有才幹，原本不是壞人，用心自然也是為國為民，可是</a:t>
            </a:r>
            <a:r>
              <a:rPr lang="en-US" altLang="zh-TW" dirty="0">
                <a:solidFill>
                  <a:schemeClr val="bg1"/>
                </a:solidFill>
              </a:rPr>
              <a:t>……</a:t>
            </a:r>
            <a:r>
              <a:rPr lang="zh-TW" altLang="en-US" dirty="0">
                <a:solidFill>
                  <a:schemeClr val="bg1"/>
                </a:solidFill>
              </a:rPr>
              <a:t>唉</a:t>
            </a:r>
            <a:r>
              <a:rPr lang="en-US" altLang="zh-TW" dirty="0">
                <a:solidFill>
                  <a:schemeClr val="bg1"/>
                </a:solidFill>
              </a:rPr>
              <a:t>……</a:t>
            </a:r>
            <a:r>
              <a:rPr lang="zh-TW" altLang="en-US" dirty="0">
                <a:solidFill>
                  <a:schemeClr val="bg1"/>
                </a:solidFill>
              </a:rPr>
              <a:t>可是你爹爹，一來性子急躁，只盼快快成功，殊不知天下事情往往欲速則不達，手忙腳亂，反而弄糟了。」她說到這裡，喘息半晌，接下去道：「二來</a:t>
            </a:r>
            <a:r>
              <a:rPr lang="en-US" altLang="zh-TW" dirty="0">
                <a:solidFill>
                  <a:schemeClr val="bg1"/>
                </a:solidFill>
              </a:rPr>
              <a:t>……</a:t>
            </a:r>
            <a:r>
              <a:rPr lang="zh-TW" altLang="en-US" dirty="0">
                <a:solidFill>
                  <a:schemeClr val="bg1"/>
                </a:solidFill>
              </a:rPr>
              <a:t>二來他聽不得一句逆耳之言，旁人只有歌功頌德，說他是聖明天子，他才喜歡，倘若說他舉措不當，勸諫幾句，他便要大發脾氣，罷官的罷官，放逐的放逐，這樣一來，還有誰敢向他直言進諫呢？」 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10191403" y="1635714"/>
            <a:ext cx="1236286" cy="30366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TW" altLang="en-US" b="1" dirty="0">
                <a:solidFill>
                  <a:schemeClr val="bg1"/>
                </a:solidFill>
              </a:rPr>
              <a:t>太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太 </a:t>
            </a:r>
            <a:r>
              <a:rPr lang="en-US" altLang="zh-TW" b="1" dirty="0">
                <a:solidFill>
                  <a:schemeClr val="bg1"/>
                </a:solidFill>
              </a:rPr>
              <a:t>19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皇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后 </a:t>
            </a:r>
            <a:r>
              <a:rPr lang="en-US" altLang="zh-TW" b="1" dirty="0">
                <a:solidFill>
                  <a:schemeClr val="bg1"/>
                </a:solidFill>
              </a:rPr>
              <a:t>19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趙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道 </a:t>
            </a:r>
            <a:r>
              <a:rPr lang="en-US" altLang="zh-TW" b="1" dirty="0">
                <a:solidFill>
                  <a:schemeClr val="bg1"/>
                </a:solidFill>
              </a:rPr>
              <a:t>10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是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奶 </a:t>
            </a:r>
            <a:r>
              <a:rPr lang="en-US" altLang="zh-TW" b="1" dirty="0">
                <a:solidFill>
                  <a:schemeClr val="bg1"/>
                </a:solidFill>
              </a:rPr>
              <a:t>9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奶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6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舉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動 </a:t>
            </a:r>
            <a:r>
              <a:rPr lang="en-US" altLang="zh-TW" b="1" dirty="0">
                <a:solidFill>
                  <a:schemeClr val="bg1"/>
                </a:solidFill>
              </a:rPr>
              <a:t>5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輕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妄 </a:t>
            </a:r>
            <a:r>
              <a:rPr lang="en-US" altLang="zh-TW" b="1" dirty="0">
                <a:solidFill>
                  <a:schemeClr val="bg1"/>
                </a:solidFill>
              </a:rPr>
              <a:t>5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這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年 </a:t>
            </a:r>
            <a:r>
              <a:rPr lang="en-US" altLang="zh-TW" b="1" dirty="0">
                <a:solidFill>
                  <a:schemeClr val="bg1"/>
                </a:solidFill>
              </a:rPr>
              <a:t>5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不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4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只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過 </a:t>
            </a:r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3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期中第二</a:t>
            </a:r>
            <a:r>
              <a:rPr lang="zh-TW" altLang="en-US" dirty="0" smtClean="0"/>
              <a:t>題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寫</a:t>
            </a:r>
            <a:r>
              <a:rPr lang="zh-TW" altLang="en-US" dirty="0"/>
              <a:t>一個程式，計算輸入資料的平均數與中位數。</a:t>
            </a:r>
            <a:br>
              <a:rPr lang="zh-TW" altLang="en-US" dirty="0"/>
            </a:br>
            <a:r>
              <a:rPr lang="zh-TW" altLang="en-US" dirty="0"/>
              <a:t>你的程式需要針對所有有相同名稱的資料，計算資料筆數、平均數、與中位數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pdogs.ntu.im/judge/problem/view/1805021202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8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期中第二</a:t>
            </a:r>
            <a:r>
              <a:rPr lang="zh-TW" altLang="en-US" dirty="0" smtClean="0"/>
              <a:t>題 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使用者輸入的資料的格式為名稱字串，接著空格，然後是數值。</a:t>
            </a:r>
            <a:br>
              <a:rPr lang="zh-TW" altLang="en-US" sz="2400" dirty="0"/>
            </a:br>
            <a:r>
              <a:rPr lang="zh-TW" altLang="en-US" sz="2400" dirty="0"/>
              <a:t>比如說 “</a:t>
            </a:r>
            <a:r>
              <a:rPr lang="en-US" altLang="zh-TW" sz="2400" dirty="0"/>
              <a:t>AAA 1.2”</a:t>
            </a:r>
            <a:r>
              <a:rPr lang="zh-TW" altLang="en-US" sz="2400" dirty="0"/>
              <a:t>。這時</a:t>
            </a:r>
            <a:r>
              <a:rPr lang="en-US" altLang="zh-TW" sz="2400" dirty="0"/>
              <a:t>AAA</a:t>
            </a:r>
            <a:r>
              <a:rPr lang="zh-TW" altLang="en-US" sz="2400" dirty="0"/>
              <a:t>為名稱字串，</a:t>
            </a:r>
            <a:r>
              <a:rPr lang="en-US" altLang="zh-TW" sz="2400" dirty="0"/>
              <a:t>1.2</a:t>
            </a:r>
            <a:r>
              <a:rPr lang="zh-TW" altLang="en-US" sz="2400" dirty="0"/>
              <a:t>為數值</a:t>
            </a:r>
            <a:r>
              <a:rPr lang="zh-TW" altLang="en-US" sz="2400" dirty="0" smtClean="0"/>
              <a:t>。                              資</a:t>
            </a:r>
            <a:r>
              <a:rPr lang="zh-TW" altLang="en-US" sz="2400" dirty="0"/>
              <a:t>料可能會超過一筆</a:t>
            </a:r>
            <a:r>
              <a:rPr lang="zh-TW" altLang="en-US" sz="2400" dirty="0" smtClean="0"/>
              <a:t>，所</a:t>
            </a:r>
            <a:r>
              <a:rPr lang="zh-TW" altLang="en-US" sz="2400" dirty="0"/>
              <a:t>以你的程式必須不斷的由使用者讀入資料</a:t>
            </a:r>
            <a:r>
              <a:rPr lang="zh-TW" altLang="en-US" sz="2400" dirty="0" smtClean="0"/>
              <a:t>，       直</a:t>
            </a:r>
            <a:r>
              <a:rPr lang="zh-TW" altLang="en-US" sz="2400" dirty="0"/>
              <a:t>到使用者輸入 “</a:t>
            </a:r>
            <a:r>
              <a:rPr lang="en-US" altLang="zh-TW" sz="2400" dirty="0"/>
              <a:t>BREAK”</a:t>
            </a:r>
            <a:r>
              <a:rPr lang="zh-TW" altLang="en-US" sz="2400" dirty="0"/>
              <a:t>為止。</a:t>
            </a:r>
            <a:br>
              <a:rPr lang="zh-TW" altLang="en-US" sz="2400" dirty="0"/>
            </a:br>
            <a:r>
              <a:rPr lang="zh-TW" altLang="en-US" sz="2400" dirty="0"/>
              <a:t>如果數值資料有問題，則跳過該筆資料。</a:t>
            </a:r>
            <a:br>
              <a:rPr lang="zh-TW" altLang="en-US" sz="2400" dirty="0"/>
            </a:br>
            <a:r>
              <a:rPr lang="zh-TW" altLang="en-US" sz="2400" dirty="0"/>
              <a:t>例如 “</a:t>
            </a:r>
            <a:r>
              <a:rPr lang="en-US" altLang="zh-TW" sz="2400" dirty="0"/>
              <a:t>AAA twenty” </a:t>
            </a:r>
            <a:r>
              <a:rPr lang="zh-TW" altLang="en-US" sz="2400" dirty="0"/>
              <a:t>這筆資料應該跳過，因為</a:t>
            </a:r>
            <a:r>
              <a:rPr lang="en-US" altLang="zh-TW" sz="2400" dirty="0"/>
              <a:t>twenty</a:t>
            </a:r>
            <a:r>
              <a:rPr lang="zh-TW" altLang="en-US" sz="2400" dirty="0"/>
              <a:t>不是數值資料。</a:t>
            </a:r>
            <a:br>
              <a:rPr lang="zh-TW" altLang="en-US" sz="2400" dirty="0"/>
            </a:br>
            <a:r>
              <a:rPr lang="zh-TW" altLang="en-US" sz="2400" dirty="0"/>
              <a:t>同一個名稱的資料可能會有多筆，不一定會連續出現。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6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Progress of Course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/>
              <a:t>Topic: 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期中考</a:t>
            </a:r>
            <a:r>
              <a:rPr lang="zh-TW" altLang="en-US" sz="4000" b="1" dirty="0">
                <a:solidFill>
                  <a:srgbClr val="0070C0"/>
                </a:solidFill>
              </a:rPr>
              <a:t>複習</a:t>
            </a:r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dirty="0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期中第二</a:t>
            </a:r>
            <a:r>
              <a:rPr lang="zh-TW" altLang="en-US" dirty="0" smtClean="0"/>
              <a:t>題 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輸出每個名稱字串所對應的資料筆數、平均數、與中位數。</a:t>
            </a:r>
            <a:br>
              <a:rPr lang="zh-TW" altLang="en-US" sz="2800" dirty="0"/>
            </a:br>
            <a:r>
              <a:rPr lang="zh-TW" altLang="en-US" sz="2800" dirty="0"/>
              <a:t>輸出順序需依照名稱的英文字母排序順序。</a:t>
            </a:r>
            <a:br>
              <a:rPr lang="zh-TW" altLang="en-US" sz="2800" dirty="0"/>
            </a:br>
            <a:r>
              <a:rPr lang="zh-TW" altLang="en-US" sz="2800" dirty="0"/>
              <a:t>輸出格式：</a:t>
            </a:r>
            <a:br>
              <a:rPr lang="zh-TW" altLang="en-US" sz="2800" dirty="0"/>
            </a:br>
            <a:r>
              <a:rPr lang="zh-TW" altLang="en-US" sz="2800" dirty="0"/>
              <a:t>名稱字串：寬度為</a:t>
            </a:r>
            <a:r>
              <a:rPr lang="en-US" altLang="zh-TW" sz="2800" dirty="0"/>
              <a:t>10</a:t>
            </a:r>
            <a:r>
              <a:rPr lang="zh-TW" altLang="en-US" sz="2800" dirty="0"/>
              <a:t>，向左對齊。</a:t>
            </a:r>
            <a:br>
              <a:rPr lang="zh-TW" altLang="en-US" sz="2800" dirty="0"/>
            </a:br>
            <a:r>
              <a:rPr lang="zh-TW" altLang="en-US" sz="2800" dirty="0"/>
              <a:t>筆數：寬度為</a:t>
            </a:r>
            <a:r>
              <a:rPr lang="en-US" altLang="zh-TW" sz="2800" dirty="0"/>
              <a:t>5</a:t>
            </a:r>
            <a:r>
              <a:rPr lang="zh-TW" altLang="en-US" sz="2800" dirty="0"/>
              <a:t>，向右對齊。</a:t>
            </a:r>
            <a:br>
              <a:rPr lang="zh-TW" altLang="en-US" sz="2800" dirty="0"/>
            </a:br>
            <a:r>
              <a:rPr lang="zh-TW" altLang="en-US" sz="2800" dirty="0"/>
              <a:t>平均數：寬度為</a:t>
            </a:r>
            <a:r>
              <a:rPr lang="en-US" altLang="zh-TW" sz="2800" dirty="0"/>
              <a:t>10</a:t>
            </a:r>
            <a:r>
              <a:rPr lang="zh-TW" altLang="en-US" sz="2800" dirty="0"/>
              <a:t>，向右對齊，四捨五入輸出至小數點二位。</a:t>
            </a:r>
            <a:br>
              <a:rPr lang="zh-TW" altLang="en-US" sz="2800" dirty="0"/>
            </a:br>
            <a:r>
              <a:rPr lang="zh-TW" altLang="en-US" sz="2800" dirty="0"/>
              <a:t>中位數：寬度為</a:t>
            </a:r>
            <a:r>
              <a:rPr lang="en-US" altLang="zh-TW" sz="2800" dirty="0"/>
              <a:t>10</a:t>
            </a:r>
            <a:r>
              <a:rPr lang="zh-TW" altLang="en-US" sz="2800" dirty="0"/>
              <a:t>，向右對齊，四捨五入輸出至小數點二位。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8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期中第二題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                   </a:t>
            </a:r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1868515" y="1635714"/>
            <a:ext cx="1394691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AAA 1.2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AAA -1.3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AAA -1.5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2.45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1.43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AAA 2.3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1.24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1.23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-0.53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1025 1.24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</a:t>
            </a:r>
            <a:r>
              <a:rPr lang="en-US" dirty="0" err="1">
                <a:solidFill>
                  <a:schemeClr val="bg1"/>
                </a:solidFill>
              </a:rPr>
              <a:t>asdd</a:t>
            </a:r>
            <a:r>
              <a:rPr lang="en-US" dirty="0">
                <a:solidFill>
                  <a:schemeClr val="bg1"/>
                </a:solidFill>
              </a:rPr>
              <a:t>??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1025 7.22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1025 -2.4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1025 -3.3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BREAK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4522121" y="1635714"/>
            <a:ext cx="5691910" cy="981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1025          4      0.69     -0.58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AAA           4      0.17     -0.05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MSFT          5      1.16      1.24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4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</a:t>
            </a:r>
            <a:r>
              <a:rPr lang="zh-TW" altLang="en-US" dirty="0"/>
              <a:t>三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TW" altLang="en-US" sz="3000" dirty="0" smtClean="0"/>
                  <a:t>計算兩個使用者的相似度方法如下：</a:t>
                </a:r>
                <a:endParaRPr lang="en-US" altLang="zh-TW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altLang="zh-TW" sz="3000" dirty="0"/>
                  <a:t/>
                </a:r>
                <a:br>
                  <a:rPr lang="en-US" altLang="zh-TW" sz="3000" dirty="0"/>
                </a:br>
                <a:r>
                  <a:rPr lang="zh-TW" altLang="en-US" sz="3000" dirty="0"/>
                  <a:t>其</a:t>
                </a:r>
                <a:r>
                  <a:rPr lang="zh-TW" altLang="en-US" sz="3000" dirty="0" smtClean="0"/>
                  <a:t>中 </a:t>
                </a:r>
                <a:r>
                  <a:rPr lang="en-US" altLang="zh-TW" sz="3000" dirty="0" smtClean="0"/>
                  <a:t>A_1 </a:t>
                </a:r>
                <a:r>
                  <a:rPr lang="zh-TW" altLang="en-US" sz="3000" dirty="0" smtClean="0"/>
                  <a:t>與 </a:t>
                </a:r>
                <a:r>
                  <a:rPr lang="en-US" altLang="zh-TW" sz="3000" dirty="0" smtClean="0"/>
                  <a:t>A_2 </a:t>
                </a:r>
                <a:r>
                  <a:rPr lang="zh-TW" altLang="en-US" sz="3000" dirty="0" smtClean="0"/>
                  <a:t>分</a:t>
                </a:r>
                <a:r>
                  <a:rPr lang="zh-TW" altLang="en-US" sz="3000" dirty="0"/>
                  <a:t>別是兩個使用者購買過的商品集合，                                </a:t>
                </a:r>
                <a:r>
                  <a:rPr lang="zh-TW" altLang="en-US" sz="3000" dirty="0" smtClean="0"/>
                  <a:t>      而</a:t>
                </a:r>
                <a:r>
                  <a:rPr lang="en-US" altLang="zh-TW" sz="3000" dirty="0"/>
                  <a:t>|⋅|</a:t>
                </a:r>
                <a:r>
                  <a:rPr lang="zh-TW" altLang="en-US" sz="3000" dirty="0"/>
                  <a:t>則是計算集合的大小。</a:t>
                </a:r>
              </a:p>
              <a:p>
                <a:pPr marL="0" indent="0">
                  <a:buNone/>
                </a:pPr>
                <a:endParaRPr lang="zh-TW" altLang="en-US" sz="3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10347960" cy="4049178"/>
              </a:xfrm>
              <a:blipFill>
                <a:blip r:embed="rId2"/>
                <a:stretch>
                  <a:fillRect l="-884" t="-2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2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第三題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我們將商品分為兩類，一類是熱門商品</a:t>
            </a:r>
            <a:r>
              <a:rPr lang="zh-TW" altLang="en-US" sz="3000" dirty="0" smtClean="0"/>
              <a:t>，                                另</a:t>
            </a:r>
            <a:r>
              <a:rPr lang="zh-TW" altLang="en-US" sz="3000" dirty="0"/>
              <a:t>一類是非熱門商品。</a:t>
            </a:r>
            <a:br>
              <a:rPr lang="zh-TW" altLang="en-US" sz="3000" dirty="0"/>
            </a:br>
            <a:r>
              <a:rPr lang="zh-TW" altLang="en-US" sz="3000" dirty="0"/>
              <a:t>熱門商品對使用者偏好的資訊不高，                                                                因此需將其排除在相似度的計算之外。</a:t>
            </a:r>
            <a:br>
              <a:rPr lang="zh-TW" altLang="en-US" sz="3000" dirty="0"/>
            </a:br>
            <a:r>
              <a:rPr lang="zh-TW" altLang="en-US" sz="3000" dirty="0"/>
              <a:t>也就是說，相似度的計算只考慮非熱門商品。</a:t>
            </a:r>
            <a:br>
              <a:rPr lang="zh-TW" altLang="en-US" sz="3000" dirty="0"/>
            </a:br>
            <a:r>
              <a:rPr lang="zh-TW" altLang="en-US" sz="3000" dirty="0"/>
              <a:t>熱門商品的定義為五成以上</a:t>
            </a:r>
            <a:r>
              <a:rPr lang="en-US" altLang="zh-TW" sz="3000" dirty="0"/>
              <a:t>(</a:t>
            </a:r>
            <a:r>
              <a:rPr lang="zh-TW" altLang="en-US" sz="3000" dirty="0"/>
              <a:t>含五成</a:t>
            </a:r>
            <a:r>
              <a:rPr lang="en-US" altLang="zh-TW" sz="3000" dirty="0"/>
              <a:t>)</a:t>
            </a:r>
            <a:r>
              <a:rPr lang="zh-TW" altLang="en-US" sz="3000" dirty="0"/>
              <a:t>的使用者曾經購買過該商品。</a:t>
            </a:r>
            <a:br>
              <a:rPr lang="zh-TW" altLang="en-US" sz="3000" dirty="0"/>
            </a:br>
            <a:r>
              <a:rPr lang="zh-TW" altLang="en-US" sz="3000" dirty="0"/>
              <a:t>如果相似度公式的分母剛好</a:t>
            </a:r>
            <a:r>
              <a:rPr lang="zh-TW" altLang="en-US" sz="3000" dirty="0" smtClean="0"/>
              <a:t>為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0</a:t>
            </a:r>
            <a:r>
              <a:rPr lang="zh-TW" altLang="en-US" sz="3000" dirty="0"/>
              <a:t>，則相似度</a:t>
            </a:r>
            <a:r>
              <a:rPr lang="zh-TW" altLang="en-US" sz="3000" dirty="0" smtClean="0"/>
              <a:t>為 </a:t>
            </a:r>
            <a:r>
              <a:rPr lang="en-US" altLang="zh-TW" sz="3000" dirty="0" smtClean="0"/>
              <a:t>0</a:t>
            </a:r>
            <a:r>
              <a:rPr lang="zh-TW" altLang="en-US" sz="3000" dirty="0"/>
              <a:t>。</a:t>
            </a:r>
          </a:p>
          <a:p>
            <a:pPr marL="0" indent="0">
              <a:buNone/>
            </a:pP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第三題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寫一個程式，由使用者讀</a:t>
            </a:r>
            <a:r>
              <a:rPr lang="zh-TW" altLang="en-US" sz="3000" dirty="0" smtClean="0"/>
              <a:t>入 </a:t>
            </a:r>
            <a:r>
              <a:rPr lang="en-US" altLang="zh-TW" sz="3000" dirty="0" smtClean="0"/>
              <a:t>N </a:t>
            </a:r>
            <a:r>
              <a:rPr lang="zh-TW" altLang="en-US" sz="3000" dirty="0" smtClean="0"/>
              <a:t>個</a:t>
            </a:r>
            <a:r>
              <a:rPr lang="zh-TW" altLang="en-US" sz="3000" dirty="0"/>
              <a:t>使用者</a:t>
            </a:r>
            <a:r>
              <a:rPr lang="en-US" altLang="zh-TW" sz="3000" dirty="0" smtClean="0"/>
              <a:t>( N &gt; 1 )</a:t>
            </a:r>
            <a:r>
              <a:rPr lang="zh-TW" altLang="en-US" sz="3000" dirty="0"/>
              <a:t>的購買紀錄，</a:t>
            </a:r>
            <a:br>
              <a:rPr lang="zh-TW" altLang="en-US" sz="3000" dirty="0"/>
            </a:br>
            <a:r>
              <a:rPr lang="zh-TW" altLang="en-US" sz="3000" dirty="0"/>
              <a:t>然後計算</a:t>
            </a:r>
            <a:r>
              <a:rPr lang="zh-TW" altLang="en-US" sz="3000" dirty="0" smtClean="0"/>
              <a:t>第 </a:t>
            </a:r>
            <a:r>
              <a:rPr lang="en-US" altLang="zh-TW" sz="3000" dirty="0" smtClean="0"/>
              <a:t>0 </a:t>
            </a:r>
            <a:r>
              <a:rPr lang="zh-TW" altLang="en-US" sz="3000" dirty="0" smtClean="0"/>
              <a:t>個</a:t>
            </a:r>
            <a:r>
              <a:rPr lang="zh-TW" altLang="en-US" sz="3000" dirty="0"/>
              <a:t>使用者與其他使用者的相似度，                  </a:t>
            </a:r>
            <a:r>
              <a:rPr lang="zh-TW" altLang="en-US" sz="3000" dirty="0" smtClean="0"/>
              <a:t> 由</a:t>
            </a:r>
            <a:r>
              <a:rPr lang="zh-TW" altLang="en-US" sz="3000" dirty="0"/>
              <a:t>大到小排序，並輸出排序之後的使用者代號與相似度。</a:t>
            </a:r>
            <a:br>
              <a:rPr lang="zh-TW" altLang="en-US" sz="3000" dirty="0"/>
            </a:br>
            <a:r>
              <a:rPr lang="zh-TW" altLang="en-US" sz="3000" dirty="0"/>
              <a:t>如果相似度相同，使用者代號小者應排在前面。</a:t>
            </a:r>
            <a:br>
              <a:rPr lang="zh-TW" altLang="en-US" sz="3000" dirty="0"/>
            </a:br>
            <a:r>
              <a:rPr lang="zh-TW" altLang="en-US" sz="3000" dirty="0"/>
              <a:t>使用者代號由輸入的順序決定，</a:t>
            </a:r>
            <a:r>
              <a:rPr lang="zh-TW" altLang="en-US" sz="3000" dirty="0" smtClean="0"/>
              <a:t>由 </a:t>
            </a:r>
            <a:r>
              <a:rPr lang="en-US" altLang="zh-TW" sz="3000" dirty="0" smtClean="0"/>
              <a:t>0 </a:t>
            </a:r>
            <a:r>
              <a:rPr lang="zh-TW" altLang="en-US" sz="3000" dirty="0" smtClean="0"/>
              <a:t>開</a:t>
            </a:r>
            <a:r>
              <a:rPr lang="zh-TW" altLang="en-US" sz="3000" dirty="0"/>
              <a:t>始。                          </a:t>
            </a:r>
            <a:r>
              <a:rPr lang="zh-TW" altLang="en-US" sz="3000" dirty="0" smtClean="0"/>
              <a:t> 相</a:t>
            </a:r>
            <a:r>
              <a:rPr lang="zh-TW" altLang="en-US" sz="3000" dirty="0"/>
              <a:t>似度四捨五入輸</a:t>
            </a:r>
            <a:r>
              <a:rPr lang="zh-TW" altLang="en-US" sz="3000" dirty="0" smtClean="0"/>
              <a:t>出 </a:t>
            </a:r>
            <a:r>
              <a:rPr lang="en-US" altLang="zh-TW" sz="3000" dirty="0" smtClean="0"/>
              <a:t>4 </a:t>
            </a:r>
            <a:r>
              <a:rPr lang="zh-TW" altLang="en-US" sz="3000" dirty="0" smtClean="0"/>
              <a:t>位</a:t>
            </a:r>
            <a:r>
              <a:rPr lang="zh-TW" altLang="en-US" sz="3000" dirty="0"/>
              <a:t>小數。</a:t>
            </a:r>
          </a:p>
          <a:p>
            <a:pPr marL="0" indent="0">
              <a:buNone/>
            </a:pP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4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</a:t>
            </a:r>
            <a:r>
              <a:rPr lang="zh-TW" altLang="en-US" dirty="0"/>
              <a:t>三</a:t>
            </a:r>
            <a:r>
              <a:rPr lang="zh-TW" altLang="en-US" dirty="0" smtClean="0"/>
              <a:t>題 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輸入的商品格式為逗點分隔的商品代號</a:t>
            </a:r>
            <a:r>
              <a:rPr lang="zh-TW" altLang="en-US" sz="3000" dirty="0" smtClean="0"/>
              <a:t>，                               商</a:t>
            </a:r>
            <a:r>
              <a:rPr lang="zh-TW" altLang="en-US" sz="3000" dirty="0"/>
              <a:t>品代號字串前後空格不視為代號的一部分。</a:t>
            </a:r>
            <a:br>
              <a:rPr lang="zh-TW" altLang="en-US" sz="3000" dirty="0"/>
            </a:br>
            <a:r>
              <a:rPr lang="zh-TW" altLang="en-US" sz="3000" dirty="0"/>
              <a:t>每行為一個使用者購買過的商品</a:t>
            </a:r>
            <a:r>
              <a:rPr lang="zh-TW" altLang="en-US" sz="3000" dirty="0" smtClean="0"/>
              <a:t>，                                            直</a:t>
            </a:r>
            <a:r>
              <a:rPr lang="zh-TW" altLang="en-US" sz="3000" dirty="0"/>
              <a:t>到遇到 “</a:t>
            </a:r>
            <a:r>
              <a:rPr lang="en-US" altLang="zh-TW" sz="3000" dirty="0"/>
              <a:t>_END</a:t>
            </a:r>
            <a:r>
              <a:rPr lang="en-US" altLang="zh-TW" sz="3000" dirty="0" smtClean="0"/>
              <a:t>_” </a:t>
            </a:r>
            <a:r>
              <a:rPr lang="zh-TW" altLang="en-US" sz="3000" dirty="0" smtClean="0"/>
              <a:t>表</a:t>
            </a:r>
            <a:r>
              <a:rPr lang="zh-TW" altLang="en-US" sz="3000" dirty="0"/>
              <a:t>示前一行的資料是最後一個使用者。</a:t>
            </a:r>
            <a:br>
              <a:rPr lang="zh-TW" altLang="en-US" sz="3000" dirty="0"/>
            </a:br>
            <a:r>
              <a:rPr lang="zh-TW" altLang="en-US" sz="3000" dirty="0"/>
              <a:t>空白行</a:t>
            </a:r>
            <a:r>
              <a:rPr lang="en-US" altLang="zh-TW" sz="3000" dirty="0"/>
              <a:t>(</a:t>
            </a:r>
            <a:r>
              <a:rPr lang="zh-TW" altLang="en-US" sz="3000" dirty="0"/>
              <a:t>只有空白或換行</a:t>
            </a:r>
            <a:r>
              <a:rPr lang="en-US" altLang="zh-TW" sz="3000" dirty="0"/>
              <a:t>)</a:t>
            </a:r>
            <a:r>
              <a:rPr lang="zh-TW" altLang="en-US" sz="3000" dirty="0"/>
              <a:t>應該要直接跳過</a:t>
            </a:r>
            <a:r>
              <a:rPr lang="zh-TW" altLang="en-US" sz="3000" dirty="0" smtClean="0"/>
              <a:t>，                             因</a:t>
            </a:r>
            <a:r>
              <a:rPr lang="zh-TW" altLang="en-US" sz="3000" dirty="0"/>
              <a:t>此每個使用者最少會購買過一種商品。</a:t>
            </a:r>
            <a:br>
              <a:rPr lang="zh-TW" altLang="en-US" sz="3000" dirty="0"/>
            </a:br>
            <a:r>
              <a:rPr lang="en-US" altLang="zh-TW" sz="3000" dirty="0"/>
              <a:t>ps. </a:t>
            </a:r>
            <a:r>
              <a:rPr lang="zh-TW" altLang="en-US" sz="3000" dirty="0"/>
              <a:t>計算相似度時，每個使用者重複的商品應該要去除。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9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</a:t>
            </a:r>
            <a:r>
              <a:rPr lang="zh-TW" altLang="en-US" dirty="0"/>
              <a:t>三</a:t>
            </a:r>
            <a:r>
              <a:rPr lang="zh-TW" altLang="en-US" dirty="0" smtClean="0"/>
              <a:t>題 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相似度由大到小排序</a:t>
            </a:r>
            <a:r>
              <a:rPr lang="zh-TW" altLang="en-US" sz="3000" dirty="0" smtClean="0"/>
              <a:t>，                                                             並</a:t>
            </a:r>
            <a:r>
              <a:rPr lang="zh-TW" altLang="en-US" sz="3000" dirty="0"/>
              <a:t>輸出排序之後的使用者代號與相似度</a:t>
            </a:r>
            <a:r>
              <a:rPr lang="en-US" altLang="zh-TW" sz="3000" dirty="0"/>
              <a:t>(</a:t>
            </a:r>
            <a:r>
              <a:rPr lang="zh-TW" altLang="en-US" sz="3000" dirty="0"/>
              <a:t>中間相隔一個空白</a:t>
            </a:r>
            <a:r>
              <a:rPr lang="en-US" altLang="zh-TW" sz="3000" dirty="0"/>
              <a:t>)</a:t>
            </a:r>
            <a:r>
              <a:rPr lang="zh-TW" altLang="en-US" sz="3000" dirty="0"/>
              <a:t>。</a:t>
            </a:r>
            <a:br>
              <a:rPr lang="zh-TW" altLang="en-US" sz="3000" dirty="0"/>
            </a:br>
            <a:r>
              <a:rPr lang="zh-TW" altLang="en-US" sz="3000" dirty="0"/>
              <a:t>如果相似度相同，使用者代號小者應排在前面。</a:t>
            </a:r>
            <a:br>
              <a:rPr lang="zh-TW" altLang="en-US" sz="3000" dirty="0"/>
            </a:br>
            <a:r>
              <a:rPr lang="zh-TW" altLang="en-US" sz="3000" dirty="0"/>
              <a:t>使用者代號由輸入的順序決定，</a:t>
            </a:r>
            <a:r>
              <a:rPr lang="zh-TW" altLang="en-US" sz="3000" dirty="0" smtClean="0"/>
              <a:t>由 </a:t>
            </a:r>
            <a:r>
              <a:rPr lang="en-US" altLang="zh-TW" sz="3000" dirty="0" smtClean="0"/>
              <a:t>0 </a:t>
            </a:r>
            <a:r>
              <a:rPr lang="zh-TW" altLang="en-US" sz="3000" dirty="0" smtClean="0"/>
              <a:t>開</a:t>
            </a:r>
            <a:r>
              <a:rPr lang="zh-TW" altLang="en-US" sz="3000" dirty="0"/>
              <a:t>始。</a:t>
            </a:r>
            <a:br>
              <a:rPr lang="zh-TW" altLang="en-US" sz="3000" dirty="0"/>
            </a:br>
            <a:r>
              <a:rPr lang="zh-TW" altLang="en-US" sz="3000" dirty="0"/>
              <a:t>相似度四捨五入輸</a:t>
            </a:r>
            <a:r>
              <a:rPr lang="zh-TW" altLang="en-US" sz="3000" dirty="0" smtClean="0"/>
              <a:t>出 </a:t>
            </a:r>
            <a:r>
              <a:rPr lang="en-US" altLang="zh-TW" sz="3000" dirty="0" smtClean="0"/>
              <a:t>4 </a:t>
            </a:r>
            <a:r>
              <a:rPr lang="zh-TW" altLang="en-US" sz="3000" dirty="0" smtClean="0"/>
              <a:t>位</a:t>
            </a:r>
            <a:r>
              <a:rPr lang="zh-TW" altLang="en-US" sz="3000" dirty="0"/>
              <a:t>小數。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30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第三題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1962948"/>
            <a:ext cx="402659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prod1, prod2, prod3, prod4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prod1, prod3, prod5, prod7, prod9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prod2, prod6, prod10, prod22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prod88, prod99, prod6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prod1, prod101, prod102, prod103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_END_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4052237"/>
            <a:ext cx="4026594" cy="12777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1 0.1667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2 0.1667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3 0.0000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4 0.0000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9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給定一個句子，所有的雙連詞為所有可能的兩個連續字元。</a:t>
            </a:r>
            <a:br>
              <a:rPr lang="zh-TW" altLang="en-US" sz="3000" dirty="0"/>
            </a:br>
            <a:r>
              <a:rPr lang="zh-TW" altLang="en-US" sz="3000" dirty="0"/>
              <a:t>如“一行人經行北門大街”的雙連詞為 一行、行人、人經、經行、行北、北門、門大、大街。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80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寫一個程式，由使用者讀入一段文章，然後計算所有的雙連詞出現的次數，</a:t>
            </a:r>
            <a:br>
              <a:rPr lang="zh-TW" altLang="en-US" sz="3000" dirty="0"/>
            </a:br>
            <a:r>
              <a:rPr lang="zh-TW" altLang="en-US" sz="3000" dirty="0"/>
              <a:t>依照次數由大到小排列，並輸出最常見的十個詞與其頻率，</a:t>
            </a:r>
            <a:br>
              <a:rPr lang="zh-TW" altLang="en-US" sz="3000" dirty="0"/>
            </a:br>
            <a:r>
              <a:rPr lang="zh-TW" altLang="en-US" sz="3000" dirty="0"/>
              <a:t>中間以一個空白分隔，每行一筆資料。</a:t>
            </a:r>
            <a:endParaRPr lang="en-US" altLang="zh-TW" sz="3000" dirty="0"/>
          </a:p>
          <a:p>
            <a:pPr marL="0" indent="0">
              <a:buNone/>
            </a:pPr>
            <a:r>
              <a:rPr lang="zh-TW" altLang="en-US" sz="3000" dirty="0"/>
              <a:t>如果頻率一樣，則依照雙連詞的內部編碼由小到大排序。</a:t>
            </a:r>
            <a:br>
              <a:rPr lang="zh-TW" altLang="en-US" sz="3000" dirty="0"/>
            </a:br>
            <a:r>
              <a:rPr lang="zh-TW" altLang="en-US" sz="3000" dirty="0"/>
              <a:t>讀取文章時，輸入可能會超過一行，你的程式應持續讀入，直到使用者輸入 “</a:t>
            </a:r>
            <a:r>
              <a:rPr lang="en-US" altLang="zh-TW" sz="3000" dirty="0"/>
              <a:t>BREAK</a:t>
            </a:r>
            <a:r>
              <a:rPr lang="en-US" altLang="zh-TW" sz="3000" dirty="0" smtClean="0"/>
              <a:t>”</a:t>
            </a:r>
            <a:r>
              <a:rPr lang="zh-TW" altLang="en-US" sz="3000" dirty="0" smtClean="0"/>
              <a:t> 為</a:t>
            </a:r>
            <a:r>
              <a:rPr lang="zh-TW" altLang="en-US" sz="3000" dirty="0"/>
              <a:t>止。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3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函數         </a:t>
            </a:r>
            <a:r>
              <a:rPr lang="en-US" altLang="zh-TW" sz="3200" dirty="0" smtClean="0"/>
              <a:t>Functions.</a:t>
            </a:r>
            <a:endParaRPr lang="en-US" altLang="zh-TW" sz="32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3200" dirty="0" smtClean="0"/>
              <a:t>2. </a:t>
            </a:r>
            <a:r>
              <a:rPr lang="zh-TW" altLang="en-US" sz="3200" dirty="0" smtClean="0"/>
              <a:t>字串         </a:t>
            </a:r>
            <a:r>
              <a:rPr lang="en-US" altLang="zh-TW" sz="3200" dirty="0" smtClean="0"/>
              <a:t>Strings.</a:t>
            </a:r>
            <a:endParaRPr lang="en-US" altLang="zh-TW" sz="3200" dirty="0"/>
          </a:p>
          <a:p>
            <a:r>
              <a:rPr lang="en-US" altLang="zh-TW" sz="3200" dirty="0" smtClean="0"/>
              <a:t>3. </a:t>
            </a:r>
            <a:r>
              <a:rPr lang="zh-TW" altLang="en-US" sz="3200" dirty="0" smtClean="0"/>
              <a:t>資料結構 </a:t>
            </a:r>
            <a:r>
              <a:rPr lang="en-US" altLang="zh-TW" sz="3200" dirty="0" smtClean="0"/>
              <a:t>Data Structures</a:t>
            </a:r>
          </a:p>
          <a:p>
            <a:r>
              <a:rPr lang="en-US" altLang="zh-TW" sz="3200" dirty="0" smtClean="0"/>
              <a:t>4. </a:t>
            </a:r>
            <a:r>
              <a:rPr lang="zh-TW" altLang="en-US" sz="3200" dirty="0" smtClean="0"/>
              <a:t>練</a:t>
            </a:r>
            <a:r>
              <a:rPr lang="zh-TW" altLang="en-US" sz="3200" smtClean="0"/>
              <a:t>習         </a:t>
            </a:r>
            <a:r>
              <a:rPr lang="en-US" altLang="zh-TW" sz="3200" smtClean="0"/>
              <a:t>Practices</a:t>
            </a:r>
            <a:endParaRPr lang="zh-TW" altLang="en-US" sz="32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2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在計算雙連詞時，應跳過所有標點符號，</a:t>
            </a:r>
            <a:br>
              <a:rPr lang="zh-TW" altLang="en-US" sz="3000" dirty="0"/>
            </a:br>
            <a:r>
              <a:rPr lang="zh-TW" altLang="en-US" sz="3000" dirty="0"/>
              <a:t>如 “（）：「，。？」</a:t>
            </a:r>
            <a:r>
              <a:rPr lang="en-US" altLang="zh-TW" sz="3000" dirty="0"/>
              <a:t>…”(</a:t>
            </a:r>
            <a:r>
              <a:rPr lang="zh-TW" altLang="en-US" sz="3000" dirty="0"/>
              <a:t>包含全形引號，前列標點符號並非完整列示</a:t>
            </a:r>
            <a:r>
              <a:rPr lang="en-US" altLang="zh-TW" sz="3000" dirty="0"/>
              <a:t>) </a:t>
            </a:r>
            <a:r>
              <a:rPr lang="zh-TW" altLang="en-US" sz="3000" dirty="0"/>
              <a:t>都不應該出現在雙連詞中。</a:t>
            </a:r>
            <a:br>
              <a:rPr lang="zh-TW" altLang="en-US" sz="3000" dirty="0"/>
            </a:br>
            <a:r>
              <a:rPr lang="zh-TW" altLang="en-US" sz="3000" dirty="0"/>
              <a:t>依照中文的特性，空白</a:t>
            </a:r>
            <a:r>
              <a:rPr lang="en-US" altLang="zh-TW" sz="3000" dirty="0"/>
              <a:t>(</a:t>
            </a:r>
            <a:r>
              <a:rPr lang="zh-TW" altLang="en-US" sz="3000" dirty="0"/>
              <a:t>全形或半形</a:t>
            </a:r>
            <a:r>
              <a:rPr lang="en-US" altLang="zh-TW" sz="3000" dirty="0"/>
              <a:t>)</a:t>
            </a:r>
            <a:r>
              <a:rPr lang="zh-TW" altLang="en-US" sz="3000" dirty="0"/>
              <a:t>與換行亦當作是標點符號。</a:t>
            </a:r>
            <a:br>
              <a:rPr lang="zh-TW" altLang="en-US" sz="3000" dirty="0"/>
            </a:br>
            <a:r>
              <a:rPr lang="zh-TW" altLang="en-US" sz="3000" dirty="0"/>
              <a:t>舉例而言，“大理皇宮之中，段正明將”的雙連詞不應包含“中，”與“，段”。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20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 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由使用者讀入一段文章，</a:t>
            </a:r>
            <a:br>
              <a:rPr lang="zh-TW" altLang="en-US" sz="3000" dirty="0"/>
            </a:br>
            <a:r>
              <a:rPr lang="zh-TW" altLang="en-US" sz="3000" dirty="0"/>
              <a:t>讀取文章時，輸入可能會超過一行</a:t>
            </a:r>
            <a:r>
              <a:rPr lang="zh-TW" altLang="en-US" sz="3000" dirty="0" smtClean="0"/>
              <a:t>，                                       你</a:t>
            </a:r>
            <a:r>
              <a:rPr lang="zh-TW" altLang="en-US" sz="3000" dirty="0"/>
              <a:t>的程式應持續讀入，直到使用者輸入“</a:t>
            </a:r>
            <a:r>
              <a:rPr lang="en-US" altLang="zh-TW" sz="3000" dirty="0"/>
              <a:t>BREAK</a:t>
            </a:r>
            <a:r>
              <a:rPr lang="en-US" altLang="zh-TW" sz="3000" dirty="0" smtClean="0"/>
              <a:t>”</a:t>
            </a:r>
            <a:r>
              <a:rPr lang="zh-TW" altLang="en-US" sz="3000" dirty="0" smtClean="0"/>
              <a:t> 為</a:t>
            </a:r>
            <a:r>
              <a:rPr lang="zh-TW" altLang="en-US" sz="3000" dirty="0"/>
              <a:t>止。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9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 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計算所有的雙連詞出現的次數，依照次數由大到小排列，</a:t>
            </a:r>
            <a:br>
              <a:rPr lang="zh-TW" altLang="en-US" sz="3000" dirty="0"/>
            </a:br>
            <a:r>
              <a:rPr lang="zh-TW" altLang="en-US" sz="3000" dirty="0"/>
              <a:t>並輸出最常見的十個詞與其頻率，中間以一個空白分隔</a:t>
            </a:r>
            <a:r>
              <a:rPr lang="zh-TW" altLang="en-US" sz="3000" dirty="0" smtClean="0"/>
              <a:t>，   每</a:t>
            </a:r>
            <a:r>
              <a:rPr lang="zh-TW" altLang="en-US" sz="3000" dirty="0"/>
              <a:t>行一筆資料。</a:t>
            </a:r>
            <a:br>
              <a:rPr lang="zh-TW" altLang="en-US" sz="3000" dirty="0"/>
            </a:br>
            <a:r>
              <a:rPr lang="zh-TW" altLang="en-US" sz="3000" dirty="0"/>
              <a:t>如果頻率一樣，則依照雙連詞的內部編碼由小到大排序。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6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1962948"/>
            <a:ext cx="402659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大理皇宮之中，段正明將帝位傳給侄兒段譽，誡以愛民、納諫二事，叮囑於國事不可妄作更張，不可擅動刀兵。就在這時候，數千里外北</a:t>
            </a:r>
            <a:r>
              <a:rPr lang="zh-TW" altLang="en-US" dirty="0" smtClean="0">
                <a:solidFill>
                  <a:schemeClr val="bg1"/>
                </a:solidFill>
              </a:rPr>
              <a:t>方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4052237"/>
            <a:ext cx="4026594" cy="15741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TW" altLang="en-US" dirty="0">
                <a:solidFill>
                  <a:schemeClr val="bg1"/>
                </a:solidFill>
              </a:rPr>
              <a:t>奶奶 </a:t>
            </a:r>
            <a:r>
              <a:rPr lang="en-US" altLang="zh-TW" dirty="0">
                <a:solidFill>
                  <a:schemeClr val="bg1"/>
                </a:solidFill>
              </a:rPr>
              <a:t>30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太后 </a:t>
            </a:r>
            <a:r>
              <a:rPr lang="en-US" altLang="zh-TW" dirty="0">
                <a:solidFill>
                  <a:schemeClr val="bg1"/>
                </a:solidFill>
              </a:rPr>
              <a:t>19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太皇 </a:t>
            </a:r>
            <a:r>
              <a:rPr lang="en-US" altLang="zh-TW" dirty="0">
                <a:solidFill>
                  <a:schemeClr val="bg1"/>
                </a:solidFill>
              </a:rPr>
              <a:t>19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皇太 </a:t>
            </a:r>
            <a:r>
              <a:rPr lang="en-US" altLang="zh-TW" dirty="0">
                <a:solidFill>
                  <a:schemeClr val="bg1"/>
                </a:solidFill>
              </a:rPr>
              <a:t>19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趙煦 </a:t>
            </a:r>
            <a:r>
              <a:rPr lang="en-US" altLang="zh-TW" dirty="0" smtClean="0">
                <a:solidFill>
                  <a:schemeClr val="bg1"/>
                </a:solidFill>
              </a:rPr>
              <a:t>17…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8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</a:t>
            </a:r>
            <a:r>
              <a:rPr lang="zh-TW" altLang="en-US" dirty="0"/>
              <a:t>五</a:t>
            </a:r>
            <a:r>
              <a:rPr lang="zh-TW" altLang="en-US" dirty="0" smtClean="0"/>
              <a:t>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回家自行練習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532716"/>
            <a:ext cx="10971081" cy="4979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/>
              <a:t>給定一個由英文字母和空白字元組成的英文句子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我們</a:t>
            </a:r>
            <a:r>
              <a:rPr lang="zh-TW" altLang="en-US" dirty="0"/>
              <a:t>要把這句話「反過來講」或「換成問句」</a:t>
            </a:r>
            <a:r>
              <a:rPr lang="zh-TW" altLang="en-US" dirty="0" smtClean="0"/>
              <a:t>。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會被給定的句子一定是由一個主詞、一個 </a:t>
            </a:r>
            <a:r>
              <a:rPr lang="en-US" altLang="zh-TW" dirty="0"/>
              <a:t>Be </a:t>
            </a:r>
            <a:r>
              <a:rPr lang="zh-TW" altLang="en-US" dirty="0"/>
              <a:t>動詞</a:t>
            </a:r>
            <a:r>
              <a:rPr lang="zh-TW" altLang="en-US" dirty="0" smtClean="0"/>
              <a:t>、一個</a:t>
            </a:r>
            <a:r>
              <a:rPr lang="zh-TW" altLang="en-US" dirty="0"/>
              <a:t>形容詞和也許存在的一個「</a:t>
            </a:r>
            <a:r>
              <a:rPr lang="en-US" altLang="zh-TW" dirty="0"/>
              <a:t>not</a:t>
            </a:r>
            <a:r>
              <a:rPr lang="zh-TW" altLang="en-US" dirty="0"/>
              <a:t>」組成的，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像是「</a:t>
            </a:r>
            <a:r>
              <a:rPr lang="en-US" altLang="zh-TW" dirty="0"/>
              <a:t>We are happy</a:t>
            </a:r>
            <a:r>
              <a:rPr lang="zh-TW" altLang="en-US" dirty="0"/>
              <a:t>」、「</a:t>
            </a:r>
            <a:r>
              <a:rPr lang="en-US" altLang="zh-TW" dirty="0"/>
              <a:t>Orange is great</a:t>
            </a:r>
            <a:r>
              <a:rPr lang="zh-TW" altLang="en-US" dirty="0"/>
              <a:t>」、「</a:t>
            </a:r>
            <a:r>
              <a:rPr lang="en-US" altLang="zh-TW" dirty="0"/>
              <a:t>He is not good</a:t>
            </a:r>
            <a:r>
              <a:rPr lang="zh-TW" altLang="en-US" dirty="0"/>
              <a:t>」這樣</a:t>
            </a:r>
            <a:r>
              <a:rPr lang="zh-TW" altLang="en-US" dirty="0" smtClean="0"/>
              <a:t>，且</a:t>
            </a:r>
            <a:r>
              <a:rPr lang="zh-TW" altLang="en-US" dirty="0"/>
              <a:t>每個詞都是單詞、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主詞前面不會有冠詞。如果我們要把這句話反過來講，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我們要在正確的地方插入「</a:t>
            </a:r>
            <a:r>
              <a:rPr lang="en-US" altLang="zh-TW" dirty="0"/>
              <a:t>not</a:t>
            </a:r>
            <a:r>
              <a:rPr lang="zh-TW" altLang="en-US" dirty="0"/>
              <a:t>」和空白字元或者把「</a:t>
            </a:r>
            <a:r>
              <a:rPr lang="en-US" altLang="zh-TW" dirty="0"/>
              <a:t>not</a:t>
            </a:r>
            <a:r>
              <a:rPr lang="zh-TW" altLang="en-US" dirty="0"/>
              <a:t>」刪掉，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例如這三個例句會變成「</a:t>
            </a:r>
            <a:r>
              <a:rPr lang="en-US" altLang="zh-TW" dirty="0"/>
              <a:t>We are not happy</a:t>
            </a:r>
            <a:r>
              <a:rPr lang="zh-TW" altLang="en-US" dirty="0"/>
              <a:t>」、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「</a:t>
            </a:r>
            <a:r>
              <a:rPr lang="en-US" altLang="zh-TW" dirty="0"/>
              <a:t>Orange is not great</a:t>
            </a:r>
            <a:r>
              <a:rPr lang="zh-TW" altLang="en-US" dirty="0"/>
              <a:t>」和「</a:t>
            </a:r>
            <a:r>
              <a:rPr lang="en-US" altLang="zh-TW" dirty="0"/>
              <a:t>He is good</a:t>
            </a:r>
            <a:r>
              <a:rPr lang="zh-TW" altLang="en-US" dirty="0"/>
              <a:t>」；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如果我們要換成問句，就調換主詞和 </a:t>
            </a:r>
            <a:r>
              <a:rPr lang="en-US" altLang="zh-TW" dirty="0"/>
              <a:t>Be </a:t>
            </a:r>
            <a:r>
              <a:rPr lang="zh-TW" altLang="en-US" dirty="0"/>
              <a:t>動詞的順序，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並且把大小寫做正確的處理，例如這兩個例句會變成「</a:t>
            </a:r>
            <a:r>
              <a:rPr lang="en-US" altLang="zh-TW" dirty="0"/>
              <a:t>Are we happy</a:t>
            </a:r>
            <a:r>
              <a:rPr lang="zh-TW" altLang="en-US" dirty="0"/>
              <a:t>」、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「</a:t>
            </a:r>
            <a:r>
              <a:rPr lang="en-US" altLang="zh-TW" dirty="0"/>
              <a:t>Is orange great</a:t>
            </a:r>
            <a:r>
              <a:rPr lang="zh-TW" altLang="en-US" dirty="0"/>
              <a:t>」和「</a:t>
            </a:r>
            <a:r>
              <a:rPr lang="en-US" altLang="zh-TW" dirty="0"/>
              <a:t>Isn't he good</a:t>
            </a:r>
            <a:r>
              <a:rPr lang="zh-TW" altLang="en-US" dirty="0"/>
              <a:t>」。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在把負面陳述改成問句時，請把「</a:t>
            </a:r>
            <a:r>
              <a:rPr lang="en-US" altLang="zh-TW" dirty="0"/>
              <a:t>not</a:t>
            </a:r>
            <a:r>
              <a:rPr lang="zh-TW" altLang="en-US" dirty="0"/>
              <a:t>」跟 </a:t>
            </a:r>
            <a:r>
              <a:rPr lang="en-US" altLang="zh-TW" dirty="0"/>
              <a:t>Be </a:t>
            </a:r>
            <a:r>
              <a:rPr lang="zh-TW" altLang="en-US" dirty="0"/>
              <a:t>動詞合併成縮寫，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也就是「</a:t>
            </a:r>
            <a:r>
              <a:rPr lang="en-US" altLang="zh-TW" dirty="0"/>
              <a:t>Isn't</a:t>
            </a:r>
            <a:r>
              <a:rPr lang="zh-TW" altLang="en-US" dirty="0"/>
              <a:t>」、「</a:t>
            </a:r>
            <a:r>
              <a:rPr lang="en-US" altLang="zh-TW" dirty="0"/>
              <a:t>Aren't</a:t>
            </a:r>
            <a:r>
              <a:rPr lang="zh-TW" altLang="en-US" dirty="0"/>
              <a:t>」和「</a:t>
            </a:r>
            <a:r>
              <a:rPr lang="en-US" altLang="zh-TW" dirty="0" err="1"/>
              <a:t>Amn't</a:t>
            </a:r>
            <a:r>
              <a:rPr lang="zh-TW" altLang="en-US" dirty="0"/>
              <a:t>」。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題目會指示你要反過來講還是換成問句，請按照題目的指示輸出轉換後的句子。</a:t>
            </a:r>
            <a:endParaRPr lang="zh-TW" altLang="en-US" sz="3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第五題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系統會提供一共 </a:t>
            </a:r>
            <a:r>
              <a:rPr lang="en-US" altLang="zh-TW" dirty="0"/>
              <a:t>30 </a:t>
            </a:r>
            <a:r>
              <a:rPr lang="zh-TW" altLang="en-US" dirty="0"/>
              <a:t>組測試資料，每組測試資料裝在一個檔案裡。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在每個檔案中會有兩行，第一行含有一個字元，如果是 </a:t>
            </a:r>
            <a:r>
              <a:rPr lang="en-US" altLang="zh-TW" dirty="0"/>
              <a:t>R </a:t>
            </a:r>
            <a:r>
              <a:rPr lang="zh-TW" altLang="en-US" dirty="0"/>
              <a:t>表示要把第二行反過來講，</a:t>
            </a:r>
            <a:r>
              <a:rPr lang="en-US" altLang="zh-TW" dirty="0"/>
              <a:t>Q </a:t>
            </a:r>
            <a:r>
              <a:rPr lang="zh-TW" altLang="en-US" dirty="0"/>
              <a:t>則表示要改成問句。第二行含有不超過 </a:t>
            </a:r>
            <a:r>
              <a:rPr lang="en-US" altLang="zh-TW" dirty="0"/>
              <a:t>100 </a:t>
            </a:r>
            <a:r>
              <a:rPr lang="zh-TW" altLang="en-US" dirty="0"/>
              <a:t>個英文字元或空白字元。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35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" y="4592555"/>
            <a:ext cx="10828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hlinkClick r:id="rId2"/>
              </a:rPr>
              <a:t>https://pdogs.ntu.im/judge/problem/view/1802011201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49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第五題 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讀入這些資訊後，請按照題意輸出反過來講或改成問句的結果。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7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第五題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1962948"/>
            <a:ext cx="40265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R</a:t>
            </a:r>
            <a:r>
              <a:rPr lang="en-US" altLang="zh-TW" b="1" dirty="0">
                <a:solidFill>
                  <a:schemeClr val="bg1"/>
                </a:solidFill>
              </a:rPr>
              <a:t/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chemeClr val="bg1"/>
                </a:solidFill>
              </a:rPr>
              <a:t>Programming is interesting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4052237"/>
            <a:ext cx="4026594" cy="3695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>
                <a:solidFill>
                  <a:schemeClr val="bg1"/>
                </a:solidFill>
              </a:rPr>
              <a:t>Programming is not interesting</a:t>
            </a: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83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Functions</a:t>
            </a:r>
            <a:endParaRPr lang="en-US" altLang="zh-TW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</a:rPr>
              <a:t>函數 </a:t>
            </a:r>
            <a:r>
              <a:rPr lang="en-US" altLang="zh-TW" dirty="0" smtClean="0">
                <a:latin typeface="Consolas" panose="020B0609020204030204" pitchFamily="49" charset="0"/>
              </a:rPr>
              <a:t>Functions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</a:rPr>
              <a:t>libraries</a:t>
            </a:r>
          </a:p>
          <a:p>
            <a:pPr lvl="1"/>
            <a:r>
              <a:rPr lang="en-US" altLang="zh-TW" sz="2400" b="1" dirty="0" err="1" smtClean="0">
                <a:solidFill>
                  <a:srgbClr val="0070C0"/>
                </a:solidFill>
              </a:rPr>
              <a:t>Library_name</a:t>
            </a:r>
            <a:r>
              <a:rPr lang="en-US" altLang="zh-TW" sz="2400" dirty="0" err="1" smtClean="0"/>
              <a:t>.function_name</a:t>
            </a:r>
            <a:endParaRPr lang="en-US" altLang="zh-TW" sz="24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自</a:t>
            </a:r>
            <a:r>
              <a:rPr lang="zh-TW" altLang="en-US" sz="2800" dirty="0"/>
              <a:t>行</a:t>
            </a:r>
            <a:r>
              <a:rPr lang="zh-TW" altLang="en-US" sz="2800" dirty="0" smtClean="0"/>
              <a:t>定</a:t>
            </a:r>
            <a:r>
              <a:rPr lang="zh-TW" altLang="en-US" sz="2800" dirty="0"/>
              <a:t>義函數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要</a:t>
            </a:r>
            <a:r>
              <a:rPr lang="zh-TW" altLang="en-US" sz="2400" dirty="0"/>
              <a:t>先定義</a:t>
            </a:r>
            <a:r>
              <a:rPr lang="zh-TW" altLang="en-US" sz="2400" dirty="0" smtClean="0"/>
              <a:t>完函數才能呼叫。</a:t>
            </a:r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9" name="文字方塊 4"/>
          <p:cNvSpPr txBox="1"/>
          <p:nvPr/>
        </p:nvSpPr>
        <p:spPr>
          <a:xfrm>
            <a:off x="1722120" y="2780584"/>
            <a:ext cx="4553512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mport</a:t>
            </a:r>
            <a:r>
              <a:rPr lang="en-US" altLang="zh-TW" sz="20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math</a:t>
            </a:r>
            <a:endParaRPr lang="en-US" altLang="zh-TW" sz="20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print( </a:t>
            </a:r>
            <a:r>
              <a:rPr lang="en-US" altLang="zh-TW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math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.sqrt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( 10 ) )</a:t>
            </a:r>
          </a:p>
          <a:p>
            <a:endParaRPr lang="en-US" altLang="zh-TW" sz="20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4"/>
          <p:cNvSpPr txBox="1"/>
          <p:nvPr/>
        </p:nvSpPr>
        <p:spPr>
          <a:xfrm>
            <a:off x="6402332" y="2788570"/>
            <a:ext cx="5317228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def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get_final_answer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00B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filename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line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endParaRPr lang="en-US" altLang="zh-TW" sz="20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return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total_counter</a:t>
            </a:r>
            <a:endParaRPr lang="zh-TW" altLang="en-US" sz="20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29181" y="5172730"/>
            <a:ext cx="5364480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b="1" dirty="0">
                <a:solidFill>
                  <a:srgbClr val="FFC000"/>
                </a:solidFill>
              </a:rPr>
              <a:t>return</a:t>
            </a:r>
            <a:r>
              <a:rPr lang="en-US" altLang="zh-TW" sz="2400" dirty="0"/>
              <a:t> : </a:t>
            </a:r>
            <a:r>
              <a:rPr lang="zh-TW" altLang="en-US" sz="2400" dirty="0"/>
              <a:t>將值傳回給呼叫他的程式</a:t>
            </a:r>
          </a:p>
        </p:txBody>
      </p:sp>
      <p:cxnSp>
        <p:nvCxnSpPr>
          <p:cNvPr id="13" name="Straight Arrow Connector 12"/>
          <p:cNvCxnSpPr>
            <a:stCxn id="7" idx="0"/>
          </p:cNvCxnSpPr>
          <p:nvPr/>
        </p:nvCxnSpPr>
        <p:spPr>
          <a:xfrm flipH="1" flipV="1">
            <a:off x="7924800" y="3796247"/>
            <a:ext cx="686621" cy="13764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0041628" y="4235324"/>
            <a:ext cx="1957693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/>
              <a:t>加</a:t>
            </a:r>
            <a:r>
              <a:rPr lang="zh-TW" altLang="en-US" sz="2400" b="1" dirty="0">
                <a:solidFill>
                  <a:schemeClr val="accent6"/>
                </a:solidFill>
              </a:rPr>
              <a:t>冒號 </a:t>
            </a:r>
            <a:r>
              <a:rPr lang="en-US" altLang="zh-TW" sz="2400" b="1" dirty="0">
                <a:solidFill>
                  <a:schemeClr val="accent6"/>
                </a:solidFill>
              </a:rPr>
              <a:t>:</a:t>
            </a: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 flipV="1">
            <a:off x="10806453" y="3227884"/>
            <a:ext cx="214022" cy="10074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376907" y="1598283"/>
            <a:ext cx="3403961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b="1" dirty="0">
                <a:solidFill>
                  <a:srgbClr val="0070C0"/>
                </a:solidFill>
              </a:rPr>
              <a:t>函數名稱</a:t>
            </a:r>
            <a:r>
              <a:rPr lang="en-US" altLang="zh-TW" sz="2400" dirty="0"/>
              <a:t>(</a:t>
            </a:r>
            <a:r>
              <a:rPr lang="zh-TW" altLang="en-US" sz="2400" b="1" dirty="0">
                <a:solidFill>
                  <a:srgbClr val="00B050"/>
                </a:solidFill>
              </a:rPr>
              <a:t>參數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參</a:t>
            </a:r>
            <a:r>
              <a:rPr lang="zh-TW" altLang="en-US" sz="2400" dirty="0"/>
              <a:t>數可以</a:t>
            </a:r>
            <a:r>
              <a:rPr lang="en-US" altLang="zh-TW" sz="2400" dirty="0"/>
              <a:t>0</a:t>
            </a:r>
            <a:r>
              <a:rPr lang="zh-TW" altLang="en-US" sz="2400" dirty="0"/>
              <a:t>到多個</a:t>
            </a:r>
            <a:r>
              <a:rPr lang="en-US" altLang="zh-TW" sz="2400" dirty="0"/>
              <a:t>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41193" y="626454"/>
            <a:ext cx="4050941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dirty="0"/>
              <a:t> : </a:t>
            </a:r>
            <a:r>
              <a:rPr lang="zh-TW" altLang="en-US" sz="2400" dirty="0"/>
              <a:t>表示開始定義函數</a:t>
            </a:r>
            <a:endParaRPr lang="en-US" altLang="zh-TW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1462358" y="5154305"/>
            <a:ext cx="3910442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/>
              <a:t>固定縮排</a:t>
            </a:r>
            <a:r>
              <a:rPr lang="en-US" altLang="zh-TW" sz="2400" dirty="0"/>
              <a:t>(Tabs</a:t>
            </a:r>
            <a:r>
              <a:rPr lang="zh-TW" altLang="en-US" sz="2400" dirty="0"/>
              <a:t>、空白鍵</a:t>
            </a:r>
            <a:r>
              <a:rPr lang="en-US" altLang="zh-TW" sz="2400" dirty="0"/>
              <a:t>)</a:t>
            </a: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6737631" y="1388454"/>
            <a:ext cx="1729033" cy="1451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</p:cNvCxnSpPr>
          <p:nvPr/>
        </p:nvCxnSpPr>
        <p:spPr>
          <a:xfrm flipV="1">
            <a:off x="5372800" y="3627120"/>
            <a:ext cx="1364831" cy="19081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8376907" y="2360283"/>
            <a:ext cx="1701981" cy="5162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</a:rPr>
              <a:t>函數 </a:t>
            </a:r>
            <a:r>
              <a:rPr lang="en-US" altLang="zh-TW" dirty="0" smtClean="0">
                <a:latin typeface="Consolas" panose="020B0609020204030204" pitchFamily="49" charset="0"/>
              </a:rPr>
              <a:t>Functions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 b="1" dirty="0"/>
              <a:t>區域變數</a:t>
            </a:r>
            <a:endParaRPr lang="en-US" altLang="zh-TW" sz="2800" b="1" dirty="0"/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</a:rPr>
              <a:t>在</a:t>
            </a:r>
            <a:r>
              <a:rPr lang="zh-TW" altLang="en-US" sz="2400" dirty="0">
                <a:latin typeface="微軟正黑體" panose="020B0604030504040204" pitchFamily="34" charset="-120"/>
              </a:rPr>
              <a:t>函數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內</a:t>
            </a:r>
            <a:r>
              <a:rPr lang="zh-TW" altLang="en-US" sz="2400" dirty="0">
                <a:latin typeface="微軟正黑體" panose="020B0604030504040204" pitchFamily="34" charset="-120"/>
              </a:rPr>
              <a:t>宣告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</a:rPr>
              <a:t>不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能在該函數外</a:t>
            </a:r>
            <a:r>
              <a:rPr lang="zh-TW" altLang="en-US" sz="2400" dirty="0">
                <a:latin typeface="微軟正黑體" panose="020B0604030504040204" pitchFamily="34" charset="-120"/>
              </a:rPr>
              <a:t>被使用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r>
              <a:rPr lang="zh-TW" altLang="en-US" sz="2800" b="1" dirty="0" smtClean="0"/>
              <a:t>回傳值 </a:t>
            </a:r>
            <a:r>
              <a:rPr lang="en-US" altLang="zh-TW" sz="2800" b="1" dirty="0" smtClean="0"/>
              <a:t>Return Value</a:t>
            </a:r>
          </a:p>
          <a:p>
            <a:pPr lvl="1"/>
            <a:r>
              <a:rPr lang="zh-TW" altLang="en-US" sz="2400" dirty="0" smtClean="0"/>
              <a:t>可以回傳多個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Python </a:t>
            </a:r>
            <a:r>
              <a:rPr lang="zh-TW" altLang="en-US" sz="2400" dirty="0" smtClean="0"/>
              <a:t>函數不</a:t>
            </a:r>
            <a:r>
              <a:rPr lang="zh-TW" altLang="en-US" sz="2400" dirty="0"/>
              <a:t>論是否</a:t>
            </a:r>
            <a:r>
              <a:rPr lang="zh-TW" altLang="en-US" sz="2400" dirty="0" smtClean="0"/>
              <a:t>有回傳宣告，</a:t>
            </a:r>
            <a:r>
              <a:rPr lang="zh-TW" altLang="en-US" sz="2400" dirty="0"/>
              <a:t>皆有回傳值</a:t>
            </a:r>
          </a:p>
          <a:p>
            <a:r>
              <a:rPr lang="en-US" altLang="zh-TW" sz="2800" b="1" dirty="0"/>
              <a:t>Call by assignment</a:t>
            </a:r>
          </a:p>
          <a:p>
            <a:pPr lvl="1"/>
            <a:r>
              <a:rPr lang="zh-TW" altLang="en-US" sz="2400" dirty="0"/>
              <a:t>混合</a:t>
            </a:r>
            <a:r>
              <a:rPr lang="en-US" altLang="zh-TW" sz="2400" dirty="0"/>
              <a:t>Call by Value </a:t>
            </a:r>
            <a:r>
              <a:rPr lang="zh-TW" altLang="en-US" sz="2400" dirty="0" smtClean="0"/>
              <a:t>以及 </a:t>
            </a:r>
            <a:r>
              <a:rPr lang="en-US" altLang="zh-TW" sz="2400" dirty="0" smtClean="0"/>
              <a:t>Call by </a:t>
            </a:r>
            <a:r>
              <a:rPr lang="en-US" altLang="zh-TW" sz="2400" dirty="0"/>
              <a:t>reference</a:t>
            </a:r>
          </a:p>
          <a:p>
            <a:pPr lvl="1"/>
            <a:r>
              <a:rPr lang="zh-TW" altLang="en-US" sz="2400" dirty="0" smtClean="0"/>
              <a:t>可以變更的變數     </a:t>
            </a:r>
            <a:r>
              <a:rPr lang="en-US" altLang="zh-TW" sz="2400" dirty="0" smtClean="0"/>
              <a:t>(Mutable 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如 </a:t>
            </a:r>
            <a:r>
              <a:rPr lang="en-US" altLang="zh-TW" sz="2400" dirty="0" smtClean="0"/>
              <a:t> list</a:t>
            </a:r>
            <a:r>
              <a:rPr lang="zh-TW" altLang="en-US" sz="2400" dirty="0" smtClean="0"/>
              <a:t>                    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不可以變更的變數 </a:t>
            </a:r>
            <a:r>
              <a:rPr lang="en-US" altLang="zh-TW" sz="2400" dirty="0" smtClean="0"/>
              <a:t>(Immutable) </a:t>
            </a:r>
            <a:r>
              <a:rPr lang="zh-TW" altLang="en-US" sz="2400" dirty="0" smtClean="0"/>
              <a:t>如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string, tuple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/>
              <a:t>字</a:t>
            </a:r>
            <a:r>
              <a:rPr lang="zh-TW" altLang="en-US" dirty="0" smtClean="0"/>
              <a:t>串 </a:t>
            </a:r>
            <a:r>
              <a:rPr lang="en-US" altLang="zh-TW" dirty="0" smtClean="0"/>
              <a:t>String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3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字</a:t>
            </a:r>
            <a:r>
              <a:rPr lang="zh-TW" altLang="en-US" dirty="0" smtClean="0">
                <a:latin typeface="Consolas" panose="020B0609020204030204" pitchFamily="49" charset="0"/>
              </a:rPr>
              <a:t>串 </a:t>
            </a:r>
            <a:r>
              <a:rPr lang="en-US" altLang="zh-TW" dirty="0" smtClean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位址取值 </a:t>
            </a:r>
            <a:r>
              <a:rPr lang="en-US" altLang="zh-TW" sz="2400" b="1" dirty="0" smtClean="0"/>
              <a:t>Indexing</a:t>
            </a:r>
            <a:endParaRPr lang="en-US" altLang="zh-TW" sz="2400" b="1" dirty="0"/>
          </a:p>
          <a:p>
            <a:pPr lvl="1"/>
            <a:r>
              <a:rPr lang="zh-TW" altLang="en-US" sz="2400" dirty="0"/>
              <a:t>使用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[index] </a:t>
            </a:r>
            <a:r>
              <a:rPr lang="zh-TW" altLang="en-US" sz="2400" dirty="0"/>
              <a:t>取</a:t>
            </a:r>
            <a:r>
              <a:rPr lang="zh-TW" altLang="en-US" sz="2400" dirty="0" smtClean="0"/>
              <a:t>出字串中特定位置的字元</a:t>
            </a:r>
            <a:endParaRPr lang="en-US" altLang="zh-TW" sz="2400" dirty="0"/>
          </a:p>
          <a:p>
            <a:r>
              <a:rPr lang="zh-TW" altLang="en-US" sz="2400" b="1" dirty="0" smtClean="0"/>
              <a:t>分割子字串 </a:t>
            </a:r>
            <a:r>
              <a:rPr lang="en-US" altLang="zh-TW" sz="2400" b="1" dirty="0" smtClean="0"/>
              <a:t>Slicing</a:t>
            </a:r>
            <a:endParaRPr lang="en-US" altLang="zh-TW" sz="2400" b="1" dirty="0"/>
          </a:p>
          <a:p>
            <a:pPr lvl="1"/>
            <a:r>
              <a:rPr lang="zh-TW" altLang="en-US" sz="2400" dirty="0"/>
              <a:t>使用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[</a:t>
            </a:r>
            <a:r>
              <a:rPr lang="en-US" altLang="zh-TW" sz="2400" dirty="0" err="1"/>
              <a:t>n:m</a:t>
            </a:r>
            <a:r>
              <a:rPr lang="en-US" altLang="zh-TW" sz="2400" dirty="0"/>
              <a:t>] </a:t>
            </a:r>
            <a:r>
              <a:rPr lang="zh-TW" altLang="en-US" sz="2400" dirty="0"/>
              <a:t>取出由位</a:t>
            </a:r>
            <a:r>
              <a:rPr lang="zh-TW" altLang="en-US" sz="2400" dirty="0" smtClean="0"/>
              <a:t>置 </a:t>
            </a:r>
            <a:r>
              <a:rPr lang="en-US" altLang="zh-TW" sz="2400" dirty="0" smtClean="0"/>
              <a:t>n </a:t>
            </a:r>
            <a:r>
              <a:rPr lang="zh-TW" altLang="en-US" sz="2400" dirty="0" smtClean="0"/>
              <a:t>到</a:t>
            </a:r>
            <a:r>
              <a:rPr lang="zh-TW" altLang="en-US" sz="2400" dirty="0"/>
              <a:t>位</a:t>
            </a:r>
            <a:r>
              <a:rPr lang="zh-TW" altLang="en-US" sz="2400" dirty="0" smtClean="0"/>
              <a:t>置 </a:t>
            </a:r>
            <a:r>
              <a:rPr lang="en-US" altLang="zh-TW" sz="2400" dirty="0" smtClean="0"/>
              <a:t>m-1 </a:t>
            </a:r>
            <a:r>
              <a:rPr lang="zh-TW" altLang="en-US" sz="2400" dirty="0" smtClean="0"/>
              <a:t>的子字</a:t>
            </a:r>
            <a:r>
              <a:rPr lang="zh-TW" altLang="en-US" sz="2400" dirty="0"/>
              <a:t>串</a:t>
            </a:r>
            <a:endParaRPr lang="en-US" altLang="zh-TW" sz="2400" dirty="0"/>
          </a:p>
          <a:p>
            <a:r>
              <a:rPr lang="en-US" altLang="zh-TW" sz="2400" b="1" dirty="0" smtClean="0"/>
              <a:t>Iterating</a:t>
            </a:r>
          </a:p>
          <a:p>
            <a:pPr lvl="1"/>
            <a:r>
              <a:rPr lang="zh-TW" altLang="en-US" sz="2400" dirty="0" smtClean="0"/>
              <a:t>使用 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loop </a:t>
            </a:r>
            <a:r>
              <a:rPr lang="zh-TW" altLang="en-US" sz="2400" dirty="0" smtClean="0"/>
              <a:t>搭配 </a:t>
            </a:r>
            <a:r>
              <a:rPr lang="en-US" altLang="zh-TW" sz="2400" dirty="0" smtClean="0"/>
              <a:t>enumerate </a:t>
            </a:r>
            <a:r>
              <a:rPr lang="zh-TW" altLang="en-US" sz="2400" dirty="0" smtClean="0"/>
              <a:t>取出字串的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及內容字元</a:t>
            </a:r>
            <a:endParaRPr lang="en-US" altLang="zh-TW" sz="2400" dirty="0"/>
          </a:p>
          <a:p>
            <a:r>
              <a:rPr lang="zh-TW" altLang="en-US" sz="2400" b="1" dirty="0" smtClean="0"/>
              <a:t>常見字串運算 </a:t>
            </a:r>
            <a:r>
              <a:rPr lang="en-US" altLang="zh-TW" sz="2400" b="1" dirty="0" smtClean="0"/>
              <a:t>Common </a:t>
            </a:r>
            <a:r>
              <a:rPr lang="en-US" altLang="zh-TW" sz="2400" b="1" dirty="0"/>
              <a:t>string </a:t>
            </a:r>
            <a:r>
              <a:rPr lang="en-US" altLang="zh-TW" sz="2400" b="1" dirty="0" smtClean="0"/>
              <a:t>operations</a:t>
            </a:r>
          </a:p>
          <a:p>
            <a:pPr lvl="1"/>
            <a:r>
              <a:rPr lang="zh-TW" altLang="en-US" sz="1800" dirty="0" smtClean="0">
                <a:solidFill>
                  <a:schemeClr val="tx2"/>
                </a:solidFill>
              </a:rPr>
              <a:t>字串連接用 </a:t>
            </a:r>
            <a:r>
              <a:rPr lang="en-US" altLang="zh-TW" sz="1800" dirty="0" smtClean="0">
                <a:solidFill>
                  <a:schemeClr val="tx2"/>
                </a:solidFill>
              </a:rPr>
              <a:t>+</a:t>
            </a:r>
            <a:r>
              <a:rPr lang="zh-TW" altLang="en-US" sz="1800" dirty="0" smtClean="0">
                <a:solidFill>
                  <a:schemeClr val="tx2"/>
                </a:solidFill>
              </a:rPr>
              <a:t> 號，重複字串用 * 號，內建 </a:t>
            </a:r>
            <a:r>
              <a:rPr lang="en-US" altLang="zh-TW" sz="1800" dirty="0" smtClean="0">
                <a:solidFill>
                  <a:schemeClr val="tx2"/>
                </a:solidFill>
              </a:rPr>
              <a:t>python</a:t>
            </a:r>
            <a:r>
              <a:rPr lang="zh-TW" altLang="en-US" sz="1800" dirty="0" smtClean="0">
                <a:solidFill>
                  <a:schemeClr val="tx2"/>
                </a:solidFill>
              </a:rPr>
              <a:t> 字串函數。</a:t>
            </a:r>
            <a:endParaRPr lang="zh-TW" altLang="en-US" sz="1800" dirty="0">
              <a:solidFill>
                <a:schemeClr val="tx2"/>
              </a:solidFill>
            </a:endParaRP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81900" y="103750"/>
            <a:ext cx="4267200" cy="2800767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Consolas" panose="020B0609020204030204" pitchFamily="49" charset="0"/>
              </a:rPr>
              <a:t>string </a:t>
            </a:r>
            <a:r>
              <a:rPr lang="en-US" altLang="zh-TW" sz="1600" b="1" dirty="0">
                <a:latin typeface="Consolas" panose="020B0609020204030204" pitchFamily="49" charset="0"/>
              </a:rPr>
              <a:t>=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"USJPDEUKFRITRUAU"</a:t>
            </a:r>
          </a:p>
          <a:p>
            <a:r>
              <a:rPr lang="en-US" altLang="zh-TW" sz="1600" b="1" dirty="0">
                <a:latin typeface="Consolas" panose="020B0609020204030204" pitchFamily="49" charset="0"/>
              </a:rPr>
              <a:t>print(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string[ 2</a:t>
            </a:r>
            <a:r>
              <a:rPr lang="en-US" altLang="zh-TW" sz="1600" b="1" dirty="0">
                <a:latin typeface="Consolas" panose="020B0609020204030204" pitchFamily="49" charset="0"/>
              </a:rPr>
              <a:t>]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)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#J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 smtClean="0">
                <a:latin typeface="Consolas" panose="020B0609020204030204" pitchFamily="49" charset="0"/>
              </a:rPr>
              <a:t>print( string[-2] )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#A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latin typeface="Consolas" panose="020B0609020204030204" pitchFamily="49" charset="0"/>
              </a:rPr>
              <a:t>print( string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[-4:])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#RUAU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latin typeface="Consolas" panose="020B0609020204030204" pitchFamily="49" charset="0"/>
              </a:rPr>
              <a:t>print(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string[1:6])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#SJPDE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index, char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 enumerate(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string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600" b="1" dirty="0">
                <a:solidFill>
                  <a:srgbClr val="204A8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print(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index, char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sz="1600" b="1" dirty="0" smtClean="0">
              <a:latin typeface="Consolas" panose="020B0609020204030204" pitchFamily="49" charset="0"/>
            </a:endParaRP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#0 U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#1 S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6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字</a:t>
            </a:r>
            <a:r>
              <a:rPr lang="zh-TW" altLang="en-US" dirty="0" smtClean="0">
                <a:latin typeface="Consolas" panose="020B0609020204030204" pitchFamily="49" charset="0"/>
              </a:rPr>
              <a:t>串格</a:t>
            </a:r>
            <a:r>
              <a:rPr lang="zh-TW" altLang="en-US" dirty="0">
                <a:latin typeface="Consolas" panose="020B0609020204030204" pitchFamily="49" charset="0"/>
              </a:rPr>
              <a:t>式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Formatting 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 smtClean="0"/>
              <a:t>%&lt;</a:t>
            </a:r>
            <a:r>
              <a:rPr lang="en-US" altLang="zh-TW" sz="2400" dirty="0">
                <a:solidFill>
                  <a:srgbClr val="0070C0"/>
                </a:solidFill>
              </a:rPr>
              <a:t>width</a:t>
            </a:r>
            <a:r>
              <a:rPr lang="en-US" altLang="zh-TW" sz="2400" dirty="0"/>
              <a:t>&gt;.&lt;</a:t>
            </a:r>
            <a:r>
              <a:rPr lang="en-US" altLang="zh-TW" sz="2400" dirty="0">
                <a:solidFill>
                  <a:srgbClr val="FFC000"/>
                </a:solidFill>
              </a:rPr>
              <a:t>precision</a:t>
            </a:r>
            <a:r>
              <a:rPr lang="en-US" altLang="zh-TW" sz="2400" dirty="0"/>
              <a:t>&gt;&lt;</a:t>
            </a:r>
            <a:r>
              <a:rPr lang="en-US" altLang="zh-TW" sz="2400" dirty="0">
                <a:solidFill>
                  <a:srgbClr val="FF0000"/>
                </a:solidFill>
              </a:rPr>
              <a:t>type-char</a:t>
            </a:r>
            <a:r>
              <a:rPr lang="en-US" altLang="zh-TW" sz="2400" dirty="0"/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type-char</a:t>
            </a:r>
            <a:r>
              <a:rPr lang="en-US" altLang="zh-TW" sz="2400" dirty="0"/>
              <a:t> : d</a:t>
            </a:r>
            <a:r>
              <a:rPr lang="zh-TW" altLang="en-US" sz="2400" dirty="0"/>
              <a:t>、</a:t>
            </a:r>
            <a:r>
              <a:rPr lang="en-US" altLang="zh-TW" sz="2400" dirty="0"/>
              <a:t>f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s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</a:t>
            </a:r>
            <a:r>
              <a:rPr lang="zh-TW" altLang="en-US" sz="2400" dirty="0"/>
              <a:t>最常使用在浮點數表示上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width</a:t>
            </a:r>
            <a:r>
              <a:rPr lang="en-US" altLang="zh-TW" sz="2400" dirty="0"/>
              <a:t> : </a:t>
            </a:r>
            <a:r>
              <a:rPr lang="zh-TW" altLang="en-US" sz="2400" dirty="0"/>
              <a:t>總長</a:t>
            </a:r>
            <a:r>
              <a:rPr lang="en-US" altLang="zh-TW" sz="2400" dirty="0"/>
              <a:t>(</a:t>
            </a:r>
            <a:r>
              <a:rPr lang="zh-TW" altLang="en-US" sz="2400" dirty="0"/>
              <a:t>包括小數點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 為</a:t>
            </a:r>
            <a:r>
              <a:rPr lang="zh-TW" altLang="en-US" sz="2400" dirty="0"/>
              <a:t>不限制</a:t>
            </a:r>
            <a:r>
              <a:rPr lang="en-US" altLang="zh-TW" sz="2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C000"/>
                </a:solidFill>
              </a:rPr>
              <a:t>precision</a:t>
            </a:r>
            <a:r>
              <a:rPr lang="en-US" altLang="zh-TW" sz="2400" dirty="0"/>
              <a:t> : </a:t>
            </a:r>
            <a:r>
              <a:rPr lang="zh-TW" altLang="en-US" sz="2400" dirty="0"/>
              <a:t>小數點後位數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400" dirty="0" smtClean="0"/>
              <a:t>負</a:t>
            </a:r>
            <a:r>
              <a:rPr lang="zh-TW" altLang="en-US" sz="2400" dirty="0"/>
              <a:t>號 </a:t>
            </a:r>
            <a:r>
              <a:rPr lang="en-US" altLang="zh-TW" sz="2400" dirty="0"/>
              <a:t>: </a:t>
            </a:r>
            <a:r>
              <a:rPr lang="zh-TW" altLang="en-US" sz="2400" dirty="0" smtClean="0"/>
              <a:t>顯示的字串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靠左對齊</a:t>
            </a:r>
            <a:r>
              <a:rPr lang="en-US" altLang="zh-TW" sz="2400" dirty="0" smtClean="0"/>
              <a:t>”</a:t>
            </a:r>
            <a:endParaRPr lang="zh-TW" alt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400" dirty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width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/>
              <a:t>左</a:t>
            </a:r>
            <a:r>
              <a:rPr lang="zh-TW" altLang="en-US" sz="2400" dirty="0"/>
              <a:t>邊多一個 </a:t>
            </a:r>
            <a:r>
              <a:rPr lang="en-US" altLang="zh-TW" sz="2400" dirty="0"/>
              <a:t>0: </a:t>
            </a:r>
            <a:r>
              <a:rPr lang="zh-TW" altLang="en-US" sz="2400" dirty="0"/>
              <a:t>輸出左側</a:t>
            </a:r>
            <a:r>
              <a:rPr lang="zh-TW" altLang="en-US" sz="2400" dirty="0" smtClean="0"/>
              <a:t>補 </a:t>
            </a:r>
            <a:r>
              <a:rPr lang="en-US" altLang="zh-TW" sz="2400" dirty="0" smtClean="0"/>
              <a:t>0</a:t>
            </a:r>
            <a:endParaRPr lang="en-US" altLang="zh-TW" sz="24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7704" y="3615476"/>
            <a:ext cx="4783301" cy="1754326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n</a:t>
            </a:r>
            <a:r>
              <a:rPr lang="en-US" altLang="zh-TW" b="1" dirty="0" smtClean="0">
                <a:latin typeface="Consolas" panose="020B0609020204030204" pitchFamily="49" charset="0"/>
              </a:rPr>
              <a:t>umber = 3.1415926</a:t>
            </a:r>
          </a:p>
          <a:p>
            <a:r>
              <a:rPr lang="en-US" altLang="zh-TW" b="1" dirty="0" smtClean="0">
                <a:latin typeface="Consolas" panose="020B0609020204030204" pitchFamily="49" charset="0"/>
              </a:rPr>
              <a:t>print('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 smtClean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 smtClean="0">
                <a:latin typeface="Consolas" panose="020B0609020204030204" pitchFamily="49" charset="0"/>
              </a:rPr>
              <a:t>.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 </a:t>
            </a:r>
            <a:r>
              <a:rPr lang="en-US" altLang="zh-TW" b="1" dirty="0" smtClean="0">
                <a:latin typeface="Consolas" panose="020B0609020204030204" pitchFamily="49" charset="0"/>
              </a:rPr>
              <a:t>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#'3.1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b="1" dirty="0">
                <a:latin typeface="Consolas" panose="020B0609020204030204" pitchFamily="49" charset="0"/>
              </a:rPr>
              <a:t>print</a:t>
            </a:r>
            <a:r>
              <a:rPr lang="en-US" altLang="zh-TW" b="1" dirty="0" smtClean="0">
                <a:latin typeface="Consolas" panose="020B0609020204030204" pitchFamily="49" charset="0"/>
              </a:rPr>
              <a:t>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 smtClean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 smtClean="0">
                <a:latin typeface="Consolas" panose="020B0609020204030204" pitchFamily="49" charset="0"/>
              </a:rPr>
              <a:t>.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1" dirty="0">
                <a:latin typeface="Consolas" panose="020B0609020204030204" pitchFamily="49" charset="0"/>
              </a:rPr>
              <a:t> '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3.1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altLang="zh-TW" b="1" dirty="0" smtClean="0">
              <a:latin typeface="Consolas" panose="020B0609020204030204" pitchFamily="49" charset="0"/>
            </a:endParaRPr>
          </a:p>
          <a:p>
            <a:r>
              <a:rPr lang="en-US" altLang="zh-TW" b="1" dirty="0">
                <a:latin typeface="Consolas" panose="020B0609020204030204" pitchFamily="49" charset="0"/>
              </a:rPr>
              <a:t>print</a:t>
            </a:r>
            <a:r>
              <a:rPr lang="en-US" altLang="zh-TW" b="1" dirty="0" smtClean="0">
                <a:latin typeface="Consolas" panose="020B0609020204030204" pitchFamily="49" charset="0"/>
              </a:rPr>
              <a:t>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 smtClean="0">
                <a:latin typeface="Consolas" panose="020B0609020204030204" pitchFamily="49" charset="0"/>
              </a:rPr>
              <a:t>-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 smtClean="0">
                <a:latin typeface="Consolas" panose="020B0609020204030204" pitchFamily="49" charset="0"/>
              </a:rPr>
              <a:t>.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1" dirty="0">
                <a:latin typeface="Consolas" panose="020B0609020204030204" pitchFamily="49" charset="0"/>
              </a:rPr>
              <a:t> '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#'3.1  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altLang="zh-TW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latin typeface="Consolas" panose="020B0609020204030204" pitchFamily="49" charset="0"/>
              </a:rPr>
              <a:t>print</a:t>
            </a:r>
            <a:r>
              <a:rPr lang="en-US" altLang="zh-TW" b="1" dirty="0" smtClean="0">
                <a:latin typeface="Consolas" panose="020B0609020204030204" pitchFamily="49" charset="0"/>
              </a:rPr>
              <a:t>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 smtClean="0">
                <a:latin typeface="Consolas" panose="020B0609020204030204" pitchFamily="49" charset="0"/>
              </a:rPr>
              <a:t>0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r>
              <a:rPr lang="en-US" altLang="zh-TW" b="1" dirty="0" smtClean="0">
                <a:latin typeface="Consolas" panose="020B0609020204030204" pitchFamily="49" charset="0"/>
              </a:rPr>
              <a:t>.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1" dirty="0">
                <a:latin typeface="Consolas" panose="020B0609020204030204" pitchFamily="49" charset="0"/>
              </a:rPr>
              <a:t> '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0003.14'</a:t>
            </a:r>
          </a:p>
          <a:p>
            <a:r>
              <a:rPr lang="en-US" altLang="zh-TW" b="1" dirty="0">
                <a:latin typeface="Consolas" panose="020B0609020204030204" pitchFamily="49" charset="0"/>
              </a:rPr>
              <a:t>print</a:t>
            </a:r>
            <a:r>
              <a:rPr lang="en-US" altLang="zh-TW" b="1" dirty="0" smtClean="0">
                <a:latin typeface="Consolas" panose="020B0609020204030204" pitchFamily="49" charset="0"/>
              </a:rPr>
              <a:t>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1" dirty="0">
                <a:latin typeface="Consolas" panose="020B0609020204030204" pitchFamily="49" charset="0"/>
              </a:rPr>
              <a:t> '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#'3.141593'</a:t>
            </a:r>
            <a:endParaRPr lang="en-US" altLang="zh-TW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格線條 16x9">
  <a:themeElements>
    <a:clrScheme name="TA Lab">
      <a:dk1>
        <a:srgbClr val="2D2E2D"/>
      </a:dk1>
      <a:lt1>
        <a:sysClr val="window" lastClr="FFFFFF"/>
      </a:lt1>
      <a:dk2>
        <a:srgbClr val="000000"/>
      </a:dk2>
      <a:lt2>
        <a:srgbClr val="D7E7ED"/>
      </a:lt2>
      <a:accent1>
        <a:srgbClr val="247BA0"/>
      </a:accent1>
      <a:accent2>
        <a:srgbClr val="54457F"/>
      </a:accent2>
      <a:accent3>
        <a:srgbClr val="4AC929"/>
      </a:accent3>
      <a:accent4>
        <a:srgbClr val="FDC00E"/>
      </a:accent4>
      <a:accent5>
        <a:srgbClr val="65524A"/>
      </a:accent5>
      <a:accent6>
        <a:srgbClr val="D62839"/>
      </a:accent6>
      <a:hlink>
        <a:srgbClr val="1E3888"/>
      </a:hlink>
      <a:folHlink>
        <a:srgbClr val="6F808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2762</TotalTime>
  <Words>1732</Words>
  <Application>Microsoft Office PowerPoint</Application>
  <PresentationFormat>寬螢幕</PresentationFormat>
  <Paragraphs>263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Microsoft JhengHei UI</vt:lpstr>
      <vt:lpstr>微軟正黑體</vt:lpstr>
      <vt:lpstr>新細明體</vt:lpstr>
      <vt:lpstr>Arial</vt:lpstr>
      <vt:lpstr>Cambria Math</vt:lpstr>
      <vt:lpstr>Consolas</vt:lpstr>
      <vt:lpstr>Times New Roman</vt:lpstr>
      <vt:lpstr>Wingdings</vt:lpstr>
      <vt:lpstr>菱格線條 16x9</vt:lpstr>
      <vt:lpstr>商管程式設計 107-2 TA Lab 9</vt:lpstr>
      <vt:lpstr>Progress of Course</vt:lpstr>
      <vt:lpstr>Agenda</vt:lpstr>
      <vt:lpstr>1. 函數 Functions</vt:lpstr>
      <vt:lpstr>函數 Functions</vt:lpstr>
      <vt:lpstr>函數 Functions</vt:lpstr>
      <vt:lpstr>2. 字串 String</vt:lpstr>
      <vt:lpstr>字串 String</vt:lpstr>
      <vt:lpstr>字串格式 Formatting String</vt:lpstr>
      <vt:lpstr>3. 資料結構 Data Structure</vt:lpstr>
      <vt:lpstr>tuple資料結構</vt:lpstr>
      <vt:lpstr>Dict字典資料結構</vt:lpstr>
      <vt:lpstr>set – 集合資料結構</vt:lpstr>
      <vt:lpstr>期中第一題 </vt:lpstr>
      <vt:lpstr>期中第一題 輸入</vt:lpstr>
      <vt:lpstr>期中第一題 輸出</vt:lpstr>
      <vt:lpstr>期中第一題</vt:lpstr>
      <vt:lpstr>期中第二題 </vt:lpstr>
      <vt:lpstr>期中第二題 輸入</vt:lpstr>
      <vt:lpstr>期中第二題 輸出</vt:lpstr>
      <vt:lpstr>期中第二題</vt:lpstr>
      <vt:lpstr>期中第三題</vt:lpstr>
      <vt:lpstr>期中第三題</vt:lpstr>
      <vt:lpstr>期中第三題</vt:lpstr>
      <vt:lpstr>期中第三題 輸入</vt:lpstr>
      <vt:lpstr>期中第三題 輸出</vt:lpstr>
      <vt:lpstr>期中第三題</vt:lpstr>
      <vt:lpstr>期中第四題</vt:lpstr>
      <vt:lpstr>期中第四題</vt:lpstr>
      <vt:lpstr>期中第四題</vt:lpstr>
      <vt:lpstr>期中第四題 輸入</vt:lpstr>
      <vt:lpstr>期中第四題 輸出</vt:lpstr>
      <vt:lpstr>期中第四題</vt:lpstr>
      <vt:lpstr>期中第五題(回家自行練習)</vt:lpstr>
      <vt:lpstr>期中第五題 輸入</vt:lpstr>
      <vt:lpstr>期中第五題 輸出</vt:lpstr>
      <vt:lpstr>期中第五題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107-1 商管程式設計 助教工作說明</dc:title>
  <dc:creator>允頎 鄭</dc:creator>
  <cp:lastModifiedBy>User</cp:lastModifiedBy>
  <cp:revision>209</cp:revision>
  <dcterms:created xsi:type="dcterms:W3CDTF">2018-09-03T14:56:15Z</dcterms:created>
  <dcterms:modified xsi:type="dcterms:W3CDTF">2019-04-28T12:46:01Z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