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sldIdLst>
    <p:sldId id="256" r:id="rId2"/>
    <p:sldId id="281" r:id="rId3"/>
    <p:sldId id="257" r:id="rId4"/>
    <p:sldId id="258" r:id="rId5"/>
    <p:sldId id="259" r:id="rId6"/>
    <p:sldId id="289" r:id="rId7"/>
    <p:sldId id="26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7" r:id="rId16"/>
    <p:sldId id="268" r:id="rId17"/>
    <p:sldId id="26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76" r:id="rId26"/>
    <p:sldId id="29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BDA1-3F6D-459D-BA5D-8C1E78603CBD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3A34-5848-43D3-B3EA-38DD75DE563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Алгоритмы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Дейкстры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и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A*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Курсовой проект</a:t>
            </a:r>
          </a:p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студента гр. ПРГ.ИС.2.2</a:t>
            </a:r>
          </a:p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Приходько Евгения</a:t>
            </a:r>
          </a:p>
        </p:txBody>
      </p:sp>
    </p:spTree>
    <p:extLst>
      <p:ext uri="{BB962C8B-B14F-4D97-AF65-F5344CB8AC3E}">
        <p14:creationId xmlns:p14="http://schemas.microsoft.com/office/powerpoint/2010/main" val="5724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45" y="1045750"/>
            <a:ext cx="4569524" cy="2829490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5525369" y="1861295"/>
            <a:ext cx="7179115" cy="14008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Вершина с наименьшей меткой </a:t>
            </a:r>
          </a:p>
          <a:p>
            <a:pPr lvl="1"/>
            <a:r>
              <a:rPr lang="ru-RU" sz="3200" dirty="0" smtClean="0"/>
              <a:t>вершина 2 со значением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7437" y="4415481"/>
            <a:ext cx="846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dist</a:t>
            </a:r>
            <a:r>
              <a:rPr lang="en-US" sz="4000" dirty="0" smtClean="0"/>
              <a:t>[</a:t>
            </a:r>
            <a:r>
              <a:rPr lang="ru-RU" sz="4000" dirty="0" smtClean="0"/>
              <a:t>3</a:t>
            </a:r>
            <a:r>
              <a:rPr lang="en-US" sz="4000" dirty="0" smtClean="0"/>
              <a:t>] = min(∞, </a:t>
            </a:r>
            <a:r>
              <a:rPr lang="ru-RU" sz="4000" dirty="0" smtClean="0"/>
              <a:t>2</a:t>
            </a:r>
            <a:r>
              <a:rPr lang="en-US" sz="4000" dirty="0" smtClean="0"/>
              <a:t> + 2) = </a:t>
            </a:r>
            <a:r>
              <a:rPr lang="ru-RU" sz="4000" dirty="0" smtClean="0"/>
              <a:t>4</a:t>
            </a:r>
            <a:r>
              <a:rPr lang="en-US" sz="4000" dirty="0" smtClean="0"/>
              <a:t>; </a:t>
            </a:r>
            <a:r>
              <a:rPr lang="en-US" sz="4000" dirty="0" err="1" smtClean="0"/>
              <a:t>prev</a:t>
            </a:r>
            <a:r>
              <a:rPr lang="en-US" sz="4000" dirty="0" smtClean="0"/>
              <a:t>[</a:t>
            </a:r>
            <a:r>
              <a:rPr lang="ru-RU" sz="4000" dirty="0" smtClean="0"/>
              <a:t>3</a:t>
            </a:r>
            <a:r>
              <a:rPr lang="en-US" sz="4000" dirty="0" smtClean="0"/>
              <a:t>] = </a:t>
            </a:r>
            <a:r>
              <a:rPr lang="ru-RU" sz="4000" dirty="0" smtClean="0"/>
              <a:t>2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26" y="1045750"/>
            <a:ext cx="4547762" cy="2829490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5525369" y="1861295"/>
            <a:ext cx="7179115" cy="14008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Вершина с наименьшей меткой </a:t>
            </a:r>
          </a:p>
          <a:p>
            <a:pPr lvl="1"/>
            <a:r>
              <a:rPr lang="ru-RU" sz="3200" dirty="0" smtClean="0"/>
              <a:t>вершина 7 со значением 2.83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7393" y="4473146"/>
            <a:ext cx="10132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dist</a:t>
            </a:r>
            <a:r>
              <a:rPr lang="en-US" sz="4000" dirty="0" smtClean="0"/>
              <a:t>[</a:t>
            </a:r>
            <a:r>
              <a:rPr lang="ru-RU" sz="4000" dirty="0" smtClean="0"/>
              <a:t>3</a:t>
            </a:r>
            <a:r>
              <a:rPr lang="en-US" sz="4000" dirty="0" smtClean="0"/>
              <a:t>] = min(</a:t>
            </a:r>
            <a:r>
              <a:rPr lang="ru-RU" sz="4000" dirty="0" smtClean="0"/>
              <a:t>4</a:t>
            </a:r>
            <a:r>
              <a:rPr lang="en-US" sz="4000" dirty="0" smtClean="0"/>
              <a:t>, </a:t>
            </a:r>
            <a:r>
              <a:rPr lang="ru-RU" sz="4000" dirty="0" smtClean="0"/>
              <a:t>2.83</a:t>
            </a:r>
            <a:r>
              <a:rPr lang="en-US" sz="4000" dirty="0" smtClean="0"/>
              <a:t> + </a:t>
            </a:r>
            <a:r>
              <a:rPr lang="ru-RU" sz="4000" dirty="0" smtClean="0"/>
              <a:t>4</a:t>
            </a:r>
            <a:r>
              <a:rPr lang="en-US" sz="4000" dirty="0" smtClean="0"/>
              <a:t>) = </a:t>
            </a:r>
            <a:r>
              <a:rPr lang="ru-RU" sz="4000" dirty="0" smtClean="0"/>
              <a:t>4 (не изменилась).</a:t>
            </a:r>
          </a:p>
          <a:p>
            <a:r>
              <a:rPr lang="en-US" sz="4000" dirty="0" err="1" smtClean="0"/>
              <a:t>dist</a:t>
            </a:r>
            <a:r>
              <a:rPr lang="en-US" sz="4000" dirty="0" smtClean="0"/>
              <a:t>[</a:t>
            </a:r>
            <a:r>
              <a:rPr lang="ru-RU" sz="4000" dirty="0" smtClean="0"/>
              <a:t>4</a:t>
            </a:r>
            <a:r>
              <a:rPr lang="en-US" sz="4000" dirty="0" smtClean="0"/>
              <a:t>] </a:t>
            </a:r>
            <a:r>
              <a:rPr lang="en-US" sz="4000" dirty="0"/>
              <a:t>= min</a:t>
            </a:r>
            <a:r>
              <a:rPr lang="en-US" sz="4000" dirty="0" smtClean="0"/>
              <a:t>(∞, </a:t>
            </a:r>
            <a:r>
              <a:rPr lang="ru-RU" sz="4000" dirty="0"/>
              <a:t>2.83</a:t>
            </a:r>
            <a:r>
              <a:rPr lang="en-US" sz="4000" dirty="0"/>
              <a:t> + </a:t>
            </a:r>
            <a:r>
              <a:rPr lang="ru-RU" sz="4000" dirty="0" smtClean="0"/>
              <a:t>5</a:t>
            </a:r>
            <a:r>
              <a:rPr lang="en-US" sz="4000" dirty="0" smtClean="0"/>
              <a:t>) </a:t>
            </a:r>
            <a:r>
              <a:rPr lang="en-US" sz="4000" dirty="0"/>
              <a:t>= </a:t>
            </a:r>
            <a:r>
              <a:rPr lang="ru-RU" sz="4000" dirty="0" smtClean="0"/>
              <a:t>7.83; </a:t>
            </a:r>
            <a:r>
              <a:rPr lang="en-US" sz="4000" dirty="0" err="1" smtClean="0"/>
              <a:t>prev</a:t>
            </a:r>
            <a:r>
              <a:rPr lang="en-US" sz="4000" dirty="0" smtClean="0"/>
              <a:t>[4] = 7.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05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15" y="1045750"/>
            <a:ext cx="4527184" cy="2829490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5525369" y="1861295"/>
            <a:ext cx="7179115" cy="14008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Вершина с наименьшей меткой </a:t>
            </a:r>
          </a:p>
          <a:p>
            <a:pPr lvl="1"/>
            <a:r>
              <a:rPr lang="ru-RU" sz="3200" dirty="0" smtClean="0"/>
              <a:t>вершина 3 со значением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7393" y="4473146"/>
            <a:ext cx="10132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dist</a:t>
            </a:r>
            <a:r>
              <a:rPr lang="en-US" sz="4000" dirty="0" smtClean="0"/>
              <a:t>[</a:t>
            </a:r>
            <a:r>
              <a:rPr lang="ru-RU" sz="4000" dirty="0" smtClean="0"/>
              <a:t>4</a:t>
            </a:r>
            <a:r>
              <a:rPr lang="en-US" sz="4000" dirty="0" smtClean="0"/>
              <a:t>] = min(</a:t>
            </a:r>
            <a:r>
              <a:rPr lang="ru-RU" sz="4000" dirty="0" smtClean="0"/>
              <a:t>7.83</a:t>
            </a:r>
            <a:r>
              <a:rPr lang="en-US" sz="4000" dirty="0" smtClean="0"/>
              <a:t>, </a:t>
            </a:r>
            <a:r>
              <a:rPr lang="ru-RU" sz="4000" dirty="0" smtClean="0"/>
              <a:t>4</a:t>
            </a:r>
            <a:r>
              <a:rPr lang="en-US" sz="4000" dirty="0" smtClean="0"/>
              <a:t> + </a:t>
            </a:r>
            <a:r>
              <a:rPr lang="ru-RU" sz="4000" dirty="0" smtClean="0"/>
              <a:t>3</a:t>
            </a:r>
            <a:r>
              <a:rPr lang="en-US" sz="4000" dirty="0" smtClean="0"/>
              <a:t>) = </a:t>
            </a:r>
            <a:r>
              <a:rPr lang="ru-RU" sz="4000" dirty="0" smtClean="0"/>
              <a:t>7</a:t>
            </a:r>
            <a:r>
              <a:rPr lang="en-US" sz="4000" dirty="0" smtClean="0"/>
              <a:t>; </a:t>
            </a:r>
            <a:r>
              <a:rPr lang="en-US" sz="4000" dirty="0" err="1" smtClean="0"/>
              <a:t>prev</a:t>
            </a:r>
            <a:r>
              <a:rPr lang="en-US" sz="4000" dirty="0" smtClean="0"/>
              <a:t>[4] = 3.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34904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6" name="Содержимо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8" y="1717242"/>
            <a:ext cx="5887272" cy="3547873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415280" y="1483540"/>
            <a:ext cx="5226342" cy="4525963"/>
          </a:xfrm>
        </p:spPr>
        <p:txBody>
          <a:bodyPr/>
          <a:lstStyle/>
          <a:p>
            <a:r>
              <a:rPr lang="en-US" dirty="0" err="1" smtClean="0"/>
              <a:t>prev</a:t>
            </a:r>
            <a:r>
              <a:rPr lang="en-US" dirty="0" smtClean="0"/>
              <a:t>[1] = null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[2] = 1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[3] </a:t>
            </a:r>
            <a:r>
              <a:rPr lang="en-US" dirty="0"/>
              <a:t>= </a:t>
            </a:r>
            <a:r>
              <a:rPr lang="en-US" dirty="0" smtClean="0"/>
              <a:t>2</a:t>
            </a:r>
            <a:endParaRPr lang="ru-RU" dirty="0"/>
          </a:p>
          <a:p>
            <a:r>
              <a:rPr lang="en-US" dirty="0" err="1" smtClean="0"/>
              <a:t>prev</a:t>
            </a:r>
            <a:r>
              <a:rPr lang="en-US" dirty="0" smtClean="0"/>
              <a:t>[4] </a:t>
            </a:r>
            <a:r>
              <a:rPr lang="en-US" dirty="0"/>
              <a:t>= </a:t>
            </a:r>
            <a:r>
              <a:rPr lang="en-US" dirty="0" smtClean="0"/>
              <a:t>3</a:t>
            </a:r>
            <a:endParaRPr lang="ru-RU" dirty="0"/>
          </a:p>
          <a:p>
            <a:r>
              <a:rPr lang="en-US" dirty="0" err="1" smtClean="0"/>
              <a:t>prev</a:t>
            </a:r>
            <a:r>
              <a:rPr lang="en-US" dirty="0" smtClean="0"/>
              <a:t>[5] </a:t>
            </a:r>
            <a:r>
              <a:rPr lang="en-US" dirty="0"/>
              <a:t>= </a:t>
            </a:r>
            <a:r>
              <a:rPr lang="en-US" dirty="0" smtClean="0"/>
              <a:t>4</a:t>
            </a:r>
            <a:endParaRPr lang="ru-RU" dirty="0"/>
          </a:p>
          <a:p>
            <a:r>
              <a:rPr lang="en-US" dirty="0" err="1" smtClean="0"/>
              <a:t>prev</a:t>
            </a:r>
            <a:r>
              <a:rPr lang="en-US" dirty="0" smtClean="0"/>
              <a:t>[6] </a:t>
            </a:r>
            <a:r>
              <a:rPr lang="en-US" dirty="0"/>
              <a:t>= </a:t>
            </a:r>
            <a:r>
              <a:rPr lang="en-US" dirty="0" smtClean="0"/>
              <a:t>3</a:t>
            </a:r>
            <a:endParaRPr lang="ru-RU" dirty="0"/>
          </a:p>
          <a:p>
            <a:r>
              <a:rPr lang="en-US" dirty="0" err="1" smtClean="0"/>
              <a:t>prev</a:t>
            </a:r>
            <a:r>
              <a:rPr lang="en-US" dirty="0" smtClean="0"/>
              <a:t>[7] </a:t>
            </a:r>
            <a:r>
              <a:rPr lang="en-US" dirty="0"/>
              <a:t>= 1</a:t>
            </a:r>
            <a:endParaRPr lang="ru-RU" dirty="0"/>
          </a:p>
          <a:p>
            <a:r>
              <a:rPr lang="ru-RU" dirty="0" smtClean="0"/>
              <a:t>Ответ: 1-</a:t>
            </a:r>
            <a:r>
              <a:rPr lang="en-US" dirty="0" smtClean="0"/>
              <a:t>2-3-4-5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11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72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Псевдокод</a:t>
            </a:r>
            <a:r>
              <a:rPr lang="ru-RU" dirty="0"/>
              <a:t> </a:t>
            </a:r>
            <a:r>
              <a:rPr lang="ru-RU" dirty="0" smtClean="0"/>
              <a:t>и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99" y="1031846"/>
            <a:ext cx="5665365" cy="5704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Dijkstra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(graph, start, goal) {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не пусто)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</a:t>
            </a: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«извлечь из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вершину с минимальным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расстоянием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от исходной вершины»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добавить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processed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»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(v == goal)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break //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целевая вершина достигнута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(e ∈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дуги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исходящие из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v2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e.getDestination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(processed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содержит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v2)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continue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вершина уже была посещена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</a:t>
            </a: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getWeight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не содержит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v2 OR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[v2] &gt; d)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[v2] = d</a:t>
            </a:r>
            <a:endParaRPr lang="ru-R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[v2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= v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7911" y="1046530"/>
            <a:ext cx="5114489" cy="530393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Используемые АТД:</a:t>
            </a:r>
            <a:endParaRPr lang="en-US" dirty="0"/>
          </a:p>
          <a:p>
            <a:pPr lvl="1"/>
            <a:r>
              <a:rPr lang="en-US" dirty="0"/>
              <a:t>graph</a:t>
            </a:r>
          </a:p>
          <a:p>
            <a:pPr lvl="2"/>
            <a:r>
              <a:rPr lang="ru-RU" dirty="0"/>
              <a:t>Список </a:t>
            </a:r>
            <a:r>
              <a:rPr lang="ru-RU" dirty="0" smtClean="0"/>
              <a:t>инцидентности</a:t>
            </a:r>
            <a:endParaRPr lang="ru-RU" dirty="0"/>
          </a:p>
          <a:p>
            <a:pPr lvl="1"/>
            <a:r>
              <a:rPr lang="en-US" dirty="0" err="1"/>
              <a:t>dist</a:t>
            </a:r>
            <a:endParaRPr lang="ru-RU" dirty="0"/>
          </a:p>
          <a:p>
            <a:pPr lvl="2"/>
            <a:r>
              <a:rPr lang="ru-RU" dirty="0"/>
              <a:t>Индексированная очередь с приоритетом</a:t>
            </a:r>
            <a:endParaRPr lang="en-US" dirty="0"/>
          </a:p>
          <a:p>
            <a:pPr lvl="1"/>
            <a:r>
              <a:rPr lang="en-US" dirty="0" err="1"/>
              <a:t>prev</a:t>
            </a:r>
            <a:endParaRPr lang="ru-RU" dirty="0"/>
          </a:p>
          <a:p>
            <a:pPr lvl="2"/>
            <a:r>
              <a:rPr lang="ru-RU" dirty="0"/>
              <a:t>Хэш-таблица или массив</a:t>
            </a:r>
            <a:endParaRPr lang="en-US" dirty="0"/>
          </a:p>
          <a:p>
            <a:pPr lvl="1"/>
            <a:r>
              <a:rPr lang="en-US" dirty="0"/>
              <a:t>processed</a:t>
            </a:r>
            <a:endParaRPr lang="ru-RU" dirty="0"/>
          </a:p>
          <a:p>
            <a:pPr lvl="2"/>
            <a:r>
              <a:rPr lang="ru-RU" dirty="0"/>
              <a:t>Множество на базе хэш-таблицы или сбалансированного </a:t>
            </a:r>
            <a:r>
              <a:rPr lang="ru-RU" dirty="0" smtClean="0"/>
              <a:t>дерева</a:t>
            </a:r>
          </a:p>
          <a:p>
            <a:r>
              <a:rPr lang="en-US" dirty="0" smtClean="0"/>
              <a:t>T(V,E)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∿</a:t>
            </a:r>
            <a:r>
              <a:rPr lang="en-US" dirty="0" smtClean="0"/>
              <a:t> O((V + E) log V)</a:t>
            </a:r>
          </a:p>
          <a:p>
            <a:r>
              <a:rPr lang="en-US" dirty="0" smtClean="0"/>
              <a:t>T(V,E)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∿ </a:t>
            </a:r>
            <a:r>
              <a:rPr lang="en-US" dirty="0" smtClean="0"/>
              <a:t>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24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</a:t>
            </a:r>
            <a:endParaRPr lang="ru-RU" dirty="0"/>
          </a:p>
        </p:txBody>
      </p:sp>
      <p:pic>
        <p:nvPicPr>
          <p:cNvPr id="4" name="Содержимое 3" descr="Дейкстра, пример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8896" y="1520012"/>
            <a:ext cx="4945656" cy="4952505"/>
          </a:xfrm>
        </p:spPr>
      </p:pic>
      <p:pic>
        <p:nvPicPr>
          <p:cNvPr id="5" name="Рисунок 4" descr="Дейкстра, пример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3614" y="1515907"/>
            <a:ext cx="4938133" cy="4965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</a:t>
            </a:r>
            <a:endParaRPr lang="ru-RU" dirty="0"/>
          </a:p>
        </p:txBody>
      </p:sp>
      <p:pic>
        <p:nvPicPr>
          <p:cNvPr id="4" name="Содержимое 3" descr="Дейкстра, пример 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027153"/>
            <a:ext cx="10972800" cy="36720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0994"/>
          </a:xfrm>
        </p:spPr>
        <p:txBody>
          <a:bodyPr/>
          <a:lstStyle/>
          <a:p>
            <a:r>
              <a:rPr lang="en-US" dirty="0" smtClean="0"/>
              <a:t>A*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095633"/>
            <a:ext cx="10972800" cy="5030534"/>
          </a:xfrm>
        </p:spPr>
        <p:txBody>
          <a:bodyPr>
            <a:normAutofit/>
          </a:bodyPr>
          <a:lstStyle/>
          <a:p>
            <a:r>
              <a:rPr lang="ru-RU" sz="2400" dirty="0"/>
              <a:t>П</a:t>
            </a:r>
            <a:r>
              <a:rPr lang="ru-RU" sz="2400" dirty="0" smtClean="0"/>
              <a:t>роизносится </a:t>
            </a:r>
            <a:r>
              <a:rPr lang="ru-RU" sz="2400" dirty="0"/>
              <a:t>«А звезда» или «А стар», от англ. A </a:t>
            </a:r>
            <a:r>
              <a:rPr lang="ru-RU" sz="2400" dirty="0" err="1" smtClean="0"/>
              <a:t>star</a:t>
            </a:r>
            <a:endParaRPr lang="ru-RU" sz="2400" dirty="0" smtClean="0"/>
          </a:p>
          <a:p>
            <a:r>
              <a:rPr lang="ru-RU" sz="2400" dirty="0" smtClean="0"/>
              <a:t>1964: Нильс </a:t>
            </a:r>
            <a:r>
              <a:rPr lang="ru-RU" sz="2400" dirty="0" err="1"/>
              <a:t>Нильсон</a:t>
            </a:r>
            <a:r>
              <a:rPr lang="ru-RU" sz="2400" dirty="0"/>
              <a:t> изобрел эвристический подход к увеличению скорости алгоритма </a:t>
            </a:r>
            <a:r>
              <a:rPr lang="ru-RU" sz="2400" dirty="0" err="1" smtClean="0"/>
              <a:t>Дейкстры</a:t>
            </a:r>
            <a:r>
              <a:rPr lang="ru-RU" sz="2400" dirty="0" smtClean="0"/>
              <a:t>, назвал </a:t>
            </a:r>
            <a:r>
              <a:rPr lang="en-US" sz="2400" dirty="0" smtClean="0"/>
              <a:t>A1</a:t>
            </a:r>
            <a:endParaRPr lang="ru-RU" sz="2400" dirty="0" smtClean="0"/>
          </a:p>
          <a:p>
            <a:r>
              <a:rPr lang="ru-RU" sz="2400" dirty="0" smtClean="0"/>
              <a:t>1967: </a:t>
            </a:r>
            <a:r>
              <a:rPr lang="ru-RU" sz="2400" dirty="0" err="1"/>
              <a:t>Бертрам</a:t>
            </a:r>
            <a:r>
              <a:rPr lang="ru-RU" sz="2400" dirty="0"/>
              <a:t> Рафаэль </a:t>
            </a:r>
            <a:r>
              <a:rPr lang="ru-RU" sz="2400" dirty="0" smtClean="0"/>
              <a:t>улучшил </a:t>
            </a:r>
            <a:r>
              <a:rPr lang="en-US" sz="2400" dirty="0" smtClean="0"/>
              <a:t>A1</a:t>
            </a:r>
            <a:r>
              <a:rPr lang="ru-RU" sz="2400" dirty="0" smtClean="0"/>
              <a:t>, не смог достичь оптимальности</a:t>
            </a:r>
            <a:r>
              <a:rPr lang="en-US" sz="2400" dirty="0" smtClean="0"/>
              <a:t>, </a:t>
            </a:r>
            <a:r>
              <a:rPr lang="ru-RU" sz="2400" dirty="0" smtClean="0"/>
              <a:t>назвал </a:t>
            </a:r>
            <a:r>
              <a:rPr lang="en-US" sz="2400" dirty="0" smtClean="0"/>
              <a:t>A</a:t>
            </a:r>
            <a:r>
              <a:rPr lang="ru-RU" sz="2400" dirty="0" smtClean="0"/>
              <a:t>2</a:t>
            </a:r>
          </a:p>
          <a:p>
            <a:r>
              <a:rPr lang="ru-RU" sz="2400" dirty="0" smtClean="0"/>
              <a:t>1968: </a:t>
            </a:r>
            <a:r>
              <a:rPr lang="ru-RU" sz="2400" dirty="0"/>
              <a:t>Питер Э. </a:t>
            </a:r>
            <a:r>
              <a:rPr lang="ru-RU" sz="2400" dirty="0" err="1" smtClean="0"/>
              <a:t>Харт</a:t>
            </a:r>
            <a:r>
              <a:rPr lang="ru-RU" sz="2400" dirty="0" smtClean="0"/>
              <a:t> подобрал эвристику, доказал оптимальность </a:t>
            </a:r>
            <a:r>
              <a:rPr lang="en-US" sz="2400" dirty="0" smtClean="0"/>
              <a:t>A2</a:t>
            </a:r>
            <a:r>
              <a:rPr lang="ru-RU" sz="2400" dirty="0" smtClean="0"/>
              <a:t>, назвал </a:t>
            </a:r>
            <a:r>
              <a:rPr lang="en-US" sz="2400" dirty="0" smtClean="0"/>
              <a:t>A*</a:t>
            </a:r>
            <a:endParaRPr lang="ru-RU" sz="2400" dirty="0" smtClean="0"/>
          </a:p>
          <a:p>
            <a:r>
              <a:rPr lang="ru-RU" sz="2400" dirty="0"/>
              <a:t>Отличается от алгоритма </a:t>
            </a:r>
            <a:r>
              <a:rPr lang="ru-RU" sz="2400" dirty="0" err="1"/>
              <a:t>Дейкстры</a:t>
            </a:r>
            <a:r>
              <a:rPr lang="ru-RU" sz="2400" dirty="0"/>
              <a:t> тем, что кроме информации о пройденных путях используется </a:t>
            </a:r>
            <a:r>
              <a:rPr lang="ru-RU" sz="2400" dirty="0" smtClean="0"/>
              <a:t>информация </a:t>
            </a:r>
            <a:r>
              <a:rPr lang="ru-RU" sz="2400" dirty="0"/>
              <a:t>о цели:</a:t>
            </a:r>
          </a:p>
          <a:p>
            <a:pPr lvl="1"/>
            <a:r>
              <a:rPr lang="ru-RU" sz="2000" dirty="0" err="1"/>
              <a:t>Дейкстра</a:t>
            </a:r>
            <a:r>
              <a:rPr lang="ru-RU" sz="2000" dirty="0"/>
              <a:t>: следующая вершина выбирается по минимуму расстояния от исходной </a:t>
            </a:r>
            <a:r>
              <a:rPr lang="ru-RU" sz="2000" dirty="0" smtClean="0"/>
              <a:t>вершины</a:t>
            </a:r>
            <a:endParaRPr lang="ru-RU" sz="2000" dirty="0"/>
          </a:p>
          <a:p>
            <a:pPr lvl="1"/>
            <a:r>
              <a:rPr lang="en-US" sz="2000" dirty="0"/>
              <a:t>A*</a:t>
            </a:r>
            <a:r>
              <a:rPr lang="ru-RU" sz="2000" dirty="0"/>
              <a:t>: следующая вершина выбирается по минимуму суммы расстояния от исходной вершины и </a:t>
            </a:r>
            <a:r>
              <a:rPr lang="ru-RU" sz="2000" dirty="0" smtClean="0"/>
              <a:t>оценки минимального расстояния до цели: </a:t>
            </a:r>
            <a:r>
              <a:rPr lang="en-US" sz="2000" dirty="0" smtClean="0"/>
              <a:t>f(v) = g(v) + h(v)</a:t>
            </a:r>
            <a:endParaRPr lang="ru-RU" sz="2000" dirty="0"/>
          </a:p>
          <a:p>
            <a:r>
              <a:rPr lang="ru-RU" sz="2400" dirty="0" smtClean="0"/>
              <a:t>Принцип эвристического подхода в </a:t>
            </a:r>
            <a:r>
              <a:rPr lang="en-US" sz="2400" dirty="0" smtClean="0"/>
              <a:t>A*</a:t>
            </a:r>
            <a:r>
              <a:rPr lang="ru-RU" sz="2400" dirty="0" smtClean="0"/>
              <a:t>: «если идти в сторону уменьшения оценки, то вероятность прийти к цели увеличивается»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Эвристическая функция в </a:t>
            </a:r>
            <a:r>
              <a:rPr lang="en-US" dirty="0" smtClean="0"/>
              <a:t>A*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252151"/>
            <a:ext cx="10972800" cy="487401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Если </a:t>
            </a:r>
            <a:r>
              <a:rPr lang="en-US" dirty="0" smtClean="0"/>
              <a:t>h(v)</a:t>
            </a:r>
            <a:r>
              <a:rPr lang="ru-RU" dirty="0" smtClean="0"/>
              <a:t> всегда возвращает</a:t>
            </a:r>
            <a:r>
              <a:rPr lang="en-US" dirty="0" smtClean="0"/>
              <a:t> 0</a:t>
            </a:r>
            <a:r>
              <a:rPr lang="ru-RU" dirty="0" smtClean="0"/>
              <a:t>, то алгоритм идентичен алгоритму </a:t>
            </a:r>
            <a:r>
              <a:rPr lang="ru-RU" dirty="0" err="1" smtClean="0"/>
              <a:t>Дейкстры</a:t>
            </a:r>
            <a:endParaRPr lang="ru-RU" dirty="0" smtClean="0"/>
          </a:p>
          <a:p>
            <a:pPr lvl="0"/>
            <a:r>
              <a:rPr lang="ru-RU" dirty="0"/>
              <a:t>Если оценка всегда меньше либо равна реальной дальности от вершины до цели, то </a:t>
            </a:r>
            <a:r>
              <a:rPr lang="en-US" dirty="0"/>
              <a:t>A</a:t>
            </a:r>
            <a:r>
              <a:rPr lang="ru-RU" dirty="0"/>
              <a:t>* гарантированно вернет оптимальный </a:t>
            </a:r>
            <a:r>
              <a:rPr lang="ru-RU" dirty="0" smtClean="0"/>
              <a:t>путь. Такая эвристика называется допустимой.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en-US" dirty="0" smtClean="0"/>
              <a:t>h(v) </a:t>
            </a:r>
            <a:r>
              <a:rPr lang="ru-RU" dirty="0" smtClean="0"/>
              <a:t>всегда возвращает точно</a:t>
            </a:r>
            <a:r>
              <a:rPr lang="ru-RU" dirty="0"/>
              <a:t>е</a:t>
            </a:r>
            <a:r>
              <a:rPr lang="ru-RU" dirty="0" smtClean="0"/>
              <a:t> расстояние до цели, </a:t>
            </a:r>
            <a:r>
              <a:rPr lang="ru-RU" dirty="0"/>
              <a:t>то алгоритм посетит только вершины, входящие в оптимальный </a:t>
            </a:r>
            <a:r>
              <a:rPr lang="ru-RU" dirty="0" smtClean="0"/>
              <a:t>путь</a:t>
            </a:r>
            <a:endParaRPr lang="en-US" dirty="0" smtClean="0"/>
          </a:p>
          <a:p>
            <a:r>
              <a:rPr lang="ru-RU" dirty="0" smtClean="0"/>
              <a:t>Если оценка завышена, то не гарантируется оптимальность результата, но может увеличиться скорость</a:t>
            </a:r>
          </a:p>
        </p:txBody>
      </p:sp>
    </p:spTree>
    <p:extLst>
      <p:ext uri="{BB962C8B-B14F-4D97-AF65-F5344CB8AC3E}">
        <p14:creationId xmlns:p14="http://schemas.microsoft.com/office/powerpoint/2010/main" val="8032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Примеры эвристик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800" dirty="0" smtClean="0"/>
                  <a:t>Манхэттенское расстояние: </a:t>
                </a:r>
                <a:endParaRPr lang="ru-RU" sz="28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ru-RU" sz="2000" i="1"/>
                      <m:t>h</m:t>
                    </m:r>
                    <m:r>
                      <a:rPr lang="ru-RU" sz="2000" i="1"/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000" i="1"/>
                        </m:ctrlPr>
                      </m:dPr>
                      <m:e>
                        <m:r>
                          <a:rPr lang="en-US" sz="2000" i="1"/>
                          <m:t>𝑥</m:t>
                        </m:r>
                        <m:r>
                          <a:rPr lang="ru-RU" sz="2000" i="1"/>
                          <m:t>2−</m:t>
                        </m:r>
                        <m:r>
                          <a:rPr lang="ru-RU" sz="2000" i="1"/>
                          <m:t>𝑥</m:t>
                        </m:r>
                        <m:r>
                          <a:rPr lang="ru-RU" sz="2000" i="1"/>
                          <m:t>1</m:t>
                        </m:r>
                      </m:e>
                    </m:d>
                    <m:r>
                      <a:rPr lang="ru-RU" sz="2000" i="1"/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/>
                        </m:ctrlPr>
                      </m:dPr>
                      <m:e>
                        <m:r>
                          <a:rPr lang="en-US" sz="2000" i="1"/>
                          <m:t>𝑦</m:t>
                        </m:r>
                        <m:r>
                          <a:rPr lang="ru-RU" sz="2000" i="1"/>
                          <m:t>2−</m:t>
                        </m:r>
                        <m:r>
                          <a:rPr lang="ru-RU" sz="2000" i="1"/>
                          <m:t>𝑦</m:t>
                        </m:r>
                        <m:r>
                          <a:rPr lang="ru-RU" sz="2000" i="1"/>
                          <m:t>1</m:t>
                        </m:r>
                      </m:e>
                    </m:d>
                  </m:oMath>
                </a14:m>
                <a:endParaRPr lang="ru-RU" sz="2000" dirty="0" smtClean="0"/>
              </a:p>
              <a:p>
                <a:pPr lvl="1"/>
                <a:endParaRPr lang="ru-RU" sz="2000" dirty="0"/>
              </a:p>
              <a:p>
                <a:pPr lvl="1"/>
                <a:endParaRPr lang="ru-RU" sz="2000" dirty="0"/>
              </a:p>
              <a:p>
                <a:r>
                  <a:rPr lang="ru-RU" sz="2800" dirty="0" smtClean="0"/>
                  <a:t>Диагональное расстояние: </a:t>
                </a:r>
                <a:endParaRPr lang="ru-RU" sz="28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ru-RU" sz="2000" i="1"/>
                      <m:t>h</m:t>
                    </m:r>
                    <m:r>
                      <a:rPr lang="ru-RU" sz="2000" i="1"/>
                      <m:t>=</m:t>
                    </m:r>
                    <m:rad>
                      <m:radPr>
                        <m:degHide m:val="on"/>
                        <m:ctrlPr>
                          <a:rPr lang="ru-RU" sz="2000" i="1"/>
                        </m:ctrlPr>
                      </m:radPr>
                      <m:deg/>
                      <m:e>
                        <m:r>
                          <a:rPr lang="ru-RU" sz="2000" i="1"/>
                          <m:t>2</m:t>
                        </m:r>
                      </m:e>
                    </m:rad>
                    <m:r>
                      <a:rPr lang="ru-RU" sz="2000" i="1"/>
                      <m:t>∙</m:t>
                    </m:r>
                    <m:func>
                      <m:funcPr>
                        <m:ctrlPr>
                          <a:rPr lang="ru-RU" sz="2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/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ru-RU" sz="2000" i="1"/>
                            </m:ctrlPr>
                          </m:dPr>
                          <m:e>
                            <m:r>
                              <a:rPr lang="en-US" sz="2000" i="1"/>
                              <m:t>𝑑𝑥</m:t>
                            </m:r>
                            <m:r>
                              <a:rPr lang="ru-RU" sz="2000" i="1"/>
                              <m:t>,</m:t>
                            </m:r>
                            <m:r>
                              <a:rPr lang="en-US" sz="2000" i="1"/>
                              <m:t>𝑑𝑦</m:t>
                            </m:r>
                          </m:e>
                        </m:d>
                      </m:e>
                    </m:func>
                    <m:r>
                      <a:rPr lang="ru-RU" sz="2000" i="1"/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/>
                        </m:ctrlPr>
                      </m:dPr>
                      <m:e>
                        <m:r>
                          <a:rPr lang="en-US" sz="2000" i="1"/>
                          <m:t>𝑑𝑥</m:t>
                        </m:r>
                        <m:r>
                          <a:rPr lang="ru-RU" sz="2000" i="1"/>
                          <m:t>−</m:t>
                        </m:r>
                        <m:r>
                          <a:rPr lang="en-US" sz="2000" i="1"/>
                          <m:t>𝑑𝑦</m:t>
                        </m:r>
                      </m:e>
                    </m:d>
                  </m:oMath>
                </a14:m>
                <a:endParaRPr lang="ru-RU" sz="2000" dirty="0" smtClean="0"/>
              </a:p>
              <a:p>
                <a:pPr lvl="1"/>
                <a:endParaRPr lang="ru-RU" sz="2000" dirty="0" smtClean="0"/>
              </a:p>
              <a:p>
                <a:pPr lvl="1"/>
                <a:endParaRPr lang="ru-RU" sz="2000" dirty="0" smtClean="0"/>
              </a:p>
              <a:p>
                <a:r>
                  <a:rPr lang="ru-RU" sz="2800" dirty="0" smtClean="0"/>
                  <a:t>Эвклидово расстояние: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/>
                      <m:t>h</m:t>
                    </m:r>
                    <m:r>
                      <a:rPr lang="en-US" sz="2000" i="1"/>
                      <m:t>=</m:t>
                    </m:r>
                    <m:rad>
                      <m:radPr>
                        <m:degHide m:val="on"/>
                        <m:ctrlPr>
                          <a:rPr lang="ru-RU" sz="2000" i="1"/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000" i="1"/>
                            </m:ctrlPr>
                          </m:sSupPr>
                          <m:e>
                            <m:r>
                              <a:rPr lang="en-US" sz="2000" i="1"/>
                              <m:t>(</m:t>
                            </m:r>
                            <m:r>
                              <a:rPr lang="en-US" sz="2000" i="1"/>
                              <m:t>𝑥</m:t>
                            </m:r>
                            <m:r>
                              <a:rPr lang="en-US" sz="2000" i="1"/>
                              <m:t>2−</m:t>
                            </m:r>
                            <m:r>
                              <a:rPr lang="en-US" sz="2000" i="1"/>
                              <m:t>𝑥</m:t>
                            </m:r>
                            <m:r>
                              <a:rPr lang="en-US" sz="2000" i="1"/>
                              <m:t>1)</m:t>
                            </m:r>
                          </m:e>
                          <m:sup>
                            <m:r>
                              <a:rPr lang="en-US" sz="2000" i="1"/>
                              <m:t>2</m:t>
                            </m:r>
                          </m:sup>
                        </m:sSup>
                        <m:r>
                          <a:rPr lang="en-US" sz="2000" i="1"/>
                          <m:t>+</m:t>
                        </m:r>
                        <m:sSup>
                          <m:sSupPr>
                            <m:ctrlPr>
                              <a:rPr lang="ru-RU" sz="2000" i="1"/>
                            </m:ctrlPr>
                          </m:sSupPr>
                          <m:e>
                            <m:r>
                              <a:rPr lang="en-US" sz="2000" i="1"/>
                              <m:t>(</m:t>
                            </m:r>
                            <m:r>
                              <a:rPr lang="en-US" sz="2000" i="1"/>
                              <m:t>𝑦</m:t>
                            </m:r>
                            <m:r>
                              <a:rPr lang="en-US" sz="2000" i="1"/>
                              <m:t>2−</m:t>
                            </m:r>
                            <m:r>
                              <a:rPr lang="en-US" sz="2000" i="1"/>
                              <m:t>𝑦</m:t>
                            </m:r>
                            <m:r>
                              <a:rPr lang="en-US" sz="2000" i="1"/>
                              <m:t>1)</m:t>
                            </m:r>
                          </m:e>
                          <m:sup>
                            <m:r>
                              <a:rPr lang="en-US" sz="2000" i="1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76" y="593165"/>
            <a:ext cx="3278656" cy="181775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76" y="2538531"/>
            <a:ext cx="3278656" cy="181436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76" y="4480505"/>
            <a:ext cx="3284718" cy="18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513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Алгоритмы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Дейкстры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367482"/>
            <a:ext cx="10972800" cy="4717496"/>
          </a:xfrm>
        </p:spPr>
        <p:txBody>
          <a:bodyPr/>
          <a:lstStyle/>
          <a:p>
            <a:r>
              <a:rPr lang="ru-RU" dirty="0" smtClean="0"/>
              <a:t>Используются для поиска кратчайшего пути между двумя вершинами </a:t>
            </a:r>
            <a:r>
              <a:rPr lang="ru-RU" dirty="0"/>
              <a:t>в взвешенном графе с неотрицательными весами ребер</a:t>
            </a:r>
            <a:endParaRPr lang="ru-RU" dirty="0" smtClean="0"/>
          </a:p>
          <a:p>
            <a:r>
              <a:rPr lang="ru-RU" dirty="0" smtClean="0"/>
              <a:t>Используются в протоколах маршрутизации, логистике, системах искусственного интеллекта и др.</a:t>
            </a:r>
          </a:p>
          <a:p>
            <a:r>
              <a:rPr lang="ru-RU" dirty="0" smtClean="0"/>
              <a:t>Рассмотрим класс задач, в которых граф создается поверх некоторой местности, для поиска пути на 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2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5" y="489033"/>
            <a:ext cx="4542993" cy="2888481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841885" y="74142"/>
            <a:ext cx="7179115" cy="4102442"/>
          </a:xfrm>
        </p:spPr>
        <p:txBody>
          <a:bodyPr>
            <a:normAutofit/>
          </a:bodyPr>
          <a:lstStyle/>
          <a:p>
            <a:r>
              <a:rPr lang="ru-RU" dirty="0" smtClean="0"/>
              <a:t>Эвристика: эвклидово расстояние</a:t>
            </a:r>
          </a:p>
          <a:p>
            <a:r>
              <a:rPr lang="ru-RU" dirty="0" smtClean="0"/>
              <a:t>Выбираем вершину с наименьшей меткой (вершина 1 со значением 0)</a:t>
            </a:r>
          </a:p>
          <a:p>
            <a:r>
              <a:rPr lang="ru-RU" dirty="0" smtClean="0"/>
              <a:t>Для смежных вершин (2 и 7) рассчитываем расстояние от исходной вершины до них и эвристическую функцию.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221" y="4250725"/>
            <a:ext cx="10316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g[2] = min(∞, 0 + 2) = 2; 		  h(2) = 7.07; </a:t>
            </a:r>
            <a:r>
              <a:rPr lang="en-US" sz="3600" dirty="0" err="1" smtClean="0"/>
              <a:t>prev</a:t>
            </a:r>
            <a:r>
              <a:rPr lang="en-US" sz="3600" dirty="0" smtClean="0"/>
              <a:t>[2] = 1.</a:t>
            </a:r>
          </a:p>
          <a:p>
            <a:r>
              <a:rPr lang="en-US" sz="3600" dirty="0" smtClean="0"/>
              <a:t>g[7] </a:t>
            </a:r>
            <a:r>
              <a:rPr lang="en-US" sz="3600" dirty="0"/>
              <a:t>= min(∞, 0 + </a:t>
            </a:r>
            <a:r>
              <a:rPr lang="en-US" sz="3600" dirty="0" smtClean="0"/>
              <a:t>2.83) = 2.83; h(7) = 5.83; </a:t>
            </a:r>
            <a:r>
              <a:rPr lang="en-US" sz="3600" dirty="0" err="1" smtClean="0"/>
              <a:t>prev</a:t>
            </a:r>
            <a:r>
              <a:rPr lang="en-US" sz="3600" dirty="0" smtClean="0"/>
              <a:t>[7] </a:t>
            </a:r>
            <a:r>
              <a:rPr lang="en-US" sz="3600" dirty="0"/>
              <a:t>= </a:t>
            </a:r>
            <a:r>
              <a:rPr lang="en-US" sz="3600" dirty="0" smtClean="0"/>
              <a:t>1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2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2" y="1045750"/>
            <a:ext cx="4419029" cy="2829490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5525369" y="1861295"/>
            <a:ext cx="5949939" cy="1400888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 smtClean="0"/>
              <a:t>Вершина с наименьшей суммой </a:t>
            </a:r>
            <a:r>
              <a:rPr lang="en-US" sz="3200" dirty="0" smtClean="0"/>
              <a:t>f(v) = g(v) + h(v)</a:t>
            </a:r>
            <a:endParaRPr lang="ru-RU" sz="3200" dirty="0" smtClean="0"/>
          </a:p>
          <a:p>
            <a:pPr lvl="1"/>
            <a:r>
              <a:rPr lang="ru-RU" sz="3200" dirty="0" smtClean="0"/>
              <a:t>вершина </a:t>
            </a:r>
            <a:r>
              <a:rPr lang="en-US" sz="3200" dirty="0" smtClean="0"/>
              <a:t>7</a:t>
            </a:r>
            <a:r>
              <a:rPr lang="ru-RU" sz="3200" dirty="0" smtClean="0"/>
              <a:t> со значением </a:t>
            </a:r>
            <a:r>
              <a:rPr lang="en-US" sz="3200" dirty="0" smtClean="0"/>
              <a:t>8.66</a:t>
            </a:r>
            <a:endParaRPr lang="ru-RU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8453" y="4324866"/>
            <a:ext cx="10316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g[3] = min(∞, 2.83 + 4) = 6.83; h(3) = 5.1;   </a:t>
            </a:r>
            <a:r>
              <a:rPr lang="en-US" sz="3600" dirty="0" err="1" smtClean="0"/>
              <a:t>prev</a:t>
            </a:r>
            <a:r>
              <a:rPr lang="en-US" sz="3600" dirty="0" smtClean="0"/>
              <a:t>[3] = 7.</a:t>
            </a:r>
          </a:p>
          <a:p>
            <a:r>
              <a:rPr lang="en-US" sz="3600" dirty="0" smtClean="0"/>
              <a:t>g[4] </a:t>
            </a:r>
            <a:r>
              <a:rPr lang="en-US" sz="3600" dirty="0"/>
              <a:t>= min(∞, </a:t>
            </a:r>
            <a:r>
              <a:rPr lang="en-US" sz="3600" dirty="0" smtClean="0"/>
              <a:t>2.83 + 5) = 7.83; h(4) = 2.24; </a:t>
            </a:r>
            <a:r>
              <a:rPr lang="en-US" sz="3600" dirty="0" err="1" smtClean="0"/>
              <a:t>prev</a:t>
            </a:r>
            <a:r>
              <a:rPr lang="en-US" sz="3600" dirty="0" smtClean="0"/>
              <a:t>[4] </a:t>
            </a:r>
            <a:r>
              <a:rPr lang="en-US" sz="3600" dirty="0"/>
              <a:t>= 7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3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2" y="1052233"/>
            <a:ext cx="4419029" cy="2816523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5525369" y="1861295"/>
            <a:ext cx="5949939" cy="1400888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 smtClean="0"/>
              <a:t>Вершина с наименьшей суммой </a:t>
            </a:r>
            <a:r>
              <a:rPr lang="en-US" sz="3200" dirty="0" smtClean="0"/>
              <a:t>f(v) = g(v) + h(v)</a:t>
            </a:r>
            <a:endParaRPr lang="ru-RU" sz="3200" dirty="0" smtClean="0"/>
          </a:p>
          <a:p>
            <a:pPr lvl="1"/>
            <a:r>
              <a:rPr lang="ru-RU" sz="3200" dirty="0" smtClean="0"/>
              <a:t>вершина 2 со значением </a:t>
            </a:r>
            <a:r>
              <a:rPr lang="en-US" sz="3200" dirty="0" smtClean="0"/>
              <a:t>9.07</a:t>
            </a:r>
            <a:endParaRPr lang="ru-RU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14399" y="4539050"/>
            <a:ext cx="9337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g[3] = min(6.83, 2 + 2) = 4; h(3) = 5.1; </a:t>
            </a:r>
            <a:r>
              <a:rPr lang="en-US" sz="3600" dirty="0" err="1" smtClean="0"/>
              <a:t>prev</a:t>
            </a:r>
            <a:r>
              <a:rPr lang="en-US" sz="3600" dirty="0" smtClean="0"/>
              <a:t>[3] = 2.</a:t>
            </a:r>
          </a:p>
        </p:txBody>
      </p:sp>
    </p:spTree>
    <p:extLst>
      <p:ext uri="{BB962C8B-B14F-4D97-AF65-F5344CB8AC3E}">
        <p14:creationId xmlns:p14="http://schemas.microsoft.com/office/powerpoint/2010/main" val="22991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6" name="Содержимо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8" y="1770486"/>
            <a:ext cx="5887272" cy="3441384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415280" y="1483540"/>
            <a:ext cx="5226342" cy="4525963"/>
          </a:xfrm>
        </p:spPr>
        <p:txBody>
          <a:bodyPr/>
          <a:lstStyle/>
          <a:p>
            <a:r>
              <a:rPr lang="en-US" dirty="0" err="1" smtClean="0"/>
              <a:t>prev</a:t>
            </a:r>
            <a:r>
              <a:rPr lang="en-US" dirty="0" smtClean="0"/>
              <a:t>[1] = null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[2] = 1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[3] </a:t>
            </a:r>
            <a:r>
              <a:rPr lang="en-US" dirty="0"/>
              <a:t>= </a:t>
            </a:r>
            <a:r>
              <a:rPr lang="en-US" dirty="0" smtClean="0"/>
              <a:t>2</a:t>
            </a:r>
            <a:endParaRPr lang="ru-RU" dirty="0"/>
          </a:p>
          <a:p>
            <a:r>
              <a:rPr lang="en-US" dirty="0" err="1" smtClean="0"/>
              <a:t>prev</a:t>
            </a:r>
            <a:r>
              <a:rPr lang="en-US" dirty="0" smtClean="0"/>
              <a:t>[4] </a:t>
            </a:r>
            <a:r>
              <a:rPr lang="en-US" dirty="0"/>
              <a:t>= </a:t>
            </a:r>
            <a:r>
              <a:rPr lang="en-US" dirty="0" smtClean="0"/>
              <a:t>3</a:t>
            </a:r>
            <a:endParaRPr lang="ru-RU" dirty="0"/>
          </a:p>
          <a:p>
            <a:r>
              <a:rPr lang="en-US" dirty="0" err="1" smtClean="0"/>
              <a:t>prev</a:t>
            </a:r>
            <a:r>
              <a:rPr lang="en-US" dirty="0" smtClean="0"/>
              <a:t>[5] </a:t>
            </a:r>
            <a:r>
              <a:rPr lang="en-US" dirty="0"/>
              <a:t>= </a:t>
            </a:r>
            <a:r>
              <a:rPr lang="en-US" dirty="0" smtClean="0"/>
              <a:t>4</a:t>
            </a:r>
            <a:endParaRPr lang="ru-RU" dirty="0"/>
          </a:p>
          <a:p>
            <a:r>
              <a:rPr lang="en-US" dirty="0" err="1" smtClean="0"/>
              <a:t>prev</a:t>
            </a:r>
            <a:r>
              <a:rPr lang="en-US" dirty="0" smtClean="0"/>
              <a:t>[6] </a:t>
            </a:r>
            <a:r>
              <a:rPr lang="en-US" dirty="0"/>
              <a:t>= </a:t>
            </a:r>
            <a:r>
              <a:rPr lang="en-US" dirty="0" smtClean="0"/>
              <a:t>3</a:t>
            </a:r>
            <a:endParaRPr lang="ru-RU" dirty="0"/>
          </a:p>
          <a:p>
            <a:r>
              <a:rPr lang="en-US" dirty="0" err="1" smtClean="0"/>
              <a:t>prev</a:t>
            </a:r>
            <a:r>
              <a:rPr lang="en-US" dirty="0" smtClean="0"/>
              <a:t>[7] </a:t>
            </a:r>
            <a:r>
              <a:rPr lang="en-US" dirty="0"/>
              <a:t>= 1</a:t>
            </a:r>
            <a:endParaRPr lang="ru-RU" dirty="0"/>
          </a:p>
          <a:p>
            <a:r>
              <a:rPr lang="ru-RU" dirty="0" smtClean="0"/>
              <a:t>Ответ: 1-</a:t>
            </a:r>
            <a:r>
              <a:rPr lang="en-US" dirty="0" smtClean="0"/>
              <a:t>2-3-4-5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637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72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Псевдокод</a:t>
            </a:r>
            <a:r>
              <a:rPr lang="ru-RU" dirty="0"/>
              <a:t> </a:t>
            </a:r>
            <a:r>
              <a:rPr lang="ru-RU" dirty="0" smtClean="0"/>
              <a:t>и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99" y="1031846"/>
            <a:ext cx="5665365" cy="57045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(graph, start, goal, heuristic) {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[start]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{0; 0}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[start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не пусто) {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«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извлечь из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вершину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минимальным значением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 = g + h»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«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добавить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processed»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(v == goal)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break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целевая вершина достигнута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(e ∈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дуги, исходящие из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v) {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v2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e.getDestination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(processed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содержит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v2)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continue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вершина уже была посещена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newG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g[v]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e.getWeight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(open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не содержит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v2) {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[v2] = {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newG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heuristic(v2, goal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[v2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else {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(g[v2] &gt;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[v2] 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newG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h </a:t>
            </a: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остается старым</a:t>
            </a:r>
          </a:p>
          <a:p>
            <a:pPr marL="0" indent="0">
              <a:buNone/>
            </a:pP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[v2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= v</a:t>
            </a:r>
          </a:p>
          <a:p>
            <a:pPr marL="0" indent="0">
              <a:buNone/>
            </a:pPr>
            <a:r>
              <a:rPr lang="ru-R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7911" y="1046530"/>
            <a:ext cx="5114489" cy="53039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АТД аналогичны алгоритму </a:t>
            </a:r>
            <a:r>
              <a:rPr lang="ru-RU" dirty="0" err="1" smtClean="0"/>
              <a:t>Дейкстры</a:t>
            </a:r>
            <a:r>
              <a:rPr lang="ru-RU" dirty="0" smtClean="0"/>
              <a:t>, за исключением того, что индексированная очередь с приоритетом должна работать с составными значениями. Для этого нужно в качестве приоритета использовать структуру с двумя полями, для которой определен оператор сравнения.</a:t>
            </a:r>
          </a:p>
          <a:p>
            <a:r>
              <a:rPr lang="en-US" dirty="0" smtClean="0"/>
              <a:t>T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∿</a:t>
            </a:r>
            <a:r>
              <a:rPr lang="en-US" dirty="0" smtClean="0"/>
              <a:t> O</a:t>
            </a:r>
            <a:r>
              <a:rPr lang="ru-RU" dirty="0"/>
              <a:t>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 smtClean="0"/>
              <a:t>b – </a:t>
            </a:r>
            <a:r>
              <a:rPr lang="ru-RU" dirty="0" smtClean="0"/>
              <a:t>коэффициент ветвления, </a:t>
            </a:r>
            <a:r>
              <a:rPr lang="en-US" dirty="0" smtClean="0"/>
              <a:t>d – </a:t>
            </a:r>
            <a:r>
              <a:rPr lang="ru-RU" dirty="0" smtClean="0"/>
              <a:t>количество вершин в оптимальном пути</a:t>
            </a:r>
            <a:endParaRPr lang="en-US" dirty="0" smtClean="0"/>
          </a:p>
          <a:p>
            <a:r>
              <a:rPr lang="en-US" dirty="0" smtClean="0"/>
              <a:t>O(V)</a:t>
            </a:r>
            <a:r>
              <a:rPr lang="ru-RU" dirty="0" smtClean="0"/>
              <a:t> памяти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965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786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 работы </a:t>
            </a:r>
            <a:r>
              <a:rPr lang="en-US" dirty="0" smtClean="0"/>
              <a:t>A* </a:t>
            </a:r>
            <a:r>
              <a:rPr lang="ru-RU" dirty="0" smtClean="0"/>
              <a:t>в сравнении с алгоритмом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609335" y="1452734"/>
            <a:ext cx="5386917" cy="39254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err="1" smtClean="0"/>
              <a:t>Дейкстра</a:t>
            </a:r>
            <a:endParaRPr lang="ru-RU" dirty="0"/>
          </a:p>
        </p:txBody>
      </p:sp>
      <p:pic>
        <p:nvPicPr>
          <p:cNvPr id="12" name="Содержимое 11" descr="Дейкстра, пример 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329882" y="1845276"/>
            <a:ext cx="3945822" cy="3951288"/>
          </a:xfrm>
        </p:spPr>
      </p:pic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>
          <a:xfrm>
            <a:off x="6193367" y="1452734"/>
            <a:ext cx="5389033" cy="39254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A*</a:t>
            </a:r>
            <a:endParaRPr lang="ru-RU" dirty="0"/>
          </a:p>
        </p:txBody>
      </p:sp>
      <p:pic>
        <p:nvPicPr>
          <p:cNvPr id="13" name="Содержимое 12" descr="astar, пример 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914975" y="1845276"/>
            <a:ext cx="3945815" cy="3951288"/>
          </a:xfrm>
        </p:spPr>
      </p:pic>
      <p:sp>
        <p:nvSpPr>
          <p:cNvPr id="2" name="TextBox 1"/>
          <p:cNvSpPr txBox="1"/>
          <p:nvPr/>
        </p:nvSpPr>
        <p:spPr>
          <a:xfrm>
            <a:off x="440724" y="5958273"/>
            <a:ext cx="1131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Случай, когда эвристика дает значение, которое совпадает с расстоянием до цели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786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 работы </a:t>
            </a:r>
            <a:r>
              <a:rPr lang="en-US" dirty="0" smtClean="0"/>
              <a:t>A* </a:t>
            </a:r>
            <a:r>
              <a:rPr lang="ru-RU" dirty="0" smtClean="0"/>
              <a:t>в сравнении с алгоритмом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609335" y="1452734"/>
            <a:ext cx="5386917" cy="39254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err="1" smtClean="0"/>
              <a:t>Дейкстра</a:t>
            </a:r>
            <a:endParaRPr lang="ru-RU" dirty="0"/>
          </a:p>
        </p:txBody>
      </p:sp>
      <p:pic>
        <p:nvPicPr>
          <p:cNvPr id="12" name="Содержимое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9" y="1845276"/>
            <a:ext cx="3929427" cy="3951288"/>
          </a:xfrm>
        </p:spPr>
      </p:pic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>
          <a:xfrm>
            <a:off x="6193367" y="1452734"/>
            <a:ext cx="5389033" cy="39254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A*</a:t>
            </a:r>
            <a:endParaRPr lang="ru-RU" dirty="0"/>
          </a:p>
        </p:txBody>
      </p:sp>
      <p:pic>
        <p:nvPicPr>
          <p:cNvPr id="13" name="Содержимое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979" y="1845276"/>
            <a:ext cx="3945807" cy="3951288"/>
          </a:xfrm>
        </p:spPr>
      </p:pic>
    </p:spTree>
    <p:extLst>
      <p:ext uri="{BB962C8B-B14F-4D97-AF65-F5344CB8AC3E}">
        <p14:creationId xmlns:p14="http://schemas.microsoft.com/office/powerpoint/2010/main" val="37235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21487" y="940124"/>
            <a:ext cx="1588691" cy="490910"/>
          </a:xfrm>
        </p:spPr>
        <p:txBody>
          <a:bodyPr/>
          <a:lstStyle/>
          <a:p>
            <a:r>
              <a:rPr lang="ru-RU" dirty="0" err="1" smtClean="0"/>
              <a:t>Дейкстра</a:t>
            </a:r>
            <a:endParaRPr lang="ru-RU" dirty="0"/>
          </a:p>
        </p:txBody>
      </p:sp>
      <p:pic>
        <p:nvPicPr>
          <p:cNvPr id="12" name="Содержимое 11" descr="Дейкстра, пример 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481820" y="195252"/>
            <a:ext cx="9226086" cy="3087520"/>
          </a:xfrm>
        </p:spPr>
      </p:pic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>
          <a:xfrm>
            <a:off x="321488" y="4514345"/>
            <a:ext cx="1588690" cy="514715"/>
          </a:xfrm>
        </p:spPr>
        <p:txBody>
          <a:bodyPr/>
          <a:lstStyle/>
          <a:p>
            <a:r>
              <a:rPr lang="en-US" dirty="0" smtClean="0"/>
              <a:t>A*</a:t>
            </a:r>
            <a:endParaRPr lang="ru-RU" dirty="0"/>
          </a:p>
        </p:txBody>
      </p:sp>
      <p:pic>
        <p:nvPicPr>
          <p:cNvPr id="13" name="Содержимое 12" descr="astar, пример 4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2477825" y="3478026"/>
            <a:ext cx="9269564" cy="31020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6194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Пример неоптимального результата с выигрышем по скорости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992659"/>
            <a:ext cx="5386917" cy="98038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 smtClean="0"/>
              <a:t>Допустимая </a:t>
            </a:r>
            <a:r>
              <a:rPr lang="ru-RU" dirty="0" smtClean="0"/>
              <a:t>эвристика, </a:t>
            </a:r>
          </a:p>
          <a:p>
            <a:pPr algn="ctr"/>
            <a:r>
              <a:rPr lang="ru-RU" dirty="0" smtClean="0"/>
              <a:t>длина пути: 11.41,</a:t>
            </a:r>
          </a:p>
          <a:p>
            <a:pPr algn="ctr"/>
            <a:r>
              <a:rPr lang="ru-RU" dirty="0"/>
              <a:t>п</a:t>
            </a:r>
            <a:r>
              <a:rPr lang="ru-RU" dirty="0" smtClean="0"/>
              <a:t>осещено вершин: 36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7" y="992659"/>
            <a:ext cx="5389033" cy="98038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 smtClean="0"/>
              <a:t>Переоценивающая </a:t>
            </a:r>
            <a:r>
              <a:rPr lang="ru-RU" dirty="0" smtClean="0"/>
              <a:t>эвристика,</a:t>
            </a:r>
          </a:p>
          <a:p>
            <a:pPr algn="ctr"/>
            <a:r>
              <a:rPr lang="ru-RU" dirty="0" smtClean="0"/>
              <a:t>длина пути: 12.23,</a:t>
            </a:r>
          </a:p>
          <a:p>
            <a:pPr algn="ctr"/>
            <a:r>
              <a:rPr lang="ru-RU" dirty="0" smtClean="0"/>
              <a:t>посещено вершин: 25</a:t>
            </a:r>
            <a:endParaRPr lang="ru-RU" dirty="0"/>
          </a:p>
        </p:txBody>
      </p:sp>
      <p:pic>
        <p:nvPicPr>
          <p:cNvPr id="8" name="Содержимое 7" descr="astar, пример 6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6713160" y="1973048"/>
            <a:ext cx="4348918" cy="4354942"/>
          </a:xfrm>
        </p:spPr>
      </p:pic>
      <p:pic>
        <p:nvPicPr>
          <p:cNvPr id="23554" name="Picture 2" descr="D:\Education\2\Algorithms\CourseProject\Материалы\Рисунки\astar, пример 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340" y="1973048"/>
            <a:ext cx="4348908" cy="4354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Сравнение времени выполнения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008317"/>
            <a:ext cx="8820150" cy="4831530"/>
          </a:xfrm>
        </p:spPr>
      </p:pic>
      <p:sp>
        <p:nvSpPr>
          <p:cNvPr id="3" name="TextBox 2"/>
          <p:cNvSpPr txBox="1"/>
          <p:nvPr/>
        </p:nvSpPr>
        <p:spPr>
          <a:xfrm>
            <a:off x="2119312" y="5933764"/>
            <a:ext cx="795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Аппроксимация алгоритма </a:t>
            </a:r>
            <a:r>
              <a:rPr lang="ru-RU" dirty="0" err="1" smtClean="0"/>
              <a:t>Дейкстры</a:t>
            </a:r>
            <a:r>
              <a:rPr lang="ru-RU" dirty="0" smtClean="0"/>
              <a:t>:</a:t>
            </a:r>
            <a:r>
              <a:rPr lang="en-US" dirty="0"/>
              <a:t>	</a:t>
            </a:r>
            <a:r>
              <a:rPr lang="ru-RU" dirty="0" smtClean="0"/>
              <a:t>y </a:t>
            </a:r>
            <a:r>
              <a:rPr lang="ru-RU" dirty="0"/>
              <a:t>= 3E-08x2 + 0,0011x - 3,1272</a:t>
            </a:r>
            <a:endParaRPr lang="ru-RU" dirty="0" smtClean="0"/>
          </a:p>
          <a:p>
            <a:r>
              <a:rPr lang="ru-RU" dirty="0"/>
              <a:t>Аппроксимация алгоритма </a:t>
            </a:r>
            <a:r>
              <a:rPr lang="en-US" dirty="0" smtClean="0"/>
              <a:t>A*</a:t>
            </a:r>
            <a:r>
              <a:rPr lang="ru-RU" dirty="0" smtClean="0"/>
              <a:t>:</a:t>
            </a:r>
            <a:r>
              <a:rPr lang="en-US" dirty="0" smtClean="0"/>
              <a:t>              	</a:t>
            </a:r>
            <a:r>
              <a:rPr lang="ru-RU" dirty="0" smtClean="0"/>
              <a:t>y </a:t>
            </a:r>
            <a:r>
              <a:rPr lang="ru-RU" dirty="0"/>
              <a:t>= 1E-08x2 + 0,0008x - 1,4539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карты</a:t>
            </a:r>
            <a:endParaRPr lang="ru-RU" dirty="0"/>
          </a:p>
        </p:txBody>
      </p:sp>
      <p:pic>
        <p:nvPicPr>
          <p:cNvPr id="4" name="Содержимое 3" descr="Пример местности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022350"/>
            <a:ext cx="10972800" cy="3681663"/>
          </a:xfrm>
        </p:spPr>
      </p:pic>
    </p:spTree>
    <p:extLst>
      <p:ext uri="{BB962C8B-B14F-4D97-AF65-F5344CB8AC3E}">
        <p14:creationId xmlns:p14="http://schemas.microsoft.com/office/powerpoint/2010/main" val="15162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Граф, созданный на основе карты</a:t>
            </a:r>
            <a:endParaRPr lang="ru-RU" dirty="0"/>
          </a:p>
        </p:txBody>
      </p:sp>
      <p:pic>
        <p:nvPicPr>
          <p:cNvPr id="4" name="Содержимое 3" descr="Пример местности с графом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021138"/>
            <a:ext cx="10972800" cy="36840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Навигационная сеть (</a:t>
            </a:r>
            <a:r>
              <a:rPr lang="en-US" dirty="0" err="1" smtClean="0"/>
              <a:t>navmesh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Содержимое 3" descr="navmesh example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2465" y="1595717"/>
            <a:ext cx="8209065" cy="4733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8"/>
          </a:xfrm>
        </p:spPr>
        <p:txBody>
          <a:bodyPr/>
          <a:lstStyle/>
          <a:p>
            <a:r>
              <a:rPr lang="ru-RU" dirty="0" smtClean="0"/>
              <a:t>Разрабатывался </a:t>
            </a:r>
            <a:r>
              <a:rPr lang="ru-RU" dirty="0" err="1"/>
              <a:t>Эдсгером</a:t>
            </a:r>
            <a:r>
              <a:rPr lang="ru-RU" dirty="0"/>
              <a:t> </a:t>
            </a:r>
            <a:r>
              <a:rPr lang="ru-RU" dirty="0" err="1" smtClean="0"/>
              <a:t>Дейкстрой</a:t>
            </a:r>
            <a:r>
              <a:rPr lang="ru-RU" dirty="0" smtClean="0"/>
              <a:t> с 1956 года</a:t>
            </a:r>
          </a:p>
          <a:p>
            <a:r>
              <a:rPr lang="ru-RU" dirty="0" smtClean="0"/>
              <a:t>Опубликован в </a:t>
            </a:r>
            <a:r>
              <a:rPr lang="ru-RU" dirty="0"/>
              <a:t>1959 </a:t>
            </a:r>
            <a:r>
              <a:rPr lang="ru-RU" dirty="0" smtClean="0"/>
              <a:t>году</a:t>
            </a:r>
          </a:p>
          <a:p>
            <a:r>
              <a:rPr lang="ru-RU" dirty="0" smtClean="0"/>
              <a:t>Алгоритм построения дерева кратчайших путей от заданной вершины</a:t>
            </a:r>
          </a:p>
          <a:p>
            <a:r>
              <a:rPr lang="ru-RU" dirty="0" smtClean="0"/>
              <a:t>В качестве критерия останова может быть задано достижение целевой вершины</a:t>
            </a:r>
          </a:p>
          <a:p>
            <a:r>
              <a:rPr lang="ru-RU" dirty="0" smtClean="0"/>
              <a:t>Работает только с неотрицательными весами ребер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граф</a:t>
            </a:r>
            <a:endParaRPr lang="ru-RU" dirty="0"/>
          </a:p>
        </p:txBody>
      </p:sp>
      <p:pic>
        <p:nvPicPr>
          <p:cNvPr id="6" name="Содержимо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4" y="1600203"/>
            <a:ext cx="5881440" cy="3781953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415280" y="1779373"/>
            <a:ext cx="5226342" cy="4230130"/>
          </a:xfrm>
        </p:spPr>
        <p:txBody>
          <a:bodyPr/>
          <a:lstStyle/>
          <a:p>
            <a:r>
              <a:rPr lang="ru-RU" dirty="0" smtClean="0"/>
              <a:t>Найдем кратчайший путь из вершины 1 в вершину 5</a:t>
            </a:r>
          </a:p>
          <a:p>
            <a:r>
              <a:rPr lang="ru-RU" dirty="0" smtClean="0"/>
              <a:t>Узлы графа имеют геометрические координаты</a:t>
            </a:r>
          </a:p>
          <a:p>
            <a:r>
              <a:rPr lang="ru-RU" dirty="0" smtClean="0"/>
              <a:t>Веса ребер равны расстоянию между узлами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</a:t>
            </a:r>
            <a:endParaRPr lang="ru-RU" dirty="0"/>
          </a:p>
        </p:txBody>
      </p:sp>
      <p:pic>
        <p:nvPicPr>
          <p:cNvPr id="6" name="Содержимо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8" y="1655578"/>
            <a:ext cx="5887272" cy="3671201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415280" y="1483540"/>
            <a:ext cx="5226342" cy="4525963"/>
          </a:xfrm>
        </p:spPr>
        <p:txBody>
          <a:bodyPr/>
          <a:lstStyle/>
          <a:p>
            <a:r>
              <a:rPr lang="ru-RU" dirty="0" smtClean="0"/>
              <a:t>Исходную вершину помечаем нулем</a:t>
            </a:r>
          </a:p>
          <a:p>
            <a:r>
              <a:rPr lang="ru-RU" dirty="0" smtClean="0"/>
              <a:t>Остальные – символом ∞</a:t>
            </a:r>
          </a:p>
        </p:txBody>
      </p:sp>
    </p:spTree>
    <p:extLst>
      <p:ext uri="{BB962C8B-B14F-4D97-AF65-F5344CB8AC3E}">
        <p14:creationId xmlns:p14="http://schemas.microsoft.com/office/powerpoint/2010/main" val="7525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" y="489033"/>
            <a:ext cx="4569524" cy="2888481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841885" y="74142"/>
            <a:ext cx="7179115" cy="410244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Выбираем вершину с наименьшей меткой (вершина 1 со значением 0)</a:t>
            </a:r>
          </a:p>
          <a:p>
            <a:r>
              <a:rPr lang="ru-RU" dirty="0" smtClean="0"/>
              <a:t>Для смежных вершин (2 и 7) рассчитываем расстояние от исходной вершины до них – оно равно расстоянию до текущей вершины + вес ребра</a:t>
            </a:r>
            <a:endParaRPr lang="en-US" dirty="0" smtClean="0"/>
          </a:p>
          <a:p>
            <a:r>
              <a:rPr lang="ru-RU" dirty="0" smtClean="0"/>
              <a:t>Если новое расстояние меньше того, что было известно до этого, то записываем его вместо старого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8540" y="4283676"/>
            <a:ext cx="8790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dist</a:t>
            </a:r>
            <a:r>
              <a:rPr lang="en-US" sz="3600" dirty="0" smtClean="0"/>
              <a:t>[2] = min(∞, 0 + 2) = 2; 		</a:t>
            </a:r>
            <a:r>
              <a:rPr lang="en-US" sz="3600" dirty="0" err="1" smtClean="0"/>
              <a:t>prev</a:t>
            </a:r>
            <a:r>
              <a:rPr lang="en-US" sz="3600" dirty="0" smtClean="0"/>
              <a:t>[2] = 1.</a:t>
            </a:r>
          </a:p>
          <a:p>
            <a:r>
              <a:rPr lang="en-US" sz="3600" dirty="0" err="1" smtClean="0"/>
              <a:t>dist</a:t>
            </a:r>
            <a:r>
              <a:rPr lang="en-US" sz="3600" dirty="0" smtClean="0"/>
              <a:t>[7] </a:t>
            </a:r>
            <a:r>
              <a:rPr lang="en-US" sz="3600" dirty="0"/>
              <a:t>= min(∞, 0 + </a:t>
            </a:r>
            <a:r>
              <a:rPr lang="en-US" sz="3600" dirty="0" smtClean="0"/>
              <a:t>2.83) = 2.83; 	</a:t>
            </a:r>
            <a:r>
              <a:rPr lang="en-US" sz="3600" dirty="0" err="1" smtClean="0"/>
              <a:t>prev</a:t>
            </a:r>
            <a:r>
              <a:rPr lang="en-US" sz="3600" dirty="0" smtClean="0"/>
              <a:t>[7] </a:t>
            </a:r>
            <a:r>
              <a:rPr lang="en-US" sz="3600" dirty="0"/>
              <a:t>= </a:t>
            </a:r>
            <a:r>
              <a:rPr lang="en-US" sz="3600" dirty="0" smtClean="0"/>
              <a:t>1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9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1009</Words>
  <Application>Microsoft Office PowerPoint</Application>
  <PresentationFormat>Широкоэкранный</PresentationFormat>
  <Paragraphs>177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 Unicode MS</vt:lpstr>
      <vt:lpstr>Arial</vt:lpstr>
      <vt:lpstr>Calibri</vt:lpstr>
      <vt:lpstr>Cambria Math</vt:lpstr>
      <vt:lpstr>Courier New</vt:lpstr>
      <vt:lpstr>Тема Office</vt:lpstr>
      <vt:lpstr>Алгоритмы  Дейкстры и A*</vt:lpstr>
      <vt:lpstr>Алгоритмы Дейкстры и A*</vt:lpstr>
      <vt:lpstr>Пример карты</vt:lpstr>
      <vt:lpstr>Граф, созданный на основе карты</vt:lpstr>
      <vt:lpstr>Навигационная сеть (navmesh)</vt:lpstr>
      <vt:lpstr>Алгоритм Дейкстры</vt:lpstr>
      <vt:lpstr>Исходный граф</vt:lpstr>
      <vt:lpstr>Инициализация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</vt:lpstr>
      <vt:lpstr>Псевдокод и анализ</vt:lpstr>
      <vt:lpstr>Примеры работы</vt:lpstr>
      <vt:lpstr>Примеры работы</vt:lpstr>
      <vt:lpstr>A*</vt:lpstr>
      <vt:lpstr>Эвристическая функция в A*</vt:lpstr>
      <vt:lpstr>Примеры эвристик</vt:lpstr>
      <vt:lpstr>Презентация PowerPoint</vt:lpstr>
      <vt:lpstr>Презентация PowerPoint</vt:lpstr>
      <vt:lpstr>Презентация PowerPoint</vt:lpstr>
      <vt:lpstr>Результат</vt:lpstr>
      <vt:lpstr>Псевдокод и анализ</vt:lpstr>
      <vt:lpstr>Примеры работы A* в сравнении с алгоритмом Дейкстры</vt:lpstr>
      <vt:lpstr>Примеры работы A* в сравнении с алгоритмом Дейкстры</vt:lpstr>
      <vt:lpstr>Презентация PowerPoint</vt:lpstr>
      <vt:lpstr>Пример неоптимального результата с выигрышем по скорости</vt:lpstr>
      <vt:lpstr>Сравнение времени выполнения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 Дейкстры и A*</dc:title>
  <dc:creator>fckrsns</dc:creator>
  <cp:lastModifiedBy>fckrsns</cp:lastModifiedBy>
  <cp:revision>36</cp:revision>
  <dcterms:created xsi:type="dcterms:W3CDTF">2016-01-11T20:36:45Z</dcterms:created>
  <dcterms:modified xsi:type="dcterms:W3CDTF">2016-01-13T23:34:00Z</dcterms:modified>
</cp:coreProperties>
</file>