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9" r:id="rId1"/>
  </p:sldMasterIdLst>
  <p:notesMasterIdLst>
    <p:notesMasterId r:id="rId28"/>
  </p:notesMasterIdLst>
  <p:sldIdLst>
    <p:sldId id="256" r:id="rId2"/>
    <p:sldId id="261" r:id="rId3"/>
    <p:sldId id="262" r:id="rId4"/>
    <p:sldId id="258" r:id="rId5"/>
    <p:sldId id="260" r:id="rId6"/>
    <p:sldId id="277" r:id="rId7"/>
    <p:sldId id="278" r:id="rId8"/>
    <p:sldId id="281" r:id="rId9"/>
    <p:sldId id="280" r:id="rId10"/>
    <p:sldId id="282" r:id="rId11"/>
    <p:sldId id="292" r:id="rId12"/>
    <p:sldId id="293" r:id="rId13"/>
    <p:sldId id="286" r:id="rId14"/>
    <p:sldId id="287" r:id="rId15"/>
    <p:sldId id="291" r:id="rId16"/>
    <p:sldId id="289" r:id="rId17"/>
    <p:sldId id="294" r:id="rId18"/>
    <p:sldId id="290" r:id="rId19"/>
    <p:sldId id="270" r:id="rId20"/>
    <p:sldId id="271" r:id="rId21"/>
    <p:sldId id="272" r:id="rId22"/>
    <p:sldId id="273" r:id="rId23"/>
    <p:sldId id="295" r:id="rId24"/>
    <p:sldId id="296" r:id="rId25"/>
    <p:sldId id="297" r:id="rId26"/>
    <p:sldId id="298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ducation\Game_AI_thesis\&#1044;&#1080;&#1072;&#1075;&#1088;&#1072;&#1084;&#1084;&#109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ducation\Game_AI_thesis\&#1044;&#1080;&#1072;&#1075;&#1088;&#1072;&#1084;&#1084;&#109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ducation\Game_AI_thesis\&#1044;&#1080;&#1072;&#1075;&#1088;&#1072;&#1084;&#1084;&#1099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ducation\Game_AI_thesis\&#1044;&#1080;&#1072;&#1075;&#1088;&#1072;&#1084;&#1084;&#1099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2-слойный перцептрон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Лист1!$A$1:$A$15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11</c:v>
                </c:pt>
                <c:pt idx="7">
                  <c:v>15</c:v>
                </c:pt>
                <c:pt idx="8">
                  <c:v>21</c:v>
                </c:pt>
                <c:pt idx="9">
                  <c:v>51</c:v>
                </c:pt>
                <c:pt idx="10">
                  <c:v>101</c:v>
                </c:pt>
                <c:pt idx="11">
                  <c:v>201</c:v>
                </c:pt>
                <c:pt idx="12">
                  <c:v>501</c:v>
                </c:pt>
                <c:pt idx="13">
                  <c:v>1001</c:v>
                </c:pt>
                <c:pt idx="14">
                  <c:v>2001</c:v>
                </c:pt>
              </c:numCache>
            </c:numRef>
          </c:cat>
          <c:val>
            <c:numRef>
              <c:f>Лист1!$B$1:$B$15</c:f>
              <c:numCache>
                <c:formatCode>General</c:formatCode>
                <c:ptCount val="15"/>
                <c:pt idx="0">
                  <c:v>0.19</c:v>
                </c:pt>
                <c:pt idx="1">
                  <c:v>0.59</c:v>
                </c:pt>
                <c:pt idx="2">
                  <c:v>0.34</c:v>
                </c:pt>
                <c:pt idx="3">
                  <c:v>0.59</c:v>
                </c:pt>
                <c:pt idx="4">
                  <c:v>0.84</c:v>
                </c:pt>
                <c:pt idx="5">
                  <c:v>0.87</c:v>
                </c:pt>
                <c:pt idx="6">
                  <c:v>0.88</c:v>
                </c:pt>
                <c:pt idx="7">
                  <c:v>0.89</c:v>
                </c:pt>
                <c:pt idx="8">
                  <c:v>0.9</c:v>
                </c:pt>
                <c:pt idx="9">
                  <c:v>0.92</c:v>
                </c:pt>
                <c:pt idx="10">
                  <c:v>0.93</c:v>
                </c:pt>
                <c:pt idx="11">
                  <c:v>0.93</c:v>
                </c:pt>
                <c:pt idx="12">
                  <c:v>0.94</c:v>
                </c:pt>
                <c:pt idx="13">
                  <c:v>0.94</c:v>
                </c:pt>
                <c:pt idx="14">
                  <c:v>0.95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98E-4D60-A70F-DB8295D8A8D4}"/>
            </c:ext>
          </c:extLst>
        </c:ser>
        <c:ser>
          <c:idx val="1"/>
          <c:order val="1"/>
          <c:tx>
            <c:v>3-слойный перцептрон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Лист1!$C$1:$C$15</c:f>
              <c:numCache>
                <c:formatCode>General</c:formatCode>
                <c:ptCount val="15"/>
                <c:pt idx="0">
                  <c:v>0.19</c:v>
                </c:pt>
                <c:pt idx="1">
                  <c:v>0.59</c:v>
                </c:pt>
                <c:pt idx="2">
                  <c:v>0.19</c:v>
                </c:pt>
                <c:pt idx="3">
                  <c:v>0.59</c:v>
                </c:pt>
                <c:pt idx="4">
                  <c:v>0.19</c:v>
                </c:pt>
                <c:pt idx="5">
                  <c:v>0.19</c:v>
                </c:pt>
                <c:pt idx="6">
                  <c:v>0.19</c:v>
                </c:pt>
                <c:pt idx="7">
                  <c:v>0.19</c:v>
                </c:pt>
                <c:pt idx="8">
                  <c:v>0.59</c:v>
                </c:pt>
                <c:pt idx="9">
                  <c:v>0.59</c:v>
                </c:pt>
                <c:pt idx="10">
                  <c:v>0.78</c:v>
                </c:pt>
                <c:pt idx="11">
                  <c:v>0.81</c:v>
                </c:pt>
                <c:pt idx="12">
                  <c:v>0.83</c:v>
                </c:pt>
                <c:pt idx="13">
                  <c:v>0.83</c:v>
                </c:pt>
                <c:pt idx="14">
                  <c:v>0.84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98E-4D60-A70F-DB8295D8A8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942640"/>
        <c:axId val="180943200"/>
      </c:lineChart>
      <c:catAx>
        <c:axId val="180942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повторов обучения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0943200"/>
        <c:crosses val="autoZero"/>
        <c:auto val="1"/>
        <c:lblAlgn val="ctr"/>
        <c:lblOffset val="100"/>
        <c:noMultiLvlLbl val="0"/>
      </c:catAx>
      <c:valAx>
        <c:axId val="180943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Максимальное качество обучения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0942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Исходы</a:t>
            </a:r>
            <a:r>
              <a:rPr lang="ru-RU" baseline="0" dirty="0" smtClean="0"/>
              <a:t> игр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Победы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Лист1!$I$2:$I$5</c:f>
                <c:numCache>
                  <c:formatCode>General</c:formatCode>
                  <c:ptCount val="4"/>
                  <c:pt idx="0">
                    <c:v>4.2699999999999996</c:v>
                  </c:pt>
                  <c:pt idx="1">
                    <c:v>4.3</c:v>
                  </c:pt>
                  <c:pt idx="2">
                    <c:v>4.25</c:v>
                  </c:pt>
                  <c:pt idx="3">
                    <c:v>4.22</c:v>
                  </c:pt>
                </c:numCache>
              </c:numRef>
            </c:plus>
            <c:minus>
              <c:numRef>
                <c:f>Лист1!$I$2:$I$5</c:f>
                <c:numCache>
                  <c:formatCode>General</c:formatCode>
                  <c:ptCount val="4"/>
                  <c:pt idx="0">
                    <c:v>4.2699999999999996</c:v>
                  </c:pt>
                  <c:pt idx="1">
                    <c:v>4.3</c:v>
                  </c:pt>
                  <c:pt idx="2">
                    <c:v>4.25</c:v>
                  </c:pt>
                  <c:pt idx="3">
                    <c:v>4.22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Лист1!$A$2:$A$5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41.42</c:v>
                </c:pt>
                <c:pt idx="1">
                  <c:v>43.75</c:v>
                </c:pt>
                <c:pt idx="2">
                  <c:v>40.5</c:v>
                </c:pt>
                <c:pt idx="3">
                  <c:v>38.58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Поражения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Лист1!$K$2:$K$5</c:f>
                <c:numCache>
                  <c:formatCode>General</c:formatCode>
                  <c:ptCount val="4"/>
                  <c:pt idx="0">
                    <c:v>4.26</c:v>
                  </c:pt>
                  <c:pt idx="1">
                    <c:v>4.2</c:v>
                  </c:pt>
                  <c:pt idx="2">
                    <c:v>4.28</c:v>
                  </c:pt>
                  <c:pt idx="3">
                    <c:v>4.29</c:v>
                  </c:pt>
                </c:numCache>
              </c:numRef>
            </c:plus>
            <c:minus>
              <c:numRef>
                <c:f>Лист1!$K$2:$K$5</c:f>
                <c:numCache>
                  <c:formatCode>General</c:formatCode>
                  <c:ptCount val="4"/>
                  <c:pt idx="0">
                    <c:v>4.26</c:v>
                  </c:pt>
                  <c:pt idx="1">
                    <c:v>4.2</c:v>
                  </c:pt>
                  <c:pt idx="2">
                    <c:v>4.28</c:v>
                  </c:pt>
                  <c:pt idx="3">
                    <c:v>4.29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Лист1!$A$2:$A$5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40.75</c:v>
                </c:pt>
                <c:pt idx="1">
                  <c:v>37.83</c:v>
                </c:pt>
                <c:pt idx="2">
                  <c:v>42.33</c:v>
                </c:pt>
                <c:pt idx="3">
                  <c:v>43.33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Ничьи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Лист1!$M$2:$M$5</c:f>
                <c:numCache>
                  <c:formatCode>General</c:formatCode>
                  <c:ptCount val="4"/>
                  <c:pt idx="0">
                    <c:v>3.32</c:v>
                  </c:pt>
                  <c:pt idx="1">
                    <c:v>3.36</c:v>
                  </c:pt>
                  <c:pt idx="2">
                    <c:v>3.27</c:v>
                  </c:pt>
                  <c:pt idx="3">
                    <c:v>3.33</c:v>
                  </c:pt>
                </c:numCache>
              </c:numRef>
            </c:plus>
            <c:minus>
              <c:numRef>
                <c:f>Лист1!$M$2:$M$5</c:f>
                <c:numCache>
                  <c:formatCode>General</c:formatCode>
                  <c:ptCount val="4"/>
                  <c:pt idx="0">
                    <c:v>3.32</c:v>
                  </c:pt>
                  <c:pt idx="1">
                    <c:v>3.36</c:v>
                  </c:pt>
                  <c:pt idx="2">
                    <c:v>3.27</c:v>
                  </c:pt>
                  <c:pt idx="3">
                    <c:v>3.33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Лист1!$A$2:$A$5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17.840000000000003</c:v>
                </c:pt>
                <c:pt idx="1">
                  <c:v>18.420000000000002</c:v>
                </c:pt>
                <c:pt idx="2">
                  <c:v>17.170000000000002</c:v>
                </c:pt>
                <c:pt idx="3">
                  <c:v>18.090000000000003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5887616"/>
        <c:axId val="285888176"/>
      </c:barChart>
      <c:catAx>
        <c:axId val="285887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5888176"/>
        <c:crosses val="autoZero"/>
        <c:auto val="1"/>
        <c:lblAlgn val="ctr"/>
        <c:lblOffset val="100"/>
        <c:noMultiLvlLbl val="0"/>
      </c:catAx>
      <c:valAx>
        <c:axId val="28588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Доля,</a:t>
                </a:r>
                <a:r>
                  <a:rPr lang="ru-RU" baseline="0"/>
                  <a:t> 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5887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Лист1!$B$8</c:f>
              <c:strCache>
                <c:ptCount val="1"/>
                <c:pt idx="0">
                  <c:v>Время на решение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Лист1!$F$9:$F$12</c:f>
                <c:numCache>
                  <c:formatCode>General</c:formatCode>
                  <c:ptCount val="4"/>
                  <c:pt idx="0">
                    <c:v>0.34</c:v>
                  </c:pt>
                  <c:pt idx="1">
                    <c:v>0.6</c:v>
                  </c:pt>
                  <c:pt idx="2">
                    <c:v>3.11</c:v>
                  </c:pt>
                  <c:pt idx="3">
                    <c:v>0.67</c:v>
                  </c:pt>
                </c:numCache>
              </c:numRef>
            </c:plus>
            <c:minus>
              <c:numRef>
                <c:f>Лист1!$F$9:$F$12</c:f>
                <c:numCache>
                  <c:formatCode>General</c:formatCode>
                  <c:ptCount val="4"/>
                  <c:pt idx="0">
                    <c:v>0.34</c:v>
                  </c:pt>
                  <c:pt idx="1">
                    <c:v>0.6</c:v>
                  </c:pt>
                  <c:pt idx="2">
                    <c:v>3.11</c:v>
                  </c:pt>
                  <c:pt idx="3">
                    <c:v>0.67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Лист1!$A$9:$A$12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Лист1!$B$9:$B$12</c:f>
              <c:numCache>
                <c:formatCode>General</c:formatCode>
                <c:ptCount val="4"/>
                <c:pt idx="0">
                  <c:v>6.47</c:v>
                </c:pt>
                <c:pt idx="1">
                  <c:v>16.010000000000002</c:v>
                </c:pt>
                <c:pt idx="2">
                  <c:v>670.57</c:v>
                </c:pt>
                <c:pt idx="3">
                  <c:v>14.34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43806272"/>
        <c:axId val="292016912"/>
      </c:barChart>
      <c:catAx>
        <c:axId val="34380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2016912"/>
        <c:crosses val="autoZero"/>
        <c:auto val="1"/>
        <c:lblAlgn val="ctr"/>
        <c:lblOffset val="100"/>
        <c:noMultiLvlLbl val="0"/>
      </c:catAx>
      <c:valAx>
        <c:axId val="29201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Среднее время, мкс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380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Нанесенный</a:t>
            </a:r>
            <a:r>
              <a:rPr lang="ru-RU" baseline="0" dirty="0" smtClean="0"/>
              <a:t> и полученный урон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Лист1!$B$15</c:f>
              <c:strCache>
                <c:ptCount val="1"/>
                <c:pt idx="0">
                  <c:v>Нанесено урона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Лист1!$F$16:$F$19</c:f>
                <c:numCache>
                  <c:formatCode>General</c:formatCode>
                  <c:ptCount val="4"/>
                  <c:pt idx="0">
                    <c:v>2.87</c:v>
                  </c:pt>
                  <c:pt idx="1">
                    <c:v>2.75</c:v>
                  </c:pt>
                  <c:pt idx="2">
                    <c:v>2.7</c:v>
                  </c:pt>
                  <c:pt idx="3">
                    <c:v>2.68</c:v>
                  </c:pt>
                </c:numCache>
              </c:numRef>
            </c:plus>
            <c:minus>
              <c:numRef>
                <c:f>Лист1!$F$16:$F$19</c:f>
                <c:numCache>
                  <c:formatCode>General</c:formatCode>
                  <c:ptCount val="4"/>
                  <c:pt idx="0">
                    <c:v>2.87</c:v>
                  </c:pt>
                  <c:pt idx="1">
                    <c:v>2.75</c:v>
                  </c:pt>
                  <c:pt idx="2">
                    <c:v>2.7</c:v>
                  </c:pt>
                  <c:pt idx="3">
                    <c:v>2.68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Лист1!$A$16:$A$19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Лист1!$B$16:$B$19</c:f>
              <c:numCache>
                <c:formatCode>General</c:formatCode>
                <c:ptCount val="4"/>
                <c:pt idx="0">
                  <c:v>95.2</c:v>
                </c:pt>
                <c:pt idx="1">
                  <c:v>95.8</c:v>
                </c:pt>
                <c:pt idx="2">
                  <c:v>90.2</c:v>
                </c:pt>
                <c:pt idx="3">
                  <c:v>92.6</c:v>
                </c:pt>
              </c:numCache>
            </c:numRef>
          </c:val>
        </c:ser>
        <c:ser>
          <c:idx val="1"/>
          <c:order val="1"/>
          <c:tx>
            <c:strRef>
              <c:f>Лист1!$C$15</c:f>
              <c:strCache>
                <c:ptCount val="1"/>
                <c:pt idx="0">
                  <c:v>Получено урона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Лист1!$G$16:$G$19</c:f>
                <c:numCache>
                  <c:formatCode>General</c:formatCode>
                  <c:ptCount val="4"/>
                  <c:pt idx="0">
                    <c:v>2.4</c:v>
                  </c:pt>
                  <c:pt idx="1">
                    <c:v>3.09</c:v>
                  </c:pt>
                  <c:pt idx="2">
                    <c:v>2.59</c:v>
                  </c:pt>
                  <c:pt idx="3">
                    <c:v>2.85</c:v>
                  </c:pt>
                </c:numCache>
              </c:numRef>
            </c:plus>
            <c:minus>
              <c:numRef>
                <c:f>Лист1!$G$16:$G$19</c:f>
                <c:numCache>
                  <c:formatCode>General</c:formatCode>
                  <c:ptCount val="4"/>
                  <c:pt idx="0">
                    <c:v>2.4</c:v>
                  </c:pt>
                  <c:pt idx="1">
                    <c:v>3.09</c:v>
                  </c:pt>
                  <c:pt idx="2">
                    <c:v>2.59</c:v>
                  </c:pt>
                  <c:pt idx="3">
                    <c:v>2.85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Лист1!$A$16:$A$19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Лист1!$C$16:$C$19</c:f>
              <c:numCache>
                <c:formatCode>General</c:formatCode>
                <c:ptCount val="4"/>
                <c:pt idx="0">
                  <c:v>87.9</c:v>
                </c:pt>
                <c:pt idx="1">
                  <c:v>94.4</c:v>
                </c:pt>
                <c:pt idx="2">
                  <c:v>94.8</c:v>
                </c:pt>
                <c:pt idx="3">
                  <c:v>96.6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9194000"/>
        <c:axId val="359194560"/>
      </c:barChart>
      <c:catAx>
        <c:axId val="359194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9194560"/>
        <c:crosses val="autoZero"/>
        <c:auto val="1"/>
        <c:lblAlgn val="ctr"/>
        <c:lblOffset val="100"/>
        <c:noMultiLvlLbl val="0"/>
      </c:catAx>
      <c:valAx>
        <c:axId val="35919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</a:t>
                </a:r>
                <a:r>
                  <a:rPr lang="ru-RU" baseline="0"/>
                  <a:t> урона, </a:t>
                </a:r>
                <a:r>
                  <a:rPr lang="en-US" baseline="0"/>
                  <a:t>HP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9194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Доля игр, в которых была взята аптечка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Лист1!$B$22</c:f>
              <c:strCache>
                <c:ptCount val="1"/>
                <c:pt idx="0">
                  <c:v>Взято аптечек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Лист1!$E$23:$E$26</c:f>
                <c:numCache>
                  <c:formatCode>General</c:formatCode>
                  <c:ptCount val="4"/>
                  <c:pt idx="0">
                    <c:v>2.66</c:v>
                  </c:pt>
                  <c:pt idx="1">
                    <c:v>3.37</c:v>
                  </c:pt>
                  <c:pt idx="2">
                    <c:v>3.39</c:v>
                  </c:pt>
                  <c:pt idx="3">
                    <c:v>3.49</c:v>
                  </c:pt>
                </c:numCache>
              </c:numRef>
            </c:plus>
            <c:minus>
              <c:numRef>
                <c:f>Лист1!$E$23:$E$26</c:f>
                <c:numCache>
                  <c:formatCode>General</c:formatCode>
                  <c:ptCount val="4"/>
                  <c:pt idx="0">
                    <c:v>2.66</c:v>
                  </c:pt>
                  <c:pt idx="1">
                    <c:v>3.37</c:v>
                  </c:pt>
                  <c:pt idx="2">
                    <c:v>3.39</c:v>
                  </c:pt>
                  <c:pt idx="3">
                    <c:v>3.49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Лист1!$A$23:$A$26</c:f>
              <c:strCache>
                <c:ptCount val="4"/>
                <c:pt idx="0">
                  <c:v>Конечные автоматы</c:v>
                </c:pt>
                <c:pt idx="1">
                  <c:v>Деревья поведения</c:v>
                </c:pt>
                <c:pt idx="2">
                  <c:v>Нечеткая логика</c:v>
                </c:pt>
                <c:pt idx="3">
                  <c:v>Нейронные сети</c:v>
                </c:pt>
              </c:strCache>
            </c:strRef>
          </c:cat>
          <c:val>
            <c:numRef>
              <c:f>Лист1!$B$23:$B$26</c:f>
              <c:numCache>
                <c:formatCode>General</c:formatCode>
                <c:ptCount val="4"/>
                <c:pt idx="0">
                  <c:v>10.5</c:v>
                </c:pt>
                <c:pt idx="1">
                  <c:v>24.7</c:v>
                </c:pt>
                <c:pt idx="2">
                  <c:v>18.899999999999999</c:v>
                </c:pt>
                <c:pt idx="3">
                  <c:v>20.3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1876016"/>
        <c:axId val="351874896"/>
      </c:barChart>
      <c:catAx>
        <c:axId val="35187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1874896"/>
        <c:crosses val="autoZero"/>
        <c:auto val="1"/>
        <c:lblAlgn val="ctr"/>
        <c:lblOffset val="100"/>
        <c:noMultiLvlLbl val="0"/>
      </c:catAx>
      <c:valAx>
        <c:axId val="351874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Доля</a:t>
                </a:r>
                <a:r>
                  <a:rPr lang="ru-RU" baseline="0"/>
                  <a:t> игр, %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187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51218-8D5F-4B44-930F-C0F788373CCB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FD2AE-B88E-4455-A7BB-460061C00E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523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D2AE-B88E-4455-A7BB-460061C00E7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446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D2AE-B88E-4455-A7BB-460061C00E7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019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FD2AE-B88E-4455-A7BB-460061C00E7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440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042B24-E289-4B03-B2D9-A46BE38FF6BB}" type="datetime1">
              <a:rPr lang="ru-RU" smtClean="0"/>
              <a:t>01.06.2017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505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DDB41D-67F0-4914-9A46-989AFA64781D}" type="datetime1">
              <a:rPr lang="ru-RU" smtClean="0"/>
              <a:t>01.06.2017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400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730833-C397-4618-A2E9-B0F1E843D526}" type="datetime1">
              <a:rPr lang="ru-RU" smtClean="0"/>
              <a:t>01.06.2017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60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E52A37-6815-412C-ABBB-9342FEC0109E}" type="datetime1">
              <a:rPr lang="ru-RU" smtClean="0"/>
              <a:t>01.06.2017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1545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642820-EA47-4517-8B3F-F5999DC4B6C2}" type="datetime1">
              <a:rPr lang="ru-RU" smtClean="0"/>
              <a:t>01.06.2017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510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FF725-8E94-4B76-8CED-7D9DDD7A584F}" type="datetime1">
              <a:rPr lang="ru-RU" smtClean="0"/>
              <a:t>01.06.2017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558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72BB7B-AD67-4E21-ABB7-C19EFFFAFCFF}" type="datetime1">
              <a:rPr lang="ru-RU" smtClean="0"/>
              <a:t>01.06.2017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92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BA468E-7959-44C2-A5C6-26BFBF4902AC}" type="datetime1">
              <a:rPr lang="ru-RU" smtClean="0"/>
              <a:t>01.06.2017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594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F3E22B-9012-4275-8DB1-B70C16EABBC3}" type="datetime1">
              <a:rPr lang="ru-RU" smtClean="0"/>
              <a:t>01.06.2017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456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ECFAF3-56F0-4E0D-A0BC-CB72FFF50CD2}" type="datetime1">
              <a:rPr lang="ru-RU" smtClean="0"/>
              <a:t>01.06.2017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252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8FFA72-D039-4D6D-AFFF-62A023C7D550}" type="datetime1">
              <a:rPr lang="ru-RU" smtClean="0"/>
              <a:t>01.06.2017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59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8934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058400" y="6356350"/>
            <a:ext cx="1295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024C2-D31D-4875-8231-7C9AE6162281}" type="slidenum">
              <a:rPr lang="ru-RU" smtClean="0"/>
              <a:pPr/>
              <a:t>‹#›</a:t>
            </a:fld>
            <a:r>
              <a:rPr lang="en-US" dirty="0" smtClean="0"/>
              <a:t> </a:t>
            </a:r>
            <a:r>
              <a:rPr lang="ru-RU" dirty="0" smtClean="0"/>
              <a:t>из 30</a:t>
            </a:r>
          </a:p>
        </p:txBody>
      </p:sp>
    </p:spTree>
    <p:extLst>
      <p:ext uri="{BB962C8B-B14F-4D97-AF65-F5344CB8AC3E}">
        <p14:creationId xmlns:p14="http://schemas.microsoft.com/office/powerpoint/2010/main" val="204283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5" Type="http://schemas.openxmlformats.org/officeDocument/2006/relationships/image" Target="../media/image10.emf"/><Relationship Id="rId4" Type="http://schemas.openxmlformats.org/officeDocument/2006/relationships/package" Target="../embeddings/_________Microsoft_Visio5.vsdx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6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1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2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package" Target="../embeddings/_________Microsoft_Visio3.vsdx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4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8159" y="2159850"/>
            <a:ext cx="11216640" cy="2017341"/>
          </a:xfrm>
        </p:spPr>
        <p:txBody>
          <a:bodyPr>
            <a:noAutofit/>
          </a:bodyPr>
          <a:lstStyle/>
          <a:p>
            <a:r>
              <a:rPr lang="ru-RU" sz="4400" dirty="0"/>
              <a:t>ИССЛЕДОВАНИЕ МЕТОДОВ МОДЕЛИРОВАНИЯ ПРИНЯТИЯ РЕШЕНИЙ НА ПРИМЕРЕ БОТОВ В КОМПЬЮТЕРНОЙ ИГРЕ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54480" y="4951866"/>
            <a:ext cx="9144000" cy="926419"/>
          </a:xfrm>
        </p:spPr>
        <p:txBody>
          <a:bodyPr/>
          <a:lstStyle/>
          <a:p>
            <a:r>
              <a:rPr lang="ru-RU" dirty="0" smtClean="0"/>
              <a:t>Выполнил: </a:t>
            </a:r>
            <a:r>
              <a:rPr lang="ru-RU" dirty="0"/>
              <a:t>П</a:t>
            </a:r>
            <a:r>
              <a:rPr lang="ru-RU" dirty="0" smtClean="0"/>
              <a:t>риходько Евгений Владимирович</a:t>
            </a:r>
          </a:p>
          <a:p>
            <a:r>
              <a:rPr lang="ru-RU" dirty="0" smtClean="0"/>
              <a:t>Руководитель: доцент, к.т.н., Пак Вадим </a:t>
            </a:r>
            <a:r>
              <a:rPr lang="ru-RU" dirty="0"/>
              <a:t>Г</a:t>
            </a:r>
            <a:r>
              <a:rPr lang="ru-RU" dirty="0" smtClean="0"/>
              <a:t>еннадьевич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97279" y="369513"/>
            <a:ext cx="10058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cap="all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политехнический университет Петра Великого»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компьютерных наук и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технологий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«Компьютерные интеллектуальные технологии»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0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Деревья поведения (выводы)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Преимущества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Модульность – узлы не связаны друг с другом и могут быть </a:t>
            </a:r>
            <a:r>
              <a:rPr lang="ru-RU" dirty="0" err="1" smtClean="0"/>
              <a:t>переиспользованы</a:t>
            </a:r>
            <a:r>
              <a:rPr lang="ru-RU" dirty="0" smtClean="0"/>
              <a:t> в разных ветвях одного дерева, в разных деревьях и в разных проектах</a:t>
            </a:r>
          </a:p>
          <a:p>
            <a:pPr marL="0" indent="0">
              <a:buNone/>
            </a:pPr>
            <a:r>
              <a:rPr lang="ru-RU" dirty="0" smtClean="0"/>
              <a:t>Недостатки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Поведение полностью определяется разработчиком. Агент может реагировать только на те условия окружающей среды, которые были учтены про проектировании.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Быстродействие: </a:t>
            </a:r>
            <a:r>
              <a:rPr lang="en-US" dirty="0" smtClean="0"/>
              <a:t>O(n)</a:t>
            </a:r>
            <a:r>
              <a:rPr lang="ru-RU" dirty="0" smtClean="0"/>
              <a:t>, где </a:t>
            </a:r>
            <a:r>
              <a:rPr lang="en-US" dirty="0" smtClean="0"/>
              <a:t>n – </a:t>
            </a:r>
            <a:r>
              <a:rPr lang="ru-RU" dirty="0" smtClean="0"/>
              <a:t>количество  узлов в дереве. В общем случае принятие решения – это полный обход графа в глубину.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10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571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Нечеткая логика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057277"/>
            <a:ext cx="9906000" cy="158912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3200" dirty="0"/>
              <a:t>Входные переменные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Количество очков здоровья </a:t>
            </a:r>
            <a:r>
              <a:rPr lang="ru-RU" sz="2800" dirty="0" smtClean="0"/>
              <a:t>агента = </a:t>
            </a:r>
            <a:r>
              <a:rPr lang="en-US" sz="2800" dirty="0" smtClean="0"/>
              <a:t>{</a:t>
            </a:r>
            <a:r>
              <a:rPr lang="ru-RU" sz="2800" dirty="0" smtClean="0"/>
              <a:t> Мало, Средне, Много </a:t>
            </a:r>
            <a:r>
              <a:rPr lang="en-US" sz="2800" dirty="0" smtClean="0"/>
              <a:t>}</a:t>
            </a:r>
          </a:p>
          <a:p>
            <a:pPr lvl="1"/>
            <a:r>
              <a:rPr lang="ru-RU" sz="2800" dirty="0" smtClean="0"/>
              <a:t>Количество </a:t>
            </a:r>
            <a:r>
              <a:rPr lang="ru-RU" sz="2800" dirty="0"/>
              <a:t>очков здоровья </a:t>
            </a:r>
            <a:r>
              <a:rPr lang="ru-RU" sz="2800" dirty="0" smtClean="0"/>
              <a:t>противника = </a:t>
            </a:r>
            <a:r>
              <a:rPr lang="en-US" sz="2800" dirty="0" smtClean="0"/>
              <a:t>{</a:t>
            </a:r>
            <a:r>
              <a:rPr lang="ru-RU" sz="2800" dirty="0" smtClean="0"/>
              <a:t> Мало, Средне, Много </a:t>
            </a:r>
            <a:r>
              <a:rPr lang="en-US" sz="2800" dirty="0" smtClean="0"/>
              <a:t>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Видимость противника = </a:t>
            </a:r>
            <a:r>
              <a:rPr lang="en-US" sz="2800" dirty="0" smtClean="0"/>
              <a:t>{</a:t>
            </a:r>
            <a:r>
              <a:rPr lang="ru-RU" sz="2800" dirty="0" smtClean="0"/>
              <a:t> Нет, Есть </a:t>
            </a:r>
            <a:r>
              <a:rPr lang="en-US" sz="2800" dirty="0" smtClean="0"/>
              <a:t>}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6402"/>
            <a:ext cx="5828663" cy="316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738" y="2646402"/>
            <a:ext cx="5828662" cy="316135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40411" y="5710018"/>
            <a:ext cx="4265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Графическое представление переменных</a:t>
            </a:r>
          </a:p>
          <a:p>
            <a:pPr algn="ctr"/>
            <a:r>
              <a:rPr lang="ru-RU" dirty="0" smtClean="0"/>
              <a:t>«Количество очков здоровья»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604661" y="5710018"/>
            <a:ext cx="4258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Графическое представление переменной</a:t>
            </a:r>
          </a:p>
          <a:p>
            <a:pPr algn="ctr"/>
            <a:r>
              <a:rPr lang="ru-RU" dirty="0" smtClean="0"/>
              <a:t>«Видимость противника»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08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Нечеткая логика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71475" y="1533525"/>
            <a:ext cx="11344275" cy="4822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Выходные переменные</a:t>
            </a:r>
          </a:p>
          <a:p>
            <a:pPr lvl="1"/>
            <a:r>
              <a:rPr lang="ru-RU" sz="2800" dirty="0" smtClean="0"/>
              <a:t>Дистанция до противника = </a:t>
            </a:r>
            <a:r>
              <a:rPr lang="en-US" sz="2800" dirty="0" smtClean="0"/>
              <a:t>{</a:t>
            </a:r>
            <a:r>
              <a:rPr lang="ru-RU" sz="2800" dirty="0" smtClean="0"/>
              <a:t> Близкая, Средняя, Дальняя </a:t>
            </a:r>
            <a:r>
              <a:rPr lang="en-US" sz="2800" dirty="0" smtClean="0"/>
              <a:t>}</a:t>
            </a:r>
            <a:endParaRPr lang="ru-RU" sz="2800" dirty="0" smtClean="0"/>
          </a:p>
          <a:p>
            <a:pPr lvl="1"/>
            <a:r>
              <a:rPr lang="ru-RU" sz="2800" dirty="0" smtClean="0"/>
              <a:t>Радиус поиска точки для движения = </a:t>
            </a:r>
            <a:r>
              <a:rPr lang="en-US" sz="2800" dirty="0" smtClean="0"/>
              <a:t>{</a:t>
            </a:r>
            <a:r>
              <a:rPr lang="ru-RU" sz="2800" dirty="0" smtClean="0"/>
              <a:t> Малый, Средний, Большой </a:t>
            </a:r>
            <a:r>
              <a:rPr lang="en-US" sz="2800" dirty="0" smtClean="0"/>
              <a:t>}</a:t>
            </a:r>
            <a:endParaRPr lang="ru-RU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Вес дистанции до противника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endParaRPr lang="ru-RU" sz="2800" dirty="0" smtClean="0"/>
          </a:p>
          <a:p>
            <a:pPr lvl="1"/>
            <a:r>
              <a:rPr lang="ru-RU" sz="2800" dirty="0" smtClean="0"/>
              <a:t>Вес точек в укрытии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endParaRPr lang="ru-RU" sz="2800" dirty="0" smtClean="0"/>
          </a:p>
          <a:p>
            <a:pPr lvl="1"/>
            <a:r>
              <a:rPr lang="ru-RU" sz="2800" dirty="0" smtClean="0"/>
              <a:t>Вес точек за укрытием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endParaRPr lang="ru-RU" sz="2800" dirty="0" smtClean="0"/>
          </a:p>
          <a:p>
            <a:pPr lvl="1"/>
            <a:r>
              <a:rPr lang="ru-RU" sz="2800" dirty="0" smtClean="0"/>
              <a:t>Вес точек за стенами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endParaRPr lang="ru-RU" sz="2800" dirty="0" smtClean="0"/>
          </a:p>
          <a:p>
            <a:pPr lvl="1"/>
            <a:r>
              <a:rPr lang="ru-RU" sz="2800" dirty="0" smtClean="0"/>
              <a:t>Вес точек, содержащих аптечки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endParaRPr lang="ru-RU" sz="2800" dirty="0" smtClean="0"/>
          </a:p>
          <a:p>
            <a:pPr lvl="1"/>
            <a:r>
              <a:rPr lang="ru-RU" sz="2800" dirty="0" smtClean="0"/>
              <a:t>Вес точек с прямой видимостью = </a:t>
            </a:r>
            <a:r>
              <a:rPr lang="en-US" sz="2800" dirty="0" smtClean="0"/>
              <a:t>{</a:t>
            </a:r>
            <a:r>
              <a:rPr lang="ru-RU" sz="2800" dirty="0" smtClean="0"/>
              <a:t> Низкий, Средний, Высокий </a:t>
            </a:r>
            <a:r>
              <a:rPr lang="en-US" sz="2800" dirty="0" smtClean="0"/>
              <a:t>}</a:t>
            </a:r>
            <a:endParaRPr lang="ru-RU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614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Нечеткая логика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206386"/>
              </p:ext>
            </p:extLst>
          </p:nvPr>
        </p:nvGraphicFramePr>
        <p:xfrm>
          <a:off x="383171" y="1371585"/>
          <a:ext cx="11425656" cy="4033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876"/>
                <a:gridCol w="1027980"/>
                <a:gridCol w="1027980"/>
                <a:gridCol w="1027980"/>
                <a:gridCol w="1027980"/>
                <a:gridCol w="1027980"/>
                <a:gridCol w="1027980"/>
                <a:gridCol w="1027980"/>
                <a:gridCol w="1027980"/>
                <a:gridCol w="1027980"/>
                <a:gridCol w="1027980"/>
                <a:gridCol w="1027980"/>
              </a:tblGrid>
              <a:tr h="27742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 gridSpan="3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Входные переменные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Выходные переменные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16144">
                <a:tc rowSpan="13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HPa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HPп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Видимость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Дистанция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дистанции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в укрытии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за укрытием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за стеной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аптечек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Вес прямой видимости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Радиус поиска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Есть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Средняя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Средне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Есть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Близкая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Мало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Есть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Близкая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Дальняя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Мало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Близкая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Мало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Много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Дальняя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Большой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Мало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Средне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Есть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Дальняя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Большой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Мало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Мало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Большой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Много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Близкая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Большой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Большой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  <a:tr h="277429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Мало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Дальняя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Низкий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Большой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38" marR="46238" marT="0" marB="0" anchor="b"/>
                </a:tc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13</a:t>
            </a:fld>
            <a:endParaRPr lang="ru-RU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46725" y="5724525"/>
            <a:ext cx="429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Табличное представление правил вывода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5984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/>
          <a:lstStyle/>
          <a:p>
            <a:r>
              <a:rPr lang="ru-RU" dirty="0" smtClean="0"/>
              <a:t>Нечеткая логика (выводы)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5900"/>
                <a:ext cx="10515600" cy="46910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Преимущества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Описание поведения агента предложениями естественного языка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Плавное изменение выходных переменных</a:t>
                </a:r>
              </a:p>
              <a:p>
                <a:pPr marL="0" indent="0">
                  <a:buNone/>
                </a:pPr>
                <a:r>
                  <a:rPr lang="ru-RU" dirty="0" smtClean="0"/>
                  <a:t>Недостатки</a:t>
                </a:r>
              </a:p>
              <a:p>
                <a:pPr lvl="1"/>
                <a:r>
                  <a:rPr lang="ru-RU" dirty="0" smtClean="0"/>
                  <a:t>Большое количество правил вывода: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=1..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где </a:t>
                </a:r>
                <a:r>
                  <a:rPr lang="en-US" dirty="0"/>
                  <a:t>n</a:t>
                </a:r>
                <a:r>
                  <a:rPr lang="ru-RU" dirty="0"/>
                  <a:t> – количество входных лингвистических переменных, </a:t>
                </a:r>
                <a:r>
                  <a:rPr lang="en-US" dirty="0"/>
                  <a:t>m</a:t>
                </a:r>
                <a:r>
                  <a:rPr lang="en-US" baseline="-25000" dirty="0"/>
                  <a:t>i</a:t>
                </a:r>
                <a:r>
                  <a:rPr lang="ru-RU" dirty="0"/>
                  <a:t> – количество термов в переменной </a:t>
                </a:r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ru-RU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Быстродействие: требуется перевести обычные значения в нечеткие, произвести нечеткий вывод, затем перевести нечеткие значения в обычные с использованием численного интегрирования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5900"/>
                <a:ext cx="10515600" cy="4691063"/>
              </a:xfrm>
              <a:blipFill rotWithShape="0">
                <a:blip r:embed="rId2"/>
                <a:stretch>
                  <a:fillRect l="-1217" t="-2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14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91728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Нейронные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78" y="1690688"/>
            <a:ext cx="10058401" cy="417840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Входные переменные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Количество очков здоровья агента</a:t>
            </a:r>
            <a:r>
              <a:rPr lang="en-US" dirty="0"/>
              <a:t> (HP</a:t>
            </a:r>
            <a:r>
              <a:rPr lang="ru-RU" baseline="-25000" dirty="0"/>
              <a:t>а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Количество очков здоровья противника (</a:t>
            </a:r>
            <a:r>
              <a:rPr lang="en-US" dirty="0"/>
              <a:t>HP</a:t>
            </a:r>
            <a:r>
              <a:rPr lang="ru-RU" baseline="-25000" dirty="0"/>
              <a:t>п</a:t>
            </a:r>
            <a:r>
              <a:rPr lang="ru-RU" dirty="0"/>
              <a:t>)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Видимость противника 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Выходные переменные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Вес стратегии «Поиск противника»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Вес стратегии </a:t>
            </a:r>
            <a:r>
              <a:rPr lang="ru-RU" dirty="0" smtClean="0"/>
              <a:t>«Атака»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Вес стратегии «Защита»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Вес стратегии «Отступление и поиск противника»</a:t>
            </a: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293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Нейронные сети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61925" y="1076325"/>
                <a:ext cx="12030075" cy="5124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Обучающее множество – 200 записей (100 для обучения, 100 для проверки)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Функция обучения</a:t>
                </a:r>
              </a:p>
              <a:p>
                <a:pPr lvl="1"/>
                <a:r>
                  <a:rPr lang="en-US" dirty="0" smtClean="0"/>
                  <a:t>y = f (x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…,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)</a:t>
                </a:r>
                <a:r>
                  <a:rPr lang="ru-RU" dirty="0" smtClean="0"/>
                  <a:t>, где </a:t>
                </a:r>
                <a:r>
                  <a:rPr lang="en-US" dirty="0" smtClean="0"/>
                  <a:t>y – </a:t>
                </a:r>
                <a:r>
                  <a:rPr lang="ru-RU" dirty="0" smtClean="0"/>
                  <a:t>качество обучения, а </a:t>
                </a:r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…,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n</a:t>
                </a:r>
                <a:r>
                  <a:rPr lang="ru-RU" dirty="0" smtClean="0"/>
                  <a:t> – параметры, влияющие на него.</a:t>
                </a:r>
              </a:p>
              <a:p>
                <a:pPr lvl="1"/>
                <a:r>
                  <a:rPr lang="ru-RU" dirty="0" smtClean="0"/>
                  <a:t>Можно использовать численные методы для поиска оптимальных параметров обучения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Параметры, влияющие на обучение</a:t>
                </a:r>
              </a:p>
              <a:p>
                <a:pPr lvl="1"/>
                <a:r>
                  <a:rPr lang="ru-RU" dirty="0" smtClean="0"/>
                  <a:t>Количество скрытых слоев (1 или 2)</a:t>
                </a:r>
              </a:p>
              <a:p>
                <a:pPr lvl="1"/>
                <a:r>
                  <a:rPr lang="ru-RU" dirty="0" smtClean="0"/>
                  <a:t>Размер скрытого слоя (если есть)</a:t>
                </a:r>
              </a:p>
              <a:p>
                <a:pPr lvl="1"/>
                <a:r>
                  <a:rPr lang="ru-RU" dirty="0" smtClean="0"/>
                  <a:t>Коэффициент </a:t>
                </a:r>
                <a:r>
                  <a:rPr lang="el-GR" dirty="0" smtClean="0">
                    <a:latin typeface="Calibri" panose="020F0502020204030204" pitchFamily="34" charset="0"/>
                  </a:rPr>
                  <a:t>β</a:t>
                </a:r>
                <a:r>
                  <a:rPr lang="ru-RU" dirty="0" smtClean="0"/>
                  <a:t> крутизны функции активации: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𝑠𝑖𝑔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ru-RU" dirty="0" smtClean="0"/>
              </a:p>
              <a:p>
                <a:pPr lvl="1"/>
                <a:r>
                  <a:rPr lang="ru-RU" dirty="0" smtClean="0"/>
                  <a:t>Коэффициент </a:t>
                </a:r>
                <a:r>
                  <a:rPr lang="el-GR" dirty="0" smtClean="0">
                    <a:latin typeface="Calibri" panose="020F0502020204030204" pitchFamily="34" charset="0"/>
                  </a:rPr>
                  <a:t>η</a:t>
                </a:r>
                <a:r>
                  <a:rPr lang="ru-RU" dirty="0" smtClean="0"/>
                  <a:t> скорости обучения при пересчете весов: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η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lvl="1"/>
                <a:r>
                  <a:rPr lang="ru-RU" dirty="0" smtClean="0"/>
                  <a:t>Количество повторов обучения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925" y="1076325"/>
                <a:ext cx="12030075" cy="5124450"/>
              </a:xfrm>
              <a:blipFill rotWithShape="0">
                <a:blip r:embed="rId2"/>
                <a:stretch>
                  <a:fillRect l="-1064" t="-2024" b="-19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16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59724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Нейронные сети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17</a:t>
            </a:fld>
            <a:endParaRPr lang="ru-RU" dirty="0" smtClean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964769232"/>
              </p:ext>
            </p:extLst>
          </p:nvPr>
        </p:nvGraphicFramePr>
        <p:xfrm>
          <a:off x="523875" y="1333500"/>
          <a:ext cx="110871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62208" y="5743575"/>
            <a:ext cx="826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максимального качества обучения от количества повторов обучения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8600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ru-RU" dirty="0" smtClean="0"/>
              <a:t>Нейронные сети (вывод)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Преимущества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Аппроксимация всего пространства значений входных переменных по нескольким известным значениям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Агент может реагировать на состояние окружающего мира, не описанное разработчиком при проектировании</a:t>
            </a:r>
          </a:p>
          <a:p>
            <a:pPr marL="0" indent="0">
              <a:buNone/>
            </a:pPr>
            <a:r>
              <a:rPr lang="ru-RU" dirty="0" smtClean="0"/>
              <a:t>Недостатки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Сложно отлаживать, т.к. нельзя определить, почему именно нейронная сеть выдала определенный результат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Сложно корректировать поведение, т.к. для внесения изменений требуется переобучение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Сложно реализовать реакцию на редкую ситуацию, т.к. для нее будет мало записей в обучающем множестве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18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05147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Сравнение методов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Игра реализованных ботов друг против друга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Сбор данных в базу данных, под управлением СУБД </a:t>
            </a:r>
            <a:r>
              <a:rPr lang="en-US" dirty="0" smtClean="0"/>
              <a:t>SQLite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Обработка данных с помощью </a:t>
            </a:r>
            <a:r>
              <a:rPr lang="en-US" dirty="0" smtClean="0"/>
              <a:t>SQL</a:t>
            </a:r>
            <a:r>
              <a:rPr lang="ru-RU" dirty="0" smtClean="0"/>
              <a:t> и </a:t>
            </a:r>
            <a:r>
              <a:rPr lang="en-US" dirty="0" smtClean="0"/>
              <a:t>MATLAB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Основные критерии сравнения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Процент побед/поражений/ничьих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Среднее время принятия </a:t>
            </a:r>
            <a:r>
              <a:rPr lang="ru-RU" dirty="0" smtClean="0"/>
              <a:t>решения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Дополнительные критерии сравнения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Количество нанесенного и полученного урона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Взята ли аптечка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19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30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</p:spPr>
        <p:txBody>
          <a:bodyPr>
            <a:normAutofit/>
          </a:bodyPr>
          <a:lstStyle/>
          <a:p>
            <a:r>
              <a:rPr lang="ru-RU" sz="4000" dirty="0"/>
              <a:t>Принятие решений, интеллектуальные агенты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18010" y="1123406"/>
            <a:ext cx="6069875" cy="5232943"/>
          </a:xfrm>
        </p:spPr>
        <p:txBody>
          <a:bodyPr>
            <a:normAutofit/>
          </a:bodyPr>
          <a:lstStyle/>
          <a:p>
            <a:endParaRPr lang="ru-RU" dirty="0"/>
          </a:p>
          <a:p>
            <a:pPr marL="0" indent="0">
              <a:buNone/>
            </a:pPr>
            <a:r>
              <a:rPr lang="ru-RU" sz="2800" dirty="0"/>
              <a:t>Системы, принимающие решения: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Распознавание образов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Распознавание голоса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Экспертные системы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Промышленные контроллеры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Системы «Умный дом»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Робототехника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Игровые боты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/>
              <a:t>…</a:t>
            </a:r>
          </a:p>
        </p:txBody>
      </p:sp>
      <p:pic>
        <p:nvPicPr>
          <p:cNvPr id="6" name="Объект 3"/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126" y="1578725"/>
            <a:ext cx="5547359" cy="3704403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131175" y="5464909"/>
            <a:ext cx="164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Модель агента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80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049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Сравнение агентов (основные критерии)</a:t>
            </a:r>
            <a:endParaRPr lang="ru-RU" sz="40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20</a:t>
            </a:fld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24277557"/>
              </p:ext>
            </p:extLst>
          </p:nvPr>
        </p:nvGraphicFramePr>
        <p:xfrm>
          <a:off x="400594" y="1019174"/>
          <a:ext cx="5619206" cy="5157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Объект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21714113"/>
              </p:ext>
            </p:extLst>
          </p:nvPr>
        </p:nvGraphicFramePr>
        <p:xfrm>
          <a:off x="6172199" y="957943"/>
          <a:ext cx="5584371" cy="5219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887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275" y="286603"/>
            <a:ext cx="10758079" cy="646847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Сравнение агентов (дополнительные критерии)</a:t>
            </a:r>
            <a:endParaRPr lang="ru-RU" sz="40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21</a:t>
            </a:fld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9256543"/>
              </p:ext>
            </p:extLst>
          </p:nvPr>
        </p:nvGraphicFramePr>
        <p:xfrm>
          <a:off x="383177" y="933450"/>
          <a:ext cx="5636623" cy="524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Объект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59050455"/>
              </p:ext>
            </p:extLst>
          </p:nvPr>
        </p:nvGraphicFramePr>
        <p:xfrm>
          <a:off x="6172200" y="933450"/>
          <a:ext cx="5610498" cy="524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966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76326"/>
            <a:ext cx="10515600" cy="510063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Рассмотрены конечные автоматы и реализован агент</a:t>
            </a:r>
            <a:r>
              <a:rPr lang="ru-RU" dirty="0"/>
              <a:t>, основанный на </a:t>
            </a:r>
            <a:r>
              <a:rPr lang="ru-RU" dirty="0" smtClean="0"/>
              <a:t>них. Определены состояния автомата и переходы между ними.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Рассмотрены </a:t>
            </a:r>
            <a:r>
              <a:rPr lang="ru-RU" dirty="0" smtClean="0"/>
              <a:t>деревья поведения </a:t>
            </a:r>
            <a:r>
              <a:rPr lang="ru-RU" dirty="0"/>
              <a:t>и реализован агент, основанный на </a:t>
            </a:r>
            <a:r>
              <a:rPr lang="ru-RU" dirty="0" smtClean="0"/>
              <a:t>них. Определены узлы дерева и его структура.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Рассмотрена нечеткая логика и </a:t>
            </a:r>
            <a:r>
              <a:rPr lang="ru-RU" dirty="0"/>
              <a:t>реализован агент, основанный на </a:t>
            </a:r>
            <a:r>
              <a:rPr lang="ru-RU" dirty="0" smtClean="0"/>
              <a:t>ней. Определены входные и выходные переменные, сформулированы правила вывода.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Рассмотрены </a:t>
            </a:r>
            <a:r>
              <a:rPr lang="ru-RU" dirty="0" smtClean="0"/>
              <a:t>нейронные сети </a:t>
            </a:r>
            <a:r>
              <a:rPr lang="ru-RU" dirty="0"/>
              <a:t>и реализован агент, основанный на </a:t>
            </a:r>
            <a:r>
              <a:rPr lang="ru-RU" dirty="0" smtClean="0"/>
              <a:t>них. Выбрана оптимальная архитектура нейронной сети.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Произведено сравнение методов и алгоритмов принятия решений.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Рекомендуемым методом принятия решений для рассматриваемой задачи выбора архитектуры бота для компьютерной игры являются деревья поведения.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22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8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0918"/>
          </a:xfrm>
        </p:spPr>
        <p:txBody>
          <a:bodyPr>
            <a:normAutofit/>
          </a:bodyPr>
          <a:lstStyle/>
          <a:p>
            <a:r>
              <a:rPr lang="ru-RU" sz="4000" dirty="0"/>
              <a:t>Общие компоненты для управления агентом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8" y="2012006"/>
            <a:ext cx="4197531" cy="3078691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23</a:t>
            </a:fld>
            <a:endParaRPr lang="ru-RU" dirty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/>
          </p:nvPr>
        </p:nvGraphicFramePr>
        <p:xfrm>
          <a:off x="3833525" y="2321697"/>
          <a:ext cx="4524949" cy="276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Visio" r:id="rId4" imgW="3190810" imgH="1952640" progId="Visio.Drawing.15">
                  <p:embed/>
                </p:oleObj>
              </mc:Choice>
              <mc:Fallback>
                <p:oleObj name="Visio" r:id="rId4" imgW="3190810" imgH="195264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525" y="2321697"/>
                        <a:ext cx="4524949" cy="276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Объект 5"/>
          <p:cNvPicPr>
            <a:picLocks noGrp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142" y="1873521"/>
            <a:ext cx="3355658" cy="33556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3941" y="1476402"/>
            <a:ext cx="370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Компонент управления движением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309869" y="1476402"/>
            <a:ext cx="357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Компонент управление стрельбой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078450" y="1478129"/>
            <a:ext cx="319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Компонент анализа местности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14272" y="5469600"/>
            <a:ext cx="3600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Изображение навигационной сети</a:t>
            </a:r>
          </a:p>
          <a:p>
            <a:pPr algn="ctr"/>
            <a:r>
              <a:rPr lang="ru-RU" dirty="0" smtClean="0"/>
              <a:t>(</a:t>
            </a:r>
            <a:r>
              <a:rPr lang="en-US" dirty="0" err="1" smtClean="0"/>
              <a:t>NavMesh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666024" y="5608099"/>
            <a:ext cx="285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Схема расчета упреждения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570636" y="5608099"/>
            <a:ext cx="221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карты весов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79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9172"/>
          </a:xfrm>
        </p:spPr>
        <p:txBody>
          <a:bodyPr/>
          <a:lstStyle/>
          <a:p>
            <a:r>
              <a:rPr lang="ru-RU" dirty="0" smtClean="0"/>
              <a:t>Конечные автоматы (определение)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01486" y="2585538"/>
            <a:ext cx="5477692" cy="3108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Математическая модель устройства, которое может находится в одном состоянии из конечного множества возможных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88" y="2108529"/>
            <a:ext cx="4066940" cy="3020820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555524" y="5428337"/>
            <a:ext cx="4876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Изображение конечного автомата в виде графа</a:t>
            </a:r>
          </a:p>
        </p:txBody>
      </p:sp>
    </p:spTree>
    <p:extLst>
      <p:ext uri="{BB962C8B-B14F-4D97-AF65-F5344CB8AC3E}">
        <p14:creationId xmlns:p14="http://schemas.microsoft.com/office/powerpoint/2010/main" val="8265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ru-RU" dirty="0" smtClean="0"/>
              <a:t>Деревья поведения (определение)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1224" y="1495425"/>
            <a:ext cx="5052830" cy="46134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Деревья, в которых терминальные узлы определяют действия агента, а внутренние – выбор и организацию последовательностей действий</a:t>
            </a:r>
          </a:p>
          <a:p>
            <a:pPr marL="0" indent="0">
              <a:buNone/>
            </a:pPr>
            <a:r>
              <a:rPr lang="ru-RU" dirty="0" smtClean="0"/>
              <a:t>Основные узлы: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Последовательность – все дочерние элементы выполняются по очереди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Селектор – выбирается первый подходящий дочерний элемент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Декоратор – узел, имеющий один дочерний элемент и влияющий на его поведение</a:t>
            </a:r>
            <a:endParaRPr lang="ru-RU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/>
          </p:nvPr>
        </p:nvGraphicFramePr>
        <p:xfrm>
          <a:off x="5619681" y="1495425"/>
          <a:ext cx="6020585" cy="3719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Visio" r:id="rId3" imgW="5133877" imgH="3171960" progId="Visio.Drawing.15">
                  <p:embed/>
                </p:oleObj>
              </mc:Choice>
              <mc:Fallback>
                <p:oleObj name="Visio" r:id="rId3" imgW="5133877" imgH="317196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681" y="1495425"/>
                        <a:ext cx="6020585" cy="37195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980803" y="5462514"/>
            <a:ext cx="3298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Пример дерева поведения для </a:t>
            </a:r>
          </a:p>
          <a:p>
            <a:pPr algn="ctr"/>
            <a:r>
              <a:rPr lang="ru-RU" dirty="0" smtClean="0"/>
              <a:t>прохода агента через дверь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9530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/>
          <a:lstStyle/>
          <a:p>
            <a:r>
              <a:rPr lang="ru-RU" dirty="0" smtClean="0"/>
              <a:t>Нейронные сети (определение)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23849" y="1520852"/>
            <a:ext cx="7148611" cy="4656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Основаны на упрощенной модели нейрона</a:t>
            </a:r>
          </a:p>
          <a:p>
            <a:pPr marL="0" indent="0">
              <a:buNone/>
            </a:pPr>
            <a:r>
              <a:rPr lang="ru-RU" sz="3200" dirty="0" smtClean="0"/>
              <a:t>Обучение </a:t>
            </a:r>
            <a:r>
              <a:rPr lang="ru-RU" sz="3200" dirty="0"/>
              <a:t>за счет изменения весов </a:t>
            </a:r>
            <a:r>
              <a:rPr lang="ru-RU" sz="3200" dirty="0" smtClean="0"/>
              <a:t>входов</a:t>
            </a:r>
          </a:p>
          <a:p>
            <a:pPr marL="0" indent="0">
              <a:buNone/>
            </a:pPr>
            <a:r>
              <a:rPr lang="ru-RU" sz="3200" dirty="0" smtClean="0"/>
              <a:t>Многослойный </a:t>
            </a:r>
            <a:r>
              <a:rPr lang="ru-RU" sz="3200" dirty="0" err="1" smtClean="0"/>
              <a:t>перцептрон</a:t>
            </a:r>
            <a:r>
              <a:rPr lang="ru-RU" sz="32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Входной слой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N </a:t>
            </a:r>
            <a:r>
              <a:rPr lang="ru-RU" sz="2800" dirty="0" smtClean="0"/>
              <a:t>скрытых слоев (</a:t>
            </a:r>
            <a:r>
              <a:rPr lang="en-US" sz="2800" dirty="0" smtClean="0"/>
              <a:t>N &gt;= 0</a:t>
            </a:r>
            <a:r>
              <a:rPr lang="ru-RU" sz="28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Выходной слой</a:t>
            </a:r>
            <a:endParaRPr lang="ru-RU" sz="2800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788" y="1050109"/>
            <a:ext cx="4148561" cy="1753274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670" y="3273877"/>
            <a:ext cx="2838796" cy="2752247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177346" y="2835940"/>
            <a:ext cx="185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Модель нейрона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646912" y="6026124"/>
            <a:ext cx="291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Многослойный </a:t>
            </a:r>
            <a:r>
              <a:rPr lang="ru-RU" dirty="0" err="1" smtClean="0"/>
              <a:t>перцептрон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6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Актуальность и научный интерес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18904"/>
            <a:ext cx="10515600" cy="515805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Есть потребность в сравнении методов и алгоритмов принятия решений для обоснования их выбора при реализации новых интеллектуальных систем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Сравнивать методы необходимо на примере конкретной задачи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Задача, рассматриваемая в данной работе: выбор архитектуры для ботов в компьютерной игре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Индустрия видеоигр – наукоемкая область, быстро развивающаяся как </a:t>
            </a:r>
            <a:r>
              <a:rPr lang="ru-RU" sz="3200" dirty="0"/>
              <a:t>в коммерческом </a:t>
            </a:r>
            <a:r>
              <a:rPr lang="ru-RU" sz="3200" dirty="0" smtClean="0"/>
              <a:t>плане, так и в плане технологий</a:t>
            </a:r>
            <a:endParaRPr lang="ru-RU" sz="32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3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6248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27612"/>
            <a:ext cx="10515600" cy="51493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Цель работы: </a:t>
            </a:r>
            <a:r>
              <a:rPr lang="ru-RU" dirty="0"/>
              <a:t>исследование методов моделирования принятия решений на примере ботов в компьютерной </a:t>
            </a:r>
            <a:r>
              <a:rPr lang="ru-RU" dirty="0" smtClean="0"/>
              <a:t>игре.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рассмотреть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существующие методы и алгоритмы принятия решений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игровых ботов, использующих рассмотренные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алгоритмы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сравнить полученные реализации по различным критериям;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сделать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выводы об эффективности различных методов и алгоритмов для моделирования процесса принятия решений.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4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3917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12990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Платформа для исследования методов и алгоритмов принятия решений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39633" y="1825625"/>
            <a:ext cx="6505303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Компьютерная игра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Реализация: игровой движок </a:t>
            </a:r>
            <a:r>
              <a:rPr lang="en-US" dirty="0" smtClean="0"/>
              <a:t>Unity </a:t>
            </a:r>
            <a:r>
              <a:rPr lang="ru-RU" dirty="0" smtClean="0"/>
              <a:t>(</a:t>
            </a:r>
            <a:r>
              <a:rPr lang="en-US" dirty="0" smtClean="0"/>
              <a:t>C#</a:t>
            </a:r>
            <a:r>
              <a:rPr lang="ru-RU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Жанр: </a:t>
            </a:r>
            <a:r>
              <a:rPr lang="en-US" dirty="0" err="1" smtClean="0"/>
              <a:t>Topdown</a:t>
            </a:r>
            <a:r>
              <a:rPr lang="en-US" dirty="0" smtClean="0"/>
              <a:t> shooter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Правила: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У каждого агента 100 очков здоровья. Выстрелы уменьшают очки здоровья на 10. Если очков здоровья </a:t>
            </a:r>
            <a:r>
              <a:rPr lang="en-US" dirty="0" smtClean="0"/>
              <a:t>&lt;= 0</a:t>
            </a:r>
            <a:r>
              <a:rPr lang="ru-RU" dirty="0" smtClean="0"/>
              <a:t>, агент считается проигравшим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За стенами не видно противника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Укрытия блокируют половину выстрелов, если стрелок не стоит близко к нему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В углах расположены аптечки, восстанавливающие очки здоровья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224" y="1499360"/>
            <a:ext cx="4223656" cy="4204460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069924" y="5845419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Вид игровой арены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4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2685"/>
          </a:xfrm>
        </p:spPr>
        <p:txBody>
          <a:bodyPr/>
          <a:lstStyle/>
          <a:p>
            <a:r>
              <a:rPr lang="ru-RU" dirty="0" smtClean="0"/>
              <a:t>Конечные автоматы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96389" y="1845734"/>
            <a:ext cx="4765351" cy="40233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Каждое состояние представляет стратегию поведения агента: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Поиск противника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Атака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Защита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Отступление и поиск аптечек</a:t>
            </a:r>
          </a:p>
          <a:p>
            <a:pPr marL="0" indent="0">
              <a:buNone/>
            </a:pPr>
            <a:r>
              <a:rPr lang="ru-RU" dirty="0" smtClean="0"/>
              <a:t>Переходы содержат условия – изменения окружающей среды, из-за которых агент должен сменить стратегию</a:t>
            </a:r>
            <a:endParaRPr lang="ru-RU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555243"/>
              </p:ext>
            </p:extLst>
          </p:nvPr>
        </p:nvGraphicFramePr>
        <p:xfrm>
          <a:off x="5403057" y="1845734"/>
          <a:ext cx="5950743" cy="3607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Visio" r:id="rId3" imgW="5467221" imgH="3314790" progId="Visio.Drawing.15">
                  <p:embed/>
                </p:oleObj>
              </mc:Choice>
              <mc:Fallback>
                <p:oleObj name="Visio" r:id="rId3" imgW="5467221" imgH="3314790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057" y="1845734"/>
                        <a:ext cx="5950743" cy="36077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5684428"/>
            <a:ext cx="498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Изображение конечного автомата в виде графа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278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3045"/>
          </a:xfrm>
        </p:spPr>
        <p:txBody>
          <a:bodyPr/>
          <a:lstStyle/>
          <a:p>
            <a:r>
              <a:rPr lang="ru-RU" dirty="0" smtClean="0"/>
              <a:t>Конечные автоматы (выводы)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680" y="1976845"/>
            <a:ext cx="11094720" cy="4200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Преимущества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Просты в разработке для агентов с небольшим количеством стратегий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Быстродействие: </a:t>
            </a:r>
            <a:r>
              <a:rPr lang="en-US" dirty="0" smtClean="0"/>
              <a:t>O(n)</a:t>
            </a:r>
            <a:r>
              <a:rPr lang="ru-RU" dirty="0" smtClean="0"/>
              <a:t>, где </a:t>
            </a:r>
            <a:r>
              <a:rPr lang="en-US" dirty="0" smtClean="0"/>
              <a:t>n – </a:t>
            </a:r>
            <a:r>
              <a:rPr lang="ru-RU" dirty="0" smtClean="0"/>
              <a:t>среднее количество исходящих переходов</a:t>
            </a:r>
          </a:p>
          <a:p>
            <a:pPr marL="0" indent="0">
              <a:buNone/>
            </a:pPr>
            <a:r>
              <a:rPr lang="ru-RU" dirty="0" smtClean="0"/>
              <a:t>Недостатки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Не подходят для реализации сложных моделей поведения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Поведение </a:t>
            </a:r>
            <a:r>
              <a:rPr lang="ru-RU" dirty="0"/>
              <a:t>полностью определяется разработчиком. Агент может реагировать только на те условия окружающей среды, которые были учтены про проектировании.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7</a:t>
            </a:fld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4563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9826"/>
          </a:xfrm>
        </p:spPr>
        <p:txBody>
          <a:bodyPr/>
          <a:lstStyle/>
          <a:p>
            <a:r>
              <a:rPr lang="ru-RU" dirty="0" smtClean="0"/>
              <a:t>Деревья поведения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00050" y="1286575"/>
            <a:ext cx="5945853" cy="2200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Каждая ветвь дерева отвечает за определенную деятельность агента:</a:t>
            </a:r>
          </a:p>
          <a:p>
            <a:pPr lvl="1"/>
            <a:r>
              <a:rPr lang="ru-RU" dirty="0" smtClean="0"/>
              <a:t>Стрельба</a:t>
            </a:r>
          </a:p>
          <a:p>
            <a:pPr lvl="1"/>
            <a:r>
              <a:rPr lang="ru-RU" dirty="0" smtClean="0"/>
              <a:t>Анализ местности</a:t>
            </a:r>
          </a:p>
          <a:p>
            <a:pPr lvl="1"/>
            <a:r>
              <a:rPr lang="ru-RU" dirty="0" smtClean="0"/>
              <a:t>Движение</a:t>
            </a:r>
            <a:endParaRPr lang="ru-R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200503" y="30567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8</a:t>
            </a:fld>
            <a:endParaRPr lang="ru-RU" dirty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003641"/>
              </p:ext>
            </p:extLst>
          </p:nvPr>
        </p:nvGraphicFramePr>
        <p:xfrm>
          <a:off x="5259728" y="1495426"/>
          <a:ext cx="6749044" cy="39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Visio" r:id="rId3" imgW="6562610" imgH="3791070" progId="Visio.Drawing.15">
                  <p:embed/>
                </p:oleObj>
              </mc:Choice>
              <mc:Fallback>
                <p:oleObj name="Visio" r:id="rId3" imgW="6562610" imgH="379107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728" y="1495426"/>
                        <a:ext cx="6749044" cy="3900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400050" y="4017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840015"/>
              </p:ext>
            </p:extLst>
          </p:nvPr>
        </p:nvGraphicFramePr>
        <p:xfrm>
          <a:off x="51899" y="3798126"/>
          <a:ext cx="5110276" cy="13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Visio" r:id="rId5" imgW="4695721" imgH="1276290" progId="Visio.Drawing.15">
                  <p:embed/>
                </p:oleObj>
              </mc:Choice>
              <mc:Fallback>
                <p:oleObj name="Visio" r:id="rId5" imgW="4695721" imgH="1276290" progId="Visio.Drawing.15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9" y="3798126"/>
                        <a:ext cx="5110276" cy="138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4850" y="5616450"/>
            <a:ext cx="380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Обобщенный вид дерева поведения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570704" y="5616450"/>
            <a:ext cx="412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Ветвь, отвечающая за анализ местности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095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4319"/>
          </a:xfrm>
        </p:spPr>
        <p:txBody>
          <a:bodyPr/>
          <a:lstStyle/>
          <a:p>
            <a:r>
              <a:rPr lang="ru-RU" dirty="0"/>
              <a:t>Деревья </a:t>
            </a:r>
            <a:r>
              <a:rPr lang="ru-RU" dirty="0" smtClean="0"/>
              <a:t>поведения</a:t>
            </a:r>
            <a:endParaRPr lang="ru-RU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92480" y="30654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135000" y="2077205"/>
            <a:ext cx="1143996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395379" y="2598450"/>
            <a:ext cx="771262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Приходько Е.В. Исследование методов моделирования принятия решений на примере ботов в компьютерной игре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24C2-D31D-4875-8231-7C9AE6162281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6" name="Rectangle 42"/>
          <p:cNvSpPr>
            <a:spLocks noChangeArrowheads="1"/>
          </p:cNvSpPr>
          <p:nvPr/>
        </p:nvSpPr>
        <p:spPr bwMode="auto">
          <a:xfrm>
            <a:off x="209549" y="2055767"/>
            <a:ext cx="1288782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982559"/>
              </p:ext>
            </p:extLst>
          </p:nvPr>
        </p:nvGraphicFramePr>
        <p:xfrm>
          <a:off x="209550" y="2055767"/>
          <a:ext cx="4750880" cy="2499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Visio" r:id="rId3" imgW="3838589" imgH="2019330" progId="Visio.Drawing.15">
                  <p:embed/>
                </p:oleObj>
              </mc:Choice>
              <mc:Fallback>
                <p:oleObj name="Visio" r:id="rId3" imgW="3838589" imgH="2019330" progId="Visio.Drawing.15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2055767"/>
                        <a:ext cx="4750880" cy="24992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000" y="1690688"/>
            <a:ext cx="6923580" cy="36520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0131" y="5543200"/>
            <a:ext cx="467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Ветвь, отвечающая за управление стрельбой 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923965" y="5543200"/>
            <a:ext cx="493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Ветвь, отвечающая за управление движением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44096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</TotalTime>
  <Words>1763</Words>
  <Application>Microsoft Office PowerPoint</Application>
  <PresentationFormat>Широкоэкранный</PresentationFormat>
  <Paragraphs>385</Paragraphs>
  <Slides>26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Symbol</vt:lpstr>
      <vt:lpstr>Times New Roman</vt:lpstr>
      <vt:lpstr>Тема Office</vt:lpstr>
      <vt:lpstr>Visio</vt:lpstr>
      <vt:lpstr>ИССЛЕДОВАНИЕ МЕТОДОВ МОДЕЛИРОВАНИЯ ПРИНЯТИЯ РЕШЕНИЙ НА ПРИМЕРЕ БОТОВ В КОМПЬЮТЕРНОЙ ИГРЕ</vt:lpstr>
      <vt:lpstr>Принятие решений, интеллектуальные агенты</vt:lpstr>
      <vt:lpstr>Актуальность и научный интерес работы</vt:lpstr>
      <vt:lpstr>Цель и задачи</vt:lpstr>
      <vt:lpstr>Платформа для исследования методов и алгоритмов принятия решений</vt:lpstr>
      <vt:lpstr>Конечные автоматы</vt:lpstr>
      <vt:lpstr>Конечные автоматы (выводы)</vt:lpstr>
      <vt:lpstr>Деревья поведения</vt:lpstr>
      <vt:lpstr>Деревья поведения</vt:lpstr>
      <vt:lpstr>Деревья поведения (выводы)</vt:lpstr>
      <vt:lpstr>Нечеткая логика</vt:lpstr>
      <vt:lpstr>Нечеткая логика</vt:lpstr>
      <vt:lpstr>Нечеткая логика</vt:lpstr>
      <vt:lpstr>Нечеткая логика (выводы)</vt:lpstr>
      <vt:lpstr>Нейронные сети</vt:lpstr>
      <vt:lpstr>Нейронные сети</vt:lpstr>
      <vt:lpstr>Нейронные сети</vt:lpstr>
      <vt:lpstr>Нейронные сети (вывод)</vt:lpstr>
      <vt:lpstr>Сравнение методов</vt:lpstr>
      <vt:lpstr>Сравнение агентов (основные критерии)</vt:lpstr>
      <vt:lpstr>Сравнение агентов (дополнительные критерии)</vt:lpstr>
      <vt:lpstr>Результаты</vt:lpstr>
      <vt:lpstr>Общие компоненты для управления агентом</vt:lpstr>
      <vt:lpstr>Конечные автоматы (определение)</vt:lpstr>
      <vt:lpstr>Деревья поведения (определение)</vt:lpstr>
      <vt:lpstr>Нейронные сети (определение)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МЕТОДОВ МОДЕЛИРОВАНИЯ ПРИНЯТИЯ РЕШЕНИЙ НА ПРИМЕРЕ БОТОВ В КОМПЬЮТЕРНОЙ ИГРЕ</dc:title>
  <dc:creator>fckrsns</dc:creator>
  <cp:lastModifiedBy>fckrsns</cp:lastModifiedBy>
  <cp:revision>66</cp:revision>
  <dcterms:created xsi:type="dcterms:W3CDTF">2017-05-28T20:33:48Z</dcterms:created>
  <dcterms:modified xsi:type="dcterms:W3CDTF">2017-06-01T21:56:09Z</dcterms:modified>
</cp:coreProperties>
</file>