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58" r:id="rId4"/>
    <p:sldId id="260" r:id="rId5"/>
    <p:sldId id="277" r:id="rId6"/>
    <p:sldId id="302" r:id="rId7"/>
    <p:sldId id="282" r:id="rId8"/>
    <p:sldId id="292" r:id="rId9"/>
    <p:sldId id="293" r:id="rId10"/>
    <p:sldId id="286" r:id="rId11"/>
    <p:sldId id="287" r:id="rId12"/>
    <p:sldId id="291" r:id="rId13"/>
    <p:sldId id="289" r:id="rId14"/>
    <p:sldId id="294" r:id="rId15"/>
    <p:sldId id="290" r:id="rId16"/>
    <p:sldId id="303" r:id="rId17"/>
    <p:sldId id="270" r:id="rId18"/>
    <p:sldId id="271" r:id="rId19"/>
    <p:sldId id="272" r:id="rId20"/>
    <p:sldId id="273" r:id="rId21"/>
    <p:sldId id="295" r:id="rId22"/>
    <p:sldId id="296" r:id="rId23"/>
    <p:sldId id="297" r:id="rId24"/>
    <p:sldId id="299" r:id="rId25"/>
    <p:sldId id="300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99" d="100"/>
          <a:sy n="99" d="100"/>
        </p:scale>
        <p:origin x="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154704523442526E-2"/>
          <c:y val="2.8726727392404835E-2"/>
          <c:w val="0.93888001175801106"/>
          <c:h val="0.77820745632334498"/>
        </c:manualLayout>
      </c:layout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19648"/>
        <c:axId val="188320208"/>
      </c:lineChart>
      <c:catAx>
        <c:axId val="18831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20208"/>
        <c:crosses val="autoZero"/>
        <c:auto val="1"/>
        <c:lblAlgn val="ctr"/>
        <c:lblOffset val="100"/>
        <c:noMultiLvlLbl val="0"/>
      </c:catAx>
      <c:valAx>
        <c:axId val="188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1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25538831756635"/>
          <c:y val="0.91968216765263566"/>
          <c:w val="0.52548913771501971"/>
          <c:h val="6.464870831514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Исходы</a:t>
            </a:r>
            <a:r>
              <a:rPr lang="ru-RU" sz="1800" baseline="0" dirty="0" smtClean="0"/>
              <a:t> игр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plus>
            <c:min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6E-48DA-B721-115979DA63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plus>
            <c:min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6E-48DA-B721-115979DA63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plus>
            <c:min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6E-48DA-B721-115979DA6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323568"/>
        <c:axId val="188324128"/>
      </c:barChart>
      <c:catAx>
        <c:axId val="1883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24128"/>
        <c:crosses val="autoZero"/>
        <c:auto val="1"/>
        <c:lblAlgn val="ctr"/>
        <c:lblOffset val="100"/>
        <c:noMultiLvlLbl val="0"/>
      </c:catAx>
      <c:valAx>
        <c:axId val="1883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Доля,</a:t>
                </a:r>
                <a:r>
                  <a:rPr lang="ru-RU" sz="1400" baseline="0"/>
                  <a:t>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235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Лист1!$B$8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plus>
            <c:min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Лист1!$A$9:$A$12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Лист1!$B$9:$B$12</c:f>
              <c:numCache>
                <c:formatCode>General</c:formatCode>
                <c:ptCount val="4"/>
                <c:pt idx="0">
                  <c:v>6.47</c:v>
                </c:pt>
                <c:pt idx="1">
                  <c:v>16.010000000000002</c:v>
                </c:pt>
                <c:pt idx="2">
                  <c:v>670.57</c:v>
                </c:pt>
                <c:pt idx="3">
                  <c:v>14.34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34-4BEB-8E24-0E180E181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758640"/>
        <c:axId val="188759200"/>
      </c:barChart>
      <c:catAx>
        <c:axId val="18875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759200"/>
        <c:crosses val="autoZero"/>
        <c:auto val="1"/>
        <c:lblAlgn val="ctr"/>
        <c:lblOffset val="100"/>
        <c:noMultiLvlLbl val="0"/>
      </c:catAx>
      <c:valAx>
        <c:axId val="1887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Среднее 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75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Средние</a:t>
            </a:r>
            <a:r>
              <a:rPr lang="ru-RU" sz="1800" baseline="0" dirty="0" smtClean="0"/>
              <a:t> значения н</a:t>
            </a:r>
            <a:r>
              <a:rPr lang="ru-RU" sz="1800" dirty="0" smtClean="0"/>
              <a:t>анесенного</a:t>
            </a:r>
            <a:r>
              <a:rPr lang="ru-RU" sz="1800" baseline="0" dirty="0" smtClean="0"/>
              <a:t> </a:t>
            </a:r>
            <a:r>
              <a:rPr lang="ru-RU" sz="1800" baseline="0" dirty="0" smtClean="0"/>
              <a:t>и </a:t>
            </a:r>
            <a:r>
              <a:rPr lang="ru-RU" sz="1800" baseline="0" dirty="0" smtClean="0"/>
              <a:t>полученного урона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Лист1!$B$15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plus>
            <c:min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Лист1!$B$16:$B$19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1D-4A65-B4F0-1694F2F958DF}"/>
            </c:ext>
          </c:extLst>
        </c:ser>
        <c:ser>
          <c:idx val="1"/>
          <c:order val="1"/>
          <c:tx>
            <c:strRef>
              <c:f>Лист1!$C$15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plus>
            <c:min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Лист1!$C$16:$C$19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1D-4A65-B4F0-1694F2F958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309552"/>
        <c:axId val="182311232"/>
      </c:barChart>
      <c:catAx>
        <c:axId val="18230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311232"/>
        <c:crosses val="autoZero"/>
        <c:auto val="1"/>
        <c:lblAlgn val="ctr"/>
        <c:lblOffset val="100"/>
        <c:noMultiLvlLbl val="0"/>
      </c:catAx>
      <c:valAx>
        <c:axId val="18231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</a:t>
                </a:r>
                <a:r>
                  <a:rPr lang="ru-RU" sz="1400" baseline="0"/>
                  <a:t> урона, </a:t>
                </a:r>
                <a:r>
                  <a:rPr lang="en-US" sz="1400" baseline="0"/>
                  <a:t>HP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309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Доля игр, в которых была взята аптечка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plus>
            <c:min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6D-40B4-A7A4-2F97391B4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7876736"/>
        <c:axId val="187877296"/>
      </c:barChart>
      <c:catAx>
        <c:axId val="18787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877296"/>
        <c:crosses val="autoZero"/>
        <c:auto val="1"/>
        <c:lblAlgn val="ctr"/>
        <c:lblOffset val="100"/>
        <c:noMultiLvlLbl val="0"/>
      </c:catAx>
      <c:valAx>
        <c:axId val="1878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Доля</a:t>
                </a:r>
                <a:r>
                  <a:rPr lang="ru-RU" sz="1400" baseline="0"/>
                  <a:t> игр, %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87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20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556421" y="6364514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13.06.2017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13.06.2017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13.06.2017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13.06.2017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13.06.2017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10556421" y="6356350"/>
            <a:ext cx="797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 20</a:t>
            </a:r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620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.vsd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package" Target="../embeddings/_________Microsoft_Visio4.vsdx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</a:p>
          <a:p>
            <a:r>
              <a:rPr lang="ru-RU" dirty="0" smtClean="0"/>
              <a:t>Руководитель: доцент, к.т.н., 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7" y="229324"/>
            <a:ext cx="10515600" cy="4886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81383"/>
              </p:ext>
            </p:extLst>
          </p:nvPr>
        </p:nvGraphicFramePr>
        <p:xfrm>
          <a:off x="383170" y="2046052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0279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4" y="6079349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6410" y="717971"/>
            <a:ext cx="1135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Общий вид правила вывода: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ЕСЛИ </a:t>
            </a:r>
            <a:r>
              <a:rPr lang="en-US" sz="2400" dirty="0" smtClean="0"/>
              <a:t>HP</a:t>
            </a:r>
            <a:r>
              <a:rPr lang="ru-RU" sz="2400" baseline="-25000" dirty="0" smtClean="0"/>
              <a:t>а</a:t>
            </a:r>
            <a:r>
              <a:rPr lang="en-US" sz="2400" dirty="0" smtClean="0"/>
              <a:t> = … </a:t>
            </a:r>
            <a:r>
              <a:rPr lang="ru-RU" sz="2400" dirty="0" smtClean="0"/>
              <a:t>И </a:t>
            </a:r>
            <a:r>
              <a:rPr lang="en-US" sz="2400" dirty="0" smtClean="0"/>
              <a:t>HP</a:t>
            </a:r>
            <a:r>
              <a:rPr lang="ru-RU" sz="2400" baseline="-25000" dirty="0"/>
              <a:t>п</a:t>
            </a:r>
            <a:r>
              <a:rPr lang="ru-RU" sz="2400" dirty="0" smtClean="0"/>
              <a:t> = … И Видимость противника = …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ТО Дистанция до противника = …, Вес дистанции до противника = …, ….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О</a:t>
                </a:r>
                <a:r>
                  <a:rPr lang="ru-RU" dirty="0" smtClean="0"/>
                  <a:t>писание поведения агента предложениями естественного языка.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/>
                  <a:t>П</a:t>
                </a:r>
                <a:r>
                  <a:rPr lang="ru-RU" dirty="0" smtClean="0"/>
                  <a:t>лавное изменение выходных переменных.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ru-RU" dirty="0" smtClean="0"/>
                  <a:t>. 18 правил в текущей конфигурации. Если добавить еще одну входную переменную, правил было бы уже 54. Если еще одну – 162.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 rotWithShape="0">
                <a:blip r:embed="rId2"/>
                <a:stretch>
                  <a:fillRect l="-1217" t="-221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40" y="1690688"/>
            <a:ext cx="7441947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очков здоровья противника (</a:t>
            </a:r>
            <a:r>
              <a:rPr lang="en-US" dirty="0"/>
              <a:t>HP</a:t>
            </a:r>
            <a:r>
              <a:rPr lang="ru-RU" baseline="-25000" dirty="0" smtClean="0"/>
              <a:t>п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идимость противника.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переменные: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</a:t>
            </a:r>
            <a:r>
              <a:rPr lang="ru-RU" dirty="0"/>
              <a:t>стратегии </a:t>
            </a:r>
            <a:r>
              <a:rPr lang="ru-RU" dirty="0" smtClean="0"/>
              <a:t>«Атака»;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«Защита»;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ес стратегии «Отступление и поиск противника».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87" y="1339915"/>
            <a:ext cx="3769661" cy="3654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5160" y="5062538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/>
                  <a:t>Параметры, влияющие на обучение:</a:t>
                </a:r>
              </a:p>
              <a:p>
                <a:pPr lvl="1"/>
                <a:r>
                  <a:rPr lang="ru-RU" dirty="0"/>
                  <a:t>количество скрытых слоев (1 или 2);</a:t>
                </a:r>
              </a:p>
              <a:p>
                <a:pPr lvl="1"/>
                <a:r>
                  <a:rPr lang="ru-RU" dirty="0"/>
                  <a:t>размер скрытого слоя (если есть);</a:t>
                </a:r>
              </a:p>
              <a:p>
                <a:pPr lvl="1"/>
                <a:r>
                  <a:rPr lang="ru-RU" dirty="0"/>
                  <a:t>коэффициент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β</a:t>
                </a:r>
                <a:r>
                  <a:rPr lang="ru-RU" dirty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коэффициент </a:t>
                </a:r>
                <a:r>
                  <a:rPr lang="el-GR" dirty="0">
                    <a:latin typeface="Calibri" panose="020F0502020204030204" pitchFamily="34" charset="0"/>
                  </a:rPr>
                  <a:t>η</a:t>
                </a:r>
                <a:r>
                  <a:rPr lang="ru-RU" dirty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lvl="1"/>
                <a:r>
                  <a:rPr lang="ru-RU" dirty="0"/>
                  <a:t>количество повторов обучения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Функция 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85378"/>
                <a:ext cx="12030075" cy="5124450"/>
              </a:xfrm>
              <a:blipFill rotWithShape="0">
                <a:blip r:embed="rId2"/>
                <a:stretch>
                  <a:fillRect l="-1064" t="-1902" b="-1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7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84306226"/>
              </p:ext>
            </p:extLst>
          </p:nvPr>
        </p:nvGraphicFramePr>
        <p:xfrm>
          <a:off x="259882" y="1057275"/>
          <a:ext cx="11675444" cy="486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920343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  <a:r>
              <a:rPr lang="ru-RU" dirty="0"/>
              <a:t>: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неизвестной функции принятия решений по нескольким известным решениям.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переобучение. При этом может исказиться уже отлаженное поведение.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реализовать реакцию на редкую ситуацию, т.к. для нее будет мало записей в обучающем множестве. Например, стратегия защиты применяется реже, чем остальные. Из-за этого агент ведет себя более агрессивно.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Реакцию агента на ситуацию, не учтенную при разработке, сложно предсказать. Иногда она оказывается неадекватной. Например, в некоторых случаях агент предпочитал атаку, даже если противника не было видно.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17714" y="1062446"/>
            <a:ext cx="4850675" cy="51145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Игровой движок: </a:t>
            </a:r>
            <a:r>
              <a:rPr lang="en-US" dirty="0" smtClean="0"/>
              <a:t>Unity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Язык программирования: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 и агенты управляют персонажем через одинаковый интерфейс: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49511" y="5992297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Компоненты игры и их взаимодействие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87344"/>
              </p:ext>
            </p:extLst>
          </p:nvPr>
        </p:nvGraphicFramePr>
        <p:xfrm>
          <a:off x="383177" y="4016785"/>
          <a:ext cx="72136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Документ" r:id="rId3" imgW="6152400" imgH="1665360" progId="Word.OpenDocumentText.12">
                  <p:embed/>
                </p:oleObj>
              </mc:Choice>
              <mc:Fallback>
                <p:oleObj name="Документ" r:id="rId3" imgW="6152400" imgH="166536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7" y="4016785"/>
                        <a:ext cx="7213600" cy="194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700" y="1090096"/>
            <a:ext cx="6867320" cy="49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Методика сравнения 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751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ботов друг против друга.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393223"/>
            <a:ext cx="10668000" cy="293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Основные метрики:</a:t>
            </a:r>
          </a:p>
          <a:p>
            <a:pPr lvl="1"/>
            <a:r>
              <a:rPr lang="ru-RU" sz="2800" dirty="0" smtClean="0"/>
              <a:t>процент побед/поражений;</a:t>
            </a:r>
          </a:p>
          <a:p>
            <a:pPr lvl="1"/>
            <a:r>
              <a:rPr lang="ru-RU" sz="2800" dirty="0"/>
              <a:t>с</a:t>
            </a:r>
            <a:r>
              <a:rPr lang="ru-RU" sz="2800" dirty="0" smtClean="0"/>
              <a:t>реднее время принятия решения.</a:t>
            </a:r>
          </a:p>
          <a:p>
            <a:r>
              <a:rPr lang="ru-RU" dirty="0" smtClean="0"/>
              <a:t>Дополнительные метрики:</a:t>
            </a:r>
          </a:p>
          <a:p>
            <a:pPr lvl="1"/>
            <a:r>
              <a:rPr lang="ru-RU" sz="2800" dirty="0" smtClean="0"/>
              <a:t>количество нанесенного и полученного урона;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зята ли аптечка.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2843948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Критерии сравнения методов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057179"/>
              </p:ext>
            </p:extLst>
          </p:nvPr>
        </p:nvGraphicFramePr>
        <p:xfrm>
          <a:off x="400594" y="1019174"/>
          <a:ext cx="5619206" cy="51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4039143"/>
              </p:ext>
            </p:extLst>
          </p:nvPr>
        </p:nvGraphicFramePr>
        <p:xfrm>
          <a:off x="6172199" y="957943"/>
          <a:ext cx="5584371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3236004"/>
              </p:ext>
            </p:extLst>
          </p:nvPr>
        </p:nvGraphicFramePr>
        <p:xfrm>
          <a:off x="383177" y="933450"/>
          <a:ext cx="5636623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932824"/>
              </p:ext>
            </p:extLst>
          </p:nvPr>
        </p:nvGraphicFramePr>
        <p:xfrm>
          <a:off x="6172200" y="933450"/>
          <a:ext cx="5610498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642" y="1123406"/>
            <a:ext cx="6699564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образов;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аспознавание голоса;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</a:t>
            </a:r>
            <a:r>
              <a:rPr lang="ru-RU" sz="2800" dirty="0" smtClean="0"/>
              <a:t>кспертные системы;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</a:t>
            </a:r>
            <a:r>
              <a:rPr lang="ru-RU" sz="2800" dirty="0" smtClean="0"/>
              <a:t>ромышленные контроллеры;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</a:t>
            </a:r>
            <a:r>
              <a:rPr lang="ru-RU" sz="2800" dirty="0" smtClean="0"/>
              <a:t>истемы </a:t>
            </a:r>
            <a:r>
              <a:rPr lang="ru-RU" sz="2800" dirty="0"/>
              <a:t>«Умный дом</a:t>
            </a:r>
            <a:r>
              <a:rPr lang="ru-RU" sz="2800" dirty="0" smtClean="0"/>
              <a:t>»;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</a:t>
            </a:r>
            <a:r>
              <a:rPr lang="ru-RU" sz="2800" dirty="0" smtClean="0"/>
              <a:t>обототехника;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</a:t>
            </a:r>
            <a:r>
              <a:rPr lang="ru-RU" sz="2800" dirty="0" smtClean="0"/>
              <a:t>гровые системы.</a:t>
            </a:r>
            <a:endParaRPr lang="ru-RU" sz="2800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10" y="1421847"/>
            <a:ext cx="6011069" cy="401405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77266" y="5549680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6627"/>
            <a:ext cx="10515600" cy="75565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7" y="842278"/>
            <a:ext cx="11713945" cy="56451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Исследованы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Реализованный автомат имеет 4 состояния и 7 переходов. </a:t>
            </a:r>
          </a:p>
          <a:p>
            <a:r>
              <a:rPr lang="ru-RU" dirty="0"/>
              <a:t>Исследованы деревья </a:t>
            </a:r>
            <a:r>
              <a:rPr lang="ru-RU" dirty="0" smtClean="0"/>
              <a:t>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структура дерева на основе последовательности. Выбрано дерево, состоящее из трех ветвей, соответствующих отдельным компонентам: управлению стрельбой, анализу местности и управлению движением.</a:t>
            </a:r>
            <a:endParaRPr lang="ru-RU" dirty="0"/>
          </a:p>
          <a:p>
            <a:r>
              <a:rPr lang="ru-RU" dirty="0" smtClean="0"/>
              <a:t>Исследована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Реализованная система имеет 3 входных переменных, 8 выходных и 12 правил вывода.</a:t>
            </a:r>
            <a:endParaRPr lang="ru-RU" dirty="0"/>
          </a:p>
          <a:p>
            <a:r>
              <a:rPr lang="ru-RU" dirty="0"/>
              <a:t>Исследованы нейронные </a:t>
            </a:r>
            <a:r>
              <a:rPr lang="ru-RU" dirty="0" smtClean="0"/>
              <a:t>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Выбраны оптимальные параметры и структура сети по критерию максимума качества обучения. Выбранная сеть имеет 2 слоя, 3 входных переменных и 4 выходных.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сравнение методов и алгоритмов принятия решений</a:t>
            </a:r>
            <a:r>
              <a:rPr lang="ru-RU" dirty="0"/>
              <a:t> </a:t>
            </a:r>
            <a:r>
              <a:rPr lang="ru-RU" dirty="0" smtClean="0"/>
              <a:t>путем проведения игр реализованных ботов друг против друга. Необходимые метрики записывались в базу </a:t>
            </a:r>
            <a:r>
              <a:rPr lang="en-US" dirty="0" smtClean="0"/>
              <a:t>SQLite</a:t>
            </a:r>
            <a:r>
              <a:rPr lang="ru-RU" dirty="0" smtClean="0"/>
              <a:t>, а затем обрабатывались с помощью </a:t>
            </a:r>
            <a:r>
              <a:rPr lang="en-US" dirty="0" smtClean="0"/>
              <a:t>SQL </a:t>
            </a:r>
            <a:r>
              <a:rPr lang="ru-RU" dirty="0" smtClean="0"/>
              <a:t>и </a:t>
            </a:r>
            <a:r>
              <a:rPr lang="en-US" dirty="0" smtClean="0"/>
              <a:t>MATLAB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</a:t>
            </a:r>
            <a:r>
              <a:rPr lang="ru-RU" dirty="0"/>
              <a:t>. Агенты, реализованные с использованием деревьев поведения имеют максимальный процент побед, минимальный процент поражений, </a:t>
            </a:r>
            <a:r>
              <a:rPr lang="ru-RU" dirty="0" smtClean="0"/>
              <a:t>максимальный </a:t>
            </a:r>
            <a:r>
              <a:rPr lang="ru-RU" dirty="0"/>
              <a:t>средний нанесенный урон и максимальную долю игр, в которых была взята аптечка.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модель устройства, которое может находится в одном состоянии из конечного множества возможных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48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11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сравнить эффективность методов моделирования принятия решений.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исследовать существующие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агентов,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 оценки эффективности;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98570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95" y="1225572"/>
            <a:ext cx="7514376" cy="5130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Компьютерная игра в жанре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Правила:</a:t>
            </a:r>
          </a:p>
          <a:p>
            <a:pPr lvl="1"/>
            <a:r>
              <a:rPr lang="ru-RU" dirty="0" smtClean="0"/>
              <a:t>Два персонажа двигаются по арене и стреляют друг в друга. У каждого персонажа 100 очков здоровья (</a:t>
            </a:r>
            <a:r>
              <a:rPr lang="en-US" dirty="0" smtClean="0"/>
              <a:t>HP</a:t>
            </a:r>
            <a:r>
              <a:rPr lang="ru-RU" dirty="0" smtClean="0"/>
              <a:t>). Попадания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игрок считается проигравшим.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противника. Укрытия блокируют половину выстрелов, если стрелок не стоит близко к нему.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здоровья.</a:t>
            </a:r>
          </a:p>
          <a:p>
            <a:pPr marL="0" indent="0">
              <a:buNone/>
            </a:pPr>
            <a:r>
              <a:rPr lang="ru-RU" dirty="0" smtClean="0"/>
              <a:t>Принятие решения – выбор стратегии, которая даст наибольшее игровое преимущество (поиск, атака, защита, отступление).</a:t>
            </a:r>
          </a:p>
          <a:p>
            <a:pPr marL="0" indent="0">
              <a:buNone/>
            </a:pPr>
            <a:r>
              <a:rPr lang="ru-RU" dirty="0" smtClean="0"/>
              <a:t>Эффективность метода принятия решений определяется количеством выигрышей и проигрышей.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70" y="1513478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49270" y="58076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845" y="1271291"/>
            <a:ext cx="5599611" cy="478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Состояния – стратегии поведения.</a:t>
            </a:r>
          </a:p>
          <a:p>
            <a:pPr marL="0" indent="0">
              <a:buNone/>
            </a:pPr>
            <a:r>
              <a:rPr lang="ru-RU" dirty="0" smtClean="0"/>
              <a:t>Переходы – состояния среды.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/>
              <a:t>п</a:t>
            </a:r>
            <a:r>
              <a:rPr lang="ru-RU" dirty="0" smtClean="0"/>
              <a:t>росты в разработке при малом количестве состояний;</a:t>
            </a:r>
          </a:p>
          <a:p>
            <a:r>
              <a:rPr lang="ru-RU" dirty="0" smtClean="0"/>
              <a:t>высокое быстродействие.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/>
              <a:t>н</a:t>
            </a:r>
            <a:r>
              <a:rPr lang="ru-RU" dirty="0" smtClean="0"/>
              <a:t>е походят для сложных моделей поведения.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0513" y="5388915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5097101" y="1430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98286"/>
              </p:ext>
            </p:extLst>
          </p:nvPr>
        </p:nvGraphicFramePr>
        <p:xfrm>
          <a:off x="5384679" y="1271291"/>
          <a:ext cx="6807321" cy="406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Visio" r:id="rId3" imgW="7296021" imgH="4410180" progId="Visio.Drawing.15">
                  <p:embed/>
                </p:oleObj>
              </mc:Choice>
              <mc:Fallback>
                <p:oleObj name="Visio" r:id="rId3" imgW="7296021" imgH="4410180" progId="Visio.Drawing.15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79" y="1271291"/>
                        <a:ext cx="6807321" cy="4065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671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6337" y="920828"/>
            <a:ext cx="3856776" cy="5256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селектора:</a:t>
            </a:r>
          </a:p>
          <a:p>
            <a:r>
              <a:rPr lang="ru-RU" dirty="0"/>
              <a:t>в</a:t>
            </a:r>
            <a:r>
              <a:rPr lang="ru-RU" dirty="0" smtClean="0"/>
              <a:t>ыбор ветви;</a:t>
            </a:r>
          </a:p>
          <a:p>
            <a:r>
              <a:rPr lang="ru-RU" dirty="0" smtClean="0"/>
              <a:t>ветвь – стратегия.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основе последовательности:</a:t>
            </a:r>
          </a:p>
          <a:p>
            <a:r>
              <a:rPr lang="ru-RU" dirty="0" smtClean="0"/>
              <a:t>обход ветвей;</a:t>
            </a:r>
          </a:p>
          <a:p>
            <a:r>
              <a:rPr lang="ru-RU" dirty="0" smtClean="0"/>
              <a:t>ветвь – компонент.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04" y="920828"/>
            <a:ext cx="8029373" cy="2061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683" y="3140697"/>
            <a:ext cx="410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селектора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5425" y="5593073"/>
            <a:ext cx="51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 поведения на основе последовательности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04" y="3803117"/>
            <a:ext cx="8105535" cy="16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879"/>
          </a:xfrm>
        </p:spPr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94" y="1294646"/>
            <a:ext cx="10692143" cy="4882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Преимущества: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Модульность: независимость узлов дерева друг от друга позволяет создавать более сложное поведение и </a:t>
            </a:r>
            <a:r>
              <a:rPr lang="ru-RU" sz="2800" dirty="0" err="1" smtClean="0"/>
              <a:t>переиспользовать</a:t>
            </a:r>
            <a:r>
              <a:rPr lang="ru-RU" sz="2800" dirty="0" smtClean="0"/>
              <a:t> узлы в разных ветвях одного дерева, в разных деревьях и в разных проектах.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Декомпозиция стратегий на отдельные компоненты: добавление новых компонентов и стратегий не требует изменения уже реализованного поведения.</a:t>
            </a:r>
          </a:p>
          <a:p>
            <a:pPr marL="0" indent="0">
              <a:buNone/>
            </a:pPr>
            <a:r>
              <a:rPr lang="ru-RU" sz="3200" dirty="0" smtClean="0"/>
              <a:t>Недостатки: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Быстродействие: </a:t>
            </a:r>
            <a:r>
              <a:rPr lang="en-US" sz="2800" dirty="0" smtClean="0"/>
              <a:t>O(n)</a:t>
            </a:r>
            <a:r>
              <a:rPr lang="ru-RU" sz="2800" dirty="0" smtClean="0"/>
              <a:t>, где </a:t>
            </a:r>
            <a:r>
              <a:rPr lang="en-US" sz="2800" dirty="0" smtClean="0"/>
              <a:t>n – </a:t>
            </a:r>
            <a:r>
              <a:rPr lang="ru-RU" sz="2800" dirty="0" smtClean="0"/>
              <a:t>количество  узлов в дереве. В общем случае принятие решения – это полный обход графа в глубину.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9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2139" y="950614"/>
            <a:ext cx="11334938" cy="1846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Входные </a:t>
            </a:r>
            <a:r>
              <a:rPr lang="ru-RU" sz="3600" dirty="0" smtClean="0"/>
              <a:t>переменные:</a:t>
            </a:r>
            <a:endParaRPr lang="ru-R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 smtClean="0"/>
              <a:t>количество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агента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/>
              <a:t>;</a:t>
            </a:r>
            <a:endParaRPr lang="en-US" sz="3100" dirty="0" smtClean="0"/>
          </a:p>
          <a:p>
            <a:pPr lvl="1"/>
            <a:r>
              <a:rPr lang="ru-RU" sz="3100" dirty="0"/>
              <a:t>к</a:t>
            </a:r>
            <a:r>
              <a:rPr lang="ru-RU" sz="3100" dirty="0" smtClean="0"/>
              <a:t>оличество </a:t>
            </a:r>
            <a:r>
              <a:rPr lang="ru-RU" sz="3100" dirty="0"/>
              <a:t>очков здоровья </a:t>
            </a:r>
            <a:r>
              <a:rPr lang="ru-RU" sz="3100" dirty="0" smtClean="0"/>
              <a:t>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Мало, Средне, Много </a:t>
            </a:r>
            <a:r>
              <a:rPr lang="en-US" sz="3100" dirty="0" smtClean="0"/>
              <a:t>}</a:t>
            </a:r>
            <a:r>
              <a:rPr lang="ru-RU" sz="3100" dirty="0" smtClean="0"/>
              <a:t>;</a:t>
            </a:r>
            <a:endParaRPr lang="en-US" sz="3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100" dirty="0"/>
              <a:t>в</a:t>
            </a:r>
            <a:r>
              <a:rPr lang="ru-RU" sz="3100" dirty="0" smtClean="0"/>
              <a:t>идимость противника = </a:t>
            </a:r>
            <a:r>
              <a:rPr lang="en-US" sz="3100" dirty="0" smtClean="0"/>
              <a:t>{</a:t>
            </a:r>
            <a:r>
              <a:rPr lang="ru-RU" sz="3100" dirty="0" smtClean="0"/>
              <a:t> Нет, Есть </a:t>
            </a:r>
            <a:r>
              <a:rPr lang="en-US" sz="3100" dirty="0" smtClean="0"/>
              <a:t>}</a:t>
            </a:r>
            <a:r>
              <a:rPr lang="ru-RU" sz="3100" dirty="0" smtClean="0"/>
              <a:t>.</a:t>
            </a:r>
            <a:endParaRPr lang="en-US" sz="31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231" y="1358021"/>
            <a:ext cx="11860038" cy="499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переменные:</a:t>
            </a:r>
          </a:p>
          <a:p>
            <a:pPr lvl="1"/>
            <a:r>
              <a:rPr lang="ru-RU" sz="2800" dirty="0" smtClean="0"/>
              <a:t>дистанция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р</a:t>
            </a:r>
            <a:r>
              <a:rPr lang="ru-RU" sz="2800" dirty="0" smtClean="0"/>
              <a:t>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в 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за 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точек, содержащих 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/>
              <a:t>в</a:t>
            </a:r>
            <a:r>
              <a:rPr lang="ru-RU" sz="2800" dirty="0" smtClean="0"/>
              <a:t>ес точек с прямой 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r>
              <a:rPr lang="ru-RU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1919</Words>
  <Application>Microsoft Office PowerPoint</Application>
  <PresentationFormat>Широкоэкранный</PresentationFormat>
  <Paragraphs>399</Paragraphs>
  <Slides>26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Документ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Программная реализация</vt:lpstr>
      <vt:lpstr>Методика сравнения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Деревья поведения</vt:lpstr>
      <vt:lpstr>Деревья поведения</vt:lpstr>
      <vt:lpstr>Нейронные сети (определение)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119</cp:revision>
  <dcterms:created xsi:type="dcterms:W3CDTF">2017-05-28T20:33:48Z</dcterms:created>
  <dcterms:modified xsi:type="dcterms:W3CDTF">2017-06-13T20:43:42Z</dcterms:modified>
</cp:coreProperties>
</file>