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4" r:id="rId1"/>
  </p:sldMasterIdLst>
  <p:notesMasterIdLst>
    <p:notesMasterId r:id="rId31"/>
  </p:notesMasterIdLst>
  <p:sldIdLst>
    <p:sldId id="256" r:id="rId2"/>
    <p:sldId id="261" r:id="rId3"/>
    <p:sldId id="262" r:id="rId4"/>
    <p:sldId id="258" r:id="rId5"/>
    <p:sldId id="260" r:id="rId6"/>
    <p:sldId id="269" r:id="rId7"/>
    <p:sldId id="274" r:id="rId8"/>
    <p:sldId id="268" r:id="rId9"/>
    <p:sldId id="275" r:id="rId10"/>
    <p:sldId id="277" r:id="rId11"/>
    <p:sldId id="278" r:id="rId12"/>
    <p:sldId id="279" r:id="rId13"/>
    <p:sldId id="281" r:id="rId14"/>
    <p:sldId id="280" r:id="rId15"/>
    <p:sldId id="282" r:id="rId16"/>
    <p:sldId id="283" r:id="rId17"/>
    <p:sldId id="285" r:id="rId18"/>
    <p:sldId id="284" r:id="rId19"/>
    <p:sldId id="286" r:id="rId20"/>
    <p:sldId id="287" r:id="rId21"/>
    <p:sldId id="266" r:id="rId22"/>
    <p:sldId id="288" r:id="rId23"/>
    <p:sldId id="291" r:id="rId24"/>
    <p:sldId id="289" r:id="rId25"/>
    <p:sldId id="290" r:id="rId26"/>
    <p:sldId id="270" r:id="rId27"/>
    <p:sldId id="271" r:id="rId28"/>
    <p:sldId id="272" r:id="rId29"/>
    <p:sldId id="273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7" autoAdjust="0"/>
  </p:normalViewPr>
  <p:slideViewPr>
    <p:cSldViewPr snapToGrid="0">
      <p:cViewPr varScale="1">
        <p:scale>
          <a:sx n="99" d="100"/>
          <a:sy n="99" d="100"/>
        </p:scale>
        <p:origin x="78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2-слойный перцептрон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Лист1!$A$1:$A$15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11</c:v>
                </c:pt>
                <c:pt idx="7">
                  <c:v>15</c:v>
                </c:pt>
                <c:pt idx="8">
                  <c:v>21</c:v>
                </c:pt>
                <c:pt idx="9">
                  <c:v>51</c:v>
                </c:pt>
                <c:pt idx="10">
                  <c:v>101</c:v>
                </c:pt>
                <c:pt idx="11">
                  <c:v>201</c:v>
                </c:pt>
                <c:pt idx="12">
                  <c:v>501</c:v>
                </c:pt>
                <c:pt idx="13">
                  <c:v>1001</c:v>
                </c:pt>
                <c:pt idx="14">
                  <c:v>2001</c:v>
                </c:pt>
              </c:numCache>
            </c:numRef>
          </c:cat>
          <c:val>
            <c:numRef>
              <c:f>Лист1!$B$1:$B$15</c:f>
              <c:numCache>
                <c:formatCode>General</c:formatCode>
                <c:ptCount val="15"/>
                <c:pt idx="0">
                  <c:v>0.19</c:v>
                </c:pt>
                <c:pt idx="1">
                  <c:v>0.59</c:v>
                </c:pt>
                <c:pt idx="2">
                  <c:v>0.34</c:v>
                </c:pt>
                <c:pt idx="3">
                  <c:v>0.59</c:v>
                </c:pt>
                <c:pt idx="4">
                  <c:v>0.84</c:v>
                </c:pt>
                <c:pt idx="5">
                  <c:v>0.87</c:v>
                </c:pt>
                <c:pt idx="6">
                  <c:v>0.88</c:v>
                </c:pt>
                <c:pt idx="7">
                  <c:v>0.89</c:v>
                </c:pt>
                <c:pt idx="8">
                  <c:v>0.9</c:v>
                </c:pt>
                <c:pt idx="9">
                  <c:v>0.92</c:v>
                </c:pt>
                <c:pt idx="10">
                  <c:v>0.93</c:v>
                </c:pt>
                <c:pt idx="11">
                  <c:v>0.93</c:v>
                </c:pt>
                <c:pt idx="12">
                  <c:v>0.94</c:v>
                </c:pt>
                <c:pt idx="13">
                  <c:v>0.94</c:v>
                </c:pt>
                <c:pt idx="14">
                  <c:v>0.95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98E-4D60-A70F-DB8295D8A8D4}"/>
            </c:ext>
          </c:extLst>
        </c:ser>
        <c:ser>
          <c:idx val="1"/>
          <c:order val="1"/>
          <c:tx>
            <c:v>3-слойный перцептрон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Лист1!$C$1:$C$15</c:f>
              <c:numCache>
                <c:formatCode>General</c:formatCode>
                <c:ptCount val="15"/>
                <c:pt idx="0">
                  <c:v>0.19</c:v>
                </c:pt>
                <c:pt idx="1">
                  <c:v>0.59</c:v>
                </c:pt>
                <c:pt idx="2">
                  <c:v>0.19</c:v>
                </c:pt>
                <c:pt idx="3">
                  <c:v>0.59</c:v>
                </c:pt>
                <c:pt idx="4">
                  <c:v>0.19</c:v>
                </c:pt>
                <c:pt idx="5">
                  <c:v>0.19</c:v>
                </c:pt>
                <c:pt idx="6">
                  <c:v>0.19</c:v>
                </c:pt>
                <c:pt idx="7">
                  <c:v>0.19</c:v>
                </c:pt>
                <c:pt idx="8">
                  <c:v>0.59</c:v>
                </c:pt>
                <c:pt idx="9">
                  <c:v>0.59</c:v>
                </c:pt>
                <c:pt idx="10">
                  <c:v>0.78</c:v>
                </c:pt>
                <c:pt idx="11">
                  <c:v>0.81</c:v>
                </c:pt>
                <c:pt idx="12">
                  <c:v>0.83</c:v>
                </c:pt>
                <c:pt idx="13">
                  <c:v>0.83</c:v>
                </c:pt>
                <c:pt idx="14">
                  <c:v>0.84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98E-4D60-A70F-DB8295D8A8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1202368"/>
        <c:axId val="298115680"/>
      </c:lineChart>
      <c:catAx>
        <c:axId val="291202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повторов обучения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8115680"/>
        <c:crosses val="autoZero"/>
        <c:auto val="1"/>
        <c:lblAlgn val="ctr"/>
        <c:lblOffset val="100"/>
        <c:noMultiLvlLbl val="0"/>
      </c:catAx>
      <c:valAx>
        <c:axId val="29811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Максимальное качество обучения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1202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Исходы игр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Победы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41.42</c:v>
                </c:pt>
                <c:pt idx="1">
                  <c:v>43.75</c:v>
                </c:pt>
                <c:pt idx="2">
                  <c:v>40.5</c:v>
                </c:pt>
                <c:pt idx="3">
                  <c:v>38.58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Поражения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40.75</c:v>
                </c:pt>
                <c:pt idx="1">
                  <c:v>37.83</c:v>
                </c:pt>
                <c:pt idx="2">
                  <c:v>42.33</c:v>
                </c:pt>
                <c:pt idx="3">
                  <c:v>43.33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Ничьи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17.840000000000003</c:v>
                </c:pt>
                <c:pt idx="1">
                  <c:v>18.420000000000002</c:v>
                </c:pt>
                <c:pt idx="2">
                  <c:v>17.170000000000002</c:v>
                </c:pt>
                <c:pt idx="3">
                  <c:v>18.090000000000003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0207664"/>
        <c:axId val="190208224"/>
      </c:barChart>
      <c:catAx>
        <c:axId val="19020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0208224"/>
        <c:crosses val="autoZero"/>
        <c:auto val="1"/>
        <c:lblAlgn val="ctr"/>
        <c:lblOffset val="100"/>
        <c:noMultiLvlLbl val="0"/>
      </c:catAx>
      <c:valAx>
        <c:axId val="19020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Доля, 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020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Среднее время принятия решения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Лист1!$B$13</c:f>
              <c:strCache>
                <c:ptCount val="1"/>
                <c:pt idx="0">
                  <c:v>Время на решение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Лист1!$A$14:$A$17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Лист1!$B$14:$B$17</c:f>
              <c:numCache>
                <c:formatCode>General</c:formatCode>
                <c:ptCount val="4"/>
                <c:pt idx="0">
                  <c:v>6</c:v>
                </c:pt>
                <c:pt idx="1">
                  <c:v>16</c:v>
                </c:pt>
                <c:pt idx="2">
                  <c:v>671</c:v>
                </c:pt>
                <c:pt idx="3">
                  <c:v>14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0829888"/>
        <c:axId val="190830448"/>
      </c:barChart>
      <c:catAx>
        <c:axId val="19082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0830448"/>
        <c:crosses val="autoZero"/>
        <c:auto val="1"/>
        <c:lblAlgn val="ctr"/>
        <c:lblOffset val="100"/>
        <c:noMultiLvlLbl val="0"/>
      </c:catAx>
      <c:valAx>
        <c:axId val="19083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Время, мкс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0829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Нанесенный и полученный урона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Лист1!$B$22</c:f>
              <c:strCache>
                <c:ptCount val="1"/>
                <c:pt idx="0">
                  <c:v>Нанесено урона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Лист1!$A$23:$A$26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Лист1!$B$23:$B$26</c:f>
              <c:numCache>
                <c:formatCode>General</c:formatCode>
                <c:ptCount val="4"/>
                <c:pt idx="0">
                  <c:v>95.2</c:v>
                </c:pt>
                <c:pt idx="1">
                  <c:v>95.8</c:v>
                </c:pt>
                <c:pt idx="2">
                  <c:v>90.2</c:v>
                </c:pt>
                <c:pt idx="3">
                  <c:v>92.6</c:v>
                </c:pt>
              </c:numCache>
            </c:numRef>
          </c:val>
        </c:ser>
        <c:ser>
          <c:idx val="1"/>
          <c:order val="1"/>
          <c:tx>
            <c:strRef>
              <c:f>Лист1!$C$22</c:f>
              <c:strCache>
                <c:ptCount val="1"/>
                <c:pt idx="0">
                  <c:v>Получено урона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Лист1!$A$23:$A$26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Лист1!$C$23:$C$26</c:f>
              <c:numCache>
                <c:formatCode>General</c:formatCode>
                <c:ptCount val="4"/>
                <c:pt idx="0">
                  <c:v>87.9</c:v>
                </c:pt>
                <c:pt idx="1">
                  <c:v>94.4</c:v>
                </c:pt>
                <c:pt idx="2">
                  <c:v>94.8</c:v>
                </c:pt>
                <c:pt idx="3">
                  <c:v>96.6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833248"/>
        <c:axId val="190833808"/>
      </c:barChart>
      <c:catAx>
        <c:axId val="19083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0833808"/>
        <c:crosses val="autoZero"/>
        <c:auto val="1"/>
        <c:lblAlgn val="ctr"/>
        <c:lblOffset val="100"/>
        <c:noMultiLvlLbl val="0"/>
      </c:catAx>
      <c:valAx>
        <c:axId val="19083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</a:t>
                </a:r>
                <a:r>
                  <a:rPr lang="ru-RU" baseline="0"/>
                  <a:t> урона, </a:t>
                </a:r>
                <a:r>
                  <a:rPr lang="en-US" baseline="0"/>
                  <a:t>HP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0833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Доля игр, когда была взята аптечка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Лист1!$B$29</c:f>
              <c:strCache>
                <c:ptCount val="1"/>
                <c:pt idx="0">
                  <c:v>Взято аптечек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Лист1!$A$30:$A$33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Лист1!$B$30:$B$33</c:f>
              <c:numCache>
                <c:formatCode>General</c:formatCode>
                <c:ptCount val="4"/>
                <c:pt idx="0">
                  <c:v>10.5</c:v>
                </c:pt>
                <c:pt idx="1">
                  <c:v>24.7</c:v>
                </c:pt>
                <c:pt idx="2">
                  <c:v>18.899999999999999</c:v>
                </c:pt>
                <c:pt idx="3">
                  <c:v>20.3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1691712"/>
        <c:axId val="191692272"/>
      </c:barChart>
      <c:catAx>
        <c:axId val="19169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1692272"/>
        <c:crosses val="autoZero"/>
        <c:auto val="1"/>
        <c:lblAlgn val="ctr"/>
        <c:lblOffset val="100"/>
        <c:noMultiLvlLbl val="0"/>
      </c:catAx>
      <c:valAx>
        <c:axId val="19169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Доля</a:t>
                </a:r>
                <a:r>
                  <a:rPr lang="ru-RU" baseline="0"/>
                  <a:t> игр, %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1691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51218-8D5F-4B44-930F-C0F788373CCB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FD2AE-B88E-4455-A7BB-460061C00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523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D2AE-B88E-4455-A7BB-460061C00E7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44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9336-26CE-4B57-BE96-0C860D2E4682}" type="datetime1">
              <a:rPr lang="ru-RU" smtClean="0"/>
              <a:t>31.05.2017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389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CAC3-6155-4243-BBEE-4A96D6A1DCB6}" type="datetime1">
              <a:rPr lang="ru-RU" smtClean="0"/>
              <a:t>31.05.2017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65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7DC6-99DF-4817-86B5-72A98316B269}" type="datetime1">
              <a:rPr lang="ru-RU" smtClean="0"/>
              <a:t>31.05.2017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2466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36CD-62A3-47B6-A842-C54262CF01DB}" type="datetime1">
              <a:rPr lang="ru-RU" smtClean="0"/>
              <a:t>31.05.2017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44075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7F06-5892-469D-9351-079C0D419E31}" type="datetime1">
              <a:rPr lang="ru-RU" smtClean="0"/>
              <a:t>31.05.2017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93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0050-4D51-451B-86ED-6483E2653179}" type="datetime1">
              <a:rPr lang="ru-RU" smtClean="0"/>
              <a:t>31.05.2017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3479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6801-5066-4B21-9747-9D10AE46B97F}" type="datetime1">
              <a:rPr lang="ru-RU" smtClean="0"/>
              <a:t>31.05.2017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4350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BDA3-6987-481C-BAB1-3BCBF95662D2}" type="datetime1">
              <a:rPr lang="ru-RU" smtClean="0"/>
              <a:t>31.05.2017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8625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B8D8-37A6-448B-95B5-2C8ADAD89A64}" type="datetime1">
              <a:rPr lang="ru-RU" smtClean="0"/>
              <a:t>31.05.2017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695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45F94C-093F-413B-8D96-462C1AC55431}" type="datetime1">
              <a:rPr lang="ru-RU" smtClean="0"/>
              <a:t>31.05.2017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615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5FF3-79E2-41C2-B536-04978EC07CD7}" type="datetime1">
              <a:rPr lang="ru-RU" smtClean="0"/>
              <a:t>31.05.2017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2201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F1A07D-885E-4018-BCC4-531921C68FC1}" type="datetime1">
              <a:rPr lang="ru-RU" smtClean="0"/>
              <a:t>31.05.2017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FFFFFF"/>
                </a:solidFill>
              </a:defRPr>
            </a:lvl1pPr>
          </a:lstStyle>
          <a:p>
            <a:fld id="{E58024C2-D31D-4875-8231-7C9AE6162281}" type="slidenum">
              <a:rPr lang="ru-RU" smtClean="0"/>
              <a:pPr/>
              <a:t>‹#›</a:t>
            </a:fld>
            <a:r>
              <a:rPr lang="en-US" dirty="0" smtClean="0"/>
              <a:t> </a:t>
            </a:r>
            <a:r>
              <a:rPr lang="ru-RU" dirty="0" smtClean="0"/>
              <a:t>из 30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33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2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3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4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5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package" Target="../embeddings/_________Microsoft_Visio6.vsdx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1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5400" dirty="0"/>
              <a:t>ИССЛЕДОВАНИЕ МЕТОДОВ МОДЕЛИРОВАНИЯ ПРИНЯТИЯ РЕШЕНИЙ НА ПРИМЕРЕ БОТОВ В КОМПЬЮТЕРНОЙ ИГРЕ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Выполнил: </a:t>
            </a:r>
            <a:r>
              <a:rPr lang="ru-RU" dirty="0" err="1" smtClean="0"/>
              <a:t>приходько</a:t>
            </a:r>
            <a:r>
              <a:rPr lang="ru-RU" dirty="0" smtClean="0"/>
              <a:t> </a:t>
            </a:r>
            <a:r>
              <a:rPr lang="ru-RU" dirty="0" err="1" smtClean="0"/>
              <a:t>евгений</a:t>
            </a:r>
            <a:r>
              <a:rPr lang="ru-RU" dirty="0" smtClean="0"/>
              <a:t> </a:t>
            </a:r>
            <a:r>
              <a:rPr lang="ru-RU" dirty="0" err="1" smtClean="0"/>
              <a:t>владимирович</a:t>
            </a:r>
            <a:endParaRPr lang="ru-RU" dirty="0" smtClean="0"/>
          </a:p>
          <a:p>
            <a:r>
              <a:rPr lang="ru-RU" dirty="0" smtClean="0"/>
              <a:t>Руководитель: доцент, к.т.н., пак </a:t>
            </a:r>
            <a:r>
              <a:rPr lang="ru-RU" dirty="0" err="1" smtClean="0"/>
              <a:t>вадим</a:t>
            </a:r>
            <a:r>
              <a:rPr lang="ru-RU" dirty="0" smtClean="0"/>
              <a:t> </a:t>
            </a:r>
            <a:r>
              <a:rPr lang="ru-RU" dirty="0" err="1" smtClean="0"/>
              <a:t>геннадьевич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00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Конечные автоматы (реализация)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387531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Каждое состояние представляет стратегию поведения агента: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Поиск противника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Атака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Защита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Отступление и поиск аптечек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Переходы содержат условия – изменения окружающей среды, из-за которых агент должен сменить стратегию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228571"/>
              </p:ext>
            </p:extLst>
          </p:nvPr>
        </p:nvGraphicFramePr>
        <p:xfrm>
          <a:off x="5261740" y="2023962"/>
          <a:ext cx="5950743" cy="3607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isio" r:id="rId3" imgW="5467221" imgH="3314790" progId="Visio.Drawing.15">
                  <p:embed/>
                </p:oleObj>
              </mc:Choice>
              <mc:Fallback>
                <p:oleObj name="Visio" r:id="rId3" imgW="5467221" imgH="3314790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1740" y="2023962"/>
                        <a:ext cx="5950743" cy="36077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2785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Конечные автоматы (выводы)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Преимущества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Просты в разработке для агентов с небольшим количеством стратегий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Быстродействие: </a:t>
            </a:r>
            <a:r>
              <a:rPr lang="en-US" dirty="0" smtClean="0"/>
              <a:t>O(n)</a:t>
            </a:r>
            <a:r>
              <a:rPr lang="ru-RU" dirty="0" smtClean="0"/>
              <a:t>, где </a:t>
            </a:r>
            <a:r>
              <a:rPr lang="en-US" dirty="0" smtClean="0"/>
              <a:t>n – </a:t>
            </a:r>
            <a:r>
              <a:rPr lang="ru-RU" dirty="0" smtClean="0"/>
              <a:t>среднее количество исходящих переходов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Недостатки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Не подходят для реализации сложных моделей поведения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dirty="0" smtClean="0"/>
              <a:t>Добавление нового состояния требует добавления переходов из всех существующих состояний в новое и обратно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dirty="0" smtClean="0"/>
              <a:t>Добавление новой переменной в игровую модель требует проверки и обновления всех существующих переходов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dirty="0" smtClean="0"/>
              <a:t>Сложно поддерживать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dirty="0" smtClean="0"/>
              <a:t>Дублирование кода, если состояния отличаются только некоторыми деталями поведения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Поведение полностью определяется разработчиком. Агент может реагировать только на те условия окружающей среды, которые были учтены про проектировании.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11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45630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Деревья поведения (определение)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486775" cy="4023360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Деревья, в которых терминальные узлы определяют действия агента, а внутренние – выбор и организацию последовательностей действий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Каждый узел возвращает результат: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Success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Failure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Running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Основные узлы: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Последовательность – все дочерние элементы выполняются по очереди, пока кто-то не вернет </a:t>
            </a:r>
            <a:r>
              <a:rPr lang="en-US" dirty="0" smtClean="0"/>
              <a:t>Failure</a:t>
            </a:r>
            <a:r>
              <a:rPr lang="ru-RU" dirty="0"/>
              <a:t> </a:t>
            </a:r>
            <a:r>
              <a:rPr lang="ru-RU" dirty="0" smtClean="0"/>
              <a:t>или </a:t>
            </a:r>
            <a:r>
              <a:rPr lang="en-US" dirty="0" smtClean="0"/>
              <a:t>Running</a:t>
            </a:r>
            <a:r>
              <a:rPr lang="ru-RU" dirty="0" smtClean="0"/>
              <a:t> (выполняет все)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Селектор – </a:t>
            </a:r>
            <a:r>
              <a:rPr lang="ru-RU" dirty="0"/>
              <a:t>все дочерние элементы выполняются по очереди, пока кто-то не вернет </a:t>
            </a:r>
            <a:r>
              <a:rPr lang="en-US" dirty="0" smtClean="0"/>
              <a:t>Success </a:t>
            </a:r>
            <a:r>
              <a:rPr lang="ru-RU" dirty="0" smtClean="0"/>
              <a:t>или </a:t>
            </a:r>
            <a:r>
              <a:rPr lang="en-US" dirty="0" smtClean="0"/>
              <a:t>Running</a:t>
            </a:r>
            <a:r>
              <a:rPr lang="ru-RU" dirty="0" smtClean="0"/>
              <a:t> (ищет первого подходящего)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Декоратор – узел, имеющий один дочерний элемент и влияющий на его поведение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476067"/>
              </p:ext>
            </p:extLst>
          </p:nvPr>
        </p:nvGraphicFramePr>
        <p:xfrm>
          <a:off x="5758913" y="2172776"/>
          <a:ext cx="5453570" cy="3369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Visio" r:id="rId3" imgW="5133877" imgH="3171960" progId="Visio.Drawing.15">
                  <p:embed/>
                </p:oleObj>
              </mc:Choice>
              <mc:Fallback>
                <p:oleObj name="Visio" r:id="rId3" imgW="5133877" imgH="317196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8913" y="2172776"/>
                        <a:ext cx="5453570" cy="33692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6841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Деревья поведения (реализация)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Терминальные узлы: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Проверка условий (использование </a:t>
            </a:r>
            <a:r>
              <a:rPr lang="en-US" dirty="0" smtClean="0"/>
              <a:t>Success </a:t>
            </a:r>
            <a:r>
              <a:rPr lang="ru-RU" dirty="0" smtClean="0"/>
              <a:t>и </a:t>
            </a:r>
            <a:r>
              <a:rPr lang="en-US" dirty="0" smtClean="0"/>
              <a:t>Failure</a:t>
            </a:r>
            <a:r>
              <a:rPr lang="ru-RU" dirty="0" smtClean="0"/>
              <a:t> как аналогов </a:t>
            </a:r>
            <a:r>
              <a:rPr lang="en-US" dirty="0" smtClean="0"/>
              <a:t>true </a:t>
            </a:r>
            <a:r>
              <a:rPr lang="ru-RU" dirty="0" smtClean="0"/>
              <a:t>и </a:t>
            </a:r>
            <a:r>
              <a:rPr lang="en-US" dirty="0" smtClean="0"/>
              <a:t>false</a:t>
            </a:r>
            <a:r>
              <a:rPr lang="ru-RU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Действия агента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С помощью последовательностей и селекторов можно описывать ветвление аналогичное </a:t>
            </a:r>
            <a:r>
              <a:rPr lang="en-US" dirty="0" smtClean="0"/>
              <a:t>if … then … else</a:t>
            </a:r>
            <a:r>
              <a:rPr lang="ru-RU" dirty="0" smtClean="0"/>
              <a:t>, а так же объединять логические условия через аналоги </a:t>
            </a:r>
            <a:r>
              <a:rPr lang="en-US" dirty="0" smtClean="0"/>
              <a:t>AND </a:t>
            </a:r>
            <a:r>
              <a:rPr lang="ru-RU" dirty="0" smtClean="0"/>
              <a:t>и </a:t>
            </a:r>
            <a:r>
              <a:rPr lang="en-US" dirty="0" smtClean="0"/>
              <a:t>OR</a:t>
            </a:r>
            <a:r>
              <a:rPr lang="ru-RU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Три ветви: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Управление стрельбой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Настройка параметров для анализа местности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Управление движение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200503" y="30567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977709"/>
              </p:ext>
            </p:extLst>
          </p:nvPr>
        </p:nvGraphicFramePr>
        <p:xfrm>
          <a:off x="6301654" y="3197739"/>
          <a:ext cx="4854026" cy="13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Visio" r:id="rId3" imgW="4695721" imgH="1276290" progId="Visio.Drawing.15">
                  <p:embed/>
                </p:oleObj>
              </mc:Choice>
              <mc:Fallback>
                <p:oleObj name="Visio" r:id="rId3" imgW="4695721" imgH="127629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1654" y="3197739"/>
                        <a:ext cx="4854026" cy="1319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0956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Деревья поведения (реализация)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92480" y="306541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135000" y="2077205"/>
            <a:ext cx="1143996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920553"/>
              </p:ext>
            </p:extLst>
          </p:nvPr>
        </p:nvGraphicFramePr>
        <p:xfrm>
          <a:off x="5878286" y="1946576"/>
          <a:ext cx="6087488" cy="3518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Visio" r:id="rId3" imgW="6562610" imgH="3791070" progId="Visio.Drawing.15">
                  <p:embed/>
                </p:oleObj>
              </mc:Choice>
              <mc:Fallback>
                <p:oleObj name="Visio" r:id="rId3" imgW="6562610" imgH="3791070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286" y="1946576"/>
                        <a:ext cx="6087488" cy="3518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395379" y="2598450"/>
            <a:ext cx="771262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265596"/>
              </p:ext>
            </p:extLst>
          </p:nvPr>
        </p:nvGraphicFramePr>
        <p:xfrm>
          <a:off x="146982" y="2551573"/>
          <a:ext cx="5449954" cy="2308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Visio" r:id="rId5" imgW="7257932" imgH="3076650" progId="Visio.Drawing.15">
                  <p:embed/>
                </p:oleObj>
              </mc:Choice>
              <mc:Fallback>
                <p:oleObj name="Visio" r:id="rId5" imgW="7257932" imgH="3076650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82" y="2551573"/>
                        <a:ext cx="5449954" cy="23082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13685" y="5613848"/>
            <a:ext cx="508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Ветвь выбора параметров для анализа местности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7348009" y="5613848"/>
            <a:ext cx="3148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Ветвь управления движением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4409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Деревья поведения (выводы)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Преимущества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Модульность – узлы не связаны друг с другом и могут быть </a:t>
            </a:r>
            <a:r>
              <a:rPr lang="ru-RU" dirty="0" err="1" smtClean="0"/>
              <a:t>переиспользованы</a:t>
            </a:r>
            <a:r>
              <a:rPr lang="ru-RU" dirty="0" smtClean="0"/>
              <a:t> в разных ветвях одного дерева, в разных деревьях и в разных проектах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dirty="0" smtClean="0"/>
              <a:t>Простота разработки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dirty="0" smtClean="0"/>
              <a:t>Простота поддержки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dirty="0" smtClean="0"/>
              <a:t>Визуальные редакторы, позволяющие </a:t>
            </a:r>
            <a:r>
              <a:rPr lang="ru-RU" dirty="0" err="1"/>
              <a:t>геймдизайнерам</a:t>
            </a:r>
            <a:r>
              <a:rPr lang="ru-RU" dirty="0"/>
              <a:t> </a:t>
            </a:r>
            <a:r>
              <a:rPr lang="ru-RU" dirty="0" smtClean="0"/>
              <a:t>редактировать поведение агентов без привлечения программистов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Недостатки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Поведение полностью определяется разработчиком. Агент может реагировать только на те условия окружающей среды, которые были учтены про проектировании.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Быстродействие: </a:t>
            </a:r>
            <a:r>
              <a:rPr lang="en-US" dirty="0" smtClean="0"/>
              <a:t>O(n)</a:t>
            </a:r>
            <a:r>
              <a:rPr lang="ru-RU" dirty="0" smtClean="0"/>
              <a:t>, где </a:t>
            </a:r>
            <a:r>
              <a:rPr lang="en-US" dirty="0" smtClean="0"/>
              <a:t>n – </a:t>
            </a:r>
            <a:r>
              <a:rPr lang="ru-RU" dirty="0" smtClean="0"/>
              <a:t>количество  узлов в дереве. В общем случае принятие решения – это обход графа в глубину.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15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5715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Нечеткая логика (определение)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Логические переменные могут иметь значения в диапазоне </a:t>
            </a:r>
            <a:r>
              <a:rPr lang="en-US" dirty="0" smtClean="0"/>
              <a:t>[0; 1]</a:t>
            </a:r>
            <a:r>
              <a:rPr lang="ru-RU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0 – ложь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1 – истина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Промежуточные значения – частичная истинность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Нечеткие множества – множества, элементы которых могут иметь меру вхождения в это множество.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Лингвистические переменные – переменные, значения которых являются словами или предложениями естественного языка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Из лингвистических переменных можно формулировать правила нечеткого вывода, и на их основе рассчитывать значения, применяемые для принятия решений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485" y="2100051"/>
            <a:ext cx="5927063" cy="3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851062" y="5614776"/>
            <a:ext cx="4030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 лингвистической переменной </a:t>
            </a:r>
          </a:p>
          <a:p>
            <a:r>
              <a:rPr lang="ru-RU" dirty="0" smtClean="0"/>
              <a:t>  «Количество очков здоровья»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7682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Нечеткая логика (реализация)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Входные переменные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Количество очков здоровья агента</a:t>
            </a:r>
            <a:r>
              <a:rPr lang="en-US" dirty="0" smtClean="0"/>
              <a:t>: </a:t>
            </a:r>
            <a:r>
              <a:rPr lang="ru-RU" dirty="0" smtClean="0"/>
              <a:t>{ </a:t>
            </a:r>
            <a:r>
              <a:rPr lang="ru-RU" dirty="0"/>
              <a:t>Мало, Средне, Много }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Количество очков здоровья </a:t>
            </a:r>
            <a:r>
              <a:rPr lang="ru-RU" dirty="0" smtClean="0"/>
              <a:t>противника:</a:t>
            </a:r>
            <a:r>
              <a:rPr lang="en-US" dirty="0" smtClean="0"/>
              <a:t> </a:t>
            </a:r>
            <a:r>
              <a:rPr lang="ru-RU" dirty="0" smtClean="0"/>
              <a:t>{ </a:t>
            </a:r>
            <a:r>
              <a:rPr lang="ru-RU" dirty="0"/>
              <a:t>Мало, Средне, Много </a:t>
            </a:r>
            <a:r>
              <a:rPr lang="ru-RU" dirty="0" smtClean="0"/>
              <a:t>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Видимость </a:t>
            </a:r>
            <a:r>
              <a:rPr lang="ru-RU" dirty="0" smtClean="0"/>
              <a:t>противника: </a:t>
            </a:r>
            <a:r>
              <a:rPr lang="ru-RU" dirty="0"/>
              <a:t>{ Есть, Нет 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17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67911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Нечеткая логика (реализация)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Входные переменные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Количество очков здоровья </a:t>
            </a:r>
            <a:r>
              <a:rPr lang="ru-RU" dirty="0" smtClean="0"/>
              <a:t>агента</a:t>
            </a:r>
            <a:r>
              <a:rPr lang="en-US" dirty="0" smtClean="0"/>
              <a:t> (HP</a:t>
            </a:r>
            <a:r>
              <a:rPr lang="ru-RU" baseline="-25000" dirty="0" smtClean="0"/>
              <a:t>а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Количество </a:t>
            </a:r>
            <a:r>
              <a:rPr lang="ru-RU" dirty="0"/>
              <a:t>очков здоровья </a:t>
            </a:r>
            <a:r>
              <a:rPr lang="ru-RU" dirty="0" smtClean="0"/>
              <a:t>противника (</a:t>
            </a:r>
            <a:r>
              <a:rPr lang="en-US" dirty="0" smtClean="0"/>
              <a:t>HP</a:t>
            </a:r>
            <a:r>
              <a:rPr lang="ru-RU" baseline="-25000" dirty="0" smtClean="0"/>
              <a:t>п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Видимость противника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Выходные переменные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Дистанция до противника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Вес дистанции до противника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Вес точек в укрытии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Вес точек за укрытием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Вес точек за стенами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Вес точек, содержащих аптечки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Вес точек с прямой видимостью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Радиус поиска точки для движения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18</a:t>
            </a:fld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086" y="1941529"/>
            <a:ext cx="5121138" cy="2203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086" y="4051865"/>
            <a:ext cx="5121138" cy="20046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0031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Нечеткая логика (реализация)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19</a:t>
            </a:fld>
            <a:endParaRPr lang="ru-RU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190270"/>
              </p:ext>
            </p:extLst>
          </p:nvPr>
        </p:nvGraphicFramePr>
        <p:xfrm>
          <a:off x="269968" y="1846265"/>
          <a:ext cx="11425656" cy="4033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876"/>
                <a:gridCol w="1027980"/>
                <a:gridCol w="1027980"/>
                <a:gridCol w="1027980"/>
                <a:gridCol w="1027980"/>
                <a:gridCol w="1027980"/>
                <a:gridCol w="1027980"/>
                <a:gridCol w="1027980"/>
                <a:gridCol w="1027980"/>
                <a:gridCol w="1027980"/>
                <a:gridCol w="1027980"/>
                <a:gridCol w="1027980"/>
              </a:tblGrid>
              <a:tr h="27742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 gridSpan="3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Входные переменные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Выходные переменные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16144">
                <a:tc rowSpan="13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HPa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HPп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Видимость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Дистанция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дистанции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в укрытии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за укрытием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за стеной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аптечек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прямой видимости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Радиус поиска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Есть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Средняя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Средне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Есть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Близкая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Мало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Есть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Близкая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Дальняя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Средне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Мало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Близкая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Мало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Много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Дальняя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Большой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Мало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Средне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Есть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Дальняя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Большой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Мало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Мало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Большой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Близкая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Большой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Большой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Мало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Дальняя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Большой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98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Принятие решений, интеллектуальные агенты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48937" y="1845734"/>
            <a:ext cx="5286102" cy="4023360"/>
          </a:xfrm>
        </p:spPr>
        <p:txBody>
          <a:bodyPr>
            <a:normAutofit fontScale="92500" lnSpcReduction="10000"/>
          </a:bodyPr>
          <a:lstStyle/>
          <a:p>
            <a:endParaRPr lang="ru-RU" dirty="0"/>
          </a:p>
          <a:p>
            <a:r>
              <a:rPr lang="ru-RU" sz="2800" dirty="0"/>
              <a:t>Системы, принимающие решения: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Распознавание образов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Распознавание голоса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Экспертные системы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Промышленные контроллеры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Системы «Умный дом»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Робототехника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Игровые боты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…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6" name="Объект 3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086627"/>
            <a:ext cx="5303522" cy="354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0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Нечеткая логика (выводы)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Преимущества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Описание поведения агента предложениями естественного языка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Аппроксимация поведение на всю область определения переменных игровой модели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Выходные значения меняются плавно, а не резко переключаются, как в конечных автоматах и деревьях поведения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Недостатки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Большое количество правил вывода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Много ручной работы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Быстродействие: требуется перевести обычные значения в нечеткие, произвести нечеткий вывод, затем перевести нечеткие значения в обычные с использованием численного интегрирования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20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91728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Нейронные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Определения, примеры использования</a:t>
            </a:r>
          </a:p>
          <a:p>
            <a:r>
              <a:rPr lang="ru-RU" dirty="0" smtClean="0"/>
              <a:t>Реализация агента</a:t>
            </a:r>
          </a:p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21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9944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Нейронные сети (определение)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Основаны на упрощенной модели нейрона: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Взвешенная сумма входов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Функция активации (</a:t>
            </a:r>
            <a:r>
              <a:rPr lang="ru-RU" dirty="0" err="1" smtClean="0"/>
              <a:t>сигмоида</a:t>
            </a:r>
            <a:r>
              <a:rPr lang="ru-RU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Обучение за счет изменения весов </a:t>
            </a:r>
            <a:r>
              <a:rPr lang="ru-RU" dirty="0" smtClean="0"/>
              <a:t>входов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Нейроны объединяются в сети: выходы одних нейронов являются входами других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Многослойный </a:t>
            </a:r>
            <a:r>
              <a:rPr lang="ru-RU" dirty="0" err="1" smtClean="0"/>
              <a:t>перцептрон</a:t>
            </a:r>
            <a:r>
              <a:rPr lang="ru-RU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Входной слой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 </a:t>
            </a:r>
            <a:r>
              <a:rPr lang="ru-RU" dirty="0" smtClean="0"/>
              <a:t>скрытых слоев (</a:t>
            </a:r>
            <a:r>
              <a:rPr lang="en-US" dirty="0" smtClean="0"/>
              <a:t>N &gt;= 0</a:t>
            </a:r>
            <a:r>
              <a:rPr lang="ru-RU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Выходной слой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22</a:t>
            </a:fld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139" y="1809434"/>
            <a:ext cx="4437246" cy="1875279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4" y="3756788"/>
            <a:ext cx="2838796" cy="275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72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Нейронные сети (реализация)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Входные переменные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Количество очков здоровья агента</a:t>
            </a:r>
            <a:r>
              <a:rPr lang="en-US" dirty="0"/>
              <a:t> (HP</a:t>
            </a:r>
            <a:r>
              <a:rPr lang="ru-RU" baseline="-25000" dirty="0"/>
              <a:t>а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Количество очков здоровья противника (</a:t>
            </a:r>
            <a:r>
              <a:rPr lang="en-US" dirty="0"/>
              <a:t>HP</a:t>
            </a:r>
            <a:r>
              <a:rPr lang="ru-RU" baseline="-25000" dirty="0"/>
              <a:t>п</a:t>
            </a:r>
            <a:r>
              <a:rPr lang="ru-RU" dirty="0"/>
              <a:t>)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Видимость противника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Выходные переменные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Вес стратегии «Поиск противника»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Вес стратегии </a:t>
            </a:r>
            <a:r>
              <a:rPr lang="ru-RU" dirty="0" smtClean="0"/>
              <a:t>«Атака»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Вес стратегии «Защита»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Вес стратегии «Отступление и поиск противника»</a:t>
            </a: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293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Нейронные сети (реализация)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6400800" cy="402336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Обучение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Метод обратного распространения ошибки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Обучающее множество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Обучающее множество: 200 записей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100 записей используется для обучения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100 записей используется для проверки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Параметры, влияющие на обучение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Количество скрытых слоев (1 или 2)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Размер скрытого слоя (если есть)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Коэффициент </a:t>
                </a:r>
                <a:r>
                  <a:rPr lang="el-GR" dirty="0" smtClean="0">
                    <a:latin typeface="Calibri" panose="020F0502020204030204" pitchFamily="34" charset="0"/>
                  </a:rPr>
                  <a:t>β</a:t>
                </a:r>
                <a:r>
                  <a:rPr lang="ru-RU" dirty="0" smtClean="0"/>
                  <a:t> крутизны функции активации: </a:t>
                </a:r>
                <a14:m>
                  <m:oMath xmlns:m="http://schemas.openxmlformats.org/officeDocument/2006/math">
                    <m:r>
                      <a:rPr lang="en-US" i="1"/>
                      <m:t>𝑠𝑖𝑔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𝑥</m:t>
                        </m:r>
                      </m:e>
                    </m:d>
                    <m:r>
                      <a:rPr lang="ru-RU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r>
                          <a:rPr lang="ru-RU"/>
                          <m:t>1</m:t>
                        </m:r>
                      </m:num>
                      <m:den>
                        <m:r>
                          <a:rPr lang="ru-RU"/>
                          <m:t>1+</m:t>
                        </m:r>
                        <m:sSup>
                          <m:sSupPr>
                            <m:ctrlPr>
                              <a:rPr lang="ru-RU" i="1"/>
                            </m:ctrlPr>
                          </m:sSupPr>
                          <m:e>
                            <m:r>
                              <a:rPr lang="en-US" i="1"/>
                              <m:t>𝑒</m:t>
                            </m:r>
                          </m:e>
                          <m:sup>
                            <m:r>
                              <a:rPr lang="ru-RU" i="1"/>
                              <m:t>−</m:t>
                            </m:r>
                            <m:r>
                              <a:rPr lang="en-US" i="1"/>
                              <m:t>𝛽</m:t>
                            </m:r>
                            <m:r>
                              <a:rPr lang="en-US" i="1"/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ru-RU" dirty="0" smtClean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Коэффициент </a:t>
                </a:r>
                <a:r>
                  <a:rPr lang="el-GR" dirty="0" smtClean="0">
                    <a:latin typeface="Calibri" panose="020F0502020204030204" pitchFamily="34" charset="0"/>
                  </a:rPr>
                  <a:t>η</a:t>
                </a:r>
                <a:r>
                  <a:rPr lang="ru-RU" dirty="0" smtClean="0"/>
                  <a:t> скорости обучения при пересчете весов: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/>
                        </m:ctrlPr>
                      </m:sSubSupPr>
                      <m:e>
                        <m:r>
                          <a:rPr lang="en-US" i="1"/>
                          <m:t>𝑤</m:t>
                        </m:r>
                      </m:e>
                      <m:sub>
                        <m:r>
                          <a:rPr lang="ru-RU" i="1"/>
                          <m:t>𝑖𝑗</m:t>
                        </m:r>
                      </m:sub>
                      <m:sup>
                        <m:r>
                          <a:rPr lang="ru-RU" i="1"/>
                          <m:t>′</m:t>
                        </m:r>
                      </m:sup>
                    </m:sSubSup>
                    <m:r>
                      <a:rPr lang="ru-RU"/>
                      <m:t>=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𝑤</m:t>
                        </m:r>
                      </m:e>
                      <m:sub>
                        <m:r>
                          <a:rPr lang="ru-RU" i="1"/>
                          <m:t>𝑖𝑗</m:t>
                        </m:r>
                      </m:sub>
                    </m:sSub>
                    <m:r>
                      <a:rPr lang="ru-RU"/>
                      <m:t>+</m:t>
                    </m:r>
                    <m:r>
                      <m:rPr>
                        <m:sty m:val="p"/>
                      </m:rPr>
                      <a:rPr lang="ru-RU"/>
                      <m:t>η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𝛿</m:t>
                        </m:r>
                      </m:e>
                      <m:sub>
                        <m:r>
                          <a:rPr lang="en-US" i="1"/>
                          <m:t>𝑗</m:t>
                        </m:r>
                      </m:sub>
                    </m:sSub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𝑜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Количество повторов обучения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Функция обучения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y = f (x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…,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)</a:t>
                </a:r>
                <a:r>
                  <a:rPr lang="ru-RU" dirty="0" smtClean="0"/>
                  <a:t>, где </a:t>
                </a:r>
                <a:r>
                  <a:rPr lang="en-US" dirty="0" smtClean="0"/>
                  <a:t>y – </a:t>
                </a:r>
                <a:r>
                  <a:rPr lang="ru-RU" dirty="0" smtClean="0"/>
                  <a:t>качество обучения, а </a:t>
                </a:r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…,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n</a:t>
                </a:r>
                <a:r>
                  <a:rPr lang="ru-RU" dirty="0" smtClean="0"/>
                  <a:t> – параметры, влияющие на него.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Можно использовать численные методы для поиска оптимальных параметров обучения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6400800" cy="4023360"/>
              </a:xfrm>
              <a:blipFill rotWithShape="0">
                <a:blip r:embed="rId2"/>
                <a:stretch>
                  <a:fillRect l="-2095" t="-2576" r="-7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24</a:t>
            </a:fld>
            <a:endParaRPr lang="ru-RU" dirty="0" smtClean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2228686971"/>
              </p:ext>
            </p:extLst>
          </p:nvPr>
        </p:nvGraphicFramePr>
        <p:xfrm>
          <a:off x="7430703" y="1845734"/>
          <a:ext cx="4369869" cy="4237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59724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Нейронные сети (вывод)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Преимущества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Аппроксимация всего пространства значений входных переменных по нескольким известным значениям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Агент может реагировать на состояние окружающего мира, не описанное разработчиком при проектировании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Недостатки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Сложно отлаживать, т.к. нельзя определить, почему именно нейронная сеть выдала определенный результат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Сложно корректировать поведение, т.к. для внесения изменений требуется переобучение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Сложно описать реакцию на какую-то редкую ситуацию, т.к. для нее будет мало записей в обучающем множестве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25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05147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Сравнение агентов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Игра ботов друг против друга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Сбор данных в базу данных, под управлением СУБД </a:t>
            </a:r>
            <a:r>
              <a:rPr lang="en-US" dirty="0" smtClean="0"/>
              <a:t>SQLite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Обработка данных с помощью </a:t>
            </a:r>
            <a:r>
              <a:rPr lang="en-US" dirty="0" smtClean="0"/>
              <a:t>SQL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Основные критерии сравнения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Процент побед/поражений/ничьих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Среднее время принятия </a:t>
            </a:r>
            <a:r>
              <a:rPr lang="ru-RU" dirty="0" smtClean="0"/>
              <a:t>решения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Дополнительные критерии сравнения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Количество нанесенного и полученного урона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Взята ли аптечка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26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30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Сравнение агентов (основные критерии)</a:t>
            </a:r>
            <a:endParaRPr lang="ru-RU" sz="4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27</a:t>
            </a:fld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82386059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Объект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97244633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887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37075" cy="1450757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Сравнение агентов (дополнительные критерии)</a:t>
            </a:r>
            <a:endParaRPr lang="ru-RU" sz="4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28</a:t>
            </a:fld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6678865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Объект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2045638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966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Реализованы общие компоненты для управления агентом.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Рассмотрены конечные автоматы и реализован агент</a:t>
            </a:r>
            <a:r>
              <a:rPr lang="ru-RU" dirty="0"/>
              <a:t>, основанный на </a:t>
            </a:r>
            <a:r>
              <a:rPr lang="ru-RU" dirty="0" smtClean="0"/>
              <a:t>них. Определены состояния автомата и переходы между ними.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Рассмотрены </a:t>
            </a:r>
            <a:r>
              <a:rPr lang="ru-RU" dirty="0" smtClean="0"/>
              <a:t>деревья поведения </a:t>
            </a:r>
            <a:r>
              <a:rPr lang="ru-RU" dirty="0"/>
              <a:t>и реализован агент, основанный на </a:t>
            </a:r>
            <a:r>
              <a:rPr lang="ru-RU" dirty="0" smtClean="0"/>
              <a:t>них. Определены узлы дерева и его структура.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Рассмотрена нечеткая логика и </a:t>
            </a:r>
            <a:r>
              <a:rPr lang="ru-RU" dirty="0"/>
              <a:t>реализован агент, основанный на </a:t>
            </a:r>
            <a:r>
              <a:rPr lang="ru-RU" dirty="0" smtClean="0"/>
              <a:t>ней. Определены входные и выходные переменные, сформулированы правила вывода.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Рассмотрены </a:t>
            </a:r>
            <a:r>
              <a:rPr lang="ru-RU" dirty="0" smtClean="0"/>
              <a:t>нейронные сети </a:t>
            </a:r>
            <a:r>
              <a:rPr lang="ru-RU" dirty="0"/>
              <a:t>и реализован агент, основанный на </a:t>
            </a:r>
            <a:r>
              <a:rPr lang="ru-RU" dirty="0" smtClean="0"/>
              <a:t>них. Выбрана оптимальная архитектура нейронной сети.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Проведены испытания агентов (игра ботов друг против друга) и собрана статистика.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Собранные данные проанализированы и на их основе произведено сравнение методов и алгоритмов принятия решений</a:t>
            </a:r>
            <a:r>
              <a:rPr lang="ru-RU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Рекомендуемым методом принятия решений для рассматриваемой задачи выбора архитектуры бота для компьютерной игры являются деревья поведения.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29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8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Актуальность и научный интерес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Интеллектуальные системы широко распространены и активно развиваются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В открытом доступе как правило можно найти материалы о том, как была применена определенная технология в некоторой системе, а не о том, почему именно она была выбрана из множества альтернатив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Есть потребность в сравнении методов и алгоритмов принятия решений для обоснования их выбора для реализации некоторой интеллектуальной системы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Сравнивать методы необходимо на примере конкретной задачи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Задача, рассматриваемая в данной работе: выбор архитектуры для ботов в компьютерной игре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Индустрия видеоигр – наукоемкая область, быстро развивающаяся как </a:t>
            </a:r>
            <a:r>
              <a:rPr lang="ru-RU" dirty="0"/>
              <a:t>в коммерческом </a:t>
            </a:r>
            <a:r>
              <a:rPr lang="ru-RU" dirty="0" smtClean="0"/>
              <a:t>плане, так и в плане технологий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3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6248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Цель работы: </a:t>
            </a:r>
            <a:r>
              <a:rPr lang="ru-RU" dirty="0"/>
              <a:t>исследование методов моделирования принятия решений на примере ботов в компьютерной </a:t>
            </a:r>
            <a:r>
              <a:rPr lang="ru-RU" dirty="0" smtClean="0"/>
              <a:t>игре.</a:t>
            </a:r>
            <a:endParaRPr lang="ru-RU" dirty="0"/>
          </a:p>
          <a:p>
            <a:r>
              <a:rPr lang="ru-RU" dirty="0" smtClean="0"/>
              <a:t>Задачи:</a:t>
            </a:r>
          </a:p>
          <a:p>
            <a:pPr marL="635508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рассмотреть и реализовать общие компоненты для управления агентами (датчики и исполнительные механизмы); </a:t>
            </a:r>
          </a:p>
          <a:p>
            <a:pPr marL="635508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рассмотреть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существующие методы и алгоритмы принятия решений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 marL="635508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игровых ботов, использующих рассмотренные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алгоритмы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635508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сравнить полученные реализации по различным критериям;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сделать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выводы об эффективности различных методов и алгоритмов для моделирования процесса принятия решений.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17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Платформа для исследования методов и алгоритмов принятия решений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Компьютерная </a:t>
            </a:r>
            <a:r>
              <a:rPr lang="ru-RU" dirty="0" smtClean="0"/>
              <a:t>игра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Реализация: игровой движок </a:t>
            </a:r>
            <a:r>
              <a:rPr lang="en-US" dirty="0" smtClean="0"/>
              <a:t>Unity </a:t>
            </a:r>
            <a:r>
              <a:rPr lang="ru-RU" dirty="0" smtClean="0"/>
              <a:t>(</a:t>
            </a:r>
            <a:r>
              <a:rPr lang="en-US" dirty="0" smtClean="0"/>
              <a:t>C#</a:t>
            </a:r>
            <a:r>
              <a:rPr lang="ru-RU" dirty="0" smtClean="0"/>
              <a:t>)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Жанр: </a:t>
            </a:r>
            <a:r>
              <a:rPr lang="en-US" dirty="0" err="1" smtClean="0"/>
              <a:t>Topdown</a:t>
            </a:r>
            <a:r>
              <a:rPr lang="en-US" dirty="0" smtClean="0"/>
              <a:t> shooter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Классификация: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Симметричная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 нулевой суммой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 неполной информацией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Правила: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У каждого агента 100 очков здоровья. Выстрелы уменьшают очки здоровья на 10. Если очков здоровья </a:t>
            </a:r>
            <a:r>
              <a:rPr lang="en-US" dirty="0" smtClean="0"/>
              <a:t>&lt;= 0</a:t>
            </a:r>
            <a:r>
              <a:rPr lang="ru-RU" dirty="0" smtClean="0"/>
              <a:t>, агент считается проигравшим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За стенами не видно противника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Укрытия блокируют половину выстрелов, если стрелок не стоит близко к нему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 углах расположены аптечки, восстанавливающие очки здоровья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814" y="1845734"/>
            <a:ext cx="4223656" cy="42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Общие компоненты для управления агентом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42395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Управление движение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/>
              <a:t>Получает на вход целевую точку и рассчитывает маршрут до нее</a:t>
            </a:r>
            <a:endParaRPr lang="ru-RU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/>
              <a:t>Генерирование навигационной сети (</a:t>
            </a:r>
            <a:r>
              <a:rPr lang="en-US" sz="2000" dirty="0" err="1" smtClean="0"/>
              <a:t>NavMesh</a:t>
            </a:r>
            <a:r>
              <a:rPr lang="ru-RU" sz="20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/>
              <a:t>Алгоритмы поиска пути на графах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/>
              <a:t>Используются стандартные средства </a:t>
            </a:r>
            <a:r>
              <a:rPr lang="en-US" sz="2000" dirty="0" smtClean="0"/>
              <a:t>Unity</a:t>
            </a:r>
            <a:endParaRPr lang="ru-RU" sz="2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055" y="1933628"/>
            <a:ext cx="5529625" cy="405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Общие компоненты для управления агентом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3648892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Прицеливание и стрельба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Предсказание позиции для стрельбы с упреждением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036320" y="783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729031"/>
              </p:ext>
            </p:extLst>
          </p:nvPr>
        </p:nvGraphicFramePr>
        <p:xfrm>
          <a:off x="4960347" y="2089574"/>
          <a:ext cx="6176286" cy="377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3" imgW="3190810" imgH="1952640" progId="Visio.Drawing.15">
                  <p:embed/>
                </p:oleObj>
              </mc:Choice>
              <mc:Fallback>
                <p:oleObj name="Visio" r:id="rId3" imgW="3190810" imgH="1952640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347" y="2089574"/>
                        <a:ext cx="6176286" cy="37795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325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Общие компоненты для управления агентом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Анализ </a:t>
            </a:r>
            <a:r>
              <a:rPr lang="ru-RU" dirty="0" smtClean="0"/>
              <a:t>местности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Разбиение местности по сетке на массив точек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Каждая точка на сетке имеет свойства: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dirty="0" smtClean="0"/>
              <a:t>Находится ли точка за стеной относительно  противника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dirty="0"/>
              <a:t>Находится ли точка за </a:t>
            </a:r>
            <a:r>
              <a:rPr lang="ru-RU" dirty="0" smtClean="0"/>
              <a:t>укрытием </a:t>
            </a:r>
            <a:r>
              <a:rPr lang="ru-RU" dirty="0"/>
              <a:t>относительно  противника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dirty="0"/>
              <a:t>Находится ли точка </a:t>
            </a:r>
            <a:r>
              <a:rPr lang="ru-RU" dirty="0" smtClean="0"/>
              <a:t>в </a:t>
            </a:r>
            <a:r>
              <a:rPr lang="ru-RU" dirty="0"/>
              <a:t>укрытием относительно  противника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dirty="0" smtClean="0"/>
              <a:t>Есть ли в данной точке аптечка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dirty="0" smtClean="0"/>
              <a:t>Эвклидово расстояние от точки до агента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dirty="0" smtClean="0"/>
              <a:t>Эвклидово расстояние от точки до противника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Как использовать эти свойства точек, определяет система, принимающая решения</a:t>
            </a:r>
          </a:p>
          <a:p>
            <a:pPr lvl="2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648" y="1845734"/>
            <a:ext cx="4188822" cy="418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5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Конечные автоматы (определение)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Математическая модель, имеющая конечное множество состояний и конечное множество переходов между состояниями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Различные виды, в зависимости от решаемой задачи: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Классические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Иерархические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 магазинной памятью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Недетерминированные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Вероятностные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Нечеткие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27" y="2211434"/>
            <a:ext cx="4432546" cy="329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9869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273</TotalTime>
  <Words>1751</Words>
  <Application>Microsoft Office PowerPoint</Application>
  <PresentationFormat>Широкоэкранный</PresentationFormat>
  <Paragraphs>414</Paragraphs>
  <Slides>29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Symbol</vt:lpstr>
      <vt:lpstr>Times New Roman</vt:lpstr>
      <vt:lpstr>Ретро</vt:lpstr>
      <vt:lpstr>Документ Microsoft Visio</vt:lpstr>
      <vt:lpstr>ИССЛЕДОВАНИЕ МЕТОДОВ МОДЕЛИРОВАНИЯ ПРИНЯТИЯ РЕШЕНИЙ НА ПРИМЕРЕ БОТОВ В КОМПЬЮТЕРНОЙ ИГРЕ</vt:lpstr>
      <vt:lpstr>Принятие решений, интеллектуальные агенты</vt:lpstr>
      <vt:lpstr>Актуальность и научный интерес работы</vt:lpstr>
      <vt:lpstr>Цель и задачи</vt:lpstr>
      <vt:lpstr>Платформа для исследования методов и алгоритмов принятия решений</vt:lpstr>
      <vt:lpstr>Общие компоненты для управления агентом</vt:lpstr>
      <vt:lpstr>Общие компоненты для управления агентом</vt:lpstr>
      <vt:lpstr>Общие компоненты для управления агентом</vt:lpstr>
      <vt:lpstr>Конечные автоматы (определение)</vt:lpstr>
      <vt:lpstr>Конечные автоматы (реализация)</vt:lpstr>
      <vt:lpstr>Конечные автоматы (выводы)</vt:lpstr>
      <vt:lpstr>Деревья поведения (определение)</vt:lpstr>
      <vt:lpstr>Деревья поведения (реализация)</vt:lpstr>
      <vt:lpstr>Деревья поведения (реализация)</vt:lpstr>
      <vt:lpstr>Деревья поведения (выводы)</vt:lpstr>
      <vt:lpstr>Нечеткая логика (определение)</vt:lpstr>
      <vt:lpstr>Нечеткая логика (реализация)</vt:lpstr>
      <vt:lpstr>Нечеткая логика (реализация)</vt:lpstr>
      <vt:lpstr>Нечеткая логика (реализация)</vt:lpstr>
      <vt:lpstr>Нечеткая логика (выводы)</vt:lpstr>
      <vt:lpstr>Нейронные сети</vt:lpstr>
      <vt:lpstr>Нейронные сети (определение)</vt:lpstr>
      <vt:lpstr>Нейронные сети (реализация)</vt:lpstr>
      <vt:lpstr>Нейронные сети (реализация)</vt:lpstr>
      <vt:lpstr>Нейронные сети (вывод)</vt:lpstr>
      <vt:lpstr>Сравнение агентов</vt:lpstr>
      <vt:lpstr>Сравнение агентов (основные критерии)</vt:lpstr>
      <vt:lpstr>Сравнение агентов (дополнительные критерии)</vt:lpstr>
      <vt:lpstr>Результаты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МЕТОДОВ МОДЕЛИРОВАНИЯ ПРИНЯТИЯ РЕШЕНИЙ НА ПРИМЕРЕ БОТОВ В КОМПЬЮТЕРНОЙ ИГРЕ</dc:title>
  <dc:creator>fckrsns</dc:creator>
  <cp:lastModifiedBy>fckrsns</cp:lastModifiedBy>
  <cp:revision>32</cp:revision>
  <dcterms:created xsi:type="dcterms:W3CDTF">2017-05-28T20:33:48Z</dcterms:created>
  <dcterms:modified xsi:type="dcterms:W3CDTF">2017-05-31T11:28:50Z</dcterms:modified>
</cp:coreProperties>
</file>