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28"/>
  </p:notesMasterIdLst>
  <p:sldIdLst>
    <p:sldId id="256" r:id="rId2"/>
    <p:sldId id="261" r:id="rId3"/>
    <p:sldId id="262" r:id="rId4"/>
    <p:sldId id="258" r:id="rId5"/>
    <p:sldId id="260" r:id="rId6"/>
    <p:sldId id="277" r:id="rId7"/>
    <p:sldId id="278" r:id="rId8"/>
    <p:sldId id="281" r:id="rId9"/>
    <p:sldId id="280" r:id="rId10"/>
    <p:sldId id="282" r:id="rId11"/>
    <p:sldId id="292" r:id="rId12"/>
    <p:sldId id="293" r:id="rId13"/>
    <p:sldId id="286" r:id="rId14"/>
    <p:sldId id="287" r:id="rId15"/>
    <p:sldId id="291" r:id="rId16"/>
    <p:sldId id="289" r:id="rId17"/>
    <p:sldId id="294" r:id="rId18"/>
    <p:sldId id="290" r:id="rId19"/>
    <p:sldId id="270" r:id="rId20"/>
    <p:sldId id="271" r:id="rId21"/>
    <p:sldId id="272" r:id="rId22"/>
    <p:sldId id="273" r:id="rId23"/>
    <p:sldId id="295" r:id="rId24"/>
    <p:sldId id="296" r:id="rId25"/>
    <p:sldId id="297" r:id="rId26"/>
    <p:sldId id="29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2-слойный перцептрон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15</c:v>
                </c:pt>
                <c:pt idx="8">
                  <c:v>21</c:v>
                </c:pt>
                <c:pt idx="9">
                  <c:v>51</c:v>
                </c:pt>
                <c:pt idx="10">
                  <c:v>101</c:v>
                </c:pt>
                <c:pt idx="11">
                  <c:v>201</c:v>
                </c:pt>
                <c:pt idx="12">
                  <c:v>501</c:v>
                </c:pt>
                <c:pt idx="13">
                  <c:v>1001</c:v>
                </c:pt>
                <c:pt idx="14">
                  <c:v>2001</c:v>
                </c:pt>
              </c:numCache>
            </c:numRef>
          </c:cat>
          <c:val>
            <c:numRef>
              <c:f>Лист1!$B$1:$B$15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0.34</c:v>
                </c:pt>
                <c:pt idx="3">
                  <c:v>0.59</c:v>
                </c:pt>
                <c:pt idx="4">
                  <c:v>0.84</c:v>
                </c:pt>
                <c:pt idx="5">
                  <c:v>0.87</c:v>
                </c:pt>
                <c:pt idx="6">
                  <c:v>0.88</c:v>
                </c:pt>
                <c:pt idx="7">
                  <c:v>0.89</c:v>
                </c:pt>
                <c:pt idx="8">
                  <c:v>0.9</c:v>
                </c:pt>
                <c:pt idx="9">
                  <c:v>0.92</c:v>
                </c:pt>
                <c:pt idx="10">
                  <c:v>0.93</c:v>
                </c:pt>
                <c:pt idx="11">
                  <c:v>0.93</c:v>
                </c:pt>
                <c:pt idx="12">
                  <c:v>0.94</c:v>
                </c:pt>
                <c:pt idx="13">
                  <c:v>0.94</c:v>
                </c:pt>
                <c:pt idx="14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8E-4D60-A70F-DB8295D8A8D4}"/>
            </c:ext>
          </c:extLst>
        </c:ser>
        <c:ser>
          <c:idx val="1"/>
          <c:order val="1"/>
          <c:tx>
            <c:v>3-слойный перцептрон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0.19</c:v>
                </c:pt>
                <c:pt idx="3">
                  <c:v>0.59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  <c:pt idx="7">
                  <c:v>0.19</c:v>
                </c:pt>
                <c:pt idx="8">
                  <c:v>0.59</c:v>
                </c:pt>
                <c:pt idx="9">
                  <c:v>0.59</c:v>
                </c:pt>
                <c:pt idx="10">
                  <c:v>0.78</c:v>
                </c:pt>
                <c:pt idx="11">
                  <c:v>0.81</c:v>
                </c:pt>
                <c:pt idx="12">
                  <c:v>0.83</c:v>
                </c:pt>
                <c:pt idx="13">
                  <c:v>0.83</c:v>
                </c:pt>
                <c:pt idx="14">
                  <c:v>0.84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8E-4D60-A70F-DB8295D8A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361456"/>
        <c:axId val="301362576"/>
      </c:lineChart>
      <c:catAx>
        <c:axId val="301361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повторов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362576"/>
        <c:crosses val="autoZero"/>
        <c:auto val="1"/>
        <c:lblAlgn val="ctr"/>
        <c:lblOffset val="100"/>
        <c:noMultiLvlLbl val="0"/>
      </c:catAx>
      <c:valAx>
        <c:axId val="30136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Максимальное качество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36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Исходы игр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827003242241777"/>
          <c:y val="0.10825245016590301"/>
          <c:w val="0.86231820287169991"/>
          <c:h val="0.75727580803881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Победы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41.42</c:v>
                </c:pt>
                <c:pt idx="1">
                  <c:v>43.75</c:v>
                </c:pt>
                <c:pt idx="2">
                  <c:v>40.5</c:v>
                </c:pt>
                <c:pt idx="3">
                  <c:v>38.58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Поражения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40.75</c:v>
                </c:pt>
                <c:pt idx="1">
                  <c:v>37.83</c:v>
                </c:pt>
                <c:pt idx="2">
                  <c:v>42.33</c:v>
                </c:pt>
                <c:pt idx="3">
                  <c:v>43.33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Ничьи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17.840000000000003</c:v>
                </c:pt>
                <c:pt idx="1">
                  <c:v>18.420000000000002</c:v>
                </c:pt>
                <c:pt idx="2">
                  <c:v>17.170000000000002</c:v>
                </c:pt>
                <c:pt idx="3">
                  <c:v>18.090000000000003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935472"/>
        <c:axId val="205936032"/>
      </c:barChart>
      <c:catAx>
        <c:axId val="20593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936032"/>
        <c:crosses val="autoZero"/>
        <c:auto val="1"/>
        <c:lblAlgn val="ctr"/>
        <c:lblOffset val="100"/>
        <c:noMultiLvlLbl val="0"/>
      </c:catAx>
      <c:valAx>
        <c:axId val="20593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Доля,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93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Среднее время принятия решения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Лист1!$B$13</c:f>
              <c:strCache>
                <c:ptCount val="1"/>
                <c:pt idx="0">
                  <c:v>Время на решение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Лист1!$A$14:$A$17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Лист1!$B$14:$B$17</c:f>
              <c:numCache>
                <c:formatCode>General</c:formatCode>
                <c:ptCount val="4"/>
                <c:pt idx="0">
                  <c:v>6</c:v>
                </c:pt>
                <c:pt idx="1">
                  <c:v>16</c:v>
                </c:pt>
                <c:pt idx="2">
                  <c:v>671</c:v>
                </c:pt>
                <c:pt idx="3">
                  <c:v>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938272"/>
        <c:axId val="205938832"/>
      </c:barChart>
      <c:catAx>
        <c:axId val="20593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938832"/>
        <c:crosses val="autoZero"/>
        <c:auto val="1"/>
        <c:lblAlgn val="ctr"/>
        <c:lblOffset val="100"/>
        <c:noMultiLvlLbl val="0"/>
      </c:catAx>
      <c:valAx>
        <c:axId val="20593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мкс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93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Нанесенный и полученный урона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Лист1!$B$22</c:f>
              <c:strCache>
                <c:ptCount val="1"/>
                <c:pt idx="0">
                  <c:v>Нанесено урона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Лист1!$B$23:$B$26</c:f>
              <c:numCache>
                <c:formatCode>General</c:formatCode>
                <c:ptCount val="4"/>
                <c:pt idx="0">
                  <c:v>95.2</c:v>
                </c:pt>
                <c:pt idx="1">
                  <c:v>95.8</c:v>
                </c:pt>
                <c:pt idx="2">
                  <c:v>90.2</c:v>
                </c:pt>
                <c:pt idx="3">
                  <c:v>92.6</c:v>
                </c:pt>
              </c:numCache>
            </c:numRef>
          </c:val>
        </c:ser>
        <c:ser>
          <c:idx val="1"/>
          <c:order val="1"/>
          <c:tx>
            <c:strRef>
              <c:f>Лист1!$C$22</c:f>
              <c:strCache>
                <c:ptCount val="1"/>
                <c:pt idx="0">
                  <c:v>Получено урона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Лист1!$C$23:$C$26</c:f>
              <c:numCache>
                <c:formatCode>General</c:formatCode>
                <c:ptCount val="4"/>
                <c:pt idx="0">
                  <c:v>87.9</c:v>
                </c:pt>
                <c:pt idx="1">
                  <c:v>94.4</c:v>
                </c:pt>
                <c:pt idx="2">
                  <c:v>94.8</c:v>
                </c:pt>
                <c:pt idx="3">
                  <c:v>96.6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15280"/>
        <c:axId val="206915840"/>
      </c:barChart>
      <c:catAx>
        <c:axId val="20691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915840"/>
        <c:crosses val="autoZero"/>
        <c:auto val="1"/>
        <c:lblAlgn val="ctr"/>
        <c:lblOffset val="100"/>
        <c:noMultiLvlLbl val="0"/>
      </c:catAx>
      <c:valAx>
        <c:axId val="20691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урона, </a:t>
                </a:r>
                <a:r>
                  <a:rPr lang="en-US" baseline="0"/>
                  <a:t>HP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91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Доля игр, когда была взята аптечка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Лист1!$B$29</c:f>
              <c:strCache>
                <c:ptCount val="1"/>
                <c:pt idx="0">
                  <c:v>Взято аптечек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Лист1!$A$30:$A$33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Лист1!$B$30:$B$33</c:f>
              <c:numCache>
                <c:formatCode>General</c:formatCode>
                <c:ptCount val="4"/>
                <c:pt idx="0">
                  <c:v>10.5</c:v>
                </c:pt>
                <c:pt idx="1">
                  <c:v>24.7</c:v>
                </c:pt>
                <c:pt idx="2">
                  <c:v>18.899999999999999</c:v>
                </c:pt>
                <c:pt idx="3">
                  <c:v>20.3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918080"/>
        <c:axId val="206918640"/>
      </c:barChart>
      <c:catAx>
        <c:axId val="20691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918640"/>
        <c:crosses val="autoZero"/>
        <c:auto val="1"/>
        <c:lblAlgn val="ctr"/>
        <c:lblOffset val="100"/>
        <c:noMultiLvlLbl val="0"/>
      </c:catAx>
      <c:valAx>
        <c:axId val="20691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</a:t>
                </a:r>
                <a:r>
                  <a:rPr lang="ru-RU" baseline="0"/>
                  <a:t> игр, %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91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1218-8D5F-4B44-930F-C0F788373CCB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D2AE-B88E-4455-A7BB-460061C00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4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1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4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042B24-E289-4B03-B2D9-A46BE38FF6BB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0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DB41D-67F0-4914-9A46-989AFA64781D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00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30833-C397-4618-A2E9-B0F1E843D526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6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E52A37-6815-412C-ABBB-9342FEC0109E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54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642820-EA47-4517-8B3F-F5999DC4B6C2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1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FF725-8E94-4B76-8CED-7D9DDD7A584F}" type="datetime1">
              <a:rPr lang="ru-RU" smtClean="0"/>
              <a:t>31.05.2017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72BB7B-AD67-4E21-ABB7-C19EFFFAFCFF}" type="datetime1">
              <a:rPr lang="ru-RU" smtClean="0"/>
              <a:t>31.05.2017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9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BA468E-7959-44C2-A5C6-26BFBF4902AC}" type="datetime1">
              <a:rPr lang="ru-RU" smtClean="0"/>
              <a:t>31.05.2017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4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F3E22B-9012-4275-8DB1-B70C16EABBC3}" type="datetime1">
              <a:rPr lang="ru-RU" smtClean="0"/>
              <a:t>31.05.2017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CFAF3-56F0-4E0D-A0BC-CB72FFF50CD2}" type="datetime1">
              <a:rPr lang="ru-RU" smtClean="0"/>
              <a:t>31.05.2017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FFA72-D039-4D6D-AFFF-62A023C7D550}" type="datetime1">
              <a:rPr lang="ru-RU" smtClean="0"/>
              <a:t>31.05.2017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59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893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8400" y="635635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r>
              <a:rPr lang="en-US" dirty="0" smtClean="0"/>
              <a:t> </a:t>
            </a:r>
            <a:r>
              <a:rPr lang="ru-RU" dirty="0" smtClean="0"/>
              <a:t>из 30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28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Visio5.vsd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6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_________Microsoft_Visio3.vsdx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4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8159" y="2159850"/>
            <a:ext cx="11216640" cy="2017341"/>
          </a:xfrm>
        </p:spPr>
        <p:txBody>
          <a:bodyPr>
            <a:noAutofit/>
          </a:bodyPr>
          <a:lstStyle/>
          <a:p>
            <a:r>
              <a:rPr lang="ru-RU" sz="4400" dirty="0"/>
              <a:t>ИССЛЕДОВАНИЕ МЕТОДОВ МОДЕЛИРОВАНИЯ ПРИНЯТИЯ РЕШЕНИЙ НА ПРИМЕРЕ БОТОВ В КОМПЬЮТЕРНОЙ ИГРЕ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0" y="4951866"/>
            <a:ext cx="9144000" cy="926419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/>
              <a:t>П</a:t>
            </a:r>
            <a:r>
              <a:rPr lang="ru-RU" dirty="0" smtClean="0"/>
              <a:t>риходько Евгений Владимирович</a:t>
            </a:r>
            <a:endParaRPr lang="ru-RU" dirty="0" smtClean="0"/>
          </a:p>
          <a:p>
            <a:r>
              <a:rPr lang="ru-RU" dirty="0" smtClean="0"/>
              <a:t>Руководитель: доцент, к.т.н., </a:t>
            </a:r>
            <a:r>
              <a:rPr lang="ru-RU" dirty="0" smtClean="0"/>
              <a:t>Пак Вадим </a:t>
            </a:r>
            <a:r>
              <a:rPr lang="ru-RU" dirty="0"/>
              <a:t>Г</a:t>
            </a:r>
            <a:r>
              <a:rPr lang="ru-RU" dirty="0" smtClean="0"/>
              <a:t>еннадьевич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79" y="369513"/>
            <a:ext cx="10058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Великого»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«Компьютерные интеллектуальные технологии»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поведения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Модульность – узлы не связаны друг с другом и могут быть </a:t>
            </a:r>
            <a:r>
              <a:rPr lang="ru-RU" dirty="0" err="1" smtClean="0"/>
              <a:t>переиспользованы</a:t>
            </a:r>
            <a:r>
              <a:rPr lang="ru-RU" dirty="0" smtClean="0"/>
              <a:t> в разных ветвях одного дерева, в разных деревьях и в разных проектах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Поведение полностью определяется разработчиком. Агент может реагировать только на те условия окружающей среды, которые были учтены про проектировании.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Быстродействие: </a:t>
            </a:r>
            <a:r>
              <a:rPr lang="en-US" dirty="0" smtClean="0"/>
              <a:t>O(n)</a:t>
            </a:r>
            <a:r>
              <a:rPr lang="ru-RU" dirty="0" smtClean="0"/>
              <a:t>, где </a:t>
            </a:r>
            <a:r>
              <a:rPr lang="en-US" dirty="0" smtClean="0"/>
              <a:t>n – </a:t>
            </a:r>
            <a:r>
              <a:rPr lang="ru-RU" dirty="0" smtClean="0"/>
              <a:t>количество  узлов в дереве. В общем случае принятие решения – </a:t>
            </a:r>
            <a:r>
              <a:rPr lang="ru-RU" dirty="0" smtClean="0"/>
              <a:t>это полный </a:t>
            </a:r>
            <a:r>
              <a:rPr lang="ru-RU" dirty="0" smtClean="0"/>
              <a:t>обход графа в глубину.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10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71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</a:t>
            </a:r>
            <a:r>
              <a:rPr lang="ru-RU" dirty="0" smtClean="0"/>
              <a:t>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057277"/>
            <a:ext cx="9906000" cy="15891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/>
              <a:t>Входные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Количество очков здоровья </a:t>
            </a:r>
            <a:r>
              <a:rPr lang="ru-RU" sz="2800" dirty="0" smtClean="0"/>
              <a:t>агента = </a:t>
            </a:r>
            <a:r>
              <a:rPr lang="en-US" sz="2800" dirty="0" smtClean="0"/>
              <a:t>{</a:t>
            </a:r>
            <a:r>
              <a:rPr lang="ru-RU" sz="2800" dirty="0" smtClean="0"/>
              <a:t> Мало, Средне, Много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 lvl="1"/>
            <a:r>
              <a:rPr lang="ru-RU" sz="2800" dirty="0" smtClean="0"/>
              <a:t>Количество </a:t>
            </a:r>
            <a:r>
              <a:rPr lang="ru-RU" sz="2800" dirty="0"/>
              <a:t>очков здоровья </a:t>
            </a:r>
            <a:r>
              <a:rPr lang="ru-RU" sz="2800" dirty="0" smtClean="0"/>
              <a:t>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Мало, Средне, Много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Видимость противника </a:t>
            </a:r>
            <a:r>
              <a:rPr lang="ru-RU" sz="2800" dirty="0" smtClean="0"/>
              <a:t>= </a:t>
            </a:r>
            <a:r>
              <a:rPr lang="en-US" sz="2800" dirty="0" smtClean="0"/>
              <a:t>{</a:t>
            </a:r>
            <a:r>
              <a:rPr lang="ru-RU" sz="2800" dirty="0" smtClean="0"/>
              <a:t> Нет, Есть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402"/>
            <a:ext cx="5828663" cy="316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8" y="2646402"/>
            <a:ext cx="5828662" cy="31613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0411" y="5710018"/>
            <a:ext cx="426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переменных</a:t>
            </a:r>
          </a:p>
          <a:p>
            <a:pPr algn="ctr"/>
            <a:r>
              <a:rPr lang="ru-RU" dirty="0" smtClean="0"/>
              <a:t>«Количество очков здоровья»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04661" y="5710018"/>
            <a:ext cx="425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переменной</a:t>
            </a:r>
          </a:p>
          <a:p>
            <a:pPr algn="ctr"/>
            <a:r>
              <a:rPr lang="ru-RU" dirty="0" smtClean="0"/>
              <a:t>«Видимость противника»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8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</a:t>
            </a:r>
            <a:r>
              <a:rPr lang="ru-RU" dirty="0" smtClean="0"/>
              <a:t>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1475" y="1533525"/>
            <a:ext cx="11344275" cy="4822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Выходные </a:t>
            </a:r>
            <a:r>
              <a:rPr lang="ru-RU" sz="3200" dirty="0" smtClean="0"/>
              <a:t>переменные</a:t>
            </a:r>
          </a:p>
          <a:p>
            <a:pPr lvl="1"/>
            <a:r>
              <a:rPr lang="ru-RU" sz="2800" dirty="0" smtClean="0"/>
              <a:t>Дистанция до </a:t>
            </a:r>
            <a:r>
              <a:rPr lang="ru-RU" sz="2800" dirty="0" smtClean="0"/>
              <a:t>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Близкая, Средняя, Дальняя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Радиус поиска точки для движения = </a:t>
            </a:r>
            <a:r>
              <a:rPr lang="en-US" sz="2800" dirty="0" smtClean="0"/>
              <a:t>{</a:t>
            </a:r>
            <a:r>
              <a:rPr lang="ru-RU" sz="2800" dirty="0" smtClean="0"/>
              <a:t> Малый, Средний, Большой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Вес дистанции до </a:t>
            </a:r>
            <a:r>
              <a:rPr lang="ru-RU" sz="2800" dirty="0" smtClean="0"/>
              <a:t>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в </a:t>
            </a:r>
            <a:r>
              <a:rPr lang="ru-RU" sz="2800" dirty="0" smtClean="0"/>
              <a:t>укрытии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за </a:t>
            </a:r>
            <a:r>
              <a:rPr lang="ru-RU" sz="2800" dirty="0" smtClean="0"/>
              <a:t>укрытием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за </a:t>
            </a:r>
            <a:r>
              <a:rPr lang="ru-RU" sz="2800" dirty="0" smtClean="0"/>
              <a:t>стенами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точек, содержащих </a:t>
            </a:r>
            <a:r>
              <a:rPr lang="ru-RU" sz="2800" dirty="0" smtClean="0"/>
              <a:t>аптечки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с прямой </a:t>
            </a:r>
            <a:r>
              <a:rPr lang="ru-RU" sz="2800" dirty="0" smtClean="0"/>
              <a:t>видимостью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14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</a:t>
            </a:r>
            <a:r>
              <a:rPr lang="ru-RU" dirty="0" smtClean="0"/>
              <a:t>логика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06386"/>
              </p:ext>
            </p:extLst>
          </p:nvPr>
        </p:nvGraphicFramePr>
        <p:xfrm>
          <a:off x="383171" y="1371585"/>
          <a:ext cx="11425656" cy="4033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76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</a:tblGrid>
              <a:tr h="2774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6144">
                <a:tc rowSpan="1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Видимость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Дистанция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дистанции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в укрытии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укрытием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стеной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аптечек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прямой видимости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Радиус поиска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Дальняя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Много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13</a:t>
            </a:fld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46725" y="5724525"/>
            <a:ext cx="429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Табличное представление правил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98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ru-RU" dirty="0" smtClean="0"/>
              <a:t>Нечеткая логика (выводы)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Преимущества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Описание поведения агента предложениями естественного языка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Плавное изменение выходных переменных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Недостатки</a:t>
                </a:r>
              </a:p>
              <a:p>
                <a:pPr lvl="1"/>
                <a:r>
                  <a:rPr lang="ru-RU" dirty="0" smtClean="0"/>
                  <a:t>Большое количество правил вывода: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N</m:t>
                    </m:r>
                    <m:r>
                      <a:rPr lang="ru-RU"/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  <m:r>
                          <a:rPr lang="ru-RU"/>
                          <m:t>=1..</m:t>
                        </m:r>
                        <m:r>
                          <m:rPr>
                            <m:sty m:val="p"/>
                          </m:rPr>
                          <a:rPr lang="en-US"/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количество входных лингвистических переменных, </a:t>
                </a:r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  <a:r>
                  <a:rPr lang="ru-RU" dirty="0"/>
                  <a:t> – количество термов в переменной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ru-RU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Быстродействие</a:t>
                </a:r>
                <a:r>
                  <a:rPr lang="ru-RU" dirty="0" smtClean="0"/>
                  <a:t>: требуется перевести обычные значения в нечеткие, произвести нечеткий вывод, затем перевести нечеткие значения в обычные с использованием численного интегрирования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 rotWithShape="0">
                <a:blip r:embed="rId2"/>
                <a:stretch>
                  <a:fillRect l="-1217" t="-2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14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172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</a:t>
            </a:r>
            <a:r>
              <a:rPr lang="ru-RU" dirty="0" smtClean="0"/>
              <a:t>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690688"/>
            <a:ext cx="10058401" cy="41784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агента</a:t>
            </a:r>
            <a:r>
              <a:rPr lang="en-US" dirty="0"/>
              <a:t> (HP</a:t>
            </a:r>
            <a:r>
              <a:rPr lang="ru-RU" baseline="-25000" dirty="0"/>
              <a:t>а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противника (</a:t>
            </a:r>
            <a:r>
              <a:rPr lang="en-US" dirty="0"/>
              <a:t>HP</a:t>
            </a:r>
            <a:r>
              <a:rPr lang="ru-RU" baseline="-25000" dirty="0"/>
              <a:t>п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Видимость противника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Выходные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«Поиск противника»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Вес стратегии </a:t>
            </a:r>
            <a:r>
              <a:rPr lang="ru-RU" dirty="0" smtClean="0"/>
              <a:t>«Атака»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«Защита»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«Отступление и поиск противника»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9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</a:t>
            </a:r>
            <a:r>
              <a:rPr lang="ru-RU" dirty="0" smtClean="0"/>
              <a:t>сети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1925" y="1076325"/>
                <a:ext cx="12030075" cy="5124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Обучающее множество – 200 записей (100 для обучения, 100 для проверки)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Функция обучения</a:t>
                </a:r>
              </a:p>
              <a:p>
                <a:pPr lvl="1"/>
                <a:r>
                  <a:rPr lang="en-US" dirty="0" smtClean="0"/>
                  <a:t>y = f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y – </a:t>
                </a:r>
                <a:r>
                  <a:rPr lang="ru-RU" dirty="0" smtClean="0"/>
                  <a:t>качество обучения, а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ru-RU" dirty="0" smtClean="0"/>
                  <a:t> – параметры, влияющие на него.</a:t>
                </a:r>
              </a:p>
              <a:p>
                <a:pPr lvl="1"/>
                <a:r>
                  <a:rPr lang="ru-RU" dirty="0" smtClean="0"/>
                  <a:t>Можно использовать численные методы для поиска оптимальных параметров обучения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Параметры</a:t>
                </a:r>
                <a:r>
                  <a:rPr lang="ru-RU" dirty="0" smtClean="0"/>
                  <a:t>, влияющие на обучение</a:t>
                </a:r>
              </a:p>
              <a:p>
                <a:pPr lvl="1"/>
                <a:r>
                  <a:rPr lang="ru-RU" dirty="0" smtClean="0"/>
                  <a:t>Количество </a:t>
                </a:r>
                <a:r>
                  <a:rPr lang="ru-RU" dirty="0" smtClean="0"/>
                  <a:t>скрытых слоев (1 или 2)</a:t>
                </a:r>
              </a:p>
              <a:p>
                <a:pPr lvl="1"/>
                <a:r>
                  <a:rPr lang="ru-RU" dirty="0" smtClean="0"/>
                  <a:t>Размер скрытого слоя (если есть)</a:t>
                </a:r>
              </a:p>
              <a:p>
                <a:pPr lvl="1"/>
                <a:r>
                  <a:rPr lang="ru-RU" dirty="0" smtClean="0"/>
                  <a:t>Коэффициент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β</a:t>
                </a:r>
                <a:r>
                  <a:rPr lang="ru-RU" dirty="0" smtClean="0"/>
                  <a:t> крутизны функции активации: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Коэффициент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η</a:t>
                </a:r>
                <a:r>
                  <a:rPr lang="ru-RU" dirty="0" smtClean="0"/>
                  <a:t> скорости обучения при пересчете весов: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Количество повторов </a:t>
                </a:r>
                <a:r>
                  <a:rPr lang="ru-RU" dirty="0" smtClean="0"/>
                  <a:t>обучения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1076325"/>
                <a:ext cx="12030075" cy="5124450"/>
              </a:xfrm>
              <a:blipFill rotWithShape="0">
                <a:blip r:embed="rId2"/>
                <a:stretch>
                  <a:fillRect l="-1064" t="-2024" b="-1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72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17</a:t>
            </a:fld>
            <a:endParaRPr lang="ru-RU" dirty="0" smtClean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964769232"/>
              </p:ext>
            </p:extLst>
          </p:nvPr>
        </p:nvGraphicFramePr>
        <p:xfrm>
          <a:off x="523875" y="1333500"/>
          <a:ext cx="110871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2208" y="5743575"/>
            <a:ext cx="826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максимального качества обучения от количества повторов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60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dirty="0" smtClean="0"/>
              <a:t>Нейронные сети (вывод)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Аппроксимация всего пространства значений входных переменных по нескольким известным значениям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Агент может реагировать на состояние окружающего мира, не описанное разработчиком при проектировании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отлаживать, т.к. нельзя определить, почему именно нейронная сеть выдала определенный результат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корректировать поведение, т.к. для внесения изменений требуется переобучение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</a:t>
            </a:r>
            <a:r>
              <a:rPr lang="ru-RU" dirty="0" smtClean="0"/>
              <a:t>реализовать </a:t>
            </a:r>
            <a:r>
              <a:rPr lang="ru-RU" dirty="0" smtClean="0"/>
              <a:t>реакцию на </a:t>
            </a:r>
            <a:r>
              <a:rPr lang="ru-RU" dirty="0" smtClean="0"/>
              <a:t>редкую </a:t>
            </a:r>
            <a:r>
              <a:rPr lang="ru-RU" dirty="0" smtClean="0"/>
              <a:t>ситуацию, т.к. для нее будет мало записей в обучающем множестве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18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514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</a:t>
            </a:r>
            <a:r>
              <a:rPr lang="ru-RU" sz="4000" dirty="0" smtClean="0"/>
              <a:t>методов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Игра реализованных </a:t>
            </a:r>
            <a:r>
              <a:rPr lang="ru-RU" dirty="0" smtClean="0"/>
              <a:t>ботов друг против друга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данных в базу данных, под управлением СУБД </a:t>
            </a:r>
            <a:r>
              <a:rPr lang="en-US" dirty="0" smtClean="0"/>
              <a:t>SQLite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Обработка данных с помощью </a:t>
            </a:r>
            <a:r>
              <a:rPr lang="en-US" dirty="0" smtClean="0"/>
              <a:t>SQL</a:t>
            </a:r>
            <a:r>
              <a:rPr lang="ru-RU" dirty="0" smtClean="0"/>
              <a:t> и </a:t>
            </a:r>
            <a:r>
              <a:rPr lang="en-US" dirty="0" smtClean="0"/>
              <a:t>MATLAB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Основные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Процент побед/поражений/ничьих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Среднее время принятия </a:t>
            </a:r>
            <a:r>
              <a:rPr lang="ru-RU" dirty="0" smtClean="0"/>
              <a:t>решения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нанесенного и полученного урона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Взята ли аптечка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19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r>
              <a:rPr lang="ru-RU" sz="4000" dirty="0"/>
              <a:t>Принятие решений, интеллектуальные агенты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18010" y="1123406"/>
            <a:ext cx="6069875" cy="5232943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2800" dirty="0"/>
              <a:t>Системы, принимающие решения: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образов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голоса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Экспертные системы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Промышленные контроллеры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Системы «Умный дом»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Робототехника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Игровые боты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</p:txBody>
      </p:sp>
      <p:pic>
        <p:nvPicPr>
          <p:cNvPr id="6" name="Объект 3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6" y="1578725"/>
            <a:ext cx="5547359" cy="3704403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131175" y="5464909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агента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(основные критерии)</a:t>
            </a:r>
            <a:endParaRPr lang="ru-RU" sz="4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3281010"/>
              </p:ext>
            </p:extLst>
          </p:nvPr>
        </p:nvGraphicFramePr>
        <p:xfrm>
          <a:off x="428625" y="1085850"/>
          <a:ext cx="5695950" cy="509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2072673"/>
              </p:ext>
            </p:extLst>
          </p:nvPr>
        </p:nvGraphicFramePr>
        <p:xfrm>
          <a:off x="6172200" y="1085850"/>
          <a:ext cx="5581650" cy="509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86603"/>
            <a:ext cx="10758079" cy="64684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(дополнительные критерии)</a:t>
            </a:r>
            <a:endParaRPr lang="ru-RU" sz="4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3250674"/>
              </p:ext>
            </p:extLst>
          </p:nvPr>
        </p:nvGraphicFramePr>
        <p:xfrm>
          <a:off x="466725" y="933450"/>
          <a:ext cx="5553075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0922912"/>
              </p:ext>
            </p:extLst>
          </p:nvPr>
        </p:nvGraphicFramePr>
        <p:xfrm>
          <a:off x="6172199" y="933450"/>
          <a:ext cx="5562601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6326"/>
            <a:ext cx="10515600" cy="510063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Рассмотрены </a:t>
            </a:r>
            <a:r>
              <a:rPr lang="ru-RU" dirty="0" smtClean="0"/>
              <a:t>конечные автоматы и реализован агент</a:t>
            </a:r>
            <a:r>
              <a:rPr lang="ru-RU" dirty="0"/>
              <a:t>, основанный на </a:t>
            </a:r>
            <a:r>
              <a:rPr lang="ru-RU" dirty="0" smtClean="0"/>
              <a:t>них. Определены состояния автомата и переходы между ними.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деревья поведения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Определены узлы дерева и его структура.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Рассмотрена нечеткая логика и </a:t>
            </a:r>
            <a:r>
              <a:rPr lang="ru-RU" dirty="0"/>
              <a:t>реализован агент, основанный на </a:t>
            </a:r>
            <a:r>
              <a:rPr lang="ru-RU" dirty="0" smtClean="0"/>
              <a:t>ней. Определены входные и выходные переменные, сформулированы правила вывода.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нейронные сети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Выбрана оптимальная архитектура нейронной сети.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Произведено </a:t>
            </a:r>
            <a:r>
              <a:rPr lang="ru-RU" dirty="0" smtClean="0"/>
              <a:t>сравнение методов и алгоритмов принятия решений.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Рекомендуемым методом принятия решений для рассматриваемой задачи выбора архитектуры бота для компьютерной игры являются деревья поведения.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22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918"/>
          </a:xfrm>
        </p:spPr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" y="2012006"/>
            <a:ext cx="4197531" cy="3078691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23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3833525" y="2321697"/>
          <a:ext cx="4524949" cy="27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4" imgW="3190810" imgH="1952640" progId="Visio.Drawing.15">
                  <p:embed/>
                </p:oleObj>
              </mc:Choice>
              <mc:Fallback>
                <p:oleObj name="Visio" r:id="rId4" imgW="3190810" imgH="19526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525" y="2321697"/>
                        <a:ext cx="4524949" cy="276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Объект 5"/>
          <p:cNvPicPr>
            <a:picLocks noGrp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2" y="1873521"/>
            <a:ext cx="3355658" cy="3355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941" y="1476402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управления движением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9869" y="1476402"/>
            <a:ext cx="357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управление стрельбой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078450" y="1478129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анализа местности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4272" y="5469600"/>
            <a:ext cx="3600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Изображение навигационной сети</a:t>
            </a:r>
          </a:p>
          <a:p>
            <a:pPr algn="ctr"/>
            <a:r>
              <a:rPr lang="ru-RU" dirty="0" smtClean="0"/>
              <a:t>(</a:t>
            </a:r>
            <a:r>
              <a:rPr lang="en-US" dirty="0" err="1" smtClean="0"/>
              <a:t>NavMesh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66024" y="5608099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расчета упреждения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70636" y="5608099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карты весов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2"/>
          </a:xfrm>
        </p:spPr>
        <p:txBody>
          <a:bodyPr/>
          <a:lstStyle/>
          <a:p>
            <a:r>
              <a:rPr lang="ru-RU" dirty="0" smtClean="0"/>
              <a:t>Конечные автоматы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1486" y="2585538"/>
            <a:ext cx="5477692" cy="310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Математическая </a:t>
            </a:r>
            <a:r>
              <a:rPr lang="ru-RU" sz="3200" dirty="0" smtClean="0"/>
              <a:t>модель устройства, которое может находится в одном состоянии из конечного множества возможных</a:t>
            </a:r>
            <a:endParaRPr lang="ru-RU" sz="3200" dirty="0" smtClean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88" y="2108529"/>
            <a:ext cx="4066940" cy="302082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55524" y="5428337"/>
            <a:ext cx="487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Изображение конечного автомата в виде графа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 smtClean="0"/>
              <a:t>Деревья поведения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1224" y="1495425"/>
            <a:ext cx="5052830" cy="4613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Деревья, в которых терминальные узлы определяют действия агента, а внутренние – выбор и организацию последовательностей действий</a:t>
            </a:r>
          </a:p>
          <a:p>
            <a:pPr marL="0" indent="0">
              <a:buNone/>
            </a:pPr>
            <a:r>
              <a:rPr lang="ru-RU" dirty="0" smtClean="0"/>
              <a:t>Основные </a:t>
            </a:r>
            <a:r>
              <a:rPr lang="ru-RU" dirty="0" smtClean="0"/>
              <a:t>узлы: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Последовательность – все дочерние элементы выполняются по </a:t>
            </a:r>
            <a:r>
              <a:rPr lang="ru-RU" dirty="0" smtClean="0"/>
              <a:t>очереди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Селектор </a:t>
            </a:r>
            <a:r>
              <a:rPr lang="ru-RU" dirty="0" smtClean="0"/>
              <a:t>– </a:t>
            </a:r>
            <a:r>
              <a:rPr lang="ru-RU" dirty="0" smtClean="0"/>
              <a:t>выбирается первый подходящий дочерний элемент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Декоратор – узел, имеющий один дочерний элемент и влияющий на его поведение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619681" y="1495425"/>
          <a:ext cx="6020585" cy="371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5133877" imgH="3171960" progId="Visio.Drawing.15">
                  <p:embed/>
                </p:oleObj>
              </mc:Choice>
              <mc:Fallback>
                <p:oleObj name="Visio" r:id="rId3" imgW="5133877" imgH="31719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681" y="1495425"/>
                        <a:ext cx="6020585" cy="3719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0803" y="5462514"/>
            <a:ext cx="329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Пример дерева поведения для </a:t>
            </a:r>
          </a:p>
          <a:p>
            <a:pPr algn="ctr"/>
            <a:r>
              <a:rPr lang="ru-RU" dirty="0" smtClean="0"/>
              <a:t>прохода агента через дверь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53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dirty="0" smtClean="0"/>
              <a:t>Нейронные сети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49" y="1520852"/>
            <a:ext cx="7148611" cy="465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Основаны на упрощенной модели </a:t>
            </a:r>
            <a:r>
              <a:rPr lang="ru-RU" sz="3200" dirty="0" smtClean="0"/>
              <a:t>нейрона</a:t>
            </a:r>
          </a:p>
          <a:p>
            <a:pPr marL="0" indent="0">
              <a:buNone/>
            </a:pPr>
            <a:r>
              <a:rPr lang="ru-RU" sz="3200" dirty="0" smtClean="0"/>
              <a:t>Обучение </a:t>
            </a:r>
            <a:r>
              <a:rPr lang="ru-RU" sz="3200" dirty="0"/>
              <a:t>за счет изменения весов </a:t>
            </a:r>
            <a:r>
              <a:rPr lang="ru-RU" sz="3200" dirty="0" smtClean="0"/>
              <a:t>входов</a:t>
            </a:r>
          </a:p>
          <a:p>
            <a:pPr marL="0" indent="0">
              <a:buNone/>
            </a:pPr>
            <a:r>
              <a:rPr lang="ru-RU" sz="3200" dirty="0" smtClean="0"/>
              <a:t>Многослойный </a:t>
            </a:r>
            <a:r>
              <a:rPr lang="ru-RU" sz="3200" dirty="0" err="1" smtClean="0"/>
              <a:t>перцептрон</a:t>
            </a:r>
            <a:r>
              <a:rPr lang="ru-RU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Входной слой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 </a:t>
            </a:r>
            <a:r>
              <a:rPr lang="ru-RU" sz="2800" dirty="0" smtClean="0"/>
              <a:t>скрытых слоев (</a:t>
            </a:r>
            <a:r>
              <a:rPr lang="en-US" sz="2800" dirty="0" smtClean="0"/>
              <a:t>N &gt;= 0</a:t>
            </a:r>
            <a:r>
              <a:rPr lang="ru-RU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Выходной слой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88" y="1050109"/>
            <a:ext cx="4148561" cy="175327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70" y="3273877"/>
            <a:ext cx="2838796" cy="2752247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77346" y="2835940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нейрона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46912" y="6026124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6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Актуальность и научный интерес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1580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Есть </a:t>
            </a:r>
            <a:r>
              <a:rPr lang="ru-RU" sz="3200" dirty="0" smtClean="0"/>
              <a:t>потребность в сравнении методов и алгоритмов принятия решений для обоснования их выбора </a:t>
            </a:r>
            <a:r>
              <a:rPr lang="ru-RU" sz="3200" dirty="0" smtClean="0"/>
              <a:t>при реализации новых интеллектуальных систем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Сравнивать методы необходимо на примере конкретной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Задача, рассматриваемая в данной работе: выбор архитектуры для ботов в компьютерной игре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Индустрия видеоигр – наукоемкая область, быстро развивающаяся как </a:t>
            </a:r>
            <a:r>
              <a:rPr lang="ru-RU" sz="3200" dirty="0"/>
              <a:t>в коммерческом </a:t>
            </a:r>
            <a:r>
              <a:rPr lang="ru-RU" sz="3200" dirty="0" smtClean="0"/>
              <a:t>плане, так и в плане технологий</a:t>
            </a:r>
            <a:endParaRPr lang="ru-RU" sz="3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24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Цель работы: </a:t>
            </a:r>
            <a:r>
              <a:rPr lang="ru-RU" dirty="0"/>
              <a:t>исследование методов моделирования принятия решений на примере ботов в компьютерной </a:t>
            </a:r>
            <a:r>
              <a:rPr lang="ru-RU" dirty="0" smtClean="0"/>
              <a:t>игре.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существующие методы и алгоритмы принятия решений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игровых ботов, использующих рассмотренные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сравнить полученные реализации по различным критериям;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сделать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выводы об эффективности различных методов и алгоритмов для моделирования процесса принятия решений.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4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9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12990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Платформа для исследования методов и алгоритмов принятия решений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39633" y="1825625"/>
            <a:ext cx="6505303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Компьютерная игра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Реализация: игровой движок </a:t>
            </a:r>
            <a:r>
              <a:rPr lang="en-US" dirty="0" smtClean="0"/>
              <a:t>Unity </a:t>
            </a:r>
            <a:r>
              <a:rPr lang="ru-RU" dirty="0" smtClean="0"/>
              <a:t>(</a:t>
            </a:r>
            <a:r>
              <a:rPr lang="en-US" dirty="0" smtClean="0"/>
              <a:t>C#</a:t>
            </a:r>
            <a:r>
              <a:rPr lang="ru-RU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Жанр: </a:t>
            </a:r>
            <a:r>
              <a:rPr lang="en-US" dirty="0" err="1" smtClean="0"/>
              <a:t>Topdown</a:t>
            </a:r>
            <a:r>
              <a:rPr lang="en-US" dirty="0" smtClean="0"/>
              <a:t> shooter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Правила</a:t>
            </a:r>
            <a:r>
              <a:rPr lang="ru-RU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 каждого агента 100 очков здоровья. Выстрелы уменьшают очки здоровья на 10. Если очков здоровья </a:t>
            </a:r>
            <a:r>
              <a:rPr lang="en-US" dirty="0" smtClean="0"/>
              <a:t>&lt;= 0</a:t>
            </a:r>
            <a:r>
              <a:rPr lang="ru-RU" dirty="0" smtClean="0"/>
              <a:t>, агент считается проигравшим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 стенами не видно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Укрытия блокируют половину выстрелов, если стрелок не стоит близко к нему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 углах расположены аптечки, восстанавливающие очки здоровья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4" y="1499360"/>
            <a:ext cx="4223656" cy="420446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069924" y="5845419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игровой арены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2685"/>
          </a:xfrm>
        </p:spPr>
        <p:txBody>
          <a:bodyPr/>
          <a:lstStyle/>
          <a:p>
            <a:r>
              <a:rPr lang="ru-RU" dirty="0" smtClean="0"/>
              <a:t>Конечные </a:t>
            </a:r>
            <a:r>
              <a:rPr lang="ru-RU" dirty="0" smtClean="0"/>
              <a:t>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6389" y="1845734"/>
            <a:ext cx="4765351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Каждое состояние представляет стратегию поведения агента: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Поиск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Атака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Защита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Отступление и поиск аптечек</a:t>
            </a:r>
          </a:p>
          <a:p>
            <a:pPr marL="0" indent="0">
              <a:buNone/>
            </a:pPr>
            <a:r>
              <a:rPr lang="ru-RU" dirty="0" smtClean="0"/>
              <a:t>Переходы содержат условия – изменения окружающей среды, из-за которых агент должен сменить стратегию</a:t>
            </a:r>
            <a:endParaRPr lang="ru-R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55243"/>
              </p:ext>
            </p:extLst>
          </p:nvPr>
        </p:nvGraphicFramePr>
        <p:xfrm>
          <a:off x="5403057" y="1845734"/>
          <a:ext cx="5950743" cy="360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3" imgW="5467221" imgH="3314790" progId="Visio.Drawing.15">
                  <p:embed/>
                </p:oleObj>
              </mc:Choice>
              <mc:Fallback>
                <p:oleObj name="Visio" r:id="rId3" imgW="5467221" imgH="331479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057" y="1845734"/>
                        <a:ext cx="5950743" cy="3607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684428"/>
            <a:ext cx="49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Изображение конечного автомата в виде графа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8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3045"/>
          </a:xfrm>
        </p:spPr>
        <p:txBody>
          <a:bodyPr/>
          <a:lstStyle/>
          <a:p>
            <a:r>
              <a:rPr lang="ru-RU" dirty="0" smtClean="0"/>
              <a:t>Конечные автоматы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80" y="1976845"/>
            <a:ext cx="11094720" cy="4200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Просты в разработке для агентов с небольшим количеством стратегий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Быстродействие: </a:t>
            </a:r>
            <a:r>
              <a:rPr lang="en-US" dirty="0" smtClean="0"/>
              <a:t>O(n)</a:t>
            </a:r>
            <a:r>
              <a:rPr lang="ru-RU" dirty="0" smtClean="0"/>
              <a:t>, где </a:t>
            </a:r>
            <a:r>
              <a:rPr lang="en-US" dirty="0" smtClean="0"/>
              <a:t>n – </a:t>
            </a:r>
            <a:r>
              <a:rPr lang="ru-RU" dirty="0" smtClean="0"/>
              <a:t>среднее количество исходящих переходов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Не подходят для реализации сложных моделей поведения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Поведение </a:t>
            </a:r>
            <a:r>
              <a:rPr lang="ru-RU" dirty="0"/>
              <a:t>полностью определяется разработчиком. Агент может реагировать только на те условия окружающей среды, которые были учтены про проектировании.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563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826"/>
          </a:xfrm>
        </p:spPr>
        <p:txBody>
          <a:bodyPr/>
          <a:lstStyle/>
          <a:p>
            <a:r>
              <a:rPr lang="ru-RU" dirty="0" smtClean="0"/>
              <a:t>Деревья </a:t>
            </a:r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0050" y="1286575"/>
            <a:ext cx="5945853" cy="220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Каждая ветвь дерева отвечает за определенную деятельность агента:</a:t>
            </a:r>
          </a:p>
          <a:p>
            <a:pPr lvl="1"/>
            <a:r>
              <a:rPr lang="ru-RU" dirty="0" smtClean="0"/>
              <a:t>Стрельба</a:t>
            </a:r>
          </a:p>
          <a:p>
            <a:pPr lvl="1"/>
            <a:r>
              <a:rPr lang="ru-RU" dirty="0" smtClean="0"/>
              <a:t>Анализ местности</a:t>
            </a:r>
          </a:p>
          <a:p>
            <a:pPr lvl="1"/>
            <a:r>
              <a:rPr lang="ru-RU" dirty="0" smtClean="0"/>
              <a:t>Движение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00503" y="3056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03641"/>
              </p:ext>
            </p:extLst>
          </p:nvPr>
        </p:nvGraphicFramePr>
        <p:xfrm>
          <a:off x="5259728" y="1495426"/>
          <a:ext cx="6749044" cy="39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Visio" r:id="rId3" imgW="6562610" imgH="3791070" progId="Visio.Drawing.15">
                  <p:embed/>
                </p:oleObj>
              </mc:Choice>
              <mc:Fallback>
                <p:oleObj name="Visio" r:id="rId3" imgW="6562610" imgH="37910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28" y="1495426"/>
                        <a:ext cx="6749044" cy="390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00050" y="40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840015"/>
              </p:ext>
            </p:extLst>
          </p:nvPr>
        </p:nvGraphicFramePr>
        <p:xfrm>
          <a:off x="51899" y="3798126"/>
          <a:ext cx="5110276" cy="13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Visio" r:id="rId5" imgW="4695721" imgH="1276290" progId="Visio.Drawing.15">
                  <p:embed/>
                </p:oleObj>
              </mc:Choice>
              <mc:Fallback>
                <p:oleObj name="Visio" r:id="rId5" imgW="4695721" imgH="1276290" progId="Visio.Drawing.1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9" y="3798126"/>
                        <a:ext cx="5110276" cy="13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850" y="5616450"/>
            <a:ext cx="38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Обобщенный вид дерева поведения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570704" y="5616450"/>
            <a:ext cx="41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Ветвь, отвечающая за анализ местности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9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319"/>
          </a:xfrm>
        </p:spPr>
        <p:txBody>
          <a:bodyPr/>
          <a:lstStyle/>
          <a:p>
            <a:r>
              <a:rPr lang="ru-RU" dirty="0"/>
              <a:t>Деревья </a:t>
            </a:r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" y="3065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35000" y="2077205"/>
            <a:ext cx="114399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5379" y="2598450"/>
            <a:ext cx="77126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209549" y="2055767"/>
            <a:ext cx="128878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82559"/>
              </p:ext>
            </p:extLst>
          </p:nvPr>
        </p:nvGraphicFramePr>
        <p:xfrm>
          <a:off x="209550" y="2055767"/>
          <a:ext cx="4750880" cy="249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Visio" r:id="rId3" imgW="3838589" imgH="2019330" progId="Visio.Drawing.15">
                  <p:embed/>
                </p:oleObj>
              </mc:Choice>
              <mc:Fallback>
                <p:oleObj name="Visio" r:id="rId3" imgW="3838589" imgH="2019330" progId="Visio.Drawing.15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55767"/>
                        <a:ext cx="4750880" cy="2499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000" y="1690688"/>
            <a:ext cx="6923580" cy="365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0131" y="5543200"/>
            <a:ext cx="467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стрельбой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23965" y="5543200"/>
            <a:ext cx="49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движением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409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1762</Words>
  <Application>Microsoft Office PowerPoint</Application>
  <PresentationFormat>Широкоэкранный</PresentationFormat>
  <Paragraphs>385</Paragraphs>
  <Slides>26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Visio</vt:lpstr>
      <vt:lpstr>Документ Microsoft Visio</vt:lpstr>
      <vt:lpstr>ИССЛЕДОВАНИЕ МЕТОДОВ МОДЕЛИРОВАНИЯ ПРИНЯТИЯ РЕШЕНИЙ НА ПРИМЕРЕ БОТОВ В КОМПЬЮТЕРНОЙ ИГРЕ</vt:lpstr>
      <vt:lpstr>Принятие решений, интеллектуальные агенты</vt:lpstr>
      <vt:lpstr>Актуальность и научный интерес работы</vt:lpstr>
      <vt:lpstr>Цель и задачи</vt:lpstr>
      <vt:lpstr>Платформа для исследования методов и алгоритмов принятия решений</vt:lpstr>
      <vt:lpstr>Конечные автоматы</vt:lpstr>
      <vt:lpstr>Конечные автоматы (выводы)</vt:lpstr>
      <vt:lpstr>Деревья поведения</vt:lpstr>
      <vt:lpstr>Деревья поведения</vt:lpstr>
      <vt:lpstr>Деревья поведения (выводы)</vt:lpstr>
      <vt:lpstr>Нечеткая логика</vt:lpstr>
      <vt:lpstr>Нечеткая логика</vt:lpstr>
      <vt:lpstr>Нечеткая логика</vt:lpstr>
      <vt:lpstr>Нечеткая логика (выводы)</vt:lpstr>
      <vt:lpstr>Нейронные сети</vt:lpstr>
      <vt:lpstr>Нейронные сети</vt:lpstr>
      <vt:lpstr>Нейронные сети</vt:lpstr>
      <vt:lpstr>Нейронные сети (вывод)</vt:lpstr>
      <vt:lpstr>Сравнение методов</vt:lpstr>
      <vt:lpstr>Сравнение агентов (основные критерии)</vt:lpstr>
      <vt:lpstr>Сравнение агентов (дополнительные критерии)</vt:lpstr>
      <vt:lpstr>Результаты</vt:lpstr>
      <vt:lpstr>Общие компоненты для управления агентом</vt:lpstr>
      <vt:lpstr>Конечные автоматы (определение)</vt:lpstr>
      <vt:lpstr>Деревья поведения (определение)</vt:lpstr>
      <vt:lpstr>Нейронные сети (определение)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МОДЕЛИРОВАНИЯ ПРИНЯТИЯ РЕШЕНИЙ НА ПРИМЕРЕ БОТОВ В КОМПЬЮТЕРНОЙ ИГРЕ</dc:title>
  <dc:creator>fckrsns</dc:creator>
  <cp:lastModifiedBy>fckrsns</cp:lastModifiedBy>
  <cp:revision>64</cp:revision>
  <dcterms:created xsi:type="dcterms:W3CDTF">2017-05-28T20:33:48Z</dcterms:created>
  <dcterms:modified xsi:type="dcterms:W3CDTF">2017-05-31T21:31:26Z</dcterms:modified>
</cp:coreProperties>
</file>