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89" r:id="rId1"/>
  </p:sldMasterIdLst>
  <p:notesMasterIdLst>
    <p:notesMasterId r:id="rId29"/>
  </p:notesMasterIdLst>
  <p:sldIdLst>
    <p:sldId id="256" r:id="rId2"/>
    <p:sldId id="261" r:id="rId3"/>
    <p:sldId id="262" r:id="rId4"/>
    <p:sldId id="258" r:id="rId5"/>
    <p:sldId id="260" r:id="rId6"/>
    <p:sldId id="269" r:id="rId7"/>
    <p:sldId id="275" r:id="rId8"/>
    <p:sldId id="277" r:id="rId9"/>
    <p:sldId id="278" r:id="rId10"/>
    <p:sldId id="279" r:id="rId11"/>
    <p:sldId id="281" r:id="rId12"/>
    <p:sldId id="280" r:id="rId13"/>
    <p:sldId id="282" r:id="rId14"/>
    <p:sldId id="283" r:id="rId15"/>
    <p:sldId id="292" r:id="rId16"/>
    <p:sldId id="293" r:id="rId17"/>
    <p:sldId id="286" r:id="rId18"/>
    <p:sldId id="287" r:id="rId19"/>
    <p:sldId id="288" r:id="rId20"/>
    <p:sldId id="291" r:id="rId21"/>
    <p:sldId id="289" r:id="rId22"/>
    <p:sldId id="294" r:id="rId23"/>
    <p:sldId id="290" r:id="rId24"/>
    <p:sldId id="270" r:id="rId25"/>
    <p:sldId id="271" r:id="rId26"/>
    <p:sldId id="272" r:id="rId27"/>
    <p:sldId id="273" r:id="rId2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707" autoAdjust="0"/>
  </p:normalViewPr>
  <p:slideViewPr>
    <p:cSldViewPr snapToGrid="0">
      <p:cViewPr>
        <p:scale>
          <a:sx n="100" d="100"/>
          <a:sy n="100" d="100"/>
        </p:scale>
        <p:origin x="936" y="31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&#1050;&#1085;&#1080;&#1075;&#1072;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&#1050;&#1085;&#1080;&#1075;&#1072;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&#1050;&#1085;&#1080;&#1075;&#1072;1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&#1050;&#1085;&#1080;&#1075;&#1072;1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&#1050;&#1085;&#1080;&#1075;&#1072;1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v>2-слойный перцептрон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Лист1!$A$1:$A$15</c:f>
              <c:numCache>
                <c:formatCode>General</c:formatCode>
                <c:ptCount val="1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7</c:v>
                </c:pt>
                <c:pt idx="6">
                  <c:v>11</c:v>
                </c:pt>
                <c:pt idx="7">
                  <c:v>15</c:v>
                </c:pt>
                <c:pt idx="8">
                  <c:v>21</c:v>
                </c:pt>
                <c:pt idx="9">
                  <c:v>51</c:v>
                </c:pt>
                <c:pt idx="10">
                  <c:v>101</c:v>
                </c:pt>
                <c:pt idx="11">
                  <c:v>201</c:v>
                </c:pt>
                <c:pt idx="12">
                  <c:v>501</c:v>
                </c:pt>
                <c:pt idx="13">
                  <c:v>1001</c:v>
                </c:pt>
                <c:pt idx="14">
                  <c:v>2001</c:v>
                </c:pt>
              </c:numCache>
            </c:numRef>
          </c:cat>
          <c:val>
            <c:numRef>
              <c:f>Лист1!$B$1:$B$15</c:f>
              <c:numCache>
                <c:formatCode>General</c:formatCode>
                <c:ptCount val="15"/>
                <c:pt idx="0">
                  <c:v>0.19</c:v>
                </c:pt>
                <c:pt idx="1">
                  <c:v>0.59</c:v>
                </c:pt>
                <c:pt idx="2">
                  <c:v>0.34</c:v>
                </c:pt>
                <c:pt idx="3">
                  <c:v>0.59</c:v>
                </c:pt>
                <c:pt idx="4">
                  <c:v>0.84</c:v>
                </c:pt>
                <c:pt idx="5">
                  <c:v>0.87</c:v>
                </c:pt>
                <c:pt idx="6">
                  <c:v>0.88</c:v>
                </c:pt>
                <c:pt idx="7">
                  <c:v>0.89</c:v>
                </c:pt>
                <c:pt idx="8">
                  <c:v>0.9</c:v>
                </c:pt>
                <c:pt idx="9">
                  <c:v>0.92</c:v>
                </c:pt>
                <c:pt idx="10">
                  <c:v>0.93</c:v>
                </c:pt>
                <c:pt idx="11">
                  <c:v>0.93</c:v>
                </c:pt>
                <c:pt idx="12">
                  <c:v>0.94</c:v>
                </c:pt>
                <c:pt idx="13">
                  <c:v>0.94</c:v>
                </c:pt>
                <c:pt idx="14">
                  <c:v>0.95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198E-4D60-A70F-DB8295D8A8D4}"/>
            </c:ext>
          </c:extLst>
        </c:ser>
        <c:ser>
          <c:idx val="1"/>
          <c:order val="1"/>
          <c:tx>
            <c:v>3-слойный перцептрон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Лист1!$C$1:$C$15</c:f>
              <c:numCache>
                <c:formatCode>General</c:formatCode>
                <c:ptCount val="15"/>
                <c:pt idx="0">
                  <c:v>0.19</c:v>
                </c:pt>
                <c:pt idx="1">
                  <c:v>0.59</c:v>
                </c:pt>
                <c:pt idx="2">
                  <c:v>0.19</c:v>
                </c:pt>
                <c:pt idx="3">
                  <c:v>0.59</c:v>
                </c:pt>
                <c:pt idx="4">
                  <c:v>0.19</c:v>
                </c:pt>
                <c:pt idx="5">
                  <c:v>0.19</c:v>
                </c:pt>
                <c:pt idx="6">
                  <c:v>0.19</c:v>
                </c:pt>
                <c:pt idx="7">
                  <c:v>0.19</c:v>
                </c:pt>
                <c:pt idx="8">
                  <c:v>0.59</c:v>
                </c:pt>
                <c:pt idx="9">
                  <c:v>0.59</c:v>
                </c:pt>
                <c:pt idx="10">
                  <c:v>0.78</c:v>
                </c:pt>
                <c:pt idx="11">
                  <c:v>0.81</c:v>
                </c:pt>
                <c:pt idx="12">
                  <c:v>0.83</c:v>
                </c:pt>
                <c:pt idx="13">
                  <c:v>0.83</c:v>
                </c:pt>
                <c:pt idx="14">
                  <c:v>0.84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198E-4D60-A70F-DB8295D8A8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01361456"/>
        <c:axId val="301362576"/>
      </c:lineChart>
      <c:catAx>
        <c:axId val="30136145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Количество повторов обучения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301362576"/>
        <c:crosses val="autoZero"/>
        <c:auto val="1"/>
        <c:lblAlgn val="ctr"/>
        <c:lblOffset val="100"/>
        <c:noMultiLvlLbl val="0"/>
      </c:catAx>
      <c:valAx>
        <c:axId val="3013625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Максимальное качество обучения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3013614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dirty="0" smtClean="0"/>
              <a:t>Исходы игр</a:t>
            </a:r>
            <a:endParaRPr lang="ru-RU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>
        <c:manualLayout>
          <c:layoutTarget val="inner"/>
          <c:xMode val="edge"/>
          <c:yMode val="edge"/>
          <c:x val="0.10827003242241777"/>
          <c:y val="0.10825245016590301"/>
          <c:w val="0.86231820287169991"/>
          <c:h val="0.7572758080388147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Победы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Лист1!$A$2:$A$5</c:f>
              <c:strCache>
                <c:ptCount val="4"/>
                <c:pt idx="0">
                  <c:v>Конечные автоматы</c:v>
                </c:pt>
                <c:pt idx="1">
                  <c:v>Деревья поведения</c:v>
                </c:pt>
                <c:pt idx="2">
                  <c:v>Нечеткая логика</c:v>
                </c:pt>
                <c:pt idx="3">
                  <c:v>Нейронные сети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41.42</c:v>
                </c:pt>
                <c:pt idx="1">
                  <c:v>43.75</c:v>
                </c:pt>
                <c:pt idx="2">
                  <c:v>40.5</c:v>
                </c:pt>
                <c:pt idx="3">
                  <c:v>38.58</c:v>
                </c:pt>
              </c:numCache>
            </c:numRef>
          </c:val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Поражения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Лист1!$A$2:$A$5</c:f>
              <c:strCache>
                <c:ptCount val="4"/>
                <c:pt idx="0">
                  <c:v>Конечные автоматы</c:v>
                </c:pt>
                <c:pt idx="1">
                  <c:v>Деревья поведения</c:v>
                </c:pt>
                <c:pt idx="2">
                  <c:v>Нечеткая логика</c:v>
                </c:pt>
                <c:pt idx="3">
                  <c:v>Нейронные сети</c:v>
                </c:pt>
              </c:strCache>
            </c:strRef>
          </c:cat>
          <c:val>
            <c:numRef>
              <c:f>Лист1!$C$2:$C$5</c:f>
              <c:numCache>
                <c:formatCode>General</c:formatCode>
                <c:ptCount val="4"/>
                <c:pt idx="0">
                  <c:v>40.75</c:v>
                </c:pt>
                <c:pt idx="1">
                  <c:v>37.83</c:v>
                </c:pt>
                <c:pt idx="2">
                  <c:v>42.33</c:v>
                </c:pt>
                <c:pt idx="3">
                  <c:v>43.33</c:v>
                </c:pt>
              </c:numCache>
            </c:numRef>
          </c:val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Ничьи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Лист1!$A$2:$A$5</c:f>
              <c:strCache>
                <c:ptCount val="4"/>
                <c:pt idx="0">
                  <c:v>Конечные автоматы</c:v>
                </c:pt>
                <c:pt idx="1">
                  <c:v>Деревья поведения</c:v>
                </c:pt>
                <c:pt idx="2">
                  <c:v>Нечеткая логика</c:v>
                </c:pt>
                <c:pt idx="3">
                  <c:v>Нейронные сети</c:v>
                </c:pt>
              </c:strCache>
            </c:strRef>
          </c:cat>
          <c:val>
            <c:numRef>
              <c:f>Лист1!$D$2:$D$5</c:f>
              <c:numCache>
                <c:formatCode>General</c:formatCode>
                <c:ptCount val="4"/>
                <c:pt idx="0">
                  <c:v>17.840000000000003</c:v>
                </c:pt>
                <c:pt idx="1">
                  <c:v>18.420000000000002</c:v>
                </c:pt>
                <c:pt idx="2">
                  <c:v>17.170000000000002</c:v>
                </c:pt>
                <c:pt idx="3">
                  <c:v>18.090000000000003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205935472"/>
        <c:axId val="205936032"/>
      </c:barChart>
      <c:catAx>
        <c:axId val="2059354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05936032"/>
        <c:crosses val="autoZero"/>
        <c:auto val="1"/>
        <c:lblAlgn val="ctr"/>
        <c:lblOffset val="100"/>
        <c:noMultiLvlLbl val="0"/>
      </c:catAx>
      <c:valAx>
        <c:axId val="2059360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Доля, %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059354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dirty="0" smtClean="0"/>
              <a:t>Среднее время принятия решения</a:t>
            </a:r>
            <a:endParaRPr lang="ru-RU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Лист1!$B$13</c:f>
              <c:strCache>
                <c:ptCount val="1"/>
                <c:pt idx="0">
                  <c:v>Время на решение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Лист1!$A$14:$A$17</c:f>
              <c:strCache>
                <c:ptCount val="4"/>
                <c:pt idx="0">
                  <c:v>Конечные автоматы</c:v>
                </c:pt>
                <c:pt idx="1">
                  <c:v>Деревья поведения</c:v>
                </c:pt>
                <c:pt idx="2">
                  <c:v>Нечеткая логика</c:v>
                </c:pt>
                <c:pt idx="3">
                  <c:v>Нейронные сети</c:v>
                </c:pt>
              </c:strCache>
            </c:strRef>
          </c:cat>
          <c:val>
            <c:numRef>
              <c:f>Лист1!$B$14:$B$17</c:f>
              <c:numCache>
                <c:formatCode>General</c:formatCode>
                <c:ptCount val="4"/>
                <c:pt idx="0">
                  <c:v>6</c:v>
                </c:pt>
                <c:pt idx="1">
                  <c:v>16</c:v>
                </c:pt>
                <c:pt idx="2">
                  <c:v>671</c:v>
                </c:pt>
                <c:pt idx="3">
                  <c:v>14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205938272"/>
        <c:axId val="205938832"/>
      </c:barChart>
      <c:catAx>
        <c:axId val="2059382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05938832"/>
        <c:crosses val="autoZero"/>
        <c:auto val="1"/>
        <c:lblAlgn val="ctr"/>
        <c:lblOffset val="100"/>
        <c:noMultiLvlLbl val="0"/>
      </c:catAx>
      <c:valAx>
        <c:axId val="2059388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Время, мкс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059382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dirty="0" smtClean="0"/>
              <a:t>Нанесенный и полученный урона</a:t>
            </a:r>
            <a:endParaRPr lang="ru-RU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Лист1!$B$22</c:f>
              <c:strCache>
                <c:ptCount val="1"/>
                <c:pt idx="0">
                  <c:v>Нанесено урона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Лист1!$A$23:$A$26</c:f>
              <c:strCache>
                <c:ptCount val="4"/>
                <c:pt idx="0">
                  <c:v>Конечные автоматы</c:v>
                </c:pt>
                <c:pt idx="1">
                  <c:v>Деревья поведения</c:v>
                </c:pt>
                <c:pt idx="2">
                  <c:v>Нечеткая логика</c:v>
                </c:pt>
                <c:pt idx="3">
                  <c:v>Нейронные сети</c:v>
                </c:pt>
              </c:strCache>
            </c:strRef>
          </c:cat>
          <c:val>
            <c:numRef>
              <c:f>Лист1!$B$23:$B$26</c:f>
              <c:numCache>
                <c:formatCode>General</c:formatCode>
                <c:ptCount val="4"/>
                <c:pt idx="0">
                  <c:v>95.2</c:v>
                </c:pt>
                <c:pt idx="1">
                  <c:v>95.8</c:v>
                </c:pt>
                <c:pt idx="2">
                  <c:v>90.2</c:v>
                </c:pt>
                <c:pt idx="3">
                  <c:v>92.6</c:v>
                </c:pt>
              </c:numCache>
            </c:numRef>
          </c:val>
        </c:ser>
        <c:ser>
          <c:idx val="1"/>
          <c:order val="1"/>
          <c:tx>
            <c:strRef>
              <c:f>Лист1!$C$22</c:f>
              <c:strCache>
                <c:ptCount val="1"/>
                <c:pt idx="0">
                  <c:v>Получено урона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Лист1!$A$23:$A$26</c:f>
              <c:strCache>
                <c:ptCount val="4"/>
                <c:pt idx="0">
                  <c:v>Конечные автоматы</c:v>
                </c:pt>
                <c:pt idx="1">
                  <c:v>Деревья поведения</c:v>
                </c:pt>
                <c:pt idx="2">
                  <c:v>Нечеткая логика</c:v>
                </c:pt>
                <c:pt idx="3">
                  <c:v>Нейронные сети</c:v>
                </c:pt>
              </c:strCache>
            </c:strRef>
          </c:cat>
          <c:val>
            <c:numRef>
              <c:f>Лист1!$C$23:$C$26</c:f>
              <c:numCache>
                <c:formatCode>General</c:formatCode>
                <c:ptCount val="4"/>
                <c:pt idx="0">
                  <c:v>87.9</c:v>
                </c:pt>
                <c:pt idx="1">
                  <c:v>94.4</c:v>
                </c:pt>
                <c:pt idx="2">
                  <c:v>94.8</c:v>
                </c:pt>
                <c:pt idx="3">
                  <c:v>96.6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6915280"/>
        <c:axId val="206915840"/>
      </c:barChart>
      <c:catAx>
        <c:axId val="2069152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06915840"/>
        <c:crosses val="autoZero"/>
        <c:auto val="1"/>
        <c:lblAlgn val="ctr"/>
        <c:lblOffset val="100"/>
        <c:noMultiLvlLbl val="0"/>
      </c:catAx>
      <c:valAx>
        <c:axId val="2069158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Количество</a:t>
                </a:r>
                <a:r>
                  <a:rPr lang="ru-RU" baseline="0"/>
                  <a:t> урона, </a:t>
                </a:r>
                <a:r>
                  <a:rPr lang="en-US" baseline="0"/>
                  <a:t>HP</a:t>
                </a:r>
                <a:endParaRPr lang="ru-RU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069152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dirty="0" smtClean="0"/>
              <a:t>Доля игр, когда была взята аптечка</a:t>
            </a:r>
            <a:endParaRPr lang="ru-RU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Лист1!$B$29</c:f>
              <c:strCache>
                <c:ptCount val="1"/>
                <c:pt idx="0">
                  <c:v>Взято аптечек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Лист1!$A$30:$A$33</c:f>
              <c:strCache>
                <c:ptCount val="4"/>
                <c:pt idx="0">
                  <c:v>Конечные автоматы</c:v>
                </c:pt>
                <c:pt idx="1">
                  <c:v>Деревья поведения</c:v>
                </c:pt>
                <c:pt idx="2">
                  <c:v>Нечеткая логика</c:v>
                </c:pt>
                <c:pt idx="3">
                  <c:v>Нейронные сети</c:v>
                </c:pt>
              </c:strCache>
            </c:strRef>
          </c:cat>
          <c:val>
            <c:numRef>
              <c:f>Лист1!$B$30:$B$33</c:f>
              <c:numCache>
                <c:formatCode>General</c:formatCode>
                <c:ptCount val="4"/>
                <c:pt idx="0">
                  <c:v>10.5</c:v>
                </c:pt>
                <c:pt idx="1">
                  <c:v>24.7</c:v>
                </c:pt>
                <c:pt idx="2">
                  <c:v>18.899999999999999</c:v>
                </c:pt>
                <c:pt idx="3">
                  <c:v>20.3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206918080"/>
        <c:axId val="206918640"/>
      </c:barChart>
      <c:catAx>
        <c:axId val="2069180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06918640"/>
        <c:crosses val="autoZero"/>
        <c:auto val="1"/>
        <c:lblAlgn val="ctr"/>
        <c:lblOffset val="100"/>
        <c:noMultiLvlLbl val="0"/>
      </c:catAx>
      <c:valAx>
        <c:axId val="2069186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Доля</a:t>
                </a:r>
                <a:r>
                  <a:rPr lang="ru-RU" baseline="0"/>
                  <a:t> игр, %</a:t>
                </a:r>
                <a:endParaRPr lang="ru-RU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069180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image" Target="../media/image9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251218-8D5F-4B44-930F-C0F788373CCB}" type="datetimeFigureOut">
              <a:rPr lang="ru-RU" smtClean="0"/>
              <a:t>31.05.2017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4FD2AE-B88E-4455-A7BB-460061C00E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35232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4FD2AE-B88E-4455-A7BB-460061C00E7A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24464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4FD2AE-B88E-4455-A7BB-460061C00E7A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40194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4FD2AE-B88E-4455-A7BB-460061C00E7A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14407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4042B24-E289-4B03-B2D9-A46BE38FF6BB}" type="datetime1">
              <a:rPr lang="ru-RU" smtClean="0"/>
              <a:t>31.05.2017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Приходько Е.В. Исследование методов моделирования принятия решений на примере ботов в компьютерной игре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024C2-D31D-4875-8231-7C9AE6162281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35055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1DDB41D-67F0-4914-9A46-989AFA64781D}" type="datetime1">
              <a:rPr lang="ru-RU" smtClean="0"/>
              <a:t>31.05.2017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Приходько Е.В. Исследование методов моделирования принятия решений на примере ботов в компьютерной игре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024C2-D31D-4875-8231-7C9AE6162281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14003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3730833-C397-4618-A2E9-B0F1E843D526}" type="datetime1">
              <a:rPr lang="ru-RU" smtClean="0"/>
              <a:t>31.05.2017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Приходько Е.В. Исследование методов моделирования принятия решений на примере ботов в компьютерной игре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024C2-D31D-4875-8231-7C9AE6162281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89606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DE52A37-6815-412C-ABBB-9342FEC0109E}" type="datetime1">
              <a:rPr lang="ru-RU" smtClean="0"/>
              <a:t>31.05.2017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Приходько Е.В. Исследование методов моделирования принятия решений на примере ботов в компьютерной игре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024C2-D31D-4875-8231-7C9AE6162281}" type="slidenum">
              <a:rPr lang="ru-RU" smtClean="0"/>
              <a:pPr/>
              <a:t>‹#›</a:t>
            </a:fld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715459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B642820-EA47-4517-8B3F-F5999DC4B6C2}" type="datetime1">
              <a:rPr lang="ru-RU" smtClean="0"/>
              <a:t>31.05.2017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Приходько Е.В. Исследование методов моделирования принятия решений на примере ботов в компьютерной игре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024C2-D31D-4875-8231-7C9AE6162281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95107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31FF725-8E94-4B76-8CED-7D9DDD7A584F}" type="datetime1">
              <a:rPr lang="ru-RU" smtClean="0"/>
              <a:t>31.05.2017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Приходько Е.В. Исследование методов моделирования принятия решений на примере ботов в компьютерной игре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024C2-D31D-4875-8231-7C9AE6162281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45589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B72BB7B-AD67-4E21-ABB7-C19EFFFAFCFF}" type="datetime1">
              <a:rPr lang="ru-RU" smtClean="0"/>
              <a:t>31.05.2017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Приходько Е.В. Исследование методов моделирования принятия решений на примере ботов в компьютерной игре</a:t>
            </a: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024C2-D31D-4875-8231-7C9AE6162281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14926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2BA468E-7959-44C2-A5C6-26BFBF4902AC}" type="datetime1">
              <a:rPr lang="ru-RU" smtClean="0"/>
              <a:t>31.05.2017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Приходько Е.В. Исследование методов моделирования принятия решений на примере ботов в компьютерной игре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024C2-D31D-4875-8231-7C9AE6162281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35944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6F3E22B-9012-4275-8DB1-B70C16EABBC3}" type="datetime1">
              <a:rPr lang="ru-RU" smtClean="0"/>
              <a:t>31.05.2017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Приходько Е.В. Исследование методов моделирования принятия решений на примере ботов в компьютерной игре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024C2-D31D-4875-8231-7C9AE6162281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04568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7ECFAF3-56F0-4E0D-A0BC-CB72FFF50CD2}" type="datetime1">
              <a:rPr lang="ru-RU" smtClean="0"/>
              <a:t>31.05.2017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Приходько Е.В. Исследование методов моделирования принятия решений на примере ботов в компьютерной игре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024C2-D31D-4875-8231-7C9AE6162281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12529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98FFA72-D039-4D6D-AFFF-62A023C7D550}" type="datetime1">
              <a:rPr lang="ru-RU" smtClean="0"/>
              <a:t>31.05.2017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Приходько Е.В. Исследование методов моделирования принятия решений на примере ботов в компьютерной игре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024C2-D31D-4875-8231-7C9AE6162281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55594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8934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dirty="0" smtClean="0"/>
              <a:t>Приходько Е.В. Исследование методов моделирования принятия решений на примере ботов в компьютерной игре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0058400" y="6356350"/>
            <a:ext cx="1295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8024C2-D31D-4875-8231-7C9AE6162281}" type="slidenum">
              <a:rPr lang="ru-RU" smtClean="0"/>
              <a:pPr/>
              <a:t>‹#›</a:t>
            </a:fld>
            <a:r>
              <a:rPr lang="en-US" dirty="0" smtClean="0"/>
              <a:t> </a:t>
            </a:r>
            <a:r>
              <a:rPr lang="ru-RU" dirty="0" smtClean="0"/>
              <a:t>из 30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042833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798" r:id="rId9"/>
    <p:sldLayoutId id="2147483799" r:id="rId10"/>
    <p:sldLayoutId id="2147483800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____Microsoft_Visio3.vsdx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8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____Microsoft_Visio4.vsdx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0.emf"/><Relationship Id="rId5" Type="http://schemas.openxmlformats.org/officeDocument/2006/relationships/package" Target="../embeddings/_________Microsoft_Visio5.vsdx"/><Relationship Id="rId4" Type="http://schemas.openxmlformats.org/officeDocument/2006/relationships/image" Target="../media/image9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____Microsoft_Visio6.vsdx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2.emf"/><Relationship Id="rId4" Type="http://schemas.openxmlformats.org/officeDocument/2006/relationships/image" Target="../media/image11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png"/><Relationship Id="rId5" Type="http://schemas.openxmlformats.org/officeDocument/2006/relationships/image" Target="../media/image3.emf"/><Relationship Id="rId4" Type="http://schemas.openxmlformats.org/officeDocument/2006/relationships/package" Target="../embeddings/_________Microsoft_Visio1.vsdx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____Microsoft_Visio2.vsdx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7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18159" y="2159850"/>
            <a:ext cx="11216640" cy="2017341"/>
          </a:xfrm>
        </p:spPr>
        <p:txBody>
          <a:bodyPr>
            <a:noAutofit/>
          </a:bodyPr>
          <a:lstStyle/>
          <a:p>
            <a:r>
              <a:rPr lang="ru-RU" sz="4400" dirty="0"/>
              <a:t>ИССЛЕДОВАНИЕ МЕТОДОВ МОДЕЛИРОВАНИЯ ПРИНЯТИЯ РЕШЕНИЙ НА ПРИМЕРЕ БОТОВ В КОМПЬЮТЕРНОЙ ИГРЕ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54480" y="4951866"/>
            <a:ext cx="9144000" cy="926419"/>
          </a:xfrm>
        </p:spPr>
        <p:txBody>
          <a:bodyPr/>
          <a:lstStyle/>
          <a:p>
            <a:r>
              <a:rPr lang="ru-RU" dirty="0" smtClean="0"/>
              <a:t>Выполнил: </a:t>
            </a:r>
            <a:r>
              <a:rPr lang="ru-RU" dirty="0"/>
              <a:t>П</a:t>
            </a:r>
            <a:r>
              <a:rPr lang="ru-RU" dirty="0" smtClean="0"/>
              <a:t>риходько Евгений Владимирович</a:t>
            </a:r>
            <a:endParaRPr lang="ru-RU" dirty="0" smtClean="0"/>
          </a:p>
          <a:p>
            <a:r>
              <a:rPr lang="ru-RU" dirty="0" smtClean="0"/>
              <a:t>Руководитель: доцент, к.т.н., </a:t>
            </a:r>
            <a:r>
              <a:rPr lang="ru-RU" dirty="0" smtClean="0"/>
              <a:t>Пак Вадим </a:t>
            </a:r>
            <a:r>
              <a:rPr lang="ru-RU" dirty="0"/>
              <a:t>Г</a:t>
            </a:r>
            <a:r>
              <a:rPr lang="ru-RU" dirty="0" smtClean="0"/>
              <a:t>еннадьевич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097279" y="369513"/>
            <a:ext cx="1005840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cap="all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Санкт-Петербургский политехнический университет Петра Великого»</a:t>
            </a:r>
            <a:endParaRPr lang="ru-RU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Институт компьютерных наук и </a:t>
            </a:r>
            <a:r>
              <a:rPr lang="ru-RU" sz="20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технологий</a:t>
            </a:r>
            <a:endParaRPr lang="ru-RU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Кафедра «Компьютерные интеллектуальные технологии»</a:t>
            </a:r>
            <a:endParaRPr lang="ru-RU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0019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06475"/>
          </a:xfrm>
        </p:spPr>
        <p:txBody>
          <a:bodyPr/>
          <a:lstStyle/>
          <a:p>
            <a:r>
              <a:rPr lang="ru-RU" dirty="0" smtClean="0"/>
              <a:t>Деревья поведения (определение)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31224" y="1495425"/>
            <a:ext cx="5052830" cy="461341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 smtClean="0"/>
              <a:t>Деревья, в которых терминальные узлы определяют действия агента, а внутренние – выбор и организацию последовательностей действий</a:t>
            </a:r>
          </a:p>
          <a:p>
            <a:pPr marL="0" indent="0">
              <a:buNone/>
            </a:pPr>
            <a:r>
              <a:rPr lang="ru-RU" dirty="0" smtClean="0"/>
              <a:t>Основные </a:t>
            </a:r>
            <a:r>
              <a:rPr lang="ru-RU" dirty="0" smtClean="0"/>
              <a:t>узлы: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 smtClean="0"/>
              <a:t>Последовательность – все дочерние элементы выполняются по </a:t>
            </a:r>
            <a:r>
              <a:rPr lang="ru-RU" dirty="0" smtClean="0"/>
              <a:t>очереди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 smtClean="0"/>
              <a:t>Селектор </a:t>
            </a:r>
            <a:r>
              <a:rPr lang="ru-RU" dirty="0" smtClean="0"/>
              <a:t>– </a:t>
            </a:r>
            <a:r>
              <a:rPr lang="ru-RU" dirty="0" smtClean="0"/>
              <a:t>выбирается первый подходящий дочерний элемент</a:t>
            </a: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 smtClean="0"/>
              <a:t>Декоратор – узел, имеющий один дочерний элемент и влияющий на его поведение</a:t>
            </a:r>
            <a:endParaRPr lang="ru-RU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9" name="Объект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8064901"/>
              </p:ext>
            </p:extLst>
          </p:nvPr>
        </p:nvGraphicFramePr>
        <p:xfrm>
          <a:off x="5619681" y="1495425"/>
          <a:ext cx="6020585" cy="37195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7" name="Visio" r:id="rId3" imgW="5133877" imgH="3171960" progId="Visio.Drawing.15">
                  <p:embed/>
                </p:oleObj>
              </mc:Choice>
              <mc:Fallback>
                <p:oleObj name="Visio" r:id="rId3" imgW="5133877" imgH="3171960" progId="Visio.Drawing.15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9681" y="1495425"/>
                        <a:ext cx="6020585" cy="371958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Приходько Е.В. Исследование методов моделирования принятия решений на примере ботов в компьютерной игре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024C2-D31D-4875-8231-7C9AE6162281}" type="slidenum">
              <a:rPr lang="ru-RU" smtClean="0"/>
              <a:pPr/>
              <a:t>10</a:t>
            </a:fld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6980803" y="5462514"/>
            <a:ext cx="32983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 smtClean="0"/>
              <a:t>Пример дерева поведения для </a:t>
            </a:r>
          </a:p>
          <a:p>
            <a:pPr algn="ctr"/>
            <a:r>
              <a:rPr lang="ru-RU" dirty="0" smtClean="0"/>
              <a:t>прохода агента через дверь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568415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09826"/>
          </a:xfrm>
        </p:spPr>
        <p:txBody>
          <a:bodyPr/>
          <a:lstStyle/>
          <a:p>
            <a:r>
              <a:rPr lang="ru-RU" dirty="0" smtClean="0"/>
              <a:t>Деревья поведения (реализация)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254922" y="1495425"/>
            <a:ext cx="5945853" cy="22002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Каждая ветвь дерева отвечает за определенную деятельность агента:</a:t>
            </a:r>
          </a:p>
          <a:p>
            <a:pPr lvl="1"/>
            <a:r>
              <a:rPr lang="ru-RU" dirty="0" smtClean="0"/>
              <a:t>Стрельба</a:t>
            </a:r>
          </a:p>
          <a:p>
            <a:pPr lvl="1"/>
            <a:r>
              <a:rPr lang="ru-RU" dirty="0" smtClean="0"/>
              <a:t>Анализ местности</a:t>
            </a:r>
          </a:p>
          <a:p>
            <a:pPr lvl="1"/>
            <a:r>
              <a:rPr lang="ru-RU" dirty="0" smtClean="0"/>
              <a:t>Движение</a:t>
            </a:r>
            <a:endParaRPr lang="ru-RU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6200503" y="305670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Приходько Е.В. Исследование методов моделирования принятия решений на примере ботов в компьютерной игре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024C2-D31D-4875-8231-7C9AE6162281}" type="slidenum">
              <a:rPr lang="ru-RU" smtClean="0"/>
              <a:pPr/>
              <a:t>11</a:t>
            </a:fld>
            <a:endParaRPr lang="ru-RU" dirty="0"/>
          </a:p>
        </p:txBody>
      </p:sp>
      <p:graphicFrame>
        <p:nvGraphicFramePr>
          <p:cNvPr id="9" name="Объект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1003641"/>
              </p:ext>
            </p:extLst>
          </p:nvPr>
        </p:nvGraphicFramePr>
        <p:xfrm>
          <a:off x="5259728" y="1495426"/>
          <a:ext cx="6749044" cy="390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8" name="Visio" r:id="rId3" imgW="6562610" imgH="3791070" progId="Visio.Drawing.15">
                  <p:embed/>
                </p:oleObj>
              </mc:Choice>
              <mc:Fallback>
                <p:oleObj name="Visio" r:id="rId3" imgW="6562610" imgH="3791070" progId="Visio.Drawing.1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9728" y="1495426"/>
                        <a:ext cx="6749044" cy="39005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17"/>
          <p:cNvSpPr>
            <a:spLocks noChangeArrowheads="1"/>
          </p:cNvSpPr>
          <p:nvPr/>
        </p:nvSpPr>
        <p:spPr bwMode="auto">
          <a:xfrm>
            <a:off x="400050" y="40179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1" name="Объект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6143304"/>
              </p:ext>
            </p:extLst>
          </p:nvPr>
        </p:nvGraphicFramePr>
        <p:xfrm>
          <a:off x="55686" y="3905250"/>
          <a:ext cx="5110276" cy="13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9" name="Visio" r:id="rId5" imgW="4695721" imgH="1276290" progId="Visio.Drawing.15">
                  <p:embed/>
                </p:oleObj>
              </mc:Choice>
              <mc:Fallback>
                <p:oleObj name="Visio" r:id="rId5" imgW="4695721" imgH="1276290" progId="Visio.Drawing.15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86" y="3905250"/>
                        <a:ext cx="5110276" cy="13890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704850" y="5616450"/>
            <a:ext cx="3804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Обобщенный вид дерева поведения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6570704" y="5616450"/>
            <a:ext cx="4127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Ветвь, отвечающая за анализ местности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809561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Деревья поведения (реализация)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792480" y="306541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5135000" y="2077205"/>
            <a:ext cx="1143996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2395379" y="2598450"/>
            <a:ext cx="7712624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Приходько Е.В. Исследование методов моделирования принятия решений на примере ботов в компьютерной игре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024C2-D31D-4875-8231-7C9AE6162281}" type="slidenum">
              <a:rPr lang="ru-RU" smtClean="0"/>
              <a:pPr/>
              <a:t>12</a:t>
            </a:fld>
            <a:endParaRPr lang="ru-RU" dirty="0"/>
          </a:p>
        </p:txBody>
      </p:sp>
      <p:sp>
        <p:nvSpPr>
          <p:cNvPr id="6" name="Rectangle 42"/>
          <p:cNvSpPr>
            <a:spLocks noChangeArrowheads="1"/>
          </p:cNvSpPr>
          <p:nvPr/>
        </p:nvSpPr>
        <p:spPr bwMode="auto">
          <a:xfrm>
            <a:off x="209549" y="2055767"/>
            <a:ext cx="12887821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7982559"/>
              </p:ext>
            </p:extLst>
          </p:nvPr>
        </p:nvGraphicFramePr>
        <p:xfrm>
          <a:off x="209550" y="2055767"/>
          <a:ext cx="4750880" cy="24992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4" name="Visio" r:id="rId3" imgW="3838589" imgH="2019330" progId="Visio.Drawing.15">
                  <p:embed/>
                </p:oleObj>
              </mc:Choice>
              <mc:Fallback>
                <p:oleObj name="Visio" r:id="rId3" imgW="3838589" imgH="2019330" progId="Visio.Drawing.15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550" y="2055767"/>
                        <a:ext cx="4750880" cy="249922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Рисунок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35000" y="1690688"/>
            <a:ext cx="6923580" cy="365202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60131" y="5543200"/>
            <a:ext cx="4674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Ветвь, отвечающая за управление стрельбой </a:t>
            </a:r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>
            <a:off x="5923965" y="5543200"/>
            <a:ext cx="4931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Ветвь, отвечающая за управление движением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744096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Деревья поведения (выводы)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Преимущества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 smtClean="0"/>
              <a:t>Модульность – узлы не связаны друг с другом и могут быть </a:t>
            </a:r>
            <a:r>
              <a:rPr lang="ru-RU" dirty="0" err="1" smtClean="0"/>
              <a:t>переиспользованы</a:t>
            </a:r>
            <a:r>
              <a:rPr lang="ru-RU" dirty="0" smtClean="0"/>
              <a:t> в разных ветвях одного дерева, в разных деревьях и в разных проектах</a:t>
            </a:r>
          </a:p>
          <a:p>
            <a:pPr marL="0" indent="0">
              <a:buNone/>
            </a:pPr>
            <a:r>
              <a:rPr lang="ru-RU" dirty="0" smtClean="0"/>
              <a:t>Недостатки</a:t>
            </a:r>
            <a:endParaRPr lang="ru-RU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 smtClean="0"/>
              <a:t>Поведение полностью определяется разработчиком. Агент может реагировать только на те условия окружающей среды, которые были учтены про проектировании.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 smtClean="0"/>
              <a:t>Быстродействие: </a:t>
            </a:r>
            <a:r>
              <a:rPr lang="en-US" dirty="0" smtClean="0"/>
              <a:t>O(n)</a:t>
            </a:r>
            <a:r>
              <a:rPr lang="ru-RU" dirty="0" smtClean="0"/>
              <a:t>, где </a:t>
            </a:r>
            <a:r>
              <a:rPr lang="en-US" dirty="0" smtClean="0"/>
              <a:t>n – </a:t>
            </a:r>
            <a:r>
              <a:rPr lang="ru-RU" dirty="0" smtClean="0"/>
              <a:t>количество  узлов в дереве. В общем случае принятие решения – </a:t>
            </a:r>
            <a:r>
              <a:rPr lang="ru-RU" dirty="0" smtClean="0"/>
              <a:t>это полный </a:t>
            </a:r>
            <a:r>
              <a:rPr lang="ru-RU" dirty="0" smtClean="0"/>
              <a:t>обход графа в глубину.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Приходько Е.В. Исследование методов моделирования принятия решений на примере ботов в компьютерной игре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024C2-D31D-4875-8231-7C9AE6162281}" type="slidenum">
              <a:rPr lang="ru-RU" smtClean="0"/>
              <a:pPr/>
              <a:t>13</a:t>
            </a:fld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457153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725"/>
          </a:xfrm>
        </p:spPr>
        <p:txBody>
          <a:bodyPr/>
          <a:lstStyle/>
          <a:p>
            <a:r>
              <a:rPr lang="ru-RU" dirty="0" smtClean="0"/>
              <a:t>Нечеткая логика (определение)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80975" y="1228725"/>
            <a:ext cx="11172825" cy="49482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4000" dirty="0" smtClean="0"/>
              <a:t>Лингвистические переменные</a:t>
            </a:r>
          </a:p>
          <a:p>
            <a:pPr lvl="1"/>
            <a:r>
              <a:rPr lang="ru-RU" sz="3200" dirty="0" smtClean="0"/>
              <a:t>Дистанция = </a:t>
            </a:r>
            <a:r>
              <a:rPr lang="en-US" sz="3200" dirty="0" smtClean="0"/>
              <a:t>{</a:t>
            </a:r>
            <a:r>
              <a:rPr lang="ru-RU" sz="3200" dirty="0" smtClean="0"/>
              <a:t> Близкая, Средняя, Дальняя </a:t>
            </a:r>
            <a:r>
              <a:rPr lang="en-US" sz="3200" dirty="0" smtClean="0"/>
              <a:t>}</a:t>
            </a:r>
            <a:endParaRPr lang="ru-RU" sz="3200" dirty="0" smtClean="0"/>
          </a:p>
          <a:p>
            <a:pPr lvl="1"/>
            <a:r>
              <a:rPr lang="ru-RU" sz="3200" dirty="0" smtClean="0"/>
              <a:t>Температура = </a:t>
            </a:r>
            <a:r>
              <a:rPr lang="en-US" sz="3200" dirty="0" smtClean="0"/>
              <a:t>{</a:t>
            </a:r>
            <a:r>
              <a:rPr lang="ru-RU" sz="3200" dirty="0" smtClean="0"/>
              <a:t> Холодно, Нормально, Жарко </a:t>
            </a:r>
            <a:r>
              <a:rPr lang="en-US" sz="3200" dirty="0" smtClean="0"/>
              <a:t>}</a:t>
            </a:r>
            <a:endParaRPr lang="ru-RU" sz="3200" dirty="0" smtClean="0"/>
          </a:p>
          <a:p>
            <a:pPr marL="0" indent="0">
              <a:buNone/>
            </a:pPr>
            <a:endParaRPr lang="ru-RU" sz="4000" dirty="0" smtClean="0"/>
          </a:p>
          <a:p>
            <a:pPr marL="0" indent="0">
              <a:buNone/>
            </a:pPr>
            <a:r>
              <a:rPr lang="ru-RU" sz="4000" dirty="0" smtClean="0"/>
              <a:t>Нечеткие правила вывода</a:t>
            </a:r>
          </a:p>
          <a:p>
            <a:pPr lvl="1"/>
            <a:r>
              <a:rPr lang="ru-RU" sz="3600" dirty="0" smtClean="0"/>
              <a:t>ЕСЛИ Холодно ТО увеличить давление Немного</a:t>
            </a:r>
          </a:p>
          <a:p>
            <a:pPr lvl="1"/>
            <a:r>
              <a:rPr lang="ru-RU" sz="3600" dirty="0" smtClean="0"/>
              <a:t>ЕСЛИ дистанция до цели Близкая ТО </a:t>
            </a:r>
            <a:endParaRPr lang="ru-RU" sz="3600" dirty="0" smtClean="0"/>
          </a:p>
          <a:p>
            <a:pPr lvl="1"/>
            <a:endParaRPr lang="ru-RU" sz="3200" dirty="0"/>
          </a:p>
          <a:p>
            <a:pPr marL="457200" lvl="1" indent="0">
              <a:buNone/>
            </a:pPr>
            <a:endParaRPr lang="ru-RU" sz="32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Приходько Е.В. Исследование методов моделирования принятия решений на примере ботов в компьютерной игре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024C2-D31D-4875-8231-7C9AE6162281}" type="slidenum">
              <a:rPr lang="ru-RU" smtClean="0"/>
              <a:pPr/>
              <a:t>14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776821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215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Нечеткая логика (реализация)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057277"/>
            <a:ext cx="9906000" cy="1589126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ru-RU" sz="3200" dirty="0"/>
              <a:t>Входные переменные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sz="2800" dirty="0"/>
              <a:t>Количество очков здоровья </a:t>
            </a:r>
            <a:r>
              <a:rPr lang="ru-RU" sz="2800" dirty="0" smtClean="0"/>
              <a:t>агента = </a:t>
            </a:r>
            <a:r>
              <a:rPr lang="en-US" sz="2800" dirty="0" smtClean="0"/>
              <a:t>{</a:t>
            </a:r>
            <a:r>
              <a:rPr lang="ru-RU" sz="2800" dirty="0" smtClean="0"/>
              <a:t> Мало, Средне, Много </a:t>
            </a:r>
            <a:r>
              <a:rPr lang="en-US" sz="2800" dirty="0" smtClean="0"/>
              <a:t>}</a:t>
            </a:r>
            <a:endParaRPr lang="en-US" sz="2800" dirty="0" smtClean="0"/>
          </a:p>
          <a:p>
            <a:pPr lvl="1"/>
            <a:r>
              <a:rPr lang="ru-RU" sz="2800" dirty="0" smtClean="0"/>
              <a:t>Количество </a:t>
            </a:r>
            <a:r>
              <a:rPr lang="ru-RU" sz="2800" dirty="0"/>
              <a:t>очков здоровья </a:t>
            </a:r>
            <a:r>
              <a:rPr lang="ru-RU" sz="2800" dirty="0" smtClean="0"/>
              <a:t>противника = </a:t>
            </a:r>
            <a:r>
              <a:rPr lang="en-US" sz="2800" dirty="0" smtClean="0"/>
              <a:t>{</a:t>
            </a:r>
            <a:r>
              <a:rPr lang="ru-RU" sz="2800" dirty="0" smtClean="0"/>
              <a:t> Мало, Средне, Много </a:t>
            </a:r>
            <a:r>
              <a:rPr lang="en-US" sz="2800" dirty="0" smtClean="0"/>
              <a:t>}</a:t>
            </a:r>
            <a:endParaRPr lang="en-US" sz="28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ru-RU" sz="2800" dirty="0" smtClean="0"/>
              <a:t>Видимость противника </a:t>
            </a:r>
            <a:r>
              <a:rPr lang="ru-RU" sz="2800" dirty="0" smtClean="0"/>
              <a:t>= </a:t>
            </a:r>
            <a:r>
              <a:rPr lang="en-US" sz="2800" dirty="0" smtClean="0"/>
              <a:t>{</a:t>
            </a:r>
            <a:r>
              <a:rPr lang="ru-RU" sz="2800" dirty="0" smtClean="0"/>
              <a:t> Нет, Есть </a:t>
            </a:r>
            <a:r>
              <a:rPr lang="en-US" sz="2800" dirty="0" smtClean="0"/>
              <a:t>}</a:t>
            </a:r>
            <a:endParaRPr lang="en-US" sz="2800" dirty="0" smtClean="0"/>
          </a:p>
          <a:p>
            <a:pPr>
              <a:buFont typeface="Arial" panose="020B0604020202020204" pitchFamily="34" charset="0"/>
              <a:buChar char="•"/>
            </a:pP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Приходько Е.В. Исследование методов моделирования принятия решений на примере ботов в компьютерной игре</a:t>
            </a:r>
            <a:endParaRPr lang="ru-RU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024C2-D31D-4875-8231-7C9AE6162281}" type="slidenum">
              <a:rPr lang="ru-RU" smtClean="0"/>
              <a:pPr/>
              <a:t>15</a:t>
            </a:fld>
            <a:endParaRPr lang="ru-RU" dirty="0"/>
          </a:p>
        </p:txBody>
      </p:sp>
      <p:pic>
        <p:nvPicPr>
          <p:cNvPr id="6" name="Рисунок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46402"/>
            <a:ext cx="5828663" cy="3161357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Рисунок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3738" y="2646402"/>
            <a:ext cx="5828662" cy="3161357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1040411" y="5710018"/>
            <a:ext cx="42650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 smtClean="0"/>
              <a:t>Графическое представление переменных</a:t>
            </a:r>
          </a:p>
          <a:p>
            <a:pPr algn="ctr"/>
            <a:r>
              <a:rPr lang="ru-RU" dirty="0" smtClean="0"/>
              <a:t>«Количество очков здоровья»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6604661" y="5710018"/>
            <a:ext cx="42586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 smtClean="0"/>
              <a:t>Графическое представление переменной</a:t>
            </a:r>
          </a:p>
          <a:p>
            <a:pPr algn="ctr"/>
            <a:r>
              <a:rPr lang="ru-RU" dirty="0" smtClean="0"/>
              <a:t>«Видимость противника»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180816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5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Нечеткая логика (реализация)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371475" y="1533525"/>
            <a:ext cx="11344275" cy="48228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dirty="0" smtClean="0"/>
              <a:t>Выходные </a:t>
            </a:r>
            <a:r>
              <a:rPr lang="ru-RU" sz="3200" dirty="0" smtClean="0"/>
              <a:t>переменные</a:t>
            </a:r>
          </a:p>
          <a:p>
            <a:pPr lvl="1"/>
            <a:r>
              <a:rPr lang="ru-RU" sz="2800" dirty="0" smtClean="0"/>
              <a:t>Дистанция до </a:t>
            </a:r>
            <a:r>
              <a:rPr lang="ru-RU" sz="2800" dirty="0" smtClean="0"/>
              <a:t>противника = </a:t>
            </a:r>
            <a:r>
              <a:rPr lang="en-US" sz="2800" dirty="0" smtClean="0"/>
              <a:t>{</a:t>
            </a:r>
            <a:r>
              <a:rPr lang="ru-RU" sz="2800" dirty="0" smtClean="0"/>
              <a:t> Близкая, Средняя, Дальняя </a:t>
            </a:r>
            <a:r>
              <a:rPr lang="en-US" sz="2800" dirty="0" smtClean="0"/>
              <a:t>}</a:t>
            </a:r>
            <a:endParaRPr lang="ru-RU" sz="2800" dirty="0" smtClean="0"/>
          </a:p>
          <a:p>
            <a:pPr lvl="1"/>
            <a:r>
              <a:rPr lang="ru-RU" sz="2800" dirty="0" smtClean="0"/>
              <a:t>Радиус поиска точки для движения = </a:t>
            </a:r>
            <a:r>
              <a:rPr lang="en-US" sz="2800" dirty="0" smtClean="0"/>
              <a:t>{</a:t>
            </a:r>
            <a:r>
              <a:rPr lang="ru-RU" sz="2800" dirty="0" smtClean="0"/>
              <a:t> Малый, Средний, Большой </a:t>
            </a:r>
            <a:r>
              <a:rPr lang="en-US" sz="2800" dirty="0" smtClean="0"/>
              <a:t>}</a:t>
            </a:r>
            <a:endParaRPr lang="ru-RU" sz="28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ru-RU" sz="2800" dirty="0" smtClean="0"/>
              <a:t>Вес дистанции до </a:t>
            </a:r>
            <a:r>
              <a:rPr lang="ru-RU" sz="2800" dirty="0" smtClean="0"/>
              <a:t>противника = </a:t>
            </a:r>
            <a:r>
              <a:rPr lang="en-US" sz="2800" dirty="0" smtClean="0"/>
              <a:t>{</a:t>
            </a:r>
            <a:r>
              <a:rPr lang="ru-RU" sz="2800" dirty="0" smtClean="0"/>
              <a:t> Низкий, Средний, Высокий </a:t>
            </a:r>
            <a:r>
              <a:rPr lang="en-US" sz="2800" dirty="0" smtClean="0"/>
              <a:t>}</a:t>
            </a:r>
            <a:endParaRPr lang="ru-RU" sz="2800" dirty="0" smtClean="0"/>
          </a:p>
          <a:p>
            <a:pPr lvl="1"/>
            <a:r>
              <a:rPr lang="ru-RU" sz="2800" dirty="0" smtClean="0"/>
              <a:t>Вес точек в </a:t>
            </a:r>
            <a:r>
              <a:rPr lang="ru-RU" sz="2800" dirty="0" smtClean="0"/>
              <a:t>укрытии = </a:t>
            </a:r>
            <a:r>
              <a:rPr lang="en-US" sz="2800" dirty="0" smtClean="0"/>
              <a:t>{</a:t>
            </a:r>
            <a:r>
              <a:rPr lang="ru-RU" sz="2800" dirty="0" smtClean="0"/>
              <a:t> Низкий, Средний, Высокий </a:t>
            </a:r>
            <a:r>
              <a:rPr lang="en-US" sz="2800" dirty="0" smtClean="0"/>
              <a:t>}</a:t>
            </a:r>
            <a:endParaRPr lang="ru-RU" sz="2800" dirty="0" smtClean="0"/>
          </a:p>
          <a:p>
            <a:pPr lvl="1"/>
            <a:r>
              <a:rPr lang="ru-RU" sz="2800" dirty="0" smtClean="0"/>
              <a:t>Вес точек за </a:t>
            </a:r>
            <a:r>
              <a:rPr lang="ru-RU" sz="2800" dirty="0" smtClean="0"/>
              <a:t>укрытием = </a:t>
            </a:r>
            <a:r>
              <a:rPr lang="en-US" sz="2800" dirty="0" smtClean="0"/>
              <a:t>{</a:t>
            </a:r>
            <a:r>
              <a:rPr lang="ru-RU" sz="2800" dirty="0" smtClean="0"/>
              <a:t> Низкий, Средний, Высокий </a:t>
            </a:r>
            <a:r>
              <a:rPr lang="en-US" sz="2800" dirty="0" smtClean="0"/>
              <a:t>}</a:t>
            </a:r>
            <a:endParaRPr lang="ru-RU" sz="2800" dirty="0" smtClean="0"/>
          </a:p>
          <a:p>
            <a:pPr lvl="1"/>
            <a:r>
              <a:rPr lang="ru-RU" sz="2800" dirty="0" smtClean="0"/>
              <a:t>Вес точек за </a:t>
            </a:r>
            <a:r>
              <a:rPr lang="ru-RU" sz="2800" dirty="0" smtClean="0"/>
              <a:t>стенами = </a:t>
            </a:r>
            <a:r>
              <a:rPr lang="en-US" sz="2800" dirty="0" smtClean="0"/>
              <a:t>{</a:t>
            </a:r>
            <a:r>
              <a:rPr lang="ru-RU" sz="2800" dirty="0" smtClean="0"/>
              <a:t> Низкий, Средний, Высокий </a:t>
            </a:r>
            <a:r>
              <a:rPr lang="en-US" sz="2800" dirty="0" smtClean="0"/>
              <a:t>}</a:t>
            </a:r>
            <a:endParaRPr lang="ru-RU" sz="2800" dirty="0" smtClean="0"/>
          </a:p>
          <a:p>
            <a:pPr lvl="1"/>
            <a:r>
              <a:rPr lang="ru-RU" sz="2800" dirty="0" smtClean="0"/>
              <a:t>Вес точек, содержащих </a:t>
            </a:r>
            <a:r>
              <a:rPr lang="ru-RU" sz="2800" dirty="0" smtClean="0"/>
              <a:t>аптечки = </a:t>
            </a:r>
            <a:r>
              <a:rPr lang="en-US" sz="2800" dirty="0" smtClean="0"/>
              <a:t>{</a:t>
            </a:r>
            <a:r>
              <a:rPr lang="ru-RU" sz="2800" dirty="0" smtClean="0"/>
              <a:t> Низкий, Средний, Высокий </a:t>
            </a:r>
            <a:r>
              <a:rPr lang="en-US" sz="2800" dirty="0" smtClean="0"/>
              <a:t>}</a:t>
            </a:r>
            <a:endParaRPr lang="ru-RU" sz="2800" dirty="0" smtClean="0"/>
          </a:p>
          <a:p>
            <a:pPr lvl="1"/>
            <a:r>
              <a:rPr lang="ru-RU" sz="2800" dirty="0" smtClean="0"/>
              <a:t>Вес точек с прямой </a:t>
            </a:r>
            <a:r>
              <a:rPr lang="ru-RU" sz="2800" dirty="0" smtClean="0"/>
              <a:t>видимостью = </a:t>
            </a:r>
            <a:r>
              <a:rPr lang="en-US" sz="2800" dirty="0" smtClean="0"/>
              <a:t>{</a:t>
            </a:r>
            <a:r>
              <a:rPr lang="ru-RU" sz="2800" dirty="0" smtClean="0"/>
              <a:t> Низкий, Средний, Высокий </a:t>
            </a:r>
            <a:r>
              <a:rPr lang="en-US" sz="2800" dirty="0" smtClean="0"/>
              <a:t>}</a:t>
            </a:r>
            <a:endParaRPr lang="ru-RU" sz="2800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ru-RU" dirty="0" smtClean="0"/>
          </a:p>
          <a:p>
            <a:pPr>
              <a:buFont typeface="Arial" panose="020B0604020202020204" pitchFamily="34" charset="0"/>
              <a:buChar char="•"/>
            </a:pP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Приходько Е.В. Исследование методов моделирования принятия решений на примере ботов в компьютерной игре</a:t>
            </a:r>
            <a:endParaRPr lang="ru-RU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024C2-D31D-4875-8231-7C9AE6162281}" type="slidenum">
              <a:rPr lang="ru-RU" smtClean="0"/>
              <a:pPr/>
              <a:t>16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461489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6425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Нечеткая логика (реализация)</a:t>
            </a:r>
            <a:endParaRPr lang="ru-RU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9206386"/>
              </p:ext>
            </p:extLst>
          </p:nvPr>
        </p:nvGraphicFramePr>
        <p:xfrm>
          <a:off x="383171" y="1371585"/>
          <a:ext cx="11425656" cy="403329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7876"/>
                <a:gridCol w="1027980"/>
                <a:gridCol w="1027980"/>
                <a:gridCol w="1027980"/>
                <a:gridCol w="1027980"/>
                <a:gridCol w="1027980"/>
                <a:gridCol w="1027980"/>
                <a:gridCol w="1027980"/>
                <a:gridCol w="1027980"/>
                <a:gridCol w="1027980"/>
                <a:gridCol w="1027980"/>
                <a:gridCol w="1027980"/>
              </a:tblGrid>
              <a:tr h="277429"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 gridSpan="3"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Входные переменные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Выходные переменные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416144">
                <a:tc rowSpan="13"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err="1">
                          <a:effectLst/>
                        </a:rPr>
                        <a:t>HPa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err="1">
                          <a:effectLst/>
                        </a:rPr>
                        <a:t>HPп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Видимость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Дистанция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Вес дистанции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Вес в укрытии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Вес за укрытием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Вес за стеной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Вес аптечек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Вес прямой видимости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Радиус поиска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</a:tr>
              <a:tr h="277429">
                <a:tc vMerge="1"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Много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Много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Есть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Средняя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Средний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Низкий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Низкий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Низкий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Низкий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Высокий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Малый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</a:tr>
              <a:tr h="277429">
                <a:tc vMerge="1"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Много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Средне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Есть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Близкая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Высокий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Низкий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Низкий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Низкий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Низкий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Высокий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Малый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</a:tr>
              <a:tr h="277429">
                <a:tc vMerge="1"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Много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Мало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Есть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Близкая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Высокий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Низкий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Низкий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Низкий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Низкий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Высокий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Малый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</a:tr>
              <a:tr h="277429">
                <a:tc vMerge="1"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Средне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Много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Есть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Дальняя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Средний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Высокий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Средний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Средний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Средний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Средний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Малый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</a:tr>
              <a:tr h="277429">
                <a:tc vMerge="1"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Средне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Средне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Есть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Средняя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Средний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Средний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Средний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Низкий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Средний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Средний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Малый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</a:tr>
              <a:tr h="277429">
                <a:tc vMerge="1"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Средне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Мало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Есть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Близкая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Высокий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Средний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Средний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Низкий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Средний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Низкий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Малый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</a:tr>
              <a:tr h="277429">
                <a:tc vMerge="1"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Мало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Много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Есть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Дальняя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Высокий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Высокий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Высокий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Высокий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Высокий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Низкий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Большой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</a:tr>
              <a:tr h="277429">
                <a:tc vMerge="1"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Мало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Средне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Есть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Дальняя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Средний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Средний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Средний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Высокий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Высокий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Низкий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Большой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</a:tr>
              <a:tr h="277429">
                <a:tc vMerge="1"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Мало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Мало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Есть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Средняя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Средний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Высокий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Высокий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Высокий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Высокий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Низкий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Большой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</a:tr>
              <a:tr h="277429">
                <a:tc vMerge="1"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Много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-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Нет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Близкая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Низкий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Низкий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Низкий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Низкий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Низкий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Низкий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Большой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</a:tr>
              <a:tr h="277429">
                <a:tc vMerge="1"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Средне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-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Нет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Средняя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Низкий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Низкий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Низкий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Низкий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Средний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Низкий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Большой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</a:tr>
              <a:tr h="277429">
                <a:tc vMerge="1"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Мало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-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Нет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Дальняя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Низкий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Низкий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Низкий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Низкий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Высокий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Низкий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Большой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</a:tr>
            </a:tbl>
          </a:graphicData>
        </a:graphic>
      </p:graphicFrame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Приходько Е.В. Исследование методов моделирования принятия решений на примере ботов в компьютерной игре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024C2-D31D-4875-8231-7C9AE6162281}" type="slidenum">
              <a:rPr lang="ru-RU" smtClean="0"/>
              <a:pPr/>
              <a:t>17</a:t>
            </a:fld>
            <a:endParaRPr lang="ru-RU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3946725" y="5724525"/>
            <a:ext cx="4298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Табличное представление правил вывода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859843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0750"/>
          </a:xfrm>
        </p:spPr>
        <p:txBody>
          <a:bodyPr/>
          <a:lstStyle/>
          <a:p>
            <a:r>
              <a:rPr lang="ru-RU" dirty="0" smtClean="0"/>
              <a:t>Нечеткая логика (выводы)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85900"/>
                <a:ext cx="10515600" cy="46910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Преимущества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ru-RU" dirty="0" smtClean="0"/>
                  <a:t>Описание поведения агента предложениями естественного языка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ru-RU" dirty="0" smtClean="0"/>
                  <a:t>Плавное изменение выходных переменных</a:t>
                </a:r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Недостатки</a:t>
                </a:r>
              </a:p>
              <a:p>
                <a:pPr lvl="1"/>
                <a:r>
                  <a:rPr lang="ru-RU" dirty="0" smtClean="0"/>
                  <a:t>Большое количество правил вывода: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/>
                      <m:t>N</m:t>
                    </m:r>
                    <m:r>
                      <a:rPr lang="ru-RU"/>
                      <m:t>=</m:t>
                    </m:r>
                    <m:nary>
                      <m:naryPr>
                        <m:chr m:val="∏"/>
                        <m:limLoc m:val="undOvr"/>
                        <m:supHide m:val="on"/>
                        <m:ctrlPr>
                          <a:rPr lang="ru-RU" i="1"/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en-US"/>
                          <m:t>i</m:t>
                        </m:r>
                        <m:r>
                          <a:rPr lang="ru-RU"/>
                          <m:t>=1..</m:t>
                        </m:r>
                        <m:r>
                          <m:rPr>
                            <m:sty m:val="p"/>
                          </m:rPr>
                          <a:rPr lang="en-US"/>
                          <m:t>n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ru-RU" i="1"/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/>
                              <m:t>m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/>
                              <m:t>i</m:t>
                            </m:r>
                          </m:sub>
                        </m:sSub>
                      </m:e>
                    </m:nary>
                  </m:oMath>
                </a14:m>
                <a:r>
                  <a:rPr lang="ru-RU" dirty="0" smtClean="0"/>
                  <a:t>, </a:t>
                </a:r>
                <a:r>
                  <a:rPr lang="ru-RU" dirty="0"/>
                  <a:t>где </a:t>
                </a:r>
                <a:r>
                  <a:rPr lang="en-US" dirty="0"/>
                  <a:t>n</a:t>
                </a:r>
                <a:r>
                  <a:rPr lang="ru-RU" dirty="0"/>
                  <a:t> – количество входных лингвистических переменных, </a:t>
                </a:r>
                <a:r>
                  <a:rPr lang="en-US" dirty="0"/>
                  <a:t>m</a:t>
                </a:r>
                <a:r>
                  <a:rPr lang="en-US" baseline="-25000" dirty="0"/>
                  <a:t>i</a:t>
                </a:r>
                <a:r>
                  <a:rPr lang="ru-RU" dirty="0"/>
                  <a:t> – количество термов в переменной </a:t>
                </a:r>
                <a:r>
                  <a:rPr lang="en-US" dirty="0" smtClean="0"/>
                  <a:t>x</a:t>
                </a:r>
                <a:r>
                  <a:rPr lang="en-US" baseline="-25000" dirty="0" smtClean="0"/>
                  <a:t>i</a:t>
                </a:r>
                <a:endParaRPr lang="ru-RU" dirty="0" smtClean="0"/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ru-RU" dirty="0" smtClean="0"/>
                  <a:t>Быстродействие</a:t>
                </a:r>
                <a:r>
                  <a:rPr lang="ru-RU" dirty="0" smtClean="0"/>
                  <a:t>: требуется перевести обычные значения в нечеткие, произвести нечеткий вывод, затем перевести нечеткие значения в обычные с использованием численного интегрирования </a:t>
                </a:r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85900"/>
                <a:ext cx="10515600" cy="4691063"/>
              </a:xfrm>
              <a:blipFill rotWithShape="0">
                <a:blip r:embed="rId2"/>
                <a:stretch>
                  <a:fillRect l="-1217" t="-221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Приходько Е.В. Исследование методов моделирования принятия решений на примере ботов в компьютерной игре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024C2-D31D-4875-8231-7C9AE6162281}" type="slidenum">
              <a:rPr lang="ru-RU" smtClean="0"/>
              <a:pPr/>
              <a:t>18</a:t>
            </a:fld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6917287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5500"/>
          </a:xfrm>
        </p:spPr>
        <p:txBody>
          <a:bodyPr/>
          <a:lstStyle/>
          <a:p>
            <a:r>
              <a:rPr lang="ru-RU" dirty="0" smtClean="0"/>
              <a:t>Нейронные сети (определение)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323849" y="1520852"/>
            <a:ext cx="7148611" cy="46561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dirty="0" smtClean="0"/>
              <a:t>Основаны на упрощенной модели </a:t>
            </a:r>
            <a:r>
              <a:rPr lang="ru-RU" sz="3200" dirty="0" smtClean="0"/>
              <a:t>нейрона</a:t>
            </a:r>
          </a:p>
          <a:p>
            <a:pPr marL="0" indent="0">
              <a:buNone/>
            </a:pPr>
            <a:r>
              <a:rPr lang="ru-RU" sz="3200" dirty="0" smtClean="0"/>
              <a:t>Обучение </a:t>
            </a:r>
            <a:r>
              <a:rPr lang="ru-RU" sz="3200" dirty="0"/>
              <a:t>за счет изменения весов </a:t>
            </a:r>
            <a:r>
              <a:rPr lang="ru-RU" sz="3200" dirty="0" smtClean="0"/>
              <a:t>входов</a:t>
            </a:r>
          </a:p>
          <a:p>
            <a:pPr marL="0" indent="0">
              <a:buNone/>
            </a:pPr>
            <a:r>
              <a:rPr lang="ru-RU" sz="3200" dirty="0" smtClean="0"/>
              <a:t>Многослойный </a:t>
            </a:r>
            <a:r>
              <a:rPr lang="ru-RU" sz="3200" dirty="0" err="1" smtClean="0"/>
              <a:t>перцептрон</a:t>
            </a:r>
            <a:r>
              <a:rPr lang="ru-RU" sz="3200" dirty="0" smtClean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sz="2800" dirty="0" smtClean="0"/>
              <a:t>Входной слой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 smtClean="0"/>
              <a:t>N </a:t>
            </a:r>
            <a:r>
              <a:rPr lang="ru-RU" sz="2800" dirty="0" smtClean="0"/>
              <a:t>скрытых слоев (</a:t>
            </a:r>
            <a:r>
              <a:rPr lang="en-US" sz="2800" dirty="0" smtClean="0"/>
              <a:t>N &gt;= 0</a:t>
            </a:r>
            <a:r>
              <a:rPr lang="ru-RU" sz="2800" dirty="0" smtClean="0"/>
              <a:t>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sz="2800" dirty="0" smtClean="0"/>
              <a:t>Выходной слой</a:t>
            </a:r>
            <a:endParaRPr lang="ru-RU" sz="2800" dirty="0"/>
          </a:p>
        </p:txBody>
      </p:sp>
      <p:pic>
        <p:nvPicPr>
          <p:cNvPr id="6" name="Рисунок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0788" y="1050109"/>
            <a:ext cx="4148561" cy="1753274"/>
          </a:xfrm>
          <a:prstGeom prst="rect">
            <a:avLst/>
          </a:prstGeom>
        </p:spPr>
      </p:pic>
      <p:pic>
        <p:nvPicPr>
          <p:cNvPr id="7" name="Рисунок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5670" y="3273877"/>
            <a:ext cx="2838796" cy="2752247"/>
          </a:xfrm>
          <a:prstGeom prst="rect">
            <a:avLst/>
          </a:prstGeom>
        </p:spPr>
      </p:pic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Приходько Е.В. Исследование методов моделирования принятия решений на примере ботов в компьютерной игре</a:t>
            </a:r>
            <a:endParaRPr lang="ru-RU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024C2-D31D-4875-8231-7C9AE6162281}" type="slidenum">
              <a:rPr lang="ru-RU" smtClean="0"/>
              <a:pPr/>
              <a:t>19</a:t>
            </a:fld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8177346" y="2835940"/>
            <a:ext cx="1855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Модель нейрона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7646912" y="6026124"/>
            <a:ext cx="2916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Многослойный </a:t>
            </a:r>
            <a:r>
              <a:rPr lang="ru-RU" dirty="0" err="1" smtClean="0"/>
              <a:t>перцептрон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53472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62486"/>
          </a:xfrm>
        </p:spPr>
        <p:txBody>
          <a:bodyPr>
            <a:normAutofit/>
          </a:bodyPr>
          <a:lstStyle/>
          <a:p>
            <a:r>
              <a:rPr lang="ru-RU" sz="4000" dirty="0"/>
              <a:t>Принятие решений, интеллектуальные агенты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18010" y="1123406"/>
            <a:ext cx="6069875" cy="5232943"/>
          </a:xfrm>
        </p:spPr>
        <p:txBody>
          <a:bodyPr>
            <a:normAutofit/>
          </a:bodyPr>
          <a:lstStyle/>
          <a:p>
            <a:endParaRPr lang="ru-RU" dirty="0"/>
          </a:p>
          <a:p>
            <a:pPr marL="0" indent="0">
              <a:buNone/>
            </a:pPr>
            <a:r>
              <a:rPr lang="ru-RU" sz="2800" dirty="0"/>
              <a:t>Системы, принимающие решения: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sz="2800" dirty="0"/>
              <a:t>Распознавание образов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sz="2800" dirty="0"/>
              <a:t>Распознавание голоса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sz="2800" dirty="0"/>
              <a:t>Экспертные системы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sz="2800" dirty="0"/>
              <a:t>Промышленные контроллеры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sz="2800" dirty="0"/>
              <a:t>Системы «Умный дом»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sz="2800" dirty="0"/>
              <a:t>Робототехника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sz="2800" dirty="0"/>
              <a:t>Игровые боты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sz="2800" dirty="0"/>
              <a:t>…</a:t>
            </a:r>
          </a:p>
        </p:txBody>
      </p:sp>
      <p:pic>
        <p:nvPicPr>
          <p:cNvPr id="6" name="Объект 3"/>
          <p:cNvPicPr>
            <a:picLocks noGrp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2126" y="1578725"/>
            <a:ext cx="5547359" cy="3704403"/>
          </a:xfrm>
          <a:prstGeom prst="rect">
            <a:avLst/>
          </a:prstGeom>
        </p:spPr>
      </p:pic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Приходько Е.В. Исследование методов моделирования принятия решений на примере ботов в компьютерной игре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024C2-D31D-4875-8231-7C9AE6162281}" type="slidenum">
              <a:rPr lang="ru-RU" smtClean="0"/>
              <a:pPr/>
              <a:t>2</a:t>
            </a:fld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8131175" y="5464909"/>
            <a:ext cx="1641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Модель агента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72803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Нейронные сети (реализация)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097278" y="1690688"/>
            <a:ext cx="10058401" cy="4178406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ru-RU" dirty="0" smtClean="0"/>
              <a:t>Входные переменные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/>
              <a:t>Количество очков здоровья агента</a:t>
            </a:r>
            <a:r>
              <a:rPr lang="en-US" dirty="0"/>
              <a:t> (HP</a:t>
            </a:r>
            <a:r>
              <a:rPr lang="ru-RU" baseline="-25000" dirty="0"/>
              <a:t>а</a:t>
            </a:r>
            <a:r>
              <a:rPr lang="en-US" dirty="0"/>
              <a:t>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/>
              <a:t>Количество очков здоровья противника (</a:t>
            </a:r>
            <a:r>
              <a:rPr lang="en-US" dirty="0"/>
              <a:t>HP</a:t>
            </a:r>
            <a:r>
              <a:rPr lang="ru-RU" baseline="-25000" dirty="0"/>
              <a:t>п</a:t>
            </a:r>
            <a:r>
              <a:rPr lang="ru-RU" dirty="0"/>
              <a:t>)</a:t>
            </a:r>
            <a:r>
              <a:rPr lang="en-US" dirty="0"/>
              <a:t>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/>
              <a:t>Видимость противника 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ru-RU" dirty="0" smtClean="0"/>
              <a:t>Выходные переменные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 smtClean="0"/>
              <a:t>Вес стратегии «Поиск противника»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/>
              <a:t>Вес стратегии </a:t>
            </a:r>
            <a:r>
              <a:rPr lang="ru-RU" dirty="0" smtClean="0"/>
              <a:t>«Атака»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 smtClean="0"/>
              <a:t>Вес стратегии «Защита»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 smtClean="0"/>
              <a:t>Вес стратегии «Отступление и поиск противника»</a:t>
            </a:r>
            <a:endParaRPr lang="ru-RU" dirty="0"/>
          </a:p>
          <a:p>
            <a:pPr lvl="1">
              <a:buFont typeface="Arial" panose="020B0604020202020204" pitchFamily="34" charset="0"/>
              <a:buChar char="•"/>
            </a:pP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Приходько Е.В. Исследование методов моделирования принятия решений на примере ботов в компьютерной игре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024C2-D31D-4875-8231-7C9AE6162281}" type="slidenum">
              <a:rPr lang="ru-RU" smtClean="0"/>
              <a:pPr/>
              <a:t>20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872933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5475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Нейронные сети (реализация)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47675" y="1076325"/>
                <a:ext cx="11134725" cy="5124450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Обучающее множество – 200 записей (100 для обучения, 100 для проверки) </a:t>
                </a:r>
              </a:p>
              <a:p>
                <a:pPr marL="0" indent="0">
                  <a:buNone/>
                </a:pPr>
                <a:r>
                  <a:rPr lang="ru-RU" dirty="0" smtClean="0"/>
                  <a:t>Параметры</a:t>
                </a:r>
                <a:r>
                  <a:rPr lang="ru-RU" dirty="0" smtClean="0"/>
                  <a:t>, влияющие на обучение</a:t>
                </a:r>
              </a:p>
              <a:p>
                <a:pPr lvl="1"/>
                <a:r>
                  <a:rPr lang="ru-RU" dirty="0" smtClean="0"/>
                  <a:t>Количество </a:t>
                </a:r>
                <a:r>
                  <a:rPr lang="ru-RU" dirty="0" smtClean="0"/>
                  <a:t>скрытых слоев (1 или 2)</a:t>
                </a:r>
              </a:p>
              <a:p>
                <a:pPr lvl="1"/>
                <a:r>
                  <a:rPr lang="ru-RU" dirty="0" smtClean="0"/>
                  <a:t>Размер скрытого слоя (если есть)</a:t>
                </a:r>
              </a:p>
              <a:p>
                <a:pPr lvl="1"/>
                <a:r>
                  <a:rPr lang="ru-RU" dirty="0" smtClean="0"/>
                  <a:t>Коэффициент </a:t>
                </a:r>
                <a:r>
                  <a:rPr lang="el-GR" dirty="0" smtClean="0">
                    <a:latin typeface="Calibri" panose="020F0502020204030204" pitchFamily="34" charset="0"/>
                  </a:rPr>
                  <a:t>β</a:t>
                </a:r>
                <a:r>
                  <a:rPr lang="ru-RU" dirty="0" smtClean="0"/>
                  <a:t> крутизны функции активации: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𝑠𝑖𝑔</m:t>
                    </m:r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ru-RU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ru-RU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den>
                    </m:f>
                  </m:oMath>
                </a14:m>
                <a:endParaRPr lang="ru-RU" dirty="0" smtClean="0"/>
              </a:p>
              <a:p>
                <a:pPr lvl="1"/>
                <a:r>
                  <a:rPr lang="ru-RU" dirty="0" smtClean="0"/>
                  <a:t>Коэффициент </a:t>
                </a:r>
                <a:r>
                  <a:rPr lang="el-GR" dirty="0" smtClean="0">
                    <a:latin typeface="Calibri" panose="020F0502020204030204" pitchFamily="34" charset="0"/>
                  </a:rPr>
                  <a:t>η</a:t>
                </a:r>
                <a:r>
                  <a:rPr lang="ru-RU" dirty="0" smtClean="0"/>
                  <a:t> скорости обучения при пересчете весов: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ru-RU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ru-RU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ru-RU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ru-RU">
                        <a:latin typeface="Cambria Math" panose="02040503050406030204" pitchFamily="18" charset="0"/>
                      </a:rPr>
                      <m:t>η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ru-RU" dirty="0" smtClean="0"/>
              </a:p>
              <a:p>
                <a:pPr lvl="1"/>
                <a:r>
                  <a:rPr lang="ru-RU" dirty="0" smtClean="0"/>
                  <a:t>Количество повторов обучения</a:t>
                </a:r>
              </a:p>
              <a:p>
                <a:pPr marL="0" indent="0">
                  <a:buNone/>
                </a:pPr>
                <a:r>
                  <a:rPr lang="ru-RU" dirty="0" smtClean="0"/>
                  <a:t>Функция обучения</a:t>
                </a:r>
              </a:p>
              <a:p>
                <a:pPr lvl="1"/>
                <a:r>
                  <a:rPr lang="en-US" dirty="0" smtClean="0"/>
                  <a:t>y = f (x</a:t>
                </a:r>
                <a:r>
                  <a:rPr lang="en-US" baseline="-25000" dirty="0" smtClean="0"/>
                  <a:t>1</a:t>
                </a:r>
                <a:r>
                  <a:rPr lang="en-US" dirty="0" smtClean="0"/>
                  <a:t>, x</a:t>
                </a:r>
                <a:r>
                  <a:rPr lang="en-US" baseline="-25000" dirty="0" smtClean="0"/>
                  <a:t>2</a:t>
                </a:r>
                <a:r>
                  <a:rPr lang="en-US" dirty="0" smtClean="0"/>
                  <a:t>, …, </a:t>
                </a:r>
                <a:r>
                  <a:rPr lang="en-US" dirty="0" err="1" smtClean="0"/>
                  <a:t>x</a:t>
                </a:r>
                <a:r>
                  <a:rPr lang="en-US" baseline="-25000" dirty="0" err="1" smtClean="0"/>
                  <a:t>n</a:t>
                </a:r>
                <a:r>
                  <a:rPr lang="en-US" dirty="0" smtClean="0"/>
                  <a:t>)</a:t>
                </a:r>
                <a:r>
                  <a:rPr lang="ru-RU" dirty="0" smtClean="0"/>
                  <a:t>, где </a:t>
                </a:r>
                <a:r>
                  <a:rPr lang="en-US" dirty="0" smtClean="0"/>
                  <a:t>y – </a:t>
                </a:r>
                <a:r>
                  <a:rPr lang="ru-RU" dirty="0" smtClean="0"/>
                  <a:t>качество обучения, а </a:t>
                </a:r>
                <a:r>
                  <a:rPr lang="en-US" dirty="0"/>
                  <a:t>x</a:t>
                </a:r>
                <a:r>
                  <a:rPr lang="en-US" baseline="-25000" dirty="0"/>
                  <a:t>1</a:t>
                </a:r>
                <a:r>
                  <a:rPr lang="en-US" dirty="0"/>
                  <a:t>, x</a:t>
                </a:r>
                <a:r>
                  <a:rPr lang="en-US" baseline="-25000" dirty="0"/>
                  <a:t>2</a:t>
                </a:r>
                <a:r>
                  <a:rPr lang="en-US" dirty="0"/>
                  <a:t>, …, </a:t>
                </a:r>
                <a:r>
                  <a:rPr lang="en-US" dirty="0" err="1" smtClean="0"/>
                  <a:t>x</a:t>
                </a:r>
                <a:r>
                  <a:rPr lang="en-US" baseline="-25000" dirty="0" err="1" smtClean="0"/>
                  <a:t>n</a:t>
                </a:r>
                <a:r>
                  <a:rPr lang="ru-RU" dirty="0" smtClean="0"/>
                  <a:t> – параметры, влияющие на него.</a:t>
                </a:r>
              </a:p>
              <a:p>
                <a:pPr lvl="1"/>
                <a:r>
                  <a:rPr lang="ru-RU" dirty="0" smtClean="0"/>
                  <a:t>Можно использовать численные методы для поиска оптимальных параметров обучения</a:t>
                </a:r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47675" y="1076325"/>
                <a:ext cx="11134725" cy="5124450"/>
              </a:xfrm>
              <a:blipFill rotWithShape="0">
                <a:blip r:embed="rId2"/>
                <a:stretch>
                  <a:fillRect l="-1095" t="-273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Приходько Е.В. Исследование методов моделирования принятия решений на примере ботов в компьютерной игре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024C2-D31D-4875-8231-7C9AE6162281}" type="slidenum">
              <a:rPr lang="ru-RU" smtClean="0"/>
              <a:pPr/>
              <a:t>21</a:t>
            </a:fld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1597245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215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Нейронные сети (реализация)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Приходько Е.В. Исследование методов моделирования принятия решений на примере ботов в компьютерной игре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024C2-D31D-4875-8231-7C9AE6162281}" type="slidenum">
              <a:rPr lang="ru-RU" smtClean="0"/>
              <a:pPr/>
              <a:t>22</a:t>
            </a:fld>
            <a:endParaRPr lang="ru-RU" dirty="0" smtClean="0"/>
          </a:p>
        </p:txBody>
      </p:sp>
      <p:graphicFrame>
        <p:nvGraphicFramePr>
          <p:cNvPr id="6" name="Диаграмма 5"/>
          <p:cNvGraphicFramePr/>
          <p:nvPr>
            <p:extLst>
              <p:ext uri="{D42A27DB-BD31-4B8C-83A1-F6EECF244321}">
                <p14:modId xmlns:p14="http://schemas.microsoft.com/office/powerpoint/2010/main" val="2964769232"/>
              </p:ext>
            </p:extLst>
          </p:nvPr>
        </p:nvGraphicFramePr>
        <p:xfrm>
          <a:off x="523875" y="1333500"/>
          <a:ext cx="11087100" cy="4343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962208" y="5743575"/>
            <a:ext cx="8267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Зависимость максимального качества обучения от количества повторов обучения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886000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4075"/>
          </a:xfrm>
        </p:spPr>
        <p:txBody>
          <a:bodyPr/>
          <a:lstStyle/>
          <a:p>
            <a:r>
              <a:rPr lang="ru-RU" dirty="0" smtClean="0"/>
              <a:t>Нейронные сети (вывод)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295400"/>
            <a:ext cx="10515600" cy="4881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Преимущества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 smtClean="0"/>
              <a:t>Аппроксимация всего пространства значений входных переменных по нескольким известным значениям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 smtClean="0"/>
              <a:t>Агент может реагировать на состояние окружающего мира, не описанное разработчиком при проектировании</a:t>
            </a:r>
          </a:p>
          <a:p>
            <a:pPr marL="0" indent="0">
              <a:buNone/>
            </a:pPr>
            <a:r>
              <a:rPr lang="ru-RU" dirty="0" smtClean="0"/>
              <a:t>Недостатки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 smtClean="0"/>
              <a:t>Сложно отлаживать, т.к. нельзя определить, почему именно нейронная сеть выдала определенный результат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 smtClean="0"/>
              <a:t>Сложно корректировать поведение, т.к. для внесения изменений требуется переобучение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 smtClean="0"/>
              <a:t>Сложно </a:t>
            </a:r>
            <a:r>
              <a:rPr lang="ru-RU" dirty="0" smtClean="0"/>
              <a:t>реализовать </a:t>
            </a:r>
            <a:r>
              <a:rPr lang="ru-RU" dirty="0" smtClean="0"/>
              <a:t>реакцию на </a:t>
            </a:r>
            <a:r>
              <a:rPr lang="ru-RU" dirty="0" smtClean="0"/>
              <a:t>редкую </a:t>
            </a:r>
            <a:r>
              <a:rPr lang="ru-RU" dirty="0" smtClean="0"/>
              <a:t>ситуацию, т.к. для нее будет мало записей в обучающем множестве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Приходько Е.В. Исследование методов моделирования принятия решений на примере ботов в компьютерной игре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024C2-D31D-4875-8231-7C9AE6162281}" type="slidenum">
              <a:rPr lang="ru-RU" smtClean="0"/>
              <a:pPr/>
              <a:t>23</a:t>
            </a:fld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42051476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5025"/>
          </a:xfrm>
        </p:spPr>
        <p:txBody>
          <a:bodyPr>
            <a:normAutofit/>
          </a:bodyPr>
          <a:lstStyle/>
          <a:p>
            <a:r>
              <a:rPr lang="ru-RU" sz="4000" dirty="0" smtClean="0"/>
              <a:t>Сравнение </a:t>
            </a:r>
            <a:r>
              <a:rPr lang="ru-RU" sz="4000" dirty="0" smtClean="0"/>
              <a:t>методов</a:t>
            </a:r>
            <a:endParaRPr lang="ru-RU" sz="4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524000"/>
            <a:ext cx="10515600" cy="4652963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ru-RU" dirty="0" smtClean="0"/>
              <a:t>Игра реализованных </a:t>
            </a:r>
            <a:r>
              <a:rPr lang="ru-RU" dirty="0" smtClean="0"/>
              <a:t>ботов друг против друга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 smtClean="0"/>
              <a:t>Сбор данных в базу данных, под управлением СУБД </a:t>
            </a:r>
            <a:r>
              <a:rPr lang="en-US" dirty="0" smtClean="0"/>
              <a:t>SQLite</a:t>
            </a:r>
            <a:endParaRPr lang="ru-RU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ru-RU" dirty="0" smtClean="0"/>
              <a:t>Обработка данных с помощью </a:t>
            </a:r>
            <a:r>
              <a:rPr lang="en-US" dirty="0" smtClean="0"/>
              <a:t>SQL</a:t>
            </a:r>
            <a:endParaRPr lang="ru-RU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ru-RU" dirty="0" smtClean="0"/>
              <a:t>Основные критерии сравнения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 smtClean="0"/>
              <a:t>Процент побед/поражений/ничьих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/>
              <a:t>Среднее время принятия </a:t>
            </a:r>
            <a:r>
              <a:rPr lang="ru-RU" dirty="0" smtClean="0"/>
              <a:t>решения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 smtClean="0"/>
              <a:t>Дополнительные критерии сравнения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 smtClean="0"/>
              <a:t>Количество нанесенного и полученного урона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 smtClean="0"/>
              <a:t>Взята ли аптечка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Приходько Е.В. Исследование методов моделирования принятия решений на примере ботов в компьютерной игре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024C2-D31D-4875-8231-7C9AE6162281}" type="slidenum">
              <a:rPr lang="ru-RU" smtClean="0"/>
              <a:pPr/>
              <a:t>24</a:t>
            </a:fld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43064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4049"/>
          </a:xfrm>
        </p:spPr>
        <p:txBody>
          <a:bodyPr>
            <a:normAutofit/>
          </a:bodyPr>
          <a:lstStyle/>
          <a:p>
            <a:r>
              <a:rPr lang="ru-RU" sz="4000" dirty="0" smtClean="0"/>
              <a:t>Сравнение агентов (основные критерии)</a:t>
            </a:r>
            <a:endParaRPr lang="ru-RU" sz="4000" dirty="0"/>
          </a:p>
        </p:txBody>
      </p:sp>
      <p:graphicFrame>
        <p:nvGraphicFramePr>
          <p:cNvPr id="6" name="Объект 5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823281010"/>
              </p:ext>
            </p:extLst>
          </p:nvPr>
        </p:nvGraphicFramePr>
        <p:xfrm>
          <a:off x="428625" y="1085850"/>
          <a:ext cx="5695950" cy="50911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Объект 6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202072673"/>
              </p:ext>
            </p:extLst>
          </p:nvPr>
        </p:nvGraphicFramePr>
        <p:xfrm>
          <a:off x="6172200" y="1085850"/>
          <a:ext cx="5581650" cy="50911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Приходько Е.В. Исследование методов моделирования принятия решений на примере ботов в компьютерной игре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024C2-D31D-4875-8231-7C9AE6162281}" type="slidenum">
              <a:rPr lang="ru-RU" smtClean="0"/>
              <a:pPr/>
              <a:t>25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88700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6275" y="286603"/>
            <a:ext cx="10758079" cy="646847"/>
          </a:xfrm>
        </p:spPr>
        <p:txBody>
          <a:bodyPr>
            <a:normAutofit/>
          </a:bodyPr>
          <a:lstStyle/>
          <a:p>
            <a:r>
              <a:rPr lang="ru-RU" sz="4000" dirty="0" smtClean="0"/>
              <a:t>Сравнение агентов (дополнительные критерии)</a:t>
            </a:r>
            <a:endParaRPr lang="ru-RU" sz="4000" dirty="0"/>
          </a:p>
        </p:txBody>
      </p:sp>
      <p:graphicFrame>
        <p:nvGraphicFramePr>
          <p:cNvPr id="6" name="Объект 5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803250674"/>
              </p:ext>
            </p:extLst>
          </p:nvPr>
        </p:nvGraphicFramePr>
        <p:xfrm>
          <a:off x="466725" y="933450"/>
          <a:ext cx="5553075" cy="52435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Объект 6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080922912"/>
              </p:ext>
            </p:extLst>
          </p:nvPr>
        </p:nvGraphicFramePr>
        <p:xfrm>
          <a:off x="6172199" y="933450"/>
          <a:ext cx="5562601" cy="52435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Приходько Е.В. Исследование методов моделирования принятия решений на примере ботов в компьютерной игре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024C2-D31D-4875-8231-7C9AE6162281}" type="slidenum">
              <a:rPr lang="ru-RU" smtClean="0"/>
              <a:pPr/>
              <a:t>26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96624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1200"/>
          </a:xfrm>
        </p:spPr>
        <p:txBody>
          <a:bodyPr/>
          <a:lstStyle/>
          <a:p>
            <a:r>
              <a:rPr lang="ru-RU" dirty="0" smtClean="0"/>
              <a:t>Результаты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076326"/>
            <a:ext cx="10515600" cy="5100637"/>
          </a:xfrm>
        </p:spPr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ru-RU" dirty="0" smtClean="0"/>
              <a:t>Рассмотрены </a:t>
            </a:r>
            <a:r>
              <a:rPr lang="ru-RU" dirty="0" smtClean="0"/>
              <a:t>конечные автоматы и реализован агент</a:t>
            </a:r>
            <a:r>
              <a:rPr lang="ru-RU" dirty="0"/>
              <a:t>, основанный на </a:t>
            </a:r>
            <a:r>
              <a:rPr lang="ru-RU" dirty="0" smtClean="0"/>
              <a:t>них. Определены состояния автомата и переходы между ними.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Рассмотрены </a:t>
            </a:r>
            <a:r>
              <a:rPr lang="ru-RU" dirty="0" smtClean="0"/>
              <a:t>деревья поведения </a:t>
            </a:r>
            <a:r>
              <a:rPr lang="ru-RU" dirty="0"/>
              <a:t>и реализован агент, основанный на </a:t>
            </a:r>
            <a:r>
              <a:rPr lang="ru-RU" dirty="0" smtClean="0"/>
              <a:t>них. Определены узлы дерева и его структура.</a:t>
            </a:r>
            <a:endParaRPr lang="ru-RU" dirty="0"/>
          </a:p>
          <a:p>
            <a:pPr>
              <a:buFont typeface="Arial" panose="020B0604020202020204" pitchFamily="34" charset="0"/>
              <a:buChar char="•"/>
            </a:pPr>
            <a:r>
              <a:rPr lang="ru-RU" dirty="0" smtClean="0"/>
              <a:t>Рассмотрена нечеткая логика и </a:t>
            </a:r>
            <a:r>
              <a:rPr lang="ru-RU" dirty="0"/>
              <a:t>реализован агент, основанный на </a:t>
            </a:r>
            <a:r>
              <a:rPr lang="ru-RU" dirty="0" smtClean="0"/>
              <a:t>ней. Определены входные и выходные переменные, сформулированы правила вывода.</a:t>
            </a:r>
            <a:endParaRPr lang="ru-RU" dirty="0"/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Рассмотрены </a:t>
            </a:r>
            <a:r>
              <a:rPr lang="ru-RU" dirty="0" smtClean="0"/>
              <a:t>нейронные сети </a:t>
            </a:r>
            <a:r>
              <a:rPr lang="ru-RU" dirty="0"/>
              <a:t>и реализован агент, основанный на </a:t>
            </a:r>
            <a:r>
              <a:rPr lang="ru-RU" dirty="0" smtClean="0"/>
              <a:t>них. Выбрана оптимальная архитектура нейронной сети.</a:t>
            </a:r>
            <a:endParaRPr lang="ru-RU" dirty="0"/>
          </a:p>
          <a:p>
            <a:pPr>
              <a:buFont typeface="Arial" panose="020B0604020202020204" pitchFamily="34" charset="0"/>
              <a:buChar char="•"/>
            </a:pPr>
            <a:r>
              <a:rPr lang="ru-RU" dirty="0" smtClean="0"/>
              <a:t>Произведено </a:t>
            </a:r>
            <a:r>
              <a:rPr lang="ru-RU" dirty="0" smtClean="0"/>
              <a:t>сравнение методов и алгоритмов принятия решений.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 smtClean="0"/>
              <a:t>Рекомендуемым методом принятия решений для рассматриваемой задачи выбора архитектуры бота для компьютерной игры являются деревья поведения.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Приходько Е.В. Исследование методов моделирования принятия решений на примере ботов в компьютерной игре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024C2-D31D-4875-8231-7C9AE6162281}" type="slidenum">
              <a:rPr lang="ru-RU" smtClean="0"/>
              <a:pPr/>
              <a:t>27</a:t>
            </a:fld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28730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3778"/>
          </a:xfrm>
        </p:spPr>
        <p:txBody>
          <a:bodyPr>
            <a:normAutofit/>
          </a:bodyPr>
          <a:lstStyle/>
          <a:p>
            <a:r>
              <a:rPr lang="ru-RU" sz="4000" dirty="0" smtClean="0"/>
              <a:t>Актуальность и научный интерес работы</a:t>
            </a:r>
            <a:endParaRPr lang="ru-RU" sz="4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018904"/>
            <a:ext cx="10515600" cy="5158059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ru-RU" sz="3200" dirty="0" smtClean="0"/>
              <a:t>Есть </a:t>
            </a:r>
            <a:r>
              <a:rPr lang="ru-RU" sz="3200" dirty="0" smtClean="0"/>
              <a:t>потребность в сравнении методов и алгоритмов принятия решений для обоснования их выбора </a:t>
            </a:r>
            <a:r>
              <a:rPr lang="ru-RU" sz="3200" dirty="0" smtClean="0"/>
              <a:t>при реализации новых интеллектуальных систем</a:t>
            </a:r>
            <a:endParaRPr lang="ru-RU" sz="32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ru-RU" sz="3200" dirty="0" smtClean="0"/>
              <a:t>Сравнивать методы необходимо на примере конкретной задачи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3200" dirty="0" smtClean="0"/>
              <a:t>Задача, рассматриваемая в данной работе: выбор архитектуры для ботов в компьютерной игре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3200" dirty="0" smtClean="0"/>
              <a:t>Индустрия видеоигр – наукоемкая область, быстро развивающаяся как </a:t>
            </a:r>
            <a:r>
              <a:rPr lang="ru-RU" sz="3200" dirty="0"/>
              <a:t>в коммерческом </a:t>
            </a:r>
            <a:r>
              <a:rPr lang="ru-RU" sz="3200" dirty="0" smtClean="0"/>
              <a:t>плане, так и в плане технологий</a:t>
            </a:r>
            <a:endParaRPr lang="ru-RU" sz="320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Приходько Е.В. Исследование методов моделирования принятия решений на примере ботов в компьютерной игре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024C2-D31D-4875-8231-7C9AE6162281}" type="slidenum">
              <a:rPr lang="ru-RU" smtClean="0"/>
              <a:pPr/>
              <a:t>3</a:t>
            </a:fld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062487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62486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Цель и 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027612"/>
            <a:ext cx="10515600" cy="5149351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ru-RU" dirty="0" smtClean="0"/>
              <a:t>Цель работы: </a:t>
            </a:r>
            <a:r>
              <a:rPr lang="ru-RU" dirty="0"/>
              <a:t>исследование методов моделирования принятия решений на примере ботов в компьютерной </a:t>
            </a:r>
            <a:r>
              <a:rPr lang="ru-RU" dirty="0" smtClean="0"/>
              <a:t>игре.</a:t>
            </a:r>
            <a:endParaRPr lang="ru-RU" dirty="0"/>
          </a:p>
          <a:p>
            <a:pPr marL="0" indent="0">
              <a:buNone/>
            </a:pPr>
            <a:r>
              <a:rPr lang="ru-RU" dirty="0" smtClean="0"/>
              <a:t>Задачи:</a:t>
            </a:r>
          </a:p>
          <a:p>
            <a:pPr marL="635508" lvl="1" indent="-342900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u-RU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рассмотреть </a:t>
            </a: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существующие методы и алгоритмы принятия решений</a:t>
            </a:r>
            <a:r>
              <a:rPr lang="ru-RU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; </a:t>
            </a:r>
          </a:p>
          <a:p>
            <a:pPr marL="635508" lvl="1" indent="-342900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u-RU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реализовать игровых ботов, использующих рассмотренные </a:t>
            </a: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алгоритмы</a:t>
            </a:r>
            <a:r>
              <a:rPr lang="ru-RU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 marL="635508" lvl="1" indent="-342900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u-RU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сравнить полученные реализации по различным критериям;</a:t>
            </a:r>
            <a:endParaRPr lang="ru-RU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35508" lvl="1" indent="-342900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u-RU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сделать </a:t>
            </a: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выводы об эффективности различных методов и алгоритмов для моделирования процесса принятия решений.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Приходько Е.В. Исследование методов моделирования принятия решений на примере ботов в компьютерной игре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024C2-D31D-4875-8231-7C9AE6162281}" type="slidenum">
              <a:rPr lang="ru-RU" smtClean="0"/>
              <a:pPr/>
              <a:t>4</a:t>
            </a:fld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439179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00297"/>
            <a:ext cx="10515600" cy="1299063"/>
          </a:xfrm>
        </p:spPr>
        <p:txBody>
          <a:bodyPr>
            <a:normAutofit/>
          </a:bodyPr>
          <a:lstStyle/>
          <a:p>
            <a:r>
              <a:rPr lang="ru-RU" sz="4000" dirty="0" smtClean="0"/>
              <a:t>Платформа для исследования методов и алгоритмов принятия решений</a:t>
            </a:r>
            <a:endParaRPr lang="ru-RU" sz="4000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339633" y="1825625"/>
            <a:ext cx="6505303" cy="4351338"/>
          </a:xfrm>
        </p:spPr>
        <p:txBody>
          <a:bodyPr>
            <a:normAutofit fontScale="9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ru-RU" dirty="0" smtClean="0"/>
              <a:t>Компьютерная игра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ru-RU" dirty="0" smtClean="0"/>
              <a:t>Реализация: игровой движок </a:t>
            </a:r>
            <a:r>
              <a:rPr lang="en-US" dirty="0" smtClean="0"/>
              <a:t>Unity </a:t>
            </a:r>
            <a:r>
              <a:rPr lang="ru-RU" dirty="0" smtClean="0"/>
              <a:t>(</a:t>
            </a:r>
            <a:r>
              <a:rPr lang="en-US" dirty="0" smtClean="0"/>
              <a:t>C#</a:t>
            </a:r>
            <a:r>
              <a:rPr lang="ru-RU" dirty="0" smtClean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 smtClean="0"/>
              <a:t>Жанр: </a:t>
            </a:r>
            <a:r>
              <a:rPr lang="en-US" dirty="0" err="1" smtClean="0"/>
              <a:t>Topdown</a:t>
            </a:r>
            <a:r>
              <a:rPr lang="en-US" dirty="0" smtClean="0"/>
              <a:t> shooter</a:t>
            </a:r>
            <a:endParaRPr lang="ru-RU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ru-RU" dirty="0" smtClean="0"/>
              <a:t>Правила</a:t>
            </a:r>
            <a:r>
              <a:rPr lang="ru-RU" dirty="0" smtClean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 smtClean="0"/>
              <a:t>У каждого агента 100 очков здоровья. Выстрелы уменьшают очки здоровья на 10. Если очков здоровья </a:t>
            </a:r>
            <a:r>
              <a:rPr lang="en-US" dirty="0" smtClean="0"/>
              <a:t>&lt;= 0</a:t>
            </a:r>
            <a:r>
              <a:rPr lang="ru-RU" dirty="0" smtClean="0"/>
              <a:t>, агент считается проигравшим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 smtClean="0"/>
              <a:t>За стенами не видно противника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 smtClean="0"/>
              <a:t>Укрытия блокируют половину выстрелов, если стрелок не стоит близко к нему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 smtClean="0"/>
              <a:t>В углах расположены аптечки, восстанавливающие очки здоровья</a:t>
            </a:r>
            <a:endParaRPr lang="ru-RU" dirty="0"/>
          </a:p>
        </p:txBody>
      </p:sp>
      <p:pic>
        <p:nvPicPr>
          <p:cNvPr id="6" name="Объект 5"/>
          <p:cNvPicPr>
            <a:picLocks noGrp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8224" y="1499360"/>
            <a:ext cx="4223656" cy="4204460"/>
          </a:xfrm>
          <a:prstGeom prst="rect">
            <a:avLst/>
          </a:prstGeom>
        </p:spPr>
      </p:pic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Приходько Е.В. Исследование методов моделирования принятия решений на примере ботов в компьютерной игре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024C2-D31D-4875-8231-7C9AE6162281}" type="slidenum">
              <a:rPr lang="ru-RU" smtClean="0"/>
              <a:pPr/>
              <a:t>5</a:t>
            </a:fld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8069924" y="5845419"/>
            <a:ext cx="2100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Вид игровой арены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0434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0918"/>
          </a:xfrm>
        </p:spPr>
        <p:txBody>
          <a:bodyPr>
            <a:normAutofit/>
          </a:bodyPr>
          <a:lstStyle/>
          <a:p>
            <a:r>
              <a:rPr lang="ru-RU" sz="4000" dirty="0"/>
              <a:t>Общие компоненты для управления агентом</a:t>
            </a:r>
          </a:p>
        </p:txBody>
      </p:sp>
      <p:pic>
        <p:nvPicPr>
          <p:cNvPr id="6" name="Объект 5"/>
          <p:cNvPicPr>
            <a:picLocks noGrp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38" y="2012006"/>
            <a:ext cx="4197531" cy="3078691"/>
          </a:xfrm>
          <a:prstGeom prst="rect">
            <a:avLst/>
          </a:prstGeom>
        </p:spPr>
      </p:pic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Приходько Е.В. Исследование методов моделирования принятия решений на примере ботов в компьютерной игре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024C2-D31D-4875-8231-7C9AE6162281}" type="slidenum">
              <a:rPr lang="ru-RU" smtClean="0"/>
              <a:pPr/>
              <a:t>6</a:t>
            </a:fld>
            <a:endParaRPr lang="ru-RU" dirty="0"/>
          </a:p>
        </p:txBody>
      </p:sp>
      <p:graphicFrame>
        <p:nvGraphicFramePr>
          <p:cNvPr id="9" name="Объект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113580"/>
              </p:ext>
            </p:extLst>
          </p:nvPr>
        </p:nvGraphicFramePr>
        <p:xfrm>
          <a:off x="3833525" y="2321697"/>
          <a:ext cx="4524949" cy="276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4" name="Visio" r:id="rId4" imgW="3190810" imgH="1952640" progId="Visio.Drawing.15">
                  <p:embed/>
                </p:oleObj>
              </mc:Choice>
              <mc:Fallback>
                <p:oleObj name="Visio" r:id="rId4" imgW="3190810" imgH="1952640" progId="Visio.Drawing.1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33525" y="2321697"/>
                        <a:ext cx="4524949" cy="27690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Объект 5"/>
          <p:cNvPicPr>
            <a:picLocks noGrp="1"/>
          </p:cNvPicPr>
          <p:nvPr>
            <p:ph sz="half" idx="2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8142" y="1873521"/>
            <a:ext cx="3355658" cy="335566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83941" y="1476402"/>
            <a:ext cx="3708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Компонент управления движением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4309869" y="1476402"/>
            <a:ext cx="3572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Компонент управление стрельбой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8078450" y="1478129"/>
            <a:ext cx="319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Компонент анализа местности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314272" y="5469600"/>
            <a:ext cx="36004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 smtClean="0"/>
              <a:t>Изображение навигационной сети</a:t>
            </a:r>
          </a:p>
          <a:p>
            <a:pPr algn="ctr"/>
            <a:r>
              <a:rPr lang="ru-RU" dirty="0" smtClean="0"/>
              <a:t>(</a:t>
            </a:r>
            <a:r>
              <a:rPr lang="en-US" dirty="0" err="1" smtClean="0"/>
              <a:t>NavMesh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15" name="TextBox 14"/>
          <p:cNvSpPr txBox="1"/>
          <p:nvPr/>
        </p:nvSpPr>
        <p:spPr>
          <a:xfrm>
            <a:off x="4666024" y="5608099"/>
            <a:ext cx="2859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Схема расчета упреждения</a:t>
            </a:r>
            <a:endParaRPr lang="ru-RU" dirty="0"/>
          </a:p>
        </p:txBody>
      </p:sp>
      <p:sp>
        <p:nvSpPr>
          <p:cNvPr id="16" name="TextBox 15"/>
          <p:cNvSpPr txBox="1"/>
          <p:nvPr/>
        </p:nvSpPr>
        <p:spPr>
          <a:xfrm>
            <a:off x="8570636" y="5608099"/>
            <a:ext cx="221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Пример карты весов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6351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59172"/>
          </a:xfrm>
        </p:spPr>
        <p:txBody>
          <a:bodyPr/>
          <a:lstStyle/>
          <a:p>
            <a:r>
              <a:rPr lang="ru-RU" dirty="0" smtClean="0"/>
              <a:t>Конечные автоматы (определение)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001486" y="2585538"/>
            <a:ext cx="5477692" cy="31089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dirty="0" smtClean="0"/>
              <a:t>Математическая </a:t>
            </a:r>
            <a:r>
              <a:rPr lang="ru-RU" sz="3200" dirty="0" smtClean="0"/>
              <a:t>модель устройства, которое может находится в одном состоянии из конечного множества возможных</a:t>
            </a:r>
            <a:endParaRPr lang="ru-RU" sz="3200" dirty="0" smtClean="0"/>
          </a:p>
        </p:txBody>
      </p:sp>
      <p:pic>
        <p:nvPicPr>
          <p:cNvPr id="6" name="Объект 5"/>
          <p:cNvPicPr>
            <a:picLocks noGrp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7588" y="2108529"/>
            <a:ext cx="4066940" cy="3020820"/>
          </a:xfrm>
          <a:prstGeom prst="rect">
            <a:avLst/>
          </a:prstGeom>
        </p:spPr>
      </p:pic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Приходько Е.В. Исследование методов моделирования принятия решений на примере ботов в компьютерной игре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024C2-D31D-4875-8231-7C9AE6162281}" type="slidenum">
              <a:rPr lang="ru-RU" smtClean="0"/>
              <a:pPr/>
              <a:t>7</a:t>
            </a:fld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6555524" y="5428337"/>
            <a:ext cx="48764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Изображение конечного автомата в виде графа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52098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62685"/>
          </a:xfrm>
        </p:spPr>
        <p:txBody>
          <a:bodyPr/>
          <a:lstStyle/>
          <a:p>
            <a:r>
              <a:rPr lang="ru-RU" dirty="0" smtClean="0"/>
              <a:t>Конечные автоматы (реализация)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96389" y="1845734"/>
            <a:ext cx="4765351" cy="402336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dirty="0" smtClean="0"/>
              <a:t>Каждое состояние представляет стратегию поведения агента: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 smtClean="0"/>
              <a:t>Поиск противника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 smtClean="0"/>
              <a:t>Атака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 smtClean="0"/>
              <a:t>Защита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 smtClean="0"/>
              <a:t>Отступление и поиск аптечек</a:t>
            </a:r>
          </a:p>
          <a:p>
            <a:pPr marL="0" indent="0">
              <a:buNone/>
            </a:pPr>
            <a:r>
              <a:rPr lang="ru-RU" dirty="0" smtClean="0"/>
              <a:t>Переходы содержат условия – изменения окружающей среды, из-за которых агент должен сменить стратегию</a:t>
            </a:r>
            <a:endParaRPr lang="ru-RU" dirty="0"/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1" name="Объект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6555243"/>
              </p:ext>
            </p:extLst>
          </p:nvPr>
        </p:nvGraphicFramePr>
        <p:xfrm>
          <a:off x="5403057" y="1845734"/>
          <a:ext cx="5950743" cy="36077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4" name="Visio" r:id="rId3" imgW="5467221" imgH="3314790" progId="Visio.Drawing.15">
                  <p:embed/>
                </p:oleObj>
              </mc:Choice>
              <mc:Fallback>
                <p:oleObj name="Visio" r:id="rId3" imgW="5467221" imgH="3314790" progId="Visio.Drawing.15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03057" y="1845734"/>
                        <a:ext cx="5950743" cy="360776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Приходько Е.В. Исследование методов моделирования принятия решений на примере ботов в компьютерной игре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024C2-D31D-4875-8231-7C9AE6162281}" type="slidenum">
              <a:rPr lang="ru-RU" smtClean="0"/>
              <a:pPr/>
              <a:t>8</a:t>
            </a:fld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6096000" y="5684428"/>
            <a:ext cx="4983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Изображение конечного автомата в виде графа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327853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33045"/>
          </a:xfrm>
        </p:spPr>
        <p:txBody>
          <a:bodyPr/>
          <a:lstStyle/>
          <a:p>
            <a:r>
              <a:rPr lang="ru-RU" dirty="0" smtClean="0"/>
              <a:t>Конечные автоматы (выводы)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87680" y="1976845"/>
            <a:ext cx="11094720" cy="42001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Преимущества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 smtClean="0"/>
              <a:t>Просты в разработке для агентов с небольшим количеством стратегий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 smtClean="0"/>
              <a:t>Быстродействие: </a:t>
            </a:r>
            <a:r>
              <a:rPr lang="en-US" dirty="0" smtClean="0"/>
              <a:t>O(n)</a:t>
            </a:r>
            <a:r>
              <a:rPr lang="ru-RU" dirty="0" smtClean="0"/>
              <a:t>, где </a:t>
            </a:r>
            <a:r>
              <a:rPr lang="en-US" dirty="0" smtClean="0"/>
              <a:t>n – </a:t>
            </a:r>
            <a:r>
              <a:rPr lang="ru-RU" dirty="0" smtClean="0"/>
              <a:t>среднее количество исходящих переходов</a:t>
            </a:r>
          </a:p>
          <a:p>
            <a:pPr marL="0" indent="0">
              <a:buNone/>
            </a:pPr>
            <a:r>
              <a:rPr lang="ru-RU" dirty="0" smtClean="0"/>
              <a:t>Недостатки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 smtClean="0"/>
              <a:t>Не подходят для реализации сложных моделей поведения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 smtClean="0"/>
              <a:t>Поведение </a:t>
            </a:r>
            <a:r>
              <a:rPr lang="ru-RU" dirty="0"/>
              <a:t>полностью определяется разработчиком. Агент может реагировать только на те условия окружающей среды, которые были учтены про проектировании.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ru-RU" dirty="0" smtClean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Приходько Е.В. Исследование методов моделирования принятия решений на примере ботов в компьютерной игре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024C2-D31D-4875-8231-7C9AE6162281}" type="slidenum">
              <a:rPr lang="ru-RU" smtClean="0"/>
              <a:pPr/>
              <a:t>9</a:t>
            </a:fld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424563072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536</TotalTime>
  <Words>1799</Words>
  <Application>Microsoft Office PowerPoint</Application>
  <PresentationFormat>Широкоэкранный</PresentationFormat>
  <Paragraphs>395</Paragraphs>
  <Slides>27</Slides>
  <Notes>3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2</vt:i4>
      </vt:variant>
      <vt:variant>
        <vt:lpstr>Заголовки слайдов</vt:lpstr>
      </vt:variant>
      <vt:variant>
        <vt:i4>27</vt:i4>
      </vt:variant>
    </vt:vector>
  </HeadingPairs>
  <TitlesOfParts>
    <vt:vector size="36" baseType="lpstr">
      <vt:lpstr>Arial</vt:lpstr>
      <vt:lpstr>Calibri</vt:lpstr>
      <vt:lpstr>Calibri Light</vt:lpstr>
      <vt:lpstr>Cambria Math</vt:lpstr>
      <vt:lpstr>Symbol</vt:lpstr>
      <vt:lpstr>Times New Roman</vt:lpstr>
      <vt:lpstr>Тема Office</vt:lpstr>
      <vt:lpstr>Visio</vt:lpstr>
      <vt:lpstr>Документ Microsoft Visio</vt:lpstr>
      <vt:lpstr>ИССЛЕДОВАНИЕ МЕТОДОВ МОДЕЛИРОВАНИЯ ПРИНЯТИЯ РЕШЕНИЙ НА ПРИМЕРЕ БОТОВ В КОМПЬЮТЕРНОЙ ИГРЕ</vt:lpstr>
      <vt:lpstr>Принятие решений, интеллектуальные агенты</vt:lpstr>
      <vt:lpstr>Актуальность и научный интерес работы</vt:lpstr>
      <vt:lpstr>Цель и задачи</vt:lpstr>
      <vt:lpstr>Платформа для исследования методов и алгоритмов принятия решений</vt:lpstr>
      <vt:lpstr>Общие компоненты для управления агентом</vt:lpstr>
      <vt:lpstr>Конечные автоматы (определение)</vt:lpstr>
      <vt:lpstr>Конечные автоматы (реализация)</vt:lpstr>
      <vt:lpstr>Конечные автоматы (выводы)</vt:lpstr>
      <vt:lpstr>Деревья поведения (определение)</vt:lpstr>
      <vt:lpstr>Деревья поведения (реализация)</vt:lpstr>
      <vt:lpstr>Деревья поведения (реализация)</vt:lpstr>
      <vt:lpstr>Деревья поведения (выводы)</vt:lpstr>
      <vt:lpstr>Нечеткая логика (определение)</vt:lpstr>
      <vt:lpstr>Нечеткая логика (реализация)</vt:lpstr>
      <vt:lpstr>Нечеткая логика (реализация)</vt:lpstr>
      <vt:lpstr>Нечеткая логика (реализация)</vt:lpstr>
      <vt:lpstr>Нечеткая логика (выводы)</vt:lpstr>
      <vt:lpstr>Нейронные сети (определение)</vt:lpstr>
      <vt:lpstr>Нейронные сети (реализация)</vt:lpstr>
      <vt:lpstr>Нейронные сети (реализация)</vt:lpstr>
      <vt:lpstr>Нейронные сети (реализация)</vt:lpstr>
      <vt:lpstr>Нейронные сети (вывод)</vt:lpstr>
      <vt:lpstr>Сравнение методов</vt:lpstr>
      <vt:lpstr>Сравнение агентов (основные критерии)</vt:lpstr>
      <vt:lpstr>Сравнение агентов (дополнительные критерии)</vt:lpstr>
      <vt:lpstr>Результаты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ИССЛЕДОВАНИЕ МЕТОДОВ МОДЕЛИРОВАНИЯ ПРИНЯТИЯ РЕШЕНИЙ НА ПРИМЕРЕ БОТОВ В КОМПЬЮТЕРНОЙ ИГРЕ</dc:title>
  <dc:creator>fckrsns</dc:creator>
  <cp:lastModifiedBy>fckrsns</cp:lastModifiedBy>
  <cp:revision>61</cp:revision>
  <dcterms:created xsi:type="dcterms:W3CDTF">2017-05-28T20:33:48Z</dcterms:created>
  <dcterms:modified xsi:type="dcterms:W3CDTF">2017-05-31T20:11:43Z</dcterms:modified>
</cp:coreProperties>
</file>