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28"/>
  </p:notesMasterIdLst>
  <p:sldIdLst>
    <p:sldId id="256" r:id="rId2"/>
    <p:sldId id="261" r:id="rId3"/>
    <p:sldId id="258" r:id="rId4"/>
    <p:sldId id="260" r:id="rId5"/>
    <p:sldId id="277" r:id="rId6"/>
    <p:sldId id="302" r:id="rId7"/>
    <p:sldId id="282" r:id="rId8"/>
    <p:sldId id="292" r:id="rId9"/>
    <p:sldId id="293" r:id="rId10"/>
    <p:sldId id="286" r:id="rId11"/>
    <p:sldId id="287" r:id="rId12"/>
    <p:sldId id="291" r:id="rId13"/>
    <p:sldId id="289" r:id="rId14"/>
    <p:sldId id="294" r:id="rId15"/>
    <p:sldId id="290" r:id="rId16"/>
    <p:sldId id="303" r:id="rId17"/>
    <p:sldId id="270" r:id="rId18"/>
    <p:sldId id="271" r:id="rId19"/>
    <p:sldId id="272" r:id="rId20"/>
    <p:sldId id="273" r:id="rId21"/>
    <p:sldId id="295" r:id="rId22"/>
    <p:sldId id="296" r:id="rId23"/>
    <p:sldId id="297" r:id="rId24"/>
    <p:sldId id="299" r:id="rId25"/>
    <p:sldId id="300" r:id="rId26"/>
    <p:sldId id="29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154704523442526E-2"/>
          <c:y val="2.8726727392404835E-2"/>
          <c:w val="0.93888001175801106"/>
          <c:h val="0.77820745632334498"/>
        </c:manualLayout>
      </c:layout>
      <c:lineChart>
        <c:grouping val="standard"/>
        <c:varyColors val="0"/>
        <c:ser>
          <c:idx val="0"/>
          <c:order val="0"/>
          <c:tx>
            <c:v>2-слойный перцептрон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15</c:v>
                </c:pt>
                <c:pt idx="8">
                  <c:v>21</c:v>
                </c:pt>
                <c:pt idx="9">
                  <c:v>51</c:v>
                </c:pt>
                <c:pt idx="10">
                  <c:v>101</c:v>
                </c:pt>
                <c:pt idx="11">
                  <c:v>201</c:v>
                </c:pt>
                <c:pt idx="12">
                  <c:v>501</c:v>
                </c:pt>
                <c:pt idx="13">
                  <c:v>1001</c:v>
                </c:pt>
                <c:pt idx="14">
                  <c:v>2001</c:v>
                </c:pt>
              </c:numCache>
            </c:numRef>
          </c:cat>
          <c:val>
            <c:numRef>
              <c:f>Лист1!$B$1:$B$15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0.34</c:v>
                </c:pt>
                <c:pt idx="3">
                  <c:v>0.59</c:v>
                </c:pt>
                <c:pt idx="4">
                  <c:v>0.84</c:v>
                </c:pt>
                <c:pt idx="5">
                  <c:v>0.87</c:v>
                </c:pt>
                <c:pt idx="6">
                  <c:v>0.88</c:v>
                </c:pt>
                <c:pt idx="7">
                  <c:v>0.89</c:v>
                </c:pt>
                <c:pt idx="8">
                  <c:v>0.9</c:v>
                </c:pt>
                <c:pt idx="9">
                  <c:v>0.92</c:v>
                </c:pt>
                <c:pt idx="10">
                  <c:v>0.93</c:v>
                </c:pt>
                <c:pt idx="11">
                  <c:v>0.93</c:v>
                </c:pt>
                <c:pt idx="12">
                  <c:v>0.94</c:v>
                </c:pt>
                <c:pt idx="13">
                  <c:v>0.94</c:v>
                </c:pt>
                <c:pt idx="14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8E-4D60-A70F-DB8295D8A8D4}"/>
            </c:ext>
          </c:extLst>
        </c:ser>
        <c:ser>
          <c:idx val="1"/>
          <c:order val="1"/>
          <c:tx>
            <c:v>3-слойный перцептрон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0.19</c:v>
                </c:pt>
                <c:pt idx="3">
                  <c:v>0.59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  <c:pt idx="7">
                  <c:v>0.19</c:v>
                </c:pt>
                <c:pt idx="8">
                  <c:v>0.59</c:v>
                </c:pt>
                <c:pt idx="9">
                  <c:v>0.59</c:v>
                </c:pt>
                <c:pt idx="10">
                  <c:v>0.78</c:v>
                </c:pt>
                <c:pt idx="11">
                  <c:v>0.81</c:v>
                </c:pt>
                <c:pt idx="12">
                  <c:v>0.83</c:v>
                </c:pt>
                <c:pt idx="13">
                  <c:v>0.83</c:v>
                </c:pt>
                <c:pt idx="14">
                  <c:v>0.84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8E-4D60-A70F-DB8295D8A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895136"/>
        <c:axId val="185895696"/>
      </c:lineChart>
      <c:catAx>
        <c:axId val="185895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Количество повторов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895696"/>
        <c:crosses val="autoZero"/>
        <c:auto val="1"/>
        <c:lblAlgn val="ctr"/>
        <c:lblOffset val="100"/>
        <c:noMultiLvlLbl val="0"/>
      </c:catAx>
      <c:valAx>
        <c:axId val="18589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Максимальное качество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89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25538831756635"/>
          <c:y val="0.91968216765263566"/>
          <c:w val="0.52548913771501971"/>
          <c:h val="6.4648708315143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Исходы</a:t>
            </a:r>
            <a:r>
              <a:rPr lang="ru-RU" sz="1800" baseline="0" dirty="0" smtClean="0"/>
              <a:t> игр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Победы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plus>
            <c:min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41.42</c:v>
                </c:pt>
                <c:pt idx="1">
                  <c:v>43.75</c:v>
                </c:pt>
                <c:pt idx="2">
                  <c:v>40.5</c:v>
                </c:pt>
                <c:pt idx="3">
                  <c:v>38.58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6E-48DA-B721-115979DA631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Поражения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plus>
            <c:min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40.75</c:v>
                </c:pt>
                <c:pt idx="1">
                  <c:v>37.83</c:v>
                </c:pt>
                <c:pt idx="2">
                  <c:v>42.33</c:v>
                </c:pt>
                <c:pt idx="3">
                  <c:v>43.33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6E-48DA-B721-115979DA631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Ничьи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plus>
            <c:min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17.840000000000003</c:v>
                </c:pt>
                <c:pt idx="1">
                  <c:v>18.420000000000002</c:v>
                </c:pt>
                <c:pt idx="2">
                  <c:v>17.170000000000002</c:v>
                </c:pt>
                <c:pt idx="3">
                  <c:v>18.090000000000003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96E-48DA-B721-115979DA6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008064"/>
        <c:axId val="186008624"/>
      </c:barChart>
      <c:catAx>
        <c:axId val="1860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008624"/>
        <c:crosses val="autoZero"/>
        <c:auto val="1"/>
        <c:lblAlgn val="ctr"/>
        <c:lblOffset val="100"/>
        <c:noMultiLvlLbl val="0"/>
      </c:catAx>
      <c:valAx>
        <c:axId val="18600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Доля,</a:t>
                </a:r>
                <a:r>
                  <a:rPr lang="ru-RU" sz="1400" baseline="0"/>
                  <a:t>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008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Лист1!$B$8</c:f>
              <c:strCache>
                <c:ptCount val="1"/>
                <c:pt idx="0">
                  <c:v>Время на решение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plus>
            <c:min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Лист1!$A$9:$A$12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Лист1!$B$9:$B$12</c:f>
              <c:numCache>
                <c:formatCode>General</c:formatCode>
                <c:ptCount val="4"/>
                <c:pt idx="0">
                  <c:v>6.47</c:v>
                </c:pt>
                <c:pt idx="1">
                  <c:v>16.010000000000002</c:v>
                </c:pt>
                <c:pt idx="2">
                  <c:v>670.57</c:v>
                </c:pt>
                <c:pt idx="3">
                  <c:v>14.34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34-4BEB-8E24-0E180E1813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011424"/>
        <c:axId val="186433728"/>
      </c:barChart>
      <c:catAx>
        <c:axId val="1860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433728"/>
        <c:crosses val="autoZero"/>
        <c:auto val="1"/>
        <c:lblAlgn val="ctr"/>
        <c:lblOffset val="100"/>
        <c:noMultiLvlLbl val="0"/>
      </c:catAx>
      <c:valAx>
        <c:axId val="1864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Среднее время, мкс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01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Нанесенный</a:t>
            </a:r>
            <a:r>
              <a:rPr lang="ru-RU" sz="1800" baseline="0" dirty="0" smtClean="0"/>
              <a:t> и полученный урон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Лист1!$B$15</c:f>
              <c:strCache>
                <c:ptCount val="1"/>
                <c:pt idx="0">
                  <c:v>Нанесено урона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plus>
            <c:min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Лист1!$B$16:$B$19</c:f>
              <c:numCache>
                <c:formatCode>General</c:formatCode>
                <c:ptCount val="4"/>
                <c:pt idx="0">
                  <c:v>95.2</c:v>
                </c:pt>
                <c:pt idx="1">
                  <c:v>95.8</c:v>
                </c:pt>
                <c:pt idx="2">
                  <c:v>90.2</c:v>
                </c:pt>
                <c:pt idx="3">
                  <c:v>92.6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1D-4A65-B4F0-1694F2F958DF}"/>
            </c:ext>
          </c:extLst>
        </c:ser>
        <c:ser>
          <c:idx val="1"/>
          <c:order val="1"/>
          <c:tx>
            <c:strRef>
              <c:f>Лист1!$C$15</c:f>
              <c:strCache>
                <c:ptCount val="1"/>
                <c:pt idx="0">
                  <c:v>Получено урона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plus>
            <c:min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Лист1!$C$16:$C$19</c:f>
              <c:numCache>
                <c:formatCode>General</c:formatCode>
                <c:ptCount val="4"/>
                <c:pt idx="0">
                  <c:v>87.9</c:v>
                </c:pt>
                <c:pt idx="1">
                  <c:v>94.4</c:v>
                </c:pt>
                <c:pt idx="2">
                  <c:v>94.8</c:v>
                </c:pt>
                <c:pt idx="3">
                  <c:v>96.6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1D-4A65-B4F0-1694F2F958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36528"/>
        <c:axId val="186437088"/>
      </c:barChart>
      <c:catAx>
        <c:axId val="18643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437088"/>
        <c:crosses val="autoZero"/>
        <c:auto val="1"/>
        <c:lblAlgn val="ctr"/>
        <c:lblOffset val="100"/>
        <c:noMultiLvlLbl val="0"/>
      </c:catAx>
      <c:valAx>
        <c:axId val="1864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Количество</a:t>
                </a:r>
                <a:r>
                  <a:rPr lang="ru-RU" sz="1400" baseline="0"/>
                  <a:t> урона, </a:t>
                </a:r>
                <a:r>
                  <a:rPr lang="en-US" sz="1400" baseline="0"/>
                  <a:t>HP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436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Доля игр, в которых была взята аптечка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Лист1!$B$22</c:f>
              <c:strCache>
                <c:ptCount val="1"/>
                <c:pt idx="0">
                  <c:v>Взято аптечек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plus>
            <c:min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Лист1!$B$23:$B$26</c:f>
              <c:numCache>
                <c:formatCode>General</c:formatCode>
                <c:ptCount val="4"/>
                <c:pt idx="0">
                  <c:v>10.5</c:v>
                </c:pt>
                <c:pt idx="1">
                  <c:v>24.7</c:v>
                </c:pt>
                <c:pt idx="2">
                  <c:v>18.899999999999999</c:v>
                </c:pt>
                <c:pt idx="3">
                  <c:v>20.3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86D-40B4-A7A4-2F97391B4C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957760"/>
        <c:axId val="186958320"/>
      </c:barChart>
      <c:catAx>
        <c:axId val="18695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958320"/>
        <c:crosses val="autoZero"/>
        <c:auto val="1"/>
        <c:lblAlgn val="ctr"/>
        <c:lblOffset val="100"/>
        <c:noMultiLvlLbl val="0"/>
      </c:catAx>
      <c:valAx>
        <c:axId val="1869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Доля</a:t>
                </a:r>
                <a:r>
                  <a:rPr lang="ru-RU" sz="1400" baseline="0"/>
                  <a:t> игр, %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95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1218-8D5F-4B44-930F-C0F788373CCB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D2AE-B88E-4455-A7BB-460061C00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4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1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4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5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20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5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042B24-E289-4B03-B2D9-A46BE38FF6BB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0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DB41D-67F0-4914-9A46-989AFA64781D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00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30833-C397-4618-A2E9-B0F1E843D526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6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E52A37-6815-412C-ABBB-9342FEC0109E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54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642820-EA47-4517-8B3F-F5999DC4B6C2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1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FF725-8E94-4B76-8CED-7D9DDD7A584F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72BB7B-AD67-4E21-ABB7-C19EFFFAFCFF}" type="datetime1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9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BA468E-7959-44C2-A5C6-26BFBF4902AC}" type="datetime1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4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F3E22B-9012-4275-8DB1-B70C16EABBC3}" type="datetime1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CFAF3-56F0-4E0D-A0BC-CB72FFF50CD2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FFA72-D039-4D6D-AFFF-62A023C7D550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59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893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8400" y="635635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r>
              <a:rPr lang="en-US" dirty="0" smtClean="0"/>
              <a:t> </a:t>
            </a:r>
            <a:r>
              <a:rPr lang="ru-RU" dirty="0" smtClean="0"/>
              <a:t>из 30</a:t>
            </a:r>
          </a:p>
        </p:txBody>
      </p:sp>
    </p:spTree>
    <p:extLst>
      <p:ext uri="{BB962C8B-B14F-4D97-AF65-F5344CB8AC3E}">
        <p14:creationId xmlns:p14="http://schemas.microsoft.com/office/powerpoint/2010/main" val="20428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package" Target="../embeddings/_________Microsoft_Visio1.vsd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package" Target="../embeddings/_________Microsoft_Visio4.vsdx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5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8159" y="2159850"/>
            <a:ext cx="11216640" cy="2017341"/>
          </a:xfrm>
        </p:spPr>
        <p:txBody>
          <a:bodyPr>
            <a:noAutofit/>
          </a:bodyPr>
          <a:lstStyle/>
          <a:p>
            <a:r>
              <a:rPr lang="ru-RU" sz="4400" dirty="0"/>
              <a:t>ИССЛЕДОВАНИЕ МЕТОДОВ МОДЕЛИРОВАНИЯ ПРИНЯТИЯ РЕШЕНИЙ НА ПРИМЕРЕ БОТОВ В КОМПЬЮТЕРНОЙ ИГРЕ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0" y="4951866"/>
            <a:ext cx="9144000" cy="926419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/>
              <a:t>П</a:t>
            </a:r>
            <a:r>
              <a:rPr lang="ru-RU" dirty="0" smtClean="0"/>
              <a:t>риходько Евгений Владимирович</a:t>
            </a:r>
          </a:p>
          <a:p>
            <a:r>
              <a:rPr lang="ru-RU" dirty="0" smtClean="0"/>
              <a:t>Руководитель: доцент, к.т.н., Пак Вадим </a:t>
            </a:r>
            <a:r>
              <a:rPr lang="ru-RU" dirty="0"/>
              <a:t>Г</a:t>
            </a:r>
            <a:r>
              <a:rPr lang="ru-RU" dirty="0" smtClean="0"/>
              <a:t>еннадьевич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79" y="369513"/>
            <a:ext cx="10058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Великого»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«Компьютерные интеллектуальные технологии»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7" y="229324"/>
            <a:ext cx="10515600" cy="48864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81383"/>
              </p:ext>
            </p:extLst>
          </p:nvPr>
        </p:nvGraphicFramePr>
        <p:xfrm>
          <a:off x="383170" y="2046052"/>
          <a:ext cx="11425656" cy="4033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74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6144">
                <a:tc rowSpan="1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Видимость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Дистанция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дистанции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в укрытии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укрытием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стеной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аптечек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прямой видимости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Радиус поиска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Дальняя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Много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10</a:t>
            </a:fld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46724" y="6079349"/>
            <a:ext cx="429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Табличное представление правил вывода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6410" y="717971"/>
            <a:ext cx="1135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Общий вид правила вывода: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ЕСЛИ </a:t>
            </a:r>
            <a:r>
              <a:rPr lang="en-US" sz="2400" dirty="0" smtClean="0"/>
              <a:t>HP</a:t>
            </a:r>
            <a:r>
              <a:rPr lang="ru-RU" sz="2400" baseline="-25000" dirty="0" smtClean="0"/>
              <a:t>а</a:t>
            </a:r>
            <a:r>
              <a:rPr lang="en-US" sz="2400" dirty="0" smtClean="0"/>
              <a:t> = … </a:t>
            </a:r>
            <a:r>
              <a:rPr lang="ru-RU" sz="2400" dirty="0" smtClean="0"/>
              <a:t>И </a:t>
            </a:r>
            <a:r>
              <a:rPr lang="en-US" sz="2400" dirty="0" smtClean="0"/>
              <a:t>HP</a:t>
            </a:r>
            <a:r>
              <a:rPr lang="ru-RU" sz="2400" baseline="-25000" dirty="0"/>
              <a:t>п</a:t>
            </a:r>
            <a:r>
              <a:rPr lang="ru-RU" sz="2400" dirty="0" smtClean="0"/>
              <a:t> = … И Видимость противника = …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ТО Дистанция до противника = …, Вес дистанции до противника = …, ….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598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ru-RU" dirty="0" smtClean="0"/>
              <a:t>Нечеткая логика (выводы)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Преимущества: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/>
                  <a:t>О</a:t>
                </a:r>
                <a:r>
                  <a:rPr lang="ru-RU" dirty="0" smtClean="0"/>
                  <a:t>писание поведения агента предложениями естественного языка.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/>
                  <a:t>П</a:t>
                </a:r>
                <a:r>
                  <a:rPr lang="ru-RU" dirty="0" smtClean="0"/>
                  <a:t>лавное изменение выходных переменных.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Недостатки:</a:t>
                </a:r>
              </a:p>
              <a:p>
                <a:pPr lvl="1"/>
                <a:r>
                  <a:rPr lang="ru-RU" dirty="0" smtClean="0"/>
                  <a:t>Большое количество правил вывода: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количество входных лингвистических переменных, </a:t>
                </a:r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  <a:r>
                  <a:rPr lang="ru-RU" dirty="0"/>
                  <a:t> – количество термов в переменной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ru-RU" dirty="0" smtClean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Быстродействие: требуется перевести обычные значения в нечеткие, произвести нечеткий вывод, затем перевести нечеткие значения в обычные с использованием численного интегрирования.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>
                <a:blip r:embed="rId2"/>
                <a:stretch>
                  <a:fillRect l="-1217" t="-2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172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2140" y="1690688"/>
            <a:ext cx="7441947" cy="41784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Входные переменные: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очков здоровья агента</a:t>
            </a:r>
            <a:r>
              <a:rPr lang="en-US" dirty="0"/>
              <a:t> (HP</a:t>
            </a:r>
            <a:r>
              <a:rPr lang="ru-RU" baseline="-25000" dirty="0"/>
              <a:t>а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очков здоровья противника (</a:t>
            </a:r>
            <a:r>
              <a:rPr lang="en-US" dirty="0"/>
              <a:t>HP</a:t>
            </a:r>
            <a:r>
              <a:rPr lang="ru-RU" baseline="-25000" dirty="0" smtClean="0"/>
              <a:t>п</a:t>
            </a:r>
            <a:r>
              <a:rPr lang="ru-RU" dirty="0" smtClean="0"/>
              <a:t>);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идимость противника.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Выходные переменные: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«Поиск противника»;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</a:t>
            </a:r>
            <a:r>
              <a:rPr lang="ru-RU" dirty="0"/>
              <a:t>стратегии </a:t>
            </a:r>
            <a:r>
              <a:rPr lang="ru-RU" dirty="0" smtClean="0"/>
              <a:t>«Атака»;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стратегии «Защита»;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стратегии «Отступление и поиск противника».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87" y="1339915"/>
            <a:ext cx="3769661" cy="3654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5160" y="5062538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9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1925" y="1085378"/>
                <a:ext cx="12030075" cy="5124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Обучающее множество – 200 записей (100 для обучения, 100 для проверки) </a:t>
                </a:r>
              </a:p>
              <a:p>
                <a:pPr marL="0" indent="0">
                  <a:buNone/>
                </a:pPr>
                <a:r>
                  <a:rPr lang="ru-RU" dirty="0"/>
                  <a:t>Параметры, влияющие на обучение:</a:t>
                </a:r>
              </a:p>
              <a:p>
                <a:pPr lvl="1"/>
                <a:r>
                  <a:rPr lang="ru-RU" dirty="0"/>
                  <a:t>к</a:t>
                </a:r>
                <a:r>
                  <a:rPr lang="ru-RU" dirty="0"/>
                  <a:t>оличество скрытых слоев (1 или 2);</a:t>
                </a:r>
              </a:p>
              <a:p>
                <a:pPr lvl="1"/>
                <a:r>
                  <a:rPr lang="ru-RU" dirty="0"/>
                  <a:t>р</a:t>
                </a:r>
                <a:r>
                  <a:rPr lang="ru-RU" dirty="0"/>
                  <a:t>азмер скрытого слоя (если есть);</a:t>
                </a:r>
              </a:p>
              <a:p>
                <a:pPr lvl="1"/>
                <a:r>
                  <a:rPr lang="ru-RU" dirty="0"/>
                  <a:t>к</a:t>
                </a:r>
                <a:r>
                  <a:rPr lang="ru-RU" dirty="0"/>
                  <a:t>оэффициент </a:t>
                </a:r>
                <a:r>
                  <a:rPr lang="el-GR" dirty="0">
                    <a:latin typeface="Calibri" panose="020F0502020204030204" pitchFamily="34" charset="0"/>
                  </a:rPr>
                  <a:t>β</a:t>
                </a:r>
                <a:r>
                  <a:rPr lang="ru-RU" dirty="0"/>
                  <a:t> крутизны функции активации: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к</a:t>
                </a:r>
                <a:r>
                  <a:rPr lang="ru-RU" dirty="0"/>
                  <a:t>оэффициент </a:t>
                </a:r>
                <a:r>
                  <a:rPr lang="el-GR" dirty="0">
                    <a:latin typeface="Calibri" panose="020F0502020204030204" pitchFamily="34" charset="0"/>
                  </a:rPr>
                  <a:t>η</a:t>
                </a:r>
                <a:r>
                  <a:rPr lang="ru-RU" dirty="0"/>
                  <a:t> скорости обучения при пересчете весов: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;</a:t>
                </a:r>
              </a:p>
              <a:p>
                <a:pPr lvl="1"/>
                <a:r>
                  <a:rPr lang="ru-RU" dirty="0"/>
                  <a:t>к</a:t>
                </a:r>
                <a:r>
                  <a:rPr lang="ru-RU" dirty="0"/>
                  <a:t>оличество повторов обучения</a:t>
                </a:r>
                <a:r>
                  <a:rPr lang="ru-RU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:r>
                  <a:rPr lang="ru-RU" dirty="0" smtClean="0"/>
                  <a:t>обучения</a:t>
                </a:r>
              </a:p>
              <a:p>
                <a:pPr lvl="1"/>
                <a:r>
                  <a:rPr lang="en-US" dirty="0" smtClean="0"/>
                  <a:t>y = f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y – </a:t>
                </a:r>
                <a:r>
                  <a:rPr lang="ru-RU" dirty="0" smtClean="0"/>
                  <a:t>качество обучения, а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ru-RU" dirty="0" smtClean="0"/>
                  <a:t> – параметры, влияющие на него.</a:t>
                </a:r>
              </a:p>
              <a:p>
                <a:pPr lvl="1"/>
                <a:r>
                  <a:rPr lang="ru-RU" dirty="0" smtClean="0"/>
                  <a:t>Можно использовать численные методы для поиска оптимальных параметров обучения</a:t>
                </a:r>
                <a:r>
                  <a:rPr lang="ru-RU" dirty="0" smtClean="0"/>
                  <a:t>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1085378"/>
                <a:ext cx="12030075" cy="5124450"/>
              </a:xfrm>
              <a:blipFill rotWithShape="0">
                <a:blip r:embed="rId2"/>
                <a:stretch>
                  <a:fillRect l="-1064" t="-1902" b="-17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72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87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14</a:t>
            </a:fld>
            <a:endParaRPr lang="ru-RU" dirty="0" smtClean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984306226"/>
              </p:ext>
            </p:extLst>
          </p:nvPr>
        </p:nvGraphicFramePr>
        <p:xfrm>
          <a:off x="259882" y="1057275"/>
          <a:ext cx="11675444" cy="486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2208" y="5920343"/>
            <a:ext cx="826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максимального качества обучения от количества повторов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60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dirty="0" smtClean="0"/>
              <a:t>Нейронные сети (вывод)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  <a:r>
              <a:rPr lang="ru-RU" dirty="0"/>
              <a:t>: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Аппроксимация функции принятия решений по нескольким </a:t>
            </a:r>
            <a:r>
              <a:rPr lang="ru-RU" dirty="0" err="1" smtClean="0"/>
              <a:t>известнрым</a:t>
            </a:r>
            <a:r>
              <a:rPr lang="ru-RU" dirty="0" smtClean="0"/>
              <a:t> решениям.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Агент может реагировать на состояние окружающего мира, не описанное разработчиком при проектировании.</a:t>
            </a:r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отлаживать, т.к. нельзя определить, почему именно нейронная сеть выдала определенный результат.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корректировать поведение, т.к. для внесения изменений требуется переобучение.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реализовать реакцию на редкую ситуацию, т.к. для нее будет мало записей в обучающем множестве.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Реакцию агента на ситуацию, не учтенную при разработке, сложно предсказать. Иногда она оказывается неадекватной.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514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16</a:t>
            </a:fld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17714" y="1062446"/>
            <a:ext cx="4850675" cy="51145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Игровой движок: </a:t>
            </a:r>
            <a:r>
              <a:rPr lang="en-US" dirty="0" smtClean="0"/>
              <a:t>Unity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Язык программирования: </a:t>
            </a:r>
            <a:r>
              <a:rPr lang="en-US" dirty="0" smtClean="0"/>
              <a:t>C#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Игрок и агенты управляют персонажем через одинаковый интерфейс: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00" y="1062446"/>
            <a:ext cx="6867320" cy="4902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9511" y="5992297"/>
            <a:ext cx="409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Компоненты игры и их взаимодействие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87344"/>
              </p:ext>
            </p:extLst>
          </p:nvPr>
        </p:nvGraphicFramePr>
        <p:xfrm>
          <a:off x="383177" y="4016785"/>
          <a:ext cx="72136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Документ" r:id="rId4" imgW="6152400" imgH="1665360" progId="Word.OpenDocumentText.12">
                  <p:embed/>
                </p:oleObj>
              </mc:Choice>
              <mc:Fallback>
                <p:oleObj name="Документ" r:id="rId4" imgW="6152400" imgH="166536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77" y="4016785"/>
                        <a:ext cx="7213600" cy="1947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30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Методика сравнения методов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1751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Игра реализованных ботов друг против друга.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данных в базу данных, под управлением СУБД </a:t>
            </a:r>
            <a:r>
              <a:rPr lang="en-US" dirty="0" smtClean="0"/>
              <a:t>SQLite</a:t>
            </a:r>
            <a:r>
              <a:rPr lang="ru-R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Обработка данных с помощью </a:t>
            </a:r>
            <a:r>
              <a:rPr lang="en-US" dirty="0" smtClean="0"/>
              <a:t>SQL</a:t>
            </a:r>
            <a:r>
              <a:rPr lang="ru-RU" dirty="0" smtClean="0"/>
              <a:t> и </a:t>
            </a:r>
            <a:r>
              <a:rPr lang="en-US" dirty="0" smtClean="0"/>
              <a:t>MATLAB</a:t>
            </a:r>
            <a:r>
              <a:rPr lang="ru-RU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17</a:t>
            </a:fld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3393223"/>
            <a:ext cx="10668000" cy="2936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Основные метрики:</a:t>
            </a:r>
          </a:p>
          <a:p>
            <a:pPr lvl="1"/>
            <a:r>
              <a:rPr lang="ru-RU" sz="2800" dirty="0" smtClean="0"/>
              <a:t>процент побед/поражений;</a:t>
            </a:r>
          </a:p>
          <a:p>
            <a:pPr lvl="1"/>
            <a:r>
              <a:rPr lang="ru-RU" sz="2800" dirty="0"/>
              <a:t>с</a:t>
            </a:r>
            <a:r>
              <a:rPr lang="ru-RU" sz="2800" dirty="0" smtClean="0"/>
              <a:t>реднее время принятия решения.</a:t>
            </a:r>
          </a:p>
          <a:p>
            <a:r>
              <a:rPr lang="ru-RU" dirty="0" smtClean="0"/>
              <a:t>Дополнительные метрики:</a:t>
            </a:r>
          </a:p>
          <a:p>
            <a:pPr lvl="1"/>
            <a:r>
              <a:rPr lang="ru-RU" sz="2800" dirty="0" smtClean="0"/>
              <a:t>количество нанесенного и полученного урона;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зята ли аптечка.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2843948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Критерии сравнения методов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3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(основные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6057179"/>
              </p:ext>
            </p:extLst>
          </p:nvPr>
        </p:nvGraphicFramePr>
        <p:xfrm>
          <a:off x="400594" y="1019174"/>
          <a:ext cx="5619206" cy="515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4039143"/>
              </p:ext>
            </p:extLst>
          </p:nvPr>
        </p:nvGraphicFramePr>
        <p:xfrm>
          <a:off x="6172199" y="957943"/>
          <a:ext cx="5584371" cy="521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88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86603"/>
            <a:ext cx="10758079" cy="64684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(дополнительные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844297"/>
              </p:ext>
            </p:extLst>
          </p:nvPr>
        </p:nvGraphicFramePr>
        <p:xfrm>
          <a:off x="383177" y="933450"/>
          <a:ext cx="5636623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932824"/>
              </p:ext>
            </p:extLst>
          </p:nvPr>
        </p:nvGraphicFramePr>
        <p:xfrm>
          <a:off x="6172200" y="933450"/>
          <a:ext cx="5610498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6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r>
              <a:rPr lang="ru-RU" sz="4000" dirty="0"/>
              <a:t>Принятие решений, интеллектуальные агенты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8642" y="1123406"/>
            <a:ext cx="6699564" cy="5232943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2800" dirty="0"/>
              <a:t>Системы, принимающие решения: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аспознавание образов;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аспознавание голоса;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э</a:t>
            </a:r>
            <a:r>
              <a:rPr lang="ru-RU" sz="2800" dirty="0" smtClean="0"/>
              <a:t>кспертные системы;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п</a:t>
            </a:r>
            <a:r>
              <a:rPr lang="ru-RU" sz="2800" dirty="0" smtClean="0"/>
              <a:t>ромышленные контроллеры;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с</a:t>
            </a:r>
            <a:r>
              <a:rPr lang="ru-RU" sz="2800" dirty="0" smtClean="0"/>
              <a:t>истемы </a:t>
            </a:r>
            <a:r>
              <a:rPr lang="ru-RU" sz="2800" dirty="0"/>
              <a:t>«Умный дом</a:t>
            </a:r>
            <a:r>
              <a:rPr lang="ru-RU" sz="2800" dirty="0" smtClean="0"/>
              <a:t>»;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обототехника;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и</a:t>
            </a:r>
            <a:r>
              <a:rPr lang="ru-RU" sz="2800" dirty="0" smtClean="0"/>
              <a:t>гровые системы.</a:t>
            </a:r>
            <a:endParaRPr lang="ru-RU" sz="2800" dirty="0"/>
          </a:p>
        </p:txBody>
      </p:sp>
      <p:pic>
        <p:nvPicPr>
          <p:cNvPr id="6" name="Объект 3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10" y="1421847"/>
            <a:ext cx="6011069" cy="4014058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77266" y="5549680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агента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6627"/>
            <a:ext cx="10515600" cy="755651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757" y="842278"/>
            <a:ext cx="11713945" cy="56451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Рассмотрены конечные автоматы и реализован агент</a:t>
            </a:r>
            <a:r>
              <a:rPr lang="ru-RU" dirty="0"/>
              <a:t>, основанный на </a:t>
            </a:r>
            <a:r>
              <a:rPr lang="ru-RU" dirty="0" smtClean="0"/>
              <a:t>них. Реализованный автомат имеет 4 состояния и 7 переходов.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деревья поведения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Выбрана структура дерева на основе последовательности. Выбрано дерево, состоящее из трех ветвей, соответствующих отдельным компонентам: управлению стрельбой, анализу местности и управлению движением.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Рассмотрена нечеткая логика и </a:t>
            </a:r>
            <a:r>
              <a:rPr lang="ru-RU" dirty="0"/>
              <a:t>реализован агент, основанный на </a:t>
            </a:r>
            <a:r>
              <a:rPr lang="ru-RU" dirty="0" smtClean="0"/>
              <a:t>ней. Реализованная система имеет 3 входных переменных, 8 выходных и 12 правил вывода.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нейронные сети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Выбраны оптимальные параметры и структура сети по критерию максимума качества обучения. Выбранная сеть имеет 2 слоя, 3 входных переменных и 4 выходных.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Произведено сравнение методов и алгоритмов принятия решений</a:t>
            </a:r>
            <a:r>
              <a:rPr lang="ru-RU" dirty="0"/>
              <a:t> </a:t>
            </a:r>
            <a:r>
              <a:rPr lang="ru-RU" dirty="0" smtClean="0"/>
              <a:t>путем проведения игр реализованных ботов друг против друга. Необходимые метрики записывались в базу </a:t>
            </a:r>
            <a:r>
              <a:rPr lang="en-US" dirty="0" smtClean="0"/>
              <a:t>SQLite</a:t>
            </a:r>
            <a:r>
              <a:rPr lang="ru-RU" dirty="0" smtClean="0"/>
              <a:t>, а затем обрабатывались с помощью </a:t>
            </a:r>
            <a:r>
              <a:rPr lang="en-US" dirty="0" smtClean="0"/>
              <a:t>SQL </a:t>
            </a:r>
            <a:r>
              <a:rPr lang="ru-RU" dirty="0" smtClean="0"/>
              <a:t>и </a:t>
            </a:r>
            <a:r>
              <a:rPr lang="en-US" dirty="0" smtClean="0"/>
              <a:t>MATLAB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Рекомендуемым методом принятия решений для рассматриваемой задачи выбора архитектуры бота для компьютерной игры являются деревья поведения</a:t>
            </a:r>
            <a:r>
              <a:rPr lang="ru-RU" dirty="0"/>
              <a:t>. Агенты, реализованные с использованием деревьев поведения имеют максимальный процент побед, минимальный процент поражений, </a:t>
            </a:r>
            <a:r>
              <a:rPr lang="ru-RU" dirty="0" smtClean="0"/>
              <a:t>максимальный </a:t>
            </a:r>
            <a:r>
              <a:rPr lang="ru-RU" dirty="0"/>
              <a:t>средний нанесенный урон и максимальную долю игр, в которых была взята аптечка.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20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918"/>
          </a:xfrm>
        </p:spPr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" y="2012006"/>
            <a:ext cx="4197531" cy="3078691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21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3833525" y="2321697"/>
          <a:ext cx="4524949" cy="27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Visio" r:id="rId4" imgW="3190810" imgH="1952640" progId="Visio.Drawing.15">
                  <p:embed/>
                </p:oleObj>
              </mc:Choice>
              <mc:Fallback>
                <p:oleObj name="Visio" r:id="rId4" imgW="3190810" imgH="19526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525" y="2321697"/>
                        <a:ext cx="4524949" cy="276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Объект 5"/>
          <p:cNvPicPr>
            <a:picLocks noGrp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2" y="1873521"/>
            <a:ext cx="3355658" cy="3355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941" y="1476402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управления движением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9869" y="1476402"/>
            <a:ext cx="357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управление стрельбой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078450" y="1478129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анализа местности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4272" y="5469600"/>
            <a:ext cx="3600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Изображение навигационной сети</a:t>
            </a:r>
          </a:p>
          <a:p>
            <a:pPr algn="ctr"/>
            <a:r>
              <a:rPr lang="ru-RU" dirty="0" smtClean="0"/>
              <a:t>(</a:t>
            </a:r>
            <a:r>
              <a:rPr lang="en-US" dirty="0" err="1" smtClean="0"/>
              <a:t>NavMesh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66024" y="5608099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расчета упреждения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70636" y="5608099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карты весов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2"/>
          </a:xfrm>
        </p:spPr>
        <p:txBody>
          <a:bodyPr/>
          <a:lstStyle/>
          <a:p>
            <a:r>
              <a:rPr lang="ru-RU" dirty="0" smtClean="0"/>
              <a:t>Конечные автоматы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1486" y="2585538"/>
            <a:ext cx="5477692" cy="310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Математическая модель устройства, которое может находится в одном состоянии из конечного множества возможных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88" y="2108529"/>
            <a:ext cx="4066940" cy="302082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55524" y="5428337"/>
            <a:ext cx="487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Изображение конечного автомата в виде графа</a:t>
            </a:r>
          </a:p>
        </p:txBody>
      </p:sp>
    </p:spTree>
    <p:extLst>
      <p:ext uri="{BB962C8B-B14F-4D97-AF65-F5344CB8AC3E}">
        <p14:creationId xmlns:p14="http://schemas.microsoft.com/office/powerpoint/2010/main" val="826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 smtClean="0"/>
              <a:t>Деревья поведения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1224" y="1495425"/>
            <a:ext cx="5052830" cy="4613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Деревья, в которых терминальные узлы определяют действия агента, а внутренние – выбор и организацию последовательностей действий</a:t>
            </a:r>
          </a:p>
          <a:p>
            <a:pPr marL="0" indent="0">
              <a:buNone/>
            </a:pPr>
            <a:r>
              <a:rPr lang="ru-RU" dirty="0" smtClean="0"/>
              <a:t>Основные узлы: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Последовательность – все дочерние элементы выполняются по очереди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Селектор – выбирается первый подходящий дочерний элемент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Декоратор – узел, имеющий один дочерний элемент и влияющий на его поведение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619681" y="1495425"/>
          <a:ext cx="6020585" cy="371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Visio" r:id="rId3" imgW="5133877" imgH="3171960" progId="Visio.Drawing.15">
                  <p:embed/>
                </p:oleObj>
              </mc:Choice>
              <mc:Fallback>
                <p:oleObj name="Visio" r:id="rId3" imgW="5133877" imgH="31719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681" y="1495425"/>
                        <a:ext cx="6020585" cy="3719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0803" y="5462514"/>
            <a:ext cx="329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Пример дерева поведения для </a:t>
            </a:r>
          </a:p>
          <a:p>
            <a:pPr algn="ctr"/>
            <a:r>
              <a:rPr lang="ru-RU" dirty="0" smtClean="0"/>
              <a:t>прохода агента через дверь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53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826"/>
          </a:xfrm>
        </p:spPr>
        <p:txBody>
          <a:bodyPr/>
          <a:lstStyle/>
          <a:p>
            <a:r>
              <a:rPr lang="ru-RU" dirty="0" smtClean="0"/>
              <a:t>Деревья 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0050" y="1286575"/>
            <a:ext cx="5945853" cy="220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Каждая ветвь дерева отвечает за определенную деятельность агента:</a:t>
            </a:r>
          </a:p>
          <a:p>
            <a:pPr lvl="1"/>
            <a:r>
              <a:rPr lang="ru-RU" dirty="0" smtClean="0"/>
              <a:t>Стрельба</a:t>
            </a:r>
          </a:p>
          <a:p>
            <a:pPr lvl="1"/>
            <a:r>
              <a:rPr lang="ru-RU" dirty="0" smtClean="0"/>
              <a:t>Анализ местности</a:t>
            </a:r>
          </a:p>
          <a:p>
            <a:pPr lvl="1"/>
            <a:r>
              <a:rPr lang="ru-RU" dirty="0" smtClean="0"/>
              <a:t>Движение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00503" y="3056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24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259728" y="1495426"/>
          <a:ext cx="6749044" cy="39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Visio" r:id="rId3" imgW="6562610" imgH="3791070" progId="Visio.Drawing.15">
                  <p:embed/>
                </p:oleObj>
              </mc:Choice>
              <mc:Fallback>
                <p:oleObj name="Visio" r:id="rId3" imgW="6562610" imgH="3791070" progId="Visio.Drawing.15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28" y="1495426"/>
                        <a:ext cx="6749044" cy="390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00050" y="40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51899" y="3798126"/>
          <a:ext cx="5110276" cy="13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Visio" r:id="rId5" imgW="4695721" imgH="1276290" progId="Visio.Drawing.15">
                  <p:embed/>
                </p:oleObj>
              </mc:Choice>
              <mc:Fallback>
                <p:oleObj name="Visio" r:id="rId5" imgW="4695721" imgH="1276290" progId="Visio.Drawing.15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9" y="3798126"/>
                        <a:ext cx="5110276" cy="13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850" y="5616450"/>
            <a:ext cx="38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Обобщенный вид дерева поведения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570704" y="5616450"/>
            <a:ext cx="41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Ветвь, отвечающая за анализ местности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48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319"/>
          </a:xfrm>
        </p:spPr>
        <p:txBody>
          <a:bodyPr/>
          <a:lstStyle/>
          <a:p>
            <a:r>
              <a:rPr lang="ru-RU" dirty="0"/>
              <a:t>Деревья </a:t>
            </a:r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" y="3065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35000" y="2077205"/>
            <a:ext cx="114399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5379" y="2598450"/>
            <a:ext cx="77126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209549" y="2055767"/>
            <a:ext cx="128878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209550" y="2055767"/>
          <a:ext cx="4750880" cy="249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Visio" r:id="rId3" imgW="3838589" imgH="2019330" progId="Visio.Drawing.15">
                  <p:embed/>
                </p:oleObj>
              </mc:Choice>
              <mc:Fallback>
                <p:oleObj name="Visio" r:id="rId3" imgW="3838589" imgH="2019330" progId="Visio.Drawing.15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55767"/>
                        <a:ext cx="4750880" cy="2499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000" y="1690688"/>
            <a:ext cx="6923580" cy="365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0131" y="5543200"/>
            <a:ext cx="467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стрельбой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23965" y="5543200"/>
            <a:ext cx="49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движением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11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dirty="0" smtClean="0"/>
              <a:t>Нейронные сети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49" y="1520852"/>
            <a:ext cx="7148611" cy="465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Основаны на упрощенной модели нейрона</a:t>
            </a:r>
          </a:p>
          <a:p>
            <a:pPr marL="0" indent="0">
              <a:buNone/>
            </a:pPr>
            <a:r>
              <a:rPr lang="ru-RU" sz="3200" dirty="0" smtClean="0"/>
              <a:t>Обучение </a:t>
            </a:r>
            <a:r>
              <a:rPr lang="ru-RU" sz="3200" dirty="0"/>
              <a:t>за счет изменения весов </a:t>
            </a:r>
            <a:r>
              <a:rPr lang="ru-RU" sz="3200" dirty="0" smtClean="0"/>
              <a:t>входов</a:t>
            </a:r>
          </a:p>
          <a:p>
            <a:pPr marL="0" indent="0">
              <a:buNone/>
            </a:pPr>
            <a:r>
              <a:rPr lang="ru-RU" sz="3200" dirty="0" smtClean="0"/>
              <a:t>Многослойный </a:t>
            </a:r>
            <a:r>
              <a:rPr lang="ru-RU" sz="3200" dirty="0" err="1" smtClean="0"/>
              <a:t>перцептрон</a:t>
            </a:r>
            <a:r>
              <a:rPr lang="ru-RU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Входной слой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 </a:t>
            </a:r>
            <a:r>
              <a:rPr lang="ru-RU" sz="2800" dirty="0" smtClean="0"/>
              <a:t>скрытых слоев (</a:t>
            </a:r>
            <a:r>
              <a:rPr lang="en-US" sz="2800" dirty="0" smtClean="0"/>
              <a:t>N &gt;= 0</a:t>
            </a:r>
            <a:r>
              <a:rPr lang="ru-RU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Выходной слой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88" y="1050109"/>
            <a:ext cx="4148561" cy="175327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70" y="3273877"/>
            <a:ext cx="2838796" cy="2752247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77346" y="2835940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нейрона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46912" y="6026124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6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Цель работы: сравнить эффективность методов моделирования принятия решений.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существующие методы и алгоритмы принятия решений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агентов,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использующих рассмотренные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сравнить полученные реализации по различным критериям оценки эффективности;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сделать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выводы об эффективности различных методов и алгоритмов для моделирования процесса принятия решений.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9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985707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Платформа для исследования методов и алгоритмов принятия решений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95" y="1225572"/>
            <a:ext cx="7514376" cy="5130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Компьютерная игра в жанре </a:t>
            </a:r>
            <a:r>
              <a:rPr lang="en-US" dirty="0" err="1" smtClean="0"/>
              <a:t>topdown</a:t>
            </a:r>
            <a:r>
              <a:rPr lang="en-US" dirty="0" smtClean="0"/>
              <a:t> shooter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Правила:</a:t>
            </a:r>
          </a:p>
          <a:p>
            <a:pPr lvl="1"/>
            <a:r>
              <a:rPr lang="ru-RU" dirty="0" smtClean="0"/>
              <a:t>Два персонажа двигаются по арене и стреляют друг в друга. У каждого персонажа 100 очков здоровья (</a:t>
            </a:r>
            <a:r>
              <a:rPr lang="en-US" dirty="0" smtClean="0"/>
              <a:t>HP</a:t>
            </a:r>
            <a:r>
              <a:rPr lang="ru-RU" dirty="0" smtClean="0"/>
              <a:t>). Попадания уменьшают очки здоровья на 10. Если очков здоровья </a:t>
            </a:r>
            <a:r>
              <a:rPr lang="en-US" dirty="0" smtClean="0"/>
              <a:t>&lt;= 0</a:t>
            </a:r>
            <a:r>
              <a:rPr lang="ru-RU" dirty="0" smtClean="0"/>
              <a:t>, игрок считается проигравшим.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 стенами не видно противника. Укрытия блокируют половину выстрелов, если стрелок не стоит близко к нему.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 углах расположены аптечки, восстанавливающие очки здоровья.</a:t>
            </a:r>
          </a:p>
          <a:p>
            <a:pPr marL="0" indent="0">
              <a:buNone/>
            </a:pPr>
            <a:r>
              <a:rPr lang="ru-RU" dirty="0" smtClean="0"/>
              <a:t>Принятие </a:t>
            </a:r>
            <a:r>
              <a:rPr lang="ru-RU" dirty="0" smtClean="0"/>
              <a:t>решения – выбор стратегии, которая даст наибольшее игровое преимущество (поиск, атака, защита, отступление).</a:t>
            </a:r>
          </a:p>
          <a:p>
            <a:pPr marL="0" indent="0">
              <a:buNone/>
            </a:pPr>
            <a:r>
              <a:rPr lang="ru-RU" dirty="0" smtClean="0"/>
              <a:t>Эффективность метода принятия решений определяется количеством выигрышей и проигрышей.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70" y="1513478"/>
            <a:ext cx="4223656" cy="420446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849270" y="58076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игровой арены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0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845" y="1271291"/>
            <a:ext cx="5599611" cy="4782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Состояния – стратегии поведения.</a:t>
            </a:r>
          </a:p>
          <a:p>
            <a:pPr marL="0" indent="0">
              <a:buNone/>
            </a:pPr>
            <a:r>
              <a:rPr lang="ru-RU" dirty="0" smtClean="0"/>
              <a:t>Переходы – состояния среды.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/>
              <a:t>п</a:t>
            </a:r>
            <a:r>
              <a:rPr lang="ru-RU" dirty="0" smtClean="0"/>
              <a:t>росты в разработке при малом количестве состояний;</a:t>
            </a:r>
          </a:p>
          <a:p>
            <a:r>
              <a:rPr lang="ru-RU" dirty="0" smtClean="0"/>
              <a:t>высокое быстродействие.</a:t>
            </a:r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/>
              <a:t>н</a:t>
            </a:r>
            <a:r>
              <a:rPr lang="ru-RU" dirty="0" smtClean="0"/>
              <a:t>е походят для сложных моделей поведения.</a:t>
            </a:r>
            <a:endParaRPr lang="ru-R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70513" y="5388915"/>
            <a:ext cx="49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Изображение конечного автомата в виде графа</a:t>
            </a:r>
            <a:endParaRPr lang="ru-RU" dirty="0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5097101" y="14304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98286"/>
              </p:ext>
            </p:extLst>
          </p:nvPr>
        </p:nvGraphicFramePr>
        <p:xfrm>
          <a:off x="5384679" y="1271291"/>
          <a:ext cx="6807321" cy="406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Visio" r:id="rId3" imgW="7296021" imgH="4410180" progId="Visio.Drawing.15">
                  <p:embed/>
                </p:oleObj>
              </mc:Choice>
              <mc:Fallback>
                <p:oleObj name="Visio" r:id="rId3" imgW="7296021" imgH="4410180" progId="Visio.Drawing.15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679" y="1271291"/>
                        <a:ext cx="6807321" cy="4065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7671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поведения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26337" y="920828"/>
            <a:ext cx="3856776" cy="52561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основе селектора:</a:t>
            </a:r>
          </a:p>
          <a:p>
            <a:r>
              <a:rPr lang="ru-RU" dirty="0"/>
              <a:t>в</a:t>
            </a:r>
            <a:r>
              <a:rPr lang="ru-RU" dirty="0" smtClean="0"/>
              <a:t>ыбор ветви;</a:t>
            </a:r>
          </a:p>
          <a:p>
            <a:r>
              <a:rPr lang="ru-RU" dirty="0" smtClean="0"/>
              <a:t>ветвь – </a:t>
            </a:r>
            <a:r>
              <a:rPr lang="ru-RU" dirty="0" smtClean="0"/>
              <a:t>стратегия.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основе последовательности:</a:t>
            </a:r>
          </a:p>
          <a:p>
            <a:r>
              <a:rPr lang="ru-RU" dirty="0" smtClean="0"/>
              <a:t>обход ветвей;</a:t>
            </a:r>
          </a:p>
          <a:p>
            <a:r>
              <a:rPr lang="ru-RU" dirty="0" smtClean="0"/>
              <a:t>ветвь – компонент.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04" y="920828"/>
            <a:ext cx="8029373" cy="2061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8683" y="3140697"/>
            <a:ext cx="410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 поведения на основе селектора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5425" y="5593073"/>
            <a:ext cx="51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 поведения на основе последовательности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04" y="3803117"/>
            <a:ext cx="8105535" cy="16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879"/>
          </a:xfrm>
        </p:spPr>
        <p:txBody>
          <a:bodyPr/>
          <a:lstStyle/>
          <a:p>
            <a:r>
              <a:rPr lang="ru-RU" dirty="0" smtClean="0"/>
              <a:t>Деревья поведения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994" y="1294646"/>
            <a:ext cx="10692143" cy="4882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Преимущества: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Модульность: независимость узлов дерева друг от друга позволяет создавать более сложное поведение и </a:t>
            </a:r>
            <a:r>
              <a:rPr lang="ru-RU" sz="2800" dirty="0" err="1" smtClean="0"/>
              <a:t>переиспользовать</a:t>
            </a:r>
            <a:r>
              <a:rPr lang="ru-RU" sz="2800" dirty="0" smtClean="0"/>
              <a:t> узлы в разных ветвях одного дерева, в разных деревьях и в разных проектах.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Декомпозиция стратегий на отдельные компоненты: добавление новых компонентов и стратегий не требует изменения уже реализованного поведения.</a:t>
            </a:r>
          </a:p>
          <a:p>
            <a:pPr marL="0" indent="0">
              <a:buNone/>
            </a:pPr>
            <a:r>
              <a:rPr lang="ru-RU" sz="3200" dirty="0" smtClean="0"/>
              <a:t>Недостатки: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Быстродействие: </a:t>
            </a:r>
            <a:r>
              <a:rPr lang="en-US" sz="2800" dirty="0" smtClean="0"/>
              <a:t>O(n)</a:t>
            </a:r>
            <a:r>
              <a:rPr lang="ru-RU" sz="2800" dirty="0" smtClean="0"/>
              <a:t>, где </a:t>
            </a:r>
            <a:r>
              <a:rPr lang="en-US" sz="2800" dirty="0" smtClean="0"/>
              <a:t>n – </a:t>
            </a:r>
            <a:r>
              <a:rPr lang="ru-RU" sz="2800" dirty="0" smtClean="0"/>
              <a:t>количество  узлов в дереве. В общем случае принятие решения – это полный обход графа в глубину.</a:t>
            </a:r>
            <a:endParaRPr lang="ru-RU" sz="2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71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9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2139" y="950614"/>
            <a:ext cx="11334938" cy="18469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Входные </a:t>
            </a:r>
            <a:r>
              <a:rPr lang="ru-RU" sz="3600" dirty="0" smtClean="0"/>
              <a:t>переменные:</a:t>
            </a:r>
            <a:endParaRPr lang="ru-RU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100" dirty="0" smtClean="0"/>
              <a:t>количество </a:t>
            </a:r>
            <a:r>
              <a:rPr lang="ru-RU" sz="3100" dirty="0"/>
              <a:t>очков здоровья </a:t>
            </a:r>
            <a:r>
              <a:rPr lang="ru-RU" sz="3100" dirty="0" smtClean="0"/>
              <a:t>агента = </a:t>
            </a:r>
            <a:r>
              <a:rPr lang="en-US" sz="3100" dirty="0" smtClean="0"/>
              <a:t>{</a:t>
            </a:r>
            <a:r>
              <a:rPr lang="ru-RU" sz="3100" dirty="0" smtClean="0"/>
              <a:t> Мало, Средне, Много </a:t>
            </a:r>
            <a:r>
              <a:rPr lang="en-US" sz="3100" dirty="0" smtClean="0"/>
              <a:t>}</a:t>
            </a:r>
            <a:r>
              <a:rPr lang="ru-RU" sz="3100" dirty="0"/>
              <a:t>;</a:t>
            </a:r>
            <a:endParaRPr lang="en-US" sz="3100" dirty="0" smtClean="0"/>
          </a:p>
          <a:p>
            <a:pPr lvl="1"/>
            <a:r>
              <a:rPr lang="ru-RU" sz="3100" dirty="0"/>
              <a:t>к</a:t>
            </a:r>
            <a:r>
              <a:rPr lang="ru-RU" sz="3100" dirty="0" smtClean="0"/>
              <a:t>оличество </a:t>
            </a:r>
            <a:r>
              <a:rPr lang="ru-RU" sz="3100" dirty="0"/>
              <a:t>очков здоровья </a:t>
            </a:r>
            <a:r>
              <a:rPr lang="ru-RU" sz="3100" dirty="0" smtClean="0"/>
              <a:t>противника = </a:t>
            </a:r>
            <a:r>
              <a:rPr lang="en-US" sz="3100" dirty="0" smtClean="0"/>
              <a:t>{</a:t>
            </a:r>
            <a:r>
              <a:rPr lang="ru-RU" sz="3100" dirty="0" smtClean="0"/>
              <a:t> Мало, Средне, Много </a:t>
            </a:r>
            <a:r>
              <a:rPr lang="en-US" sz="3100" dirty="0" smtClean="0"/>
              <a:t>}</a:t>
            </a:r>
            <a:r>
              <a:rPr lang="ru-RU" sz="3100" dirty="0" smtClean="0"/>
              <a:t>;</a:t>
            </a:r>
            <a:endParaRPr lang="en-US" sz="31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100" dirty="0"/>
              <a:t>в</a:t>
            </a:r>
            <a:r>
              <a:rPr lang="ru-RU" sz="3100" dirty="0" smtClean="0"/>
              <a:t>идимость противника = </a:t>
            </a:r>
            <a:r>
              <a:rPr lang="en-US" sz="3100" dirty="0" smtClean="0"/>
              <a:t>{</a:t>
            </a:r>
            <a:r>
              <a:rPr lang="ru-RU" sz="3100" dirty="0" smtClean="0"/>
              <a:t> Нет, Есть </a:t>
            </a:r>
            <a:r>
              <a:rPr lang="en-US" sz="3100" dirty="0" smtClean="0"/>
              <a:t>}</a:t>
            </a:r>
            <a:r>
              <a:rPr lang="ru-RU" sz="3100" dirty="0" smtClean="0"/>
              <a:t>.</a:t>
            </a:r>
            <a:endParaRPr lang="en-US" sz="31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402"/>
            <a:ext cx="5828663" cy="316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8" y="2646402"/>
            <a:ext cx="5828662" cy="31613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0411" y="5710018"/>
            <a:ext cx="426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переменных</a:t>
            </a:r>
          </a:p>
          <a:p>
            <a:pPr algn="ctr"/>
            <a:r>
              <a:rPr lang="ru-RU" dirty="0" smtClean="0"/>
              <a:t>«Количество очков здоровья»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04661" y="5710018"/>
            <a:ext cx="425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переменной</a:t>
            </a:r>
          </a:p>
          <a:p>
            <a:pPr algn="ctr"/>
            <a:r>
              <a:rPr lang="ru-RU" dirty="0" smtClean="0"/>
              <a:t>«Видимость противника»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8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8231" y="1358021"/>
            <a:ext cx="11860038" cy="499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Выходные переменные:</a:t>
            </a:r>
          </a:p>
          <a:p>
            <a:pPr lvl="1"/>
            <a:r>
              <a:rPr lang="ru-RU" sz="2800" dirty="0" smtClean="0"/>
              <a:t>дистанция 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Близкая, Средняя, Дальняя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р</a:t>
            </a:r>
            <a:r>
              <a:rPr lang="ru-RU" sz="2800" dirty="0" smtClean="0"/>
              <a:t>адиус поиска точки для движения = </a:t>
            </a:r>
            <a:r>
              <a:rPr lang="en-US" sz="2800" dirty="0" smtClean="0"/>
              <a:t>{</a:t>
            </a:r>
            <a:r>
              <a:rPr lang="ru-RU" sz="2800" dirty="0" smtClean="0"/>
              <a:t> Малый, Средний, Большой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вес дистанции 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в укрытии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за укрытием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за стенами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точек, содержащих аптечки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с прямой видимостью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148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1874</Words>
  <Application>Microsoft Office PowerPoint</Application>
  <PresentationFormat>Широкоэкранный</PresentationFormat>
  <Paragraphs>399</Paragraphs>
  <Slides>26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Visio</vt:lpstr>
      <vt:lpstr>Текст OpenDocument</vt:lpstr>
      <vt:lpstr>ИССЛЕДОВАНИЕ МЕТОДОВ МОДЕЛИРОВАНИЯ ПРИНЯТИЯ РЕШЕНИЙ НА ПРИМЕРЕ БОТОВ В КОМПЬЮТЕРНОЙ ИГРЕ</vt:lpstr>
      <vt:lpstr>Принятие решений, интеллектуальные агенты</vt:lpstr>
      <vt:lpstr>Цель и задачи</vt:lpstr>
      <vt:lpstr>Платформа для исследования методов и алгоритмов принятия решений</vt:lpstr>
      <vt:lpstr>Конечные автоматы</vt:lpstr>
      <vt:lpstr>Деревья поведения</vt:lpstr>
      <vt:lpstr>Деревья поведения (выводы)</vt:lpstr>
      <vt:lpstr>Нечеткая логика</vt:lpstr>
      <vt:lpstr>Нечеткая логика</vt:lpstr>
      <vt:lpstr>Нечеткая логика</vt:lpstr>
      <vt:lpstr>Нечеткая логика (выводы)</vt:lpstr>
      <vt:lpstr>Нейронные сети</vt:lpstr>
      <vt:lpstr>Нейронные сети</vt:lpstr>
      <vt:lpstr>Нейронные сети</vt:lpstr>
      <vt:lpstr>Нейронные сети (вывод)</vt:lpstr>
      <vt:lpstr>Программная реализация</vt:lpstr>
      <vt:lpstr>Методика сравнения методов</vt:lpstr>
      <vt:lpstr>Сравнение агентов (основные критерии)</vt:lpstr>
      <vt:lpstr>Сравнение агентов (дополнительные критерии)</vt:lpstr>
      <vt:lpstr>Результаты</vt:lpstr>
      <vt:lpstr>Общие компоненты для управления агентом</vt:lpstr>
      <vt:lpstr>Конечные автоматы (определение)</vt:lpstr>
      <vt:lpstr>Деревья поведения (определение)</vt:lpstr>
      <vt:lpstr>Деревья поведения</vt:lpstr>
      <vt:lpstr>Деревья поведения</vt:lpstr>
      <vt:lpstr>Нейронные сети (определение)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МОДЕЛИРОВАНИЯ ПРИНЯТИЯ РЕШЕНИЙ НА ПРИМЕРЕ БОТОВ В КОМПЬЮТЕРНОЙ ИГРЕ</dc:title>
  <dc:creator>fckrsns</dc:creator>
  <cp:lastModifiedBy>fckrsns</cp:lastModifiedBy>
  <cp:revision>112</cp:revision>
  <dcterms:created xsi:type="dcterms:W3CDTF">2017-05-28T20:33:48Z</dcterms:created>
  <dcterms:modified xsi:type="dcterms:W3CDTF">2017-06-12T19:49:49Z</dcterms:modified>
</cp:coreProperties>
</file>