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52"/>
  </p:notesMasterIdLst>
  <p:sldIdLst>
    <p:sldId id="256" r:id="rId2"/>
    <p:sldId id="275" r:id="rId3"/>
    <p:sldId id="279" r:id="rId4"/>
    <p:sldId id="316" r:id="rId5"/>
    <p:sldId id="317" r:id="rId6"/>
    <p:sldId id="318" r:id="rId7"/>
    <p:sldId id="319" r:id="rId8"/>
    <p:sldId id="304" r:id="rId9"/>
    <p:sldId id="320" r:id="rId10"/>
    <p:sldId id="284" r:id="rId11"/>
    <p:sldId id="314" r:id="rId12"/>
    <p:sldId id="313"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Lst>
  <p:sldSz cx="9144000" cy="6858000" type="screen4x3"/>
  <p:notesSz cx="6743700" cy="98806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ECD"/>
    <a:srgbClr val="A3B9C9"/>
    <a:srgbClr val="517189"/>
    <a:srgbClr val="7494AC"/>
    <a:srgbClr val="0C0D0E"/>
    <a:srgbClr val="404B56"/>
    <a:srgbClr val="0099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97" autoAdjust="0"/>
    <p:restoredTop sz="49231" autoAdjust="0"/>
  </p:normalViewPr>
  <p:slideViewPr>
    <p:cSldViewPr>
      <p:cViewPr>
        <p:scale>
          <a:sx n="100" d="100"/>
          <a:sy n="100" d="100"/>
        </p:scale>
        <p:origin x="-4014" y="348"/>
      </p:cViewPr>
      <p:guideLst>
        <p:guide orient="horz" pos="255"/>
        <p:guide orient="horz" pos="1026"/>
        <p:guide pos="385"/>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80" d="100"/>
          <a:sy n="80" d="100"/>
        </p:scale>
        <p:origin x="-2076" y="-84"/>
      </p:cViewPr>
      <p:guideLst>
        <p:guide orient="horz" pos="3113"/>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2922672" cy="493647"/>
          </a:xfrm>
          <a:prstGeom prst="rect">
            <a:avLst/>
          </a:prstGeom>
          <a:noFill/>
          <a:ln w="9525">
            <a:noFill/>
            <a:miter lim="800000"/>
            <a:headEnd/>
            <a:tailEnd/>
          </a:ln>
        </p:spPr>
        <p:txBody>
          <a:bodyPr vert="horz" wrap="square" lIns="90869" tIns="45435" rIns="90869" bIns="45435" numCol="1" anchor="t" anchorCtr="0" compatLnSpc="1">
            <a:prstTxWarp prst="textNoShape">
              <a:avLst/>
            </a:prstTxWarp>
          </a:bodyPr>
          <a:lstStyle>
            <a:lvl1pPr defTabSz="907358">
              <a:defRPr sz="1200"/>
            </a:lvl1pPr>
          </a:lstStyle>
          <a:p>
            <a:endParaRPr lang="en-US"/>
          </a:p>
        </p:txBody>
      </p:sp>
      <p:sp>
        <p:nvSpPr>
          <p:cNvPr id="3" name="Date Placeholder 2"/>
          <p:cNvSpPr>
            <a:spLocks noGrp="1"/>
          </p:cNvSpPr>
          <p:nvPr>
            <p:ph type="dt" idx="1"/>
          </p:nvPr>
        </p:nvSpPr>
        <p:spPr bwMode="auto">
          <a:xfrm>
            <a:off x="3819521" y="0"/>
            <a:ext cx="2922672" cy="493647"/>
          </a:xfrm>
          <a:prstGeom prst="rect">
            <a:avLst/>
          </a:prstGeom>
          <a:noFill/>
          <a:ln w="9525">
            <a:noFill/>
            <a:miter lim="800000"/>
            <a:headEnd/>
            <a:tailEnd/>
          </a:ln>
        </p:spPr>
        <p:txBody>
          <a:bodyPr vert="horz" wrap="square" lIns="90869" tIns="45435" rIns="90869" bIns="45435" numCol="1" anchor="t" anchorCtr="0" compatLnSpc="1">
            <a:prstTxWarp prst="textNoShape">
              <a:avLst/>
            </a:prstTxWarp>
          </a:bodyPr>
          <a:lstStyle>
            <a:lvl1pPr algn="r" defTabSz="907358">
              <a:defRPr sz="1200"/>
            </a:lvl1pPr>
          </a:lstStyle>
          <a:p>
            <a:fld id="{5AC76FC3-4908-4DC1-939E-D67AB616DB1E}" type="datetimeFigureOut">
              <a:rPr lang="en-GB"/>
              <a:pPr/>
              <a:t>22-10-2018</a:t>
            </a:fld>
            <a:endParaRPr lang="en-GB"/>
          </a:p>
        </p:txBody>
      </p:sp>
      <p:sp>
        <p:nvSpPr>
          <p:cNvPr id="4" name="Slide Image Placeholder 3"/>
          <p:cNvSpPr>
            <a:spLocks noGrp="1" noRot="1" noChangeAspect="1"/>
          </p:cNvSpPr>
          <p:nvPr>
            <p:ph type="sldImg" idx="2"/>
          </p:nvPr>
        </p:nvSpPr>
        <p:spPr>
          <a:xfrm>
            <a:off x="903288" y="741363"/>
            <a:ext cx="4938712" cy="3705225"/>
          </a:xfrm>
          <a:prstGeom prst="rect">
            <a:avLst/>
          </a:prstGeom>
          <a:noFill/>
          <a:ln w="12700">
            <a:solidFill>
              <a:prstClr val="black"/>
            </a:solidFill>
          </a:ln>
        </p:spPr>
        <p:txBody>
          <a:bodyPr vert="horz" lIns="87691" tIns="43845" rIns="87691" bIns="43845" rtlCol="0" anchor="ctr"/>
          <a:lstStyle/>
          <a:p>
            <a:pPr lvl="0"/>
            <a:endParaRPr lang="en-GB" noProof="0"/>
          </a:p>
        </p:txBody>
      </p:sp>
      <p:sp>
        <p:nvSpPr>
          <p:cNvPr id="5" name="Notes Placeholder 4"/>
          <p:cNvSpPr>
            <a:spLocks noGrp="1"/>
          </p:cNvSpPr>
          <p:nvPr>
            <p:ph type="body" sz="quarter" idx="3"/>
          </p:nvPr>
        </p:nvSpPr>
        <p:spPr bwMode="auto">
          <a:xfrm>
            <a:off x="675275" y="4692710"/>
            <a:ext cx="5393151" cy="4445887"/>
          </a:xfrm>
          <a:prstGeom prst="rect">
            <a:avLst/>
          </a:prstGeom>
          <a:noFill/>
          <a:ln w="9525">
            <a:noFill/>
            <a:miter lim="800000"/>
            <a:headEnd/>
            <a:tailEnd/>
          </a:ln>
        </p:spPr>
        <p:txBody>
          <a:bodyPr vert="horz" wrap="square" lIns="90869" tIns="45435" rIns="90869" bIns="4543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bwMode="auto">
          <a:xfrm>
            <a:off x="1" y="9385420"/>
            <a:ext cx="2922672" cy="493647"/>
          </a:xfrm>
          <a:prstGeom prst="rect">
            <a:avLst/>
          </a:prstGeom>
          <a:noFill/>
          <a:ln w="9525">
            <a:noFill/>
            <a:miter lim="800000"/>
            <a:headEnd/>
            <a:tailEnd/>
          </a:ln>
        </p:spPr>
        <p:txBody>
          <a:bodyPr vert="horz" wrap="square" lIns="90869" tIns="45435" rIns="90869" bIns="45435" numCol="1" anchor="b" anchorCtr="0" compatLnSpc="1">
            <a:prstTxWarp prst="textNoShape">
              <a:avLst/>
            </a:prstTxWarp>
          </a:bodyPr>
          <a:lstStyle>
            <a:lvl1pPr defTabSz="907358">
              <a:defRPr sz="1200"/>
            </a:lvl1pPr>
          </a:lstStyle>
          <a:p>
            <a:endParaRPr lang="en-US"/>
          </a:p>
        </p:txBody>
      </p:sp>
      <p:sp>
        <p:nvSpPr>
          <p:cNvPr id="7" name="Slide Number Placeholder 6"/>
          <p:cNvSpPr>
            <a:spLocks noGrp="1"/>
          </p:cNvSpPr>
          <p:nvPr>
            <p:ph type="sldNum" sz="quarter" idx="5"/>
          </p:nvPr>
        </p:nvSpPr>
        <p:spPr bwMode="auto">
          <a:xfrm>
            <a:off x="3819521" y="9385420"/>
            <a:ext cx="2922672" cy="493647"/>
          </a:xfrm>
          <a:prstGeom prst="rect">
            <a:avLst/>
          </a:prstGeom>
          <a:noFill/>
          <a:ln w="9525">
            <a:noFill/>
            <a:miter lim="800000"/>
            <a:headEnd/>
            <a:tailEnd/>
          </a:ln>
        </p:spPr>
        <p:txBody>
          <a:bodyPr vert="horz" wrap="square" lIns="90869" tIns="45435" rIns="90869" bIns="45435" numCol="1" anchor="b" anchorCtr="0" compatLnSpc="1">
            <a:prstTxWarp prst="textNoShape">
              <a:avLst/>
            </a:prstTxWarp>
          </a:bodyPr>
          <a:lstStyle>
            <a:lvl1pPr algn="r" defTabSz="907358">
              <a:defRPr sz="1200"/>
            </a:lvl1pPr>
          </a:lstStyle>
          <a:p>
            <a:fld id="{A64F1A50-4965-4E2F-BA43-1F0672C98059}" type="slidenum">
              <a:rPr lang="en-GB"/>
              <a:pPr/>
              <a:t>‹#›</a:t>
            </a:fld>
            <a:endParaRPr lang="en-GB"/>
          </a:p>
        </p:txBody>
      </p:sp>
    </p:spTree>
    <p:extLst>
      <p:ext uri="{BB962C8B-B14F-4D97-AF65-F5344CB8AC3E}">
        <p14:creationId xmlns:p14="http://schemas.microsoft.com/office/powerpoint/2010/main" val="2844726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p:txBody>
          <a:bodyPr/>
          <a:lstStyle/>
          <a:p>
            <a:pPr eaLnBrk="1" hangingPunct="1">
              <a:spcBef>
                <a:spcPct val="0"/>
              </a:spcBef>
            </a:pPr>
            <a:r>
              <a:rPr lang="en-GB" dirty="0" smtClean="0"/>
              <a:t>Title slide</a:t>
            </a:r>
          </a:p>
        </p:txBody>
      </p:sp>
      <p:sp>
        <p:nvSpPr>
          <p:cNvPr id="52228" name="Slide Number Placeholder 3"/>
          <p:cNvSpPr>
            <a:spLocks noGrp="1"/>
          </p:cNvSpPr>
          <p:nvPr>
            <p:ph type="sldNum" sz="quarter" idx="5"/>
          </p:nvPr>
        </p:nvSpPr>
        <p:spPr>
          <a:noFill/>
        </p:spPr>
        <p:txBody>
          <a:bodyPr/>
          <a:lstStyle/>
          <a:p>
            <a:fld id="{2FA32362-82AF-4F23-ACED-4E22EB492DD7}" type="slidenum">
              <a:rPr lang="en-GB"/>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p:txBody>
          <a:bodyPr/>
          <a:lstStyle/>
          <a:p>
            <a:pPr eaLnBrk="1" hangingPunct="1">
              <a:spcBef>
                <a:spcPct val="0"/>
              </a:spcBef>
            </a:pPr>
            <a:r>
              <a:rPr lang="en-GB" smtClean="0"/>
              <a:t>The following two slides provide a basic introduction to patents.</a:t>
            </a:r>
          </a:p>
        </p:txBody>
      </p:sp>
      <p:sp>
        <p:nvSpPr>
          <p:cNvPr id="59396" name="Slide Number Placeholder 3"/>
          <p:cNvSpPr txBox="1">
            <a:spLocks noGrp="1"/>
          </p:cNvSpPr>
          <p:nvPr/>
        </p:nvSpPr>
        <p:spPr bwMode="auto">
          <a:xfrm>
            <a:off x="3819521" y="9385420"/>
            <a:ext cx="2922672" cy="493647"/>
          </a:xfrm>
          <a:prstGeom prst="rect">
            <a:avLst/>
          </a:prstGeom>
          <a:noFill/>
          <a:ln w="9525">
            <a:noFill/>
            <a:miter lim="800000"/>
            <a:headEnd/>
            <a:tailEnd/>
          </a:ln>
        </p:spPr>
        <p:txBody>
          <a:bodyPr lIns="90869" tIns="45435" rIns="90869" bIns="45435" anchor="b"/>
          <a:lstStyle/>
          <a:p>
            <a:pPr algn="r" defTabSz="907358"/>
            <a:fld id="{1A50BBE0-2E88-4C10-94B7-32BA845BBD77}" type="slidenum">
              <a:rPr lang="en-GB" sz="1200"/>
              <a:pPr algn="r" defTabSz="907358"/>
              <a:t>10</a:t>
            </a:fld>
            <a:endParaRPr lang="en-GB"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p:txBody>
          <a:bodyPr/>
          <a:lstStyle/>
          <a:p>
            <a:r>
              <a:rPr lang="en-GB" sz="1000"/>
              <a:t>A patent is sometimes considered as a contract between the applicant and society. </a:t>
            </a:r>
          </a:p>
          <a:p>
            <a:endParaRPr lang="en-GB" sz="1000"/>
          </a:p>
          <a:p>
            <a:r>
              <a:rPr lang="en-GB" sz="1000"/>
              <a:t>Applicants and patent owners are interested in benefiting - personally - from their inventions. </a:t>
            </a:r>
          </a:p>
          <a:p>
            <a:endParaRPr lang="en-GB" sz="1000"/>
          </a:p>
          <a:p>
            <a:r>
              <a:rPr lang="en-GB" sz="1000"/>
              <a:t>They have the right to prevent others from making, using, offering for sale, selling or importing a product that infringes their patent, for a limited amount of time and in the country for which the patent has been granted. The exception to this is use for non-commercial purposes, for example private use or academic research.</a:t>
            </a:r>
          </a:p>
          <a:p>
            <a:endParaRPr lang="en-GB" sz="1000"/>
          </a:p>
          <a:p>
            <a:r>
              <a:rPr lang="en-GB" sz="1000"/>
              <a:t>Society is interested in: </a:t>
            </a:r>
          </a:p>
          <a:p>
            <a:pPr>
              <a:buFontTx/>
              <a:buChar char="•"/>
            </a:pPr>
            <a:r>
              <a:rPr lang="en-GB" sz="1000"/>
              <a:t>encouraging innovation so that better products can be made and better production methods can be used for the benefit of all, </a:t>
            </a:r>
          </a:p>
          <a:p>
            <a:pPr>
              <a:buFontTx/>
              <a:buChar char="•"/>
            </a:pPr>
            <a:r>
              <a:rPr lang="en-GB" sz="1000"/>
              <a:t>protecting new innovative companies so that they can compete with large established companies, in order to maintain a competitive economy,</a:t>
            </a:r>
          </a:p>
          <a:p>
            <a:pPr>
              <a:buFontTx/>
              <a:buChar char="•"/>
            </a:pPr>
            <a:r>
              <a:rPr lang="en-GB" sz="1000"/>
              <a:t>learning the details of new inventions so that other engineers and scientists can further improve them, and </a:t>
            </a:r>
          </a:p>
          <a:p>
            <a:pPr>
              <a:buFontTx/>
              <a:buChar char="•"/>
            </a:pPr>
            <a:r>
              <a:rPr lang="en-GB" sz="1000"/>
              <a:t>promoting technology transfer, for example from universities to industry. </a:t>
            </a:r>
          </a:p>
          <a:p>
            <a:pPr>
              <a:buFontTx/>
              <a:buChar char="•"/>
            </a:pPr>
            <a:endParaRPr lang="en-GB" sz="1000"/>
          </a:p>
          <a:p>
            <a:pPr eaLnBrk="1" hangingPunct="1"/>
            <a:r>
              <a:rPr lang="en-GB" sz="1000"/>
              <a:t>In return for this protection, the applicant has to reveal his invention to the public, so others can build on it. As a rule, patent offices publish applications after 18 months. At this stage they become visible to everyone.</a:t>
            </a:r>
          </a:p>
          <a:p>
            <a:pPr eaLnBrk="1" hangingPunct="1"/>
            <a:endParaRPr lang="en-GB" sz="1000"/>
          </a:p>
          <a:p>
            <a:r>
              <a:rPr lang="en-GB" sz="1000"/>
              <a:t>This "social contract" is institutionalised in the form of patent law.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19521" y="9385420"/>
            <a:ext cx="2922672" cy="493647"/>
          </a:xfrm>
          <a:prstGeom prst="rect">
            <a:avLst/>
          </a:prstGeom>
          <a:noFill/>
          <a:ln w="9525">
            <a:noFill/>
            <a:miter lim="800000"/>
            <a:headEnd/>
            <a:tailEnd/>
          </a:ln>
        </p:spPr>
        <p:txBody>
          <a:bodyPr lIns="90869" tIns="45435" rIns="90869" bIns="45435" anchor="b"/>
          <a:lstStyle/>
          <a:p>
            <a:pPr algn="r" defTabSz="907358"/>
            <a:fld id="{808AF0CC-EA06-4FC0-B6B5-D5DE8E41C0C7}" type="slidenum">
              <a:rPr lang="en-GB" sz="1200"/>
              <a:pPr algn="r" defTabSz="907358"/>
              <a:t>12</a:t>
            </a:fld>
            <a:endParaRPr lang="en-GB" sz="1200"/>
          </a:p>
        </p:txBody>
      </p:sp>
      <p:sp>
        <p:nvSpPr>
          <p:cNvPr id="124931" name="Rectangle 7"/>
          <p:cNvSpPr txBox="1">
            <a:spLocks noGrp="1" noChangeArrowheads="1"/>
          </p:cNvSpPr>
          <p:nvPr/>
        </p:nvSpPr>
        <p:spPr bwMode="auto">
          <a:xfrm>
            <a:off x="3819521" y="9385420"/>
            <a:ext cx="2922672" cy="493647"/>
          </a:xfrm>
          <a:prstGeom prst="rect">
            <a:avLst/>
          </a:prstGeom>
          <a:noFill/>
          <a:ln w="9525">
            <a:noFill/>
            <a:miter lim="800000"/>
            <a:headEnd/>
            <a:tailEnd/>
          </a:ln>
        </p:spPr>
        <p:txBody>
          <a:bodyPr lIns="90865" tIns="45433" rIns="90865" bIns="45433" anchor="b"/>
          <a:lstStyle/>
          <a:p>
            <a:pPr defTabSz="907358"/>
            <a:fld id="{552B01CD-2EC3-42FC-B56E-03651A721BA0}" type="slidenum">
              <a:rPr lang="en-US" sz="1200"/>
              <a:pPr defTabSz="907358"/>
              <a:t>12</a:t>
            </a:fld>
            <a:endParaRPr lang="en-US" sz="1200"/>
          </a:p>
        </p:txBody>
      </p:sp>
      <p:sp>
        <p:nvSpPr>
          <p:cNvPr id="1249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3" name="Rectangle 3"/>
          <p:cNvSpPr>
            <a:spLocks noGrp="1" noChangeArrowheads="1"/>
          </p:cNvSpPr>
          <p:nvPr>
            <p:ph type="body" idx="1"/>
          </p:nvPr>
        </p:nvSpPr>
        <p:spPr>
          <a:xfrm>
            <a:off x="675275" y="4694243"/>
            <a:ext cx="5393151" cy="4444354"/>
          </a:xfrm>
        </p:spPr>
        <p:txBody>
          <a:bodyPr lIns="90865" tIns="45433" rIns="90865" bIns="45433"/>
          <a:lstStyle/>
          <a:p>
            <a:r>
              <a:rPr lang="en-GB" sz="1000" dirty="0"/>
              <a:t>According to the European Patent Convention, or EPC, "European patents shall be granted for any inventions, in all fields of technology, provided that they are new, involve an inventive step and are susceptible of industrial application." </a:t>
            </a:r>
          </a:p>
          <a:p>
            <a:endParaRPr lang="en-GB" sz="1000" dirty="0"/>
          </a:p>
          <a:p>
            <a:r>
              <a:rPr lang="en-GB" sz="1000" dirty="0"/>
              <a:t>"New to the world" means that there should have been no previous public disclosure of the invention before the date of filing </a:t>
            </a:r>
          </a:p>
          <a:p>
            <a:endParaRPr lang="en-GB" sz="1000" dirty="0"/>
          </a:p>
          <a:p>
            <a:r>
              <a:rPr lang="en-GB" sz="1000" dirty="0"/>
              <a:t>"Inventive step" is quite difficult to assess. To ascertain whether an invention involves an inventive step, the European Patent Office compares it with what would have been obvious to an imaginary person skilled in the art at the time of filing. </a:t>
            </a:r>
          </a:p>
          <a:p>
            <a:pPr eaLnBrk="1" hangingPunct="1"/>
            <a:endParaRPr lang="en-GB" sz="1000" dirty="0"/>
          </a:p>
          <a:p>
            <a:pPr eaLnBrk="1" hangingPunct="1"/>
            <a:r>
              <a:rPr lang="en-GB" sz="1000" dirty="0"/>
              <a:t>The EPC does not define what an invention is. It does, however, provide a non-exhaustive list of subject-matter and activities that are </a:t>
            </a:r>
            <a:r>
              <a:rPr lang="en-GB" sz="1000" u="sng" dirty="0"/>
              <a:t>not</a:t>
            </a:r>
            <a:r>
              <a:rPr lang="en-GB" sz="1000" dirty="0"/>
              <a:t> considered inventions. The items listed at the bottom of the slide are expressly excluded from patentability.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17091"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US" smtClean="0"/>
              <a:t>The following slides provide a basic introduction to databases.</a:t>
            </a:r>
          </a:p>
        </p:txBody>
      </p:sp>
      <p:sp>
        <p:nvSpPr>
          <p:cNvPr id="217092"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6D0AF256-5C04-4591-8D1D-6A75DB0E02D2}" type="slidenum">
              <a:rPr lang="en-GB" sz="1200"/>
              <a:pPr algn="r" defTabSz="908881"/>
              <a:t>13</a:t>
            </a:fld>
            <a:endParaRPr lang="en-GB"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19139"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smtClean="0"/>
              <a:t>What is a database? A database is a collection of independent works, data or other materials arranged in a systematic or methodical way and individually accessible by electronic or other means. </a:t>
            </a:r>
          </a:p>
          <a:p>
            <a:pPr eaLnBrk="1" hangingPunct="1">
              <a:spcBef>
                <a:spcPct val="0"/>
              </a:spcBef>
            </a:pPr>
            <a:endParaRPr lang="en-GB" smtClean="0"/>
          </a:p>
          <a:p>
            <a:pPr eaLnBrk="1" hangingPunct="1">
              <a:spcBef>
                <a:spcPct val="0"/>
              </a:spcBef>
            </a:pPr>
            <a:r>
              <a:rPr lang="en-GB" smtClean="0"/>
              <a:t>"Independent" means that they should be separable from one another without their informative, literary, artistic, musical or other value being affected.</a:t>
            </a:r>
          </a:p>
          <a:p>
            <a:pPr eaLnBrk="1" hangingPunct="1">
              <a:spcBef>
                <a:spcPct val="0"/>
              </a:spcBef>
            </a:pPr>
            <a:endParaRPr lang="en-GB" smtClean="0"/>
          </a:p>
          <a:p>
            <a:pPr eaLnBrk="1" hangingPunct="1">
              <a:spcBef>
                <a:spcPct val="0"/>
              </a:spcBef>
            </a:pPr>
            <a:r>
              <a:rPr lang="en-GB" smtClean="0"/>
              <a:t>"In a systematic or methodical way and individually accessible" means that the materials should be contained in a fixed base of some sort, and should include technical means such as electronic, electromagnetic or electro-optical processes or other means, such as an index, a table of contents, or a particular plan or method of classification, to allow the retrieval of any independent material contained within it.</a:t>
            </a:r>
          </a:p>
          <a:p>
            <a:pPr eaLnBrk="1" hangingPunct="1">
              <a:spcBef>
                <a:spcPct val="0"/>
              </a:spcBef>
            </a:pPr>
            <a:endParaRPr lang="en-GB" smtClean="0"/>
          </a:p>
          <a:p>
            <a:pPr eaLnBrk="1" hangingPunct="1">
              <a:spcBef>
                <a:spcPct val="0"/>
              </a:spcBef>
            </a:pPr>
            <a:r>
              <a:rPr lang="en-GB" smtClean="0"/>
              <a:t>Examples of what can be considered a database include the fixture list of a football league, or a phone book.</a:t>
            </a:r>
          </a:p>
          <a:p>
            <a:pPr eaLnBrk="1" hangingPunct="1">
              <a:spcBef>
                <a:spcPct val="0"/>
              </a:spcBef>
            </a:pPr>
            <a:endParaRPr lang="en-GB" smtClean="0"/>
          </a:p>
          <a:p>
            <a:pPr eaLnBrk="1" hangingPunct="1">
              <a:spcBef>
                <a:spcPct val="0"/>
              </a:spcBef>
            </a:pPr>
            <a:endParaRPr lang="en-GB" smtClean="0"/>
          </a:p>
        </p:txBody>
      </p:sp>
      <p:sp>
        <p:nvSpPr>
          <p:cNvPr id="219140"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9808BED2-CA6C-450E-8706-E3099D4FBECD}" type="slidenum">
              <a:rPr lang="en-GB" sz="1200"/>
              <a:pPr algn="r" defTabSz="908881"/>
              <a:t>14</a:t>
            </a:fld>
            <a:endParaRPr lang="en-GB"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21187"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In the EU, databases are protected under Directive </a:t>
            </a:r>
            <a:r>
              <a:rPr lang="en-GB" dirty="0" smtClean="0"/>
              <a:t>96/9/EC </a:t>
            </a:r>
            <a:r>
              <a:rPr lang="en-GB" dirty="0" smtClean="0"/>
              <a:t>on the legal protection of databases. The Directive introduces two forms of protection, namely copyright protection and </a:t>
            </a:r>
            <a:r>
              <a:rPr lang="en-GB" i="1" dirty="0" smtClean="0"/>
              <a:t>sui generis</a:t>
            </a:r>
            <a:r>
              <a:rPr lang="en-GB" dirty="0" smtClean="0"/>
              <a:t> protection.</a:t>
            </a:r>
          </a:p>
          <a:p>
            <a:pPr eaLnBrk="1" hangingPunct="1">
              <a:spcBef>
                <a:spcPct val="0"/>
              </a:spcBef>
            </a:pPr>
            <a:endParaRPr lang="en-GB" dirty="0" smtClean="0"/>
          </a:p>
          <a:p>
            <a:pPr eaLnBrk="1" hangingPunct="1">
              <a:spcBef>
                <a:spcPct val="0"/>
              </a:spcBef>
            </a:pPr>
            <a:r>
              <a:rPr lang="en-GB" dirty="0" smtClean="0"/>
              <a:t>A database can be a copyright-protected work if the arrangement or the selection of the content is the author's own intellectual creation. In other words, a database will be protected by copyright if the selection or the arrangement of its content is original. The only relevant criterion is originality.</a:t>
            </a:r>
          </a:p>
          <a:p>
            <a:pPr eaLnBrk="1" hangingPunct="1">
              <a:spcBef>
                <a:spcPct val="0"/>
              </a:spcBef>
            </a:pPr>
            <a:endParaRPr lang="en-GB" dirty="0" smtClean="0"/>
          </a:p>
          <a:p>
            <a:pPr eaLnBrk="1" hangingPunct="1">
              <a:spcBef>
                <a:spcPct val="0"/>
              </a:spcBef>
            </a:pPr>
            <a:r>
              <a:rPr lang="en-GB" dirty="0" smtClean="0"/>
              <a:t>The authorship lies in the first instance with the natural person who created the database.</a:t>
            </a:r>
          </a:p>
          <a:p>
            <a:pPr eaLnBrk="1" hangingPunct="1">
              <a:spcBef>
                <a:spcPct val="0"/>
              </a:spcBef>
            </a:pPr>
            <a:endParaRPr lang="en-GB" dirty="0" smtClean="0"/>
          </a:p>
          <a:p>
            <a:pPr eaLnBrk="1" hangingPunct="1">
              <a:spcBef>
                <a:spcPct val="0"/>
              </a:spcBef>
            </a:pPr>
            <a:r>
              <a:rPr lang="en-GB" dirty="0" smtClean="0"/>
              <a:t>Copyright protection covers the specific structure of the database only. The material contained in it is not protected. There is still therefore a risk that all or substantial parts of the contents of the database may be copied, and then rearranged.</a:t>
            </a:r>
          </a:p>
          <a:p>
            <a:pPr eaLnBrk="1" hangingPunct="1">
              <a:spcBef>
                <a:spcPct val="0"/>
              </a:spcBef>
            </a:pPr>
            <a:endParaRPr lang="en-GB" dirty="0" smtClean="0"/>
          </a:p>
          <a:p>
            <a:pPr eaLnBrk="1" hangingPunct="1">
              <a:spcBef>
                <a:spcPct val="0"/>
              </a:spcBef>
            </a:pPr>
            <a:r>
              <a:rPr lang="en-GB" dirty="0" smtClean="0"/>
              <a:t>In addition to this somewhat limited copyright protection, the database directive also introduced a </a:t>
            </a:r>
            <a:r>
              <a:rPr lang="en-GB" i="1" dirty="0" smtClean="0"/>
              <a:t>sui generis </a:t>
            </a:r>
            <a:r>
              <a:rPr lang="en-GB" dirty="0" smtClean="0"/>
              <a:t>right to protect the specific investments made by the database maker. Makers have to show a substantial quantitative and/or qualitative investment in either obtaining, verifying or presenting the contents of their database. They obtain the exclusive right to prevent others from extracting and/or re-using all or a substantial part of the contents of the database.</a:t>
            </a:r>
          </a:p>
          <a:p>
            <a:pPr eaLnBrk="1" hangingPunct="1">
              <a:spcBef>
                <a:spcPct val="0"/>
              </a:spcBef>
            </a:pPr>
            <a:endParaRPr lang="en-GB" dirty="0" smtClean="0"/>
          </a:p>
          <a:p>
            <a:pPr eaLnBrk="1" hangingPunct="1">
              <a:spcBef>
                <a:spcPct val="0"/>
              </a:spcBef>
            </a:pPr>
            <a:r>
              <a:rPr lang="en-GB" dirty="0" smtClean="0"/>
              <a:t>Computer programs used in making or operating databases are excluded from protection.</a:t>
            </a:r>
          </a:p>
        </p:txBody>
      </p:sp>
      <p:sp>
        <p:nvSpPr>
          <p:cNvPr id="221188"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84A78ABA-7302-4EA4-9C9A-B97EAB2B28EC}" type="slidenum">
              <a:rPr lang="en-GB" sz="1200"/>
              <a:pPr algn="r" defTabSz="908881"/>
              <a:t>15</a:t>
            </a:fld>
            <a:endParaRPr lang="en-GB"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23235"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smtClean="0"/>
              <a:t>This slide shows the scope of protection offered by the database directive. As far as copyright is concerned, the author or the owner of the copyright of the database has the exclusive right to reproduce, translate, adapt, arrange and make alterations to the database and to distribute, communicate and display it to the public. These rights are in line with general copyright protection, as is the term of protection.</a:t>
            </a:r>
          </a:p>
          <a:p>
            <a:pPr eaLnBrk="1" hangingPunct="1">
              <a:spcBef>
                <a:spcPct val="0"/>
              </a:spcBef>
            </a:pPr>
            <a:endParaRPr lang="en-GB" smtClean="0"/>
          </a:p>
          <a:p>
            <a:pPr eaLnBrk="1" hangingPunct="1">
              <a:spcBef>
                <a:spcPct val="0"/>
              </a:spcBef>
            </a:pPr>
            <a:r>
              <a:rPr lang="en-GB" smtClean="0"/>
              <a:t>By way of exception, any performance by a lawful user for the purpose of access to the contents and normal use thereof is excluded from the scope of protection. Other exceptions are:</a:t>
            </a:r>
          </a:p>
          <a:p>
            <a:pPr eaLnBrk="1" hangingPunct="1">
              <a:spcBef>
                <a:spcPct val="0"/>
              </a:spcBef>
            </a:pPr>
            <a:endParaRPr lang="en-GB" smtClean="0"/>
          </a:p>
          <a:p>
            <a:pPr eaLnBrk="1" hangingPunct="1">
              <a:spcBef>
                <a:spcPct val="0"/>
              </a:spcBef>
              <a:buFontTx/>
              <a:buChar char="-"/>
            </a:pPr>
            <a:r>
              <a:rPr lang="en-GB" smtClean="0"/>
              <a:t>the reproduction for private purposes of non-electronic databases,</a:t>
            </a:r>
          </a:p>
          <a:p>
            <a:pPr eaLnBrk="1" hangingPunct="1">
              <a:spcBef>
                <a:spcPct val="0"/>
              </a:spcBef>
              <a:buFontTx/>
              <a:buChar char="-"/>
            </a:pPr>
            <a:r>
              <a:rPr lang="en-GB" smtClean="0"/>
              <a:t>use for the sole purpose of illustration for teaching or scientific research,</a:t>
            </a:r>
          </a:p>
          <a:p>
            <a:pPr eaLnBrk="1" hangingPunct="1">
              <a:spcBef>
                <a:spcPct val="0"/>
              </a:spcBef>
              <a:buFontTx/>
              <a:buChar char="-"/>
            </a:pPr>
            <a:r>
              <a:rPr lang="en-GB" smtClean="0"/>
              <a:t>use for public security reasons and</a:t>
            </a:r>
          </a:p>
          <a:p>
            <a:pPr eaLnBrk="1" hangingPunct="1">
              <a:spcBef>
                <a:spcPct val="0"/>
              </a:spcBef>
              <a:buFontTx/>
              <a:buChar char="-"/>
            </a:pPr>
            <a:r>
              <a:rPr lang="en-GB" smtClean="0"/>
              <a:t>other exceptions to copyright authorised under national law.</a:t>
            </a:r>
          </a:p>
          <a:p>
            <a:pPr eaLnBrk="1" hangingPunct="1">
              <a:spcBef>
                <a:spcPct val="0"/>
              </a:spcBef>
            </a:pPr>
            <a:endParaRPr lang="en-GB" smtClean="0"/>
          </a:p>
          <a:p>
            <a:pPr eaLnBrk="1" hangingPunct="1">
              <a:spcBef>
                <a:spcPct val="0"/>
              </a:spcBef>
            </a:pPr>
            <a:r>
              <a:rPr lang="en-GB" smtClean="0"/>
              <a:t>With the </a:t>
            </a:r>
            <a:r>
              <a:rPr lang="en-GB" i="1" smtClean="0"/>
              <a:t>sui generis </a:t>
            </a:r>
            <a:r>
              <a:rPr lang="en-GB" smtClean="0"/>
              <a:t>right, the term of protection is shorter. It is limited to 15 years. It can, however, be extended, as any major investment in substantially changing a database results in a new term of protection for that database.</a:t>
            </a:r>
          </a:p>
          <a:p>
            <a:pPr eaLnBrk="1" hangingPunct="1">
              <a:spcBef>
                <a:spcPct val="0"/>
              </a:spcBef>
            </a:pPr>
            <a:endParaRPr lang="en-GB" smtClean="0"/>
          </a:p>
          <a:p>
            <a:pPr eaLnBrk="1" hangingPunct="1">
              <a:spcBef>
                <a:spcPct val="0"/>
              </a:spcBef>
            </a:pPr>
            <a:r>
              <a:rPr lang="en-GB" smtClean="0"/>
              <a:t>Database makers can prevent extraction - or the transfer of content to another medium - and re-utilisation, in other words any form of making the database available to the public by any form of transmission.</a:t>
            </a:r>
          </a:p>
          <a:p>
            <a:pPr eaLnBrk="1" hangingPunct="1">
              <a:spcBef>
                <a:spcPct val="0"/>
              </a:spcBef>
            </a:pPr>
            <a:endParaRPr lang="en-GB" smtClean="0"/>
          </a:p>
          <a:p>
            <a:pPr eaLnBrk="1" hangingPunct="1">
              <a:spcBef>
                <a:spcPct val="0"/>
              </a:spcBef>
            </a:pPr>
            <a:r>
              <a:rPr lang="en-GB" smtClean="0"/>
              <a:t>Extracting or re-utilising insubstantial parts of the contents of the database is allowed for any purpose whatsoever. Again, member states can also chose to grant other exceptions to the </a:t>
            </a:r>
            <a:r>
              <a:rPr lang="en-GB" i="1" smtClean="0"/>
              <a:t>sui generis</a:t>
            </a:r>
            <a:r>
              <a:rPr lang="en-GB" smtClean="0"/>
              <a:t> right, such as extraction for private purposes, for the purposes of illustration for teaching or scientific research, or for reasons of public security.</a:t>
            </a:r>
          </a:p>
          <a:p>
            <a:pPr eaLnBrk="1" hangingPunct="1">
              <a:spcBef>
                <a:spcPct val="0"/>
              </a:spcBef>
            </a:pPr>
            <a:endParaRPr lang="en-GB" b="1" smtClean="0"/>
          </a:p>
        </p:txBody>
      </p:sp>
      <p:sp>
        <p:nvSpPr>
          <p:cNvPr id="223236"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F8741665-A212-422C-9AC6-2C1FC73E671B}" type="slidenum">
              <a:rPr lang="en-GB" sz="1200"/>
              <a:pPr algn="r" defTabSz="908881"/>
              <a:t>16</a:t>
            </a:fld>
            <a:endParaRPr lang="en-GB"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25283" name="Notes Placeholder 2"/>
          <p:cNvSpPr>
            <a:spLocks noGrp="1"/>
          </p:cNvSpPr>
          <p:nvPr>
            <p:ph type="body" idx="1"/>
          </p:nvPr>
        </p:nvSpPr>
        <p:spPr>
          <a:xfrm>
            <a:off x="673767" y="4692711"/>
            <a:ext cx="5396166" cy="4447419"/>
          </a:xfrm>
        </p:spPr>
        <p:txBody>
          <a:bodyPr lIns="90876" tIns="45438" rIns="90876" bIns="45438"/>
          <a:lstStyle/>
          <a:p>
            <a:pPr algn="just" eaLnBrk="1" hangingPunct="1">
              <a:spcBef>
                <a:spcPct val="0"/>
              </a:spcBef>
            </a:pPr>
            <a:r>
              <a:rPr lang="en-US" smtClean="0"/>
              <a:t>The following slides provide a basic introduction to trade marks.</a:t>
            </a:r>
          </a:p>
        </p:txBody>
      </p:sp>
      <p:sp>
        <p:nvSpPr>
          <p:cNvPr id="225284"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31C9E362-8947-49C1-AE21-5F1BCEF84590}" type="slidenum">
              <a:rPr lang="en-GB" sz="1200"/>
              <a:pPr algn="r" defTabSz="908881"/>
              <a:t>17</a:t>
            </a:fld>
            <a:endParaRPr lang="en-GB"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27331"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US" sz="1200" kern="1200" dirty="0" smtClean="0">
                <a:solidFill>
                  <a:schemeClr val="tx1"/>
                </a:solidFill>
                <a:effectLst/>
                <a:latin typeface="+mn-lt"/>
                <a:ea typeface="+mn-ea"/>
                <a:cs typeface="+mn-cs"/>
              </a:rPr>
              <a:t>A trade mark consists of any signs capable of distinguishing goods or services of one firm or company (referred to in the legislation as an undertaking) from those of another. Trade marks serve to indicate the commercial source or origin of the products and services they relate to. Moreover, trade marks may fulfil other functions such as advertisement or goodwill.</a:t>
            </a:r>
          </a:p>
          <a:p>
            <a:pPr marL="0" marR="0" indent="0" algn="l" defTabSz="914400" rtl="0" eaLnBrk="1" fontAlgn="base" latinLnBrk="0" hangingPunct="1">
              <a:lnSpc>
                <a:spcPct val="100000"/>
              </a:lnSpc>
              <a:spcBef>
                <a:spcPct val="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mn-ea"/>
                <a:cs typeface="+mn-cs"/>
              </a:rPr>
              <a:t>In the EU, pursuant to Article 3 TMD, the above mentioned signs must be able to be represented in the Register of the European Union Trade Marks, in a manner which enables the competent authorities and the public to determine the clear and precise subject matter of the protection afforded to their proprietors. The elimination of the requirement of graphical representation will enter into force on 1 October of 2017, once the European Commission issues secondary legislation to complement and develop some of the provisions of the EUTMR.</a:t>
            </a:r>
            <a:endParaRPr lang="en-IE" sz="1200" kern="1200" dirty="0" smtClean="0">
              <a:solidFill>
                <a:schemeClr val="tx1"/>
              </a:solidFill>
              <a:effectLst/>
              <a:latin typeface="+mn-lt"/>
              <a:ea typeface="+mn-ea"/>
              <a:cs typeface="+mn-cs"/>
            </a:endParaRPr>
          </a:p>
          <a:p>
            <a:pPr eaLnBrk="1" hangingPunct="1">
              <a:spcBef>
                <a:spcPct val="0"/>
              </a:spcBef>
            </a:pPr>
            <a:endParaRPr lang="en-GB" dirty="0" smtClean="0"/>
          </a:p>
          <a:p>
            <a:pPr eaLnBrk="1" hangingPunct="1">
              <a:spcBef>
                <a:spcPct val="0"/>
              </a:spcBef>
            </a:pPr>
            <a:r>
              <a:rPr lang="en-GB" dirty="0" smtClean="0"/>
              <a:t>The many different types of trade mark include word marks, figurative marks and colour and shape marks.</a:t>
            </a:r>
          </a:p>
          <a:p>
            <a:pPr eaLnBrk="1" hangingPunct="1">
              <a:spcBef>
                <a:spcPct val="0"/>
              </a:spcBef>
            </a:pPr>
            <a:endParaRPr lang="en-GB" dirty="0" smtClean="0"/>
          </a:p>
          <a:p>
            <a:pPr eaLnBrk="1" hangingPunct="1">
              <a:spcBef>
                <a:spcPct val="0"/>
              </a:spcBef>
            </a:pPr>
            <a:r>
              <a:rPr lang="en-GB" dirty="0" smtClean="0"/>
              <a:t>According to the definition, trade marks or signs must be distinctive. A lack of distinctive character is therefore an absolute ground for refusal of registration. Trade marks which are descriptive or generic are not capable of fulfilling the origin function. </a:t>
            </a:r>
          </a:p>
          <a:p>
            <a:pPr eaLnBrk="1" hangingPunct="1">
              <a:spcBef>
                <a:spcPct val="0"/>
              </a:spcBef>
            </a:pPr>
            <a:endParaRPr lang="en-GB" dirty="0" smtClean="0"/>
          </a:p>
          <a:p>
            <a:pPr eaLnBrk="1" hangingPunct="1">
              <a:spcBef>
                <a:spcPct val="0"/>
              </a:spcBef>
            </a:pPr>
            <a:r>
              <a:rPr lang="en-GB" dirty="0" smtClean="0"/>
              <a:t>Other absolute grounds for refusal include signs that are contrary to public policy and the accepted principles of morality. </a:t>
            </a:r>
          </a:p>
          <a:p>
            <a:pPr eaLnBrk="1" hangingPunct="1">
              <a:spcBef>
                <a:spcPct val="0"/>
              </a:spcBef>
            </a:pPr>
            <a:endParaRPr lang="en-GB" dirty="0" smtClean="0"/>
          </a:p>
          <a:p>
            <a:pPr eaLnBrk="1" hangingPunct="1">
              <a:spcBef>
                <a:spcPct val="0"/>
              </a:spcBef>
            </a:pPr>
            <a:r>
              <a:rPr lang="en-GB" dirty="0" smtClean="0"/>
              <a:t>Relative grounds for refusal exist where the peaceful co-existence of two marks is not possible because of the likelihood of confusion on the part of the consumer.</a:t>
            </a:r>
          </a:p>
        </p:txBody>
      </p:sp>
      <p:sp>
        <p:nvSpPr>
          <p:cNvPr id="227332"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09E3CD12-E876-4DA8-A8CC-D417404D45FA}" type="slidenum">
              <a:rPr lang="en-GB" sz="1200"/>
              <a:pPr algn="r" defTabSz="908881"/>
              <a:t>18</a:t>
            </a:fld>
            <a:endParaRPr lang="en-GB"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29379"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This slide shows the three different registration routes that can lead to trade mark protection.</a:t>
            </a:r>
          </a:p>
          <a:p>
            <a:pPr eaLnBrk="1" hangingPunct="1">
              <a:spcBef>
                <a:spcPct val="0"/>
              </a:spcBef>
            </a:pPr>
            <a:endParaRPr lang="en-GB" dirty="0" smtClean="0"/>
          </a:p>
          <a:p>
            <a:pPr eaLnBrk="1" hangingPunct="1">
              <a:spcBef>
                <a:spcPct val="0"/>
              </a:spcBef>
            </a:pPr>
            <a:r>
              <a:rPr lang="en-GB" dirty="0" smtClean="0"/>
              <a:t>Trade marks must be registered in order to obtain trade mark protection. It is essential to be the first to register.</a:t>
            </a:r>
          </a:p>
          <a:p>
            <a:pPr eaLnBrk="1" hangingPunct="1">
              <a:spcBef>
                <a:spcPct val="0"/>
              </a:spcBef>
            </a:pPr>
            <a:endParaRPr lang="en-GB" dirty="0" smtClean="0"/>
          </a:p>
          <a:p>
            <a:pPr eaLnBrk="1" hangingPunct="1">
              <a:spcBef>
                <a:spcPct val="0"/>
              </a:spcBef>
            </a:pPr>
            <a:r>
              <a:rPr lang="en-GB" dirty="0" smtClean="0"/>
              <a:t>Registration is possible at national level. </a:t>
            </a:r>
          </a:p>
          <a:p>
            <a:pPr eaLnBrk="1" hangingPunct="1">
              <a:spcBef>
                <a:spcPct val="0"/>
              </a:spcBef>
            </a:pPr>
            <a:endParaRPr lang="en-GB" dirty="0" smtClean="0"/>
          </a:p>
          <a:p>
            <a:pPr eaLnBrk="1" hangingPunct="1">
              <a:spcBef>
                <a:spcPct val="0"/>
              </a:spcBef>
            </a:pPr>
            <a:r>
              <a:rPr lang="en-GB" dirty="0" smtClean="0"/>
              <a:t>It is also possible to file an international application with WIPO, the World Intellectual Property Organization.</a:t>
            </a:r>
          </a:p>
          <a:p>
            <a:pPr eaLnBrk="1" hangingPunct="1">
              <a:spcBef>
                <a:spcPct val="0"/>
              </a:spcBef>
            </a:pPr>
            <a:endParaRPr lang="en-GB" dirty="0" smtClean="0"/>
          </a:p>
          <a:p>
            <a:pPr eaLnBrk="1" hangingPunct="1">
              <a:spcBef>
                <a:spcPct val="0"/>
              </a:spcBef>
            </a:pPr>
            <a:r>
              <a:rPr lang="en-GB" dirty="0" smtClean="0"/>
              <a:t>In Europe, applicants have the option of filing with</a:t>
            </a:r>
            <a:r>
              <a:rPr lang="en-GB" baseline="0" dirty="0" smtClean="0"/>
              <a:t> the </a:t>
            </a:r>
            <a:r>
              <a:rPr lang="en-GB" dirty="0" smtClean="0"/>
              <a:t>EUIPO with a view to obtaining a European Union Trade Mark, which affords protection in the whole of the EU.</a:t>
            </a:r>
          </a:p>
        </p:txBody>
      </p:sp>
      <p:sp>
        <p:nvSpPr>
          <p:cNvPr id="229380"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7988FD49-E1A4-4E53-884F-59CA6A967C57}" type="slidenum">
              <a:rPr lang="en-GB" sz="1200"/>
              <a:pPr algn="r" defTabSz="908881"/>
              <a:t>19</a:t>
            </a:fld>
            <a:endParaRPr lang="en-GB"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p:txBody>
          <a:bodyPr/>
          <a:lstStyle/>
          <a:p>
            <a:pPr eaLnBrk="1" hangingPunct="1">
              <a:spcBef>
                <a:spcPct val="0"/>
              </a:spcBef>
            </a:pPr>
            <a:r>
              <a:rPr lang="en-GB" smtClean="0"/>
              <a:t>The following slides provide a general introduction to the different types of intellectual property.</a:t>
            </a:r>
          </a:p>
        </p:txBody>
      </p:sp>
      <p:sp>
        <p:nvSpPr>
          <p:cNvPr id="53252" name="Slide Number Placeholder 3"/>
          <p:cNvSpPr>
            <a:spLocks noGrp="1"/>
          </p:cNvSpPr>
          <p:nvPr>
            <p:ph type="sldNum" sz="quarter" idx="5"/>
          </p:nvPr>
        </p:nvSpPr>
        <p:spPr>
          <a:noFill/>
        </p:spPr>
        <p:txBody>
          <a:bodyPr/>
          <a:lstStyle/>
          <a:p>
            <a:fld id="{9006B954-2A9C-491F-B36C-DF5B1CF75332}" type="slidenum">
              <a:rPr lang="en-GB"/>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31427"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Trade mark owners have an exclusive right</a:t>
            </a:r>
            <a:r>
              <a:rPr lang="en-GB" b="1" dirty="0" smtClean="0"/>
              <a:t> </a:t>
            </a:r>
            <a:r>
              <a:rPr lang="en-GB" dirty="0" smtClean="0"/>
              <a:t>to prevent others from using their mark in the course of trade.</a:t>
            </a:r>
          </a:p>
          <a:p>
            <a:pPr eaLnBrk="1" hangingPunct="1">
              <a:spcBef>
                <a:spcPct val="0"/>
              </a:spcBef>
            </a:pPr>
            <a:endParaRPr lang="en-GB" dirty="0" smtClean="0"/>
          </a:p>
          <a:p>
            <a:pPr eaLnBrk="1" hangingPunct="1">
              <a:spcBef>
                <a:spcPct val="0"/>
              </a:spcBef>
            </a:pPr>
            <a:r>
              <a:rPr lang="en-GB" dirty="0" smtClean="0"/>
              <a:t>Trade marks are registered for specific goods and services only. The exclusive right offered by the trade mark is linked to these specific goods and services. This is the principle of speciality.</a:t>
            </a:r>
          </a:p>
          <a:p>
            <a:pPr eaLnBrk="1" hangingPunct="1">
              <a:spcBef>
                <a:spcPct val="0"/>
              </a:spcBef>
            </a:pPr>
            <a:endParaRPr lang="en-GB" dirty="0" smtClean="0"/>
          </a:p>
          <a:p>
            <a:pPr eaLnBrk="1" hangingPunct="1">
              <a:spcBef>
                <a:spcPct val="0"/>
              </a:spcBef>
            </a:pPr>
            <a:r>
              <a:rPr lang="en-GB" dirty="0" smtClean="0"/>
              <a:t>A second limit is the principle of territoriality. Trade mark protection is limited to the territory where the mark is registered.</a:t>
            </a:r>
          </a:p>
          <a:p>
            <a:pPr eaLnBrk="1" hangingPunct="1">
              <a:spcBef>
                <a:spcPct val="0"/>
              </a:spcBef>
            </a:pPr>
            <a:endParaRPr lang="en-GB" dirty="0" smtClean="0"/>
          </a:p>
          <a:p>
            <a:pPr eaLnBrk="1" hangingPunct="1">
              <a:spcBef>
                <a:spcPct val="0"/>
              </a:spcBef>
            </a:pPr>
            <a:r>
              <a:rPr lang="en-GB" dirty="0" smtClean="0"/>
              <a:t>Unlike other IP rights, trade marks can be renewed indefinitely. Each renewal adds ten years of protection.</a:t>
            </a:r>
          </a:p>
          <a:p>
            <a:pPr eaLnBrk="1" hangingPunct="1">
              <a:spcBef>
                <a:spcPct val="0"/>
              </a:spcBef>
            </a:pPr>
            <a:endParaRPr lang="en-GB" dirty="0" smtClean="0"/>
          </a:p>
          <a:p>
            <a:pPr eaLnBrk="1" hangingPunct="1">
              <a:spcBef>
                <a:spcPct val="0"/>
              </a:spcBef>
            </a:pPr>
            <a:r>
              <a:rPr lang="en-GB" dirty="0" smtClean="0"/>
              <a:t>There are a number of different ways in which trade mark protection can end. For example, during the first five years after registration there is no obligation to use the mark. After this initial period, lack of genuine use can lead to cancellation of the mark. Also, a trade mark can still be declared invalid if, after registration, an absolute ground for refusal is identified or where peaceful co-existence on the market is no longer possible.</a:t>
            </a:r>
          </a:p>
          <a:p>
            <a:pPr eaLnBrk="1" hangingPunct="1">
              <a:spcBef>
                <a:spcPct val="0"/>
              </a:spcBef>
            </a:pPr>
            <a:endParaRPr lang="en-GB" dirty="0" smtClean="0"/>
          </a:p>
          <a:p>
            <a:pPr eaLnBrk="1" hangingPunct="1">
              <a:spcBef>
                <a:spcPct val="0"/>
              </a:spcBef>
            </a:pPr>
            <a:r>
              <a:rPr lang="en-GB" dirty="0" smtClean="0"/>
              <a:t>The scope of protection is broad, but some use by others is allowed, for example for private purposes only. </a:t>
            </a:r>
          </a:p>
          <a:p>
            <a:pPr eaLnBrk="1" hangingPunct="1">
              <a:spcBef>
                <a:spcPct val="0"/>
              </a:spcBef>
            </a:pPr>
            <a:endParaRPr lang="en-GB" dirty="0" smtClean="0"/>
          </a:p>
        </p:txBody>
      </p:sp>
      <p:sp>
        <p:nvSpPr>
          <p:cNvPr id="231428"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359C04F5-23DC-48C4-B9D4-239BBD5B7670}" type="slidenum">
              <a:rPr lang="en-GB" sz="1200"/>
              <a:pPr algn="r" defTabSz="908881"/>
              <a:t>20</a:t>
            </a:fld>
            <a:endParaRPr lang="en-GB"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33475"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The following slides provide a basic introduction to designs.</a:t>
            </a:r>
          </a:p>
        </p:txBody>
      </p:sp>
      <p:sp>
        <p:nvSpPr>
          <p:cNvPr id="233476"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421F0651-96E8-410B-B9D9-CA3DDF8EC32C}" type="slidenum">
              <a:rPr lang="en-GB" sz="1200"/>
              <a:pPr algn="r" defTabSz="908881"/>
              <a:t>21</a:t>
            </a:fld>
            <a:endParaRPr lang="en-GB"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35523"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smtClean="0"/>
              <a:t>A design is the outward appearance of the whole or parts of a product. A product can be any industrial or handicraft item.</a:t>
            </a:r>
          </a:p>
          <a:p>
            <a:pPr eaLnBrk="1" hangingPunct="1">
              <a:spcBef>
                <a:spcPct val="0"/>
              </a:spcBef>
            </a:pPr>
            <a:endParaRPr lang="en-GB" smtClean="0"/>
          </a:p>
          <a:p>
            <a:pPr eaLnBrk="1" hangingPunct="1">
              <a:spcBef>
                <a:spcPct val="0"/>
              </a:spcBef>
            </a:pPr>
            <a:r>
              <a:rPr lang="en-GB" smtClean="0"/>
              <a:t>Examples of design features include lines, colours and shapes. Examples of the products to which they are applied or in which they are incorporated include packaging and logos. </a:t>
            </a:r>
          </a:p>
          <a:p>
            <a:pPr eaLnBrk="1" hangingPunct="1">
              <a:spcBef>
                <a:spcPct val="0"/>
              </a:spcBef>
            </a:pPr>
            <a:endParaRPr lang="en-GB" smtClean="0"/>
          </a:p>
          <a:p>
            <a:pPr eaLnBrk="1" hangingPunct="1">
              <a:spcBef>
                <a:spcPct val="0"/>
              </a:spcBef>
            </a:pPr>
            <a:r>
              <a:rPr lang="en-GB" smtClean="0"/>
              <a:t>There are two requirements for protection.</a:t>
            </a:r>
          </a:p>
          <a:p>
            <a:pPr eaLnBrk="1" hangingPunct="1">
              <a:spcBef>
                <a:spcPct val="0"/>
              </a:spcBef>
            </a:pPr>
            <a:endParaRPr lang="en-GB" smtClean="0"/>
          </a:p>
          <a:p>
            <a:pPr eaLnBrk="1" hangingPunct="1">
              <a:spcBef>
                <a:spcPct val="0"/>
              </a:spcBef>
            </a:pPr>
            <a:r>
              <a:rPr lang="en-GB" smtClean="0"/>
              <a:t>The first is novelty. The design must be new. In other words, no other identical design has been made available to the public.</a:t>
            </a:r>
          </a:p>
          <a:p>
            <a:pPr eaLnBrk="1" hangingPunct="1">
              <a:spcBef>
                <a:spcPct val="0"/>
              </a:spcBef>
              <a:buFontTx/>
              <a:buChar char="-"/>
            </a:pPr>
            <a:endParaRPr lang="en-GB" smtClean="0"/>
          </a:p>
          <a:p>
            <a:pPr eaLnBrk="1" hangingPunct="1">
              <a:spcBef>
                <a:spcPct val="0"/>
              </a:spcBef>
            </a:pPr>
            <a:r>
              <a:rPr lang="en-GB" smtClean="0"/>
              <a:t>The second is that the design must have individual character. This requirement is not met if another design which creates the same overall impression on the informed user has already been disclosed.</a:t>
            </a:r>
          </a:p>
          <a:p>
            <a:pPr eaLnBrk="1" hangingPunct="1">
              <a:spcBef>
                <a:spcPct val="0"/>
              </a:spcBef>
            </a:pPr>
            <a:endParaRPr lang="en-GB" smtClean="0"/>
          </a:p>
          <a:p>
            <a:pPr eaLnBrk="1" hangingPunct="1">
              <a:spcBef>
                <a:spcPct val="0"/>
              </a:spcBef>
            </a:pPr>
            <a:r>
              <a:rPr lang="en-GB" smtClean="0"/>
              <a:t>Some designs are excluded from protection by law because they run counter to public order and morality.</a:t>
            </a:r>
          </a:p>
        </p:txBody>
      </p:sp>
      <p:sp>
        <p:nvSpPr>
          <p:cNvPr id="235524"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6CDA7B67-A273-49B9-999A-C092616A8775}" type="slidenum">
              <a:rPr lang="en-GB" sz="1200"/>
              <a:pPr algn="r" defTabSz="908881"/>
              <a:t>22</a:t>
            </a:fld>
            <a:endParaRPr lang="en-GB"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37571"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Design protection has two forms: registered and unregistered.</a:t>
            </a:r>
          </a:p>
          <a:p>
            <a:pPr eaLnBrk="1" hangingPunct="1">
              <a:spcBef>
                <a:spcPct val="0"/>
              </a:spcBef>
            </a:pPr>
            <a:endParaRPr lang="en-GB" dirty="0" smtClean="0"/>
          </a:p>
          <a:p>
            <a:pPr eaLnBrk="1" hangingPunct="1">
              <a:spcBef>
                <a:spcPct val="0"/>
              </a:spcBef>
            </a:pPr>
            <a:r>
              <a:rPr lang="en-GB" dirty="0" smtClean="0"/>
              <a:t>It is possible to register designs at national, international and EU level. The international registration of designs is run by WIPO. Registration for the whole of the EU is done by the EUIPO, where applicants can obtain a Registered Community Design.</a:t>
            </a:r>
          </a:p>
          <a:p>
            <a:pPr eaLnBrk="1" hangingPunct="1">
              <a:spcBef>
                <a:spcPct val="0"/>
              </a:spcBef>
            </a:pPr>
            <a:endParaRPr lang="en-GB" dirty="0" smtClean="0"/>
          </a:p>
          <a:p>
            <a:pPr eaLnBrk="1" hangingPunct="1">
              <a:spcBef>
                <a:spcPct val="0"/>
              </a:spcBef>
            </a:pPr>
            <a:r>
              <a:rPr lang="en-GB" dirty="0" smtClean="0"/>
              <a:t>Protection in the whole of the EU is possible without registration. This takes the form of Unregistered Community Designs. Unregistered Community Designs can be useful for products and designs that have an exceptionally short lifespan, where the registration process might take too long compared with the length of time for which the design is expected to be valuable.</a:t>
            </a:r>
          </a:p>
          <a:p>
            <a:pPr eaLnBrk="1" hangingPunct="1">
              <a:spcBef>
                <a:spcPct val="0"/>
              </a:spcBef>
            </a:pPr>
            <a:endParaRPr lang="en-GB" dirty="0" smtClean="0"/>
          </a:p>
        </p:txBody>
      </p:sp>
      <p:sp>
        <p:nvSpPr>
          <p:cNvPr id="237572"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2EAD0FFE-2F0C-4730-BC60-F0476AFA5914}" type="slidenum">
              <a:rPr lang="en-GB" sz="1200"/>
              <a:pPr algn="r" defTabSz="908881"/>
              <a:t>23</a:t>
            </a:fld>
            <a:endParaRPr lang="en-GB"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39619"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Design rights are exclusive rights. Their scope of protection is broad and includes designs which do not produce a different overall impression on the informed user. Use of those designs can be prevented.</a:t>
            </a:r>
          </a:p>
          <a:p>
            <a:pPr eaLnBrk="1" hangingPunct="1">
              <a:spcBef>
                <a:spcPct val="0"/>
              </a:spcBef>
            </a:pPr>
            <a:endParaRPr lang="en-GB" dirty="0" smtClean="0"/>
          </a:p>
          <a:p>
            <a:pPr eaLnBrk="1" hangingPunct="1">
              <a:spcBef>
                <a:spcPct val="0"/>
              </a:spcBef>
            </a:pPr>
            <a:r>
              <a:rPr lang="en-GB" dirty="0" smtClean="0"/>
              <a:t>Design protection is limited to the territory in which the design is registered.</a:t>
            </a:r>
          </a:p>
          <a:p>
            <a:pPr eaLnBrk="1" hangingPunct="1">
              <a:spcBef>
                <a:spcPct val="0"/>
              </a:spcBef>
            </a:pPr>
            <a:endParaRPr lang="en-GB" dirty="0" smtClean="0"/>
          </a:p>
          <a:p>
            <a:pPr eaLnBrk="1" hangingPunct="1">
              <a:spcBef>
                <a:spcPct val="0"/>
              </a:spcBef>
            </a:pPr>
            <a:r>
              <a:rPr lang="en-GB" dirty="0" smtClean="0"/>
              <a:t>The scope of protection afforded by registered and unregistered designs is different. Unregistered rights protect the design against copying only, and for a limited time period of three years. Registered design rights are stronger. There is no need to prove copying by the infringer. Registered designs offer protection for an initial period of five years, and can be renewed up to four times.</a:t>
            </a:r>
          </a:p>
          <a:p>
            <a:pPr eaLnBrk="1" hangingPunct="1">
              <a:spcBef>
                <a:spcPct val="0"/>
              </a:spcBef>
            </a:pPr>
            <a:endParaRPr lang="en-GB" dirty="0" smtClean="0"/>
          </a:p>
          <a:p>
            <a:pPr eaLnBrk="1" hangingPunct="1">
              <a:spcBef>
                <a:spcPct val="0"/>
              </a:spcBef>
            </a:pPr>
            <a:r>
              <a:rPr lang="en-GB" dirty="0" smtClean="0"/>
              <a:t>There are some cases in which the </a:t>
            </a:r>
            <a:r>
              <a:rPr lang="en-GB" dirty="0" smtClean="0"/>
              <a:t>right-holder </a:t>
            </a:r>
            <a:r>
              <a:rPr lang="en-GB" dirty="0" smtClean="0"/>
              <a:t>cannot invoke any protection, i.e. where the law states that the use is allowed, for example for private use only.</a:t>
            </a:r>
          </a:p>
        </p:txBody>
      </p:sp>
      <p:sp>
        <p:nvSpPr>
          <p:cNvPr id="239620"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52DF6F7A-89AE-48C7-A22E-2866A680C2D3}" type="slidenum">
              <a:rPr lang="en-GB" sz="1200"/>
              <a:pPr algn="r" defTabSz="908881"/>
              <a:t>24</a:t>
            </a:fld>
            <a:endParaRPr lang="en-GB"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41667"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US" smtClean="0"/>
              <a:t>The following slides provide a basic introduction to geographical indications.</a:t>
            </a:r>
          </a:p>
        </p:txBody>
      </p:sp>
      <p:sp>
        <p:nvSpPr>
          <p:cNvPr id="241668"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B105F838-D5F4-4635-BDD3-493CD6D3FC2D}" type="slidenum">
              <a:rPr lang="en-GB" sz="1200"/>
              <a:pPr algn="r" defTabSz="908881"/>
              <a:t>25</a:t>
            </a:fld>
            <a:endParaRPr lang="en-GB"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43715" name="Notes Placeholder 2"/>
          <p:cNvSpPr>
            <a:spLocks noGrp="1"/>
          </p:cNvSpPr>
          <p:nvPr>
            <p:ph type="body" idx="1"/>
          </p:nvPr>
        </p:nvSpPr>
        <p:spPr>
          <a:xfrm>
            <a:off x="673767" y="4692711"/>
            <a:ext cx="5396166" cy="4447419"/>
          </a:xfrm>
        </p:spPr>
        <p:txBody>
          <a:bodyPr lIns="90876" tIns="45438" rIns="90876" bIns="45438"/>
          <a:lstStyle/>
          <a:p>
            <a:pPr eaLnBrk="1" hangingPunct="1">
              <a:spcBef>
                <a:spcPct val="0"/>
              </a:spcBef>
            </a:pPr>
            <a:r>
              <a:rPr lang="en-GB" dirty="0" smtClean="0"/>
              <a:t>At international level a definition of what is meant by the term "geographical indication" is provided by the TRIPS Agreement. That definition is shown on this slide. The Agreement also obliges the member states to take action and provide legal protection against any kind of use of geographical indications which may mislead the public as to the geographical origin of the goods concerned.</a:t>
            </a:r>
          </a:p>
          <a:p>
            <a:pPr eaLnBrk="1" hangingPunct="1">
              <a:spcBef>
                <a:spcPct val="0"/>
              </a:spcBef>
            </a:pPr>
            <a:endParaRPr lang="en-GB" dirty="0" smtClean="0"/>
          </a:p>
          <a:p>
            <a:pPr eaLnBrk="1" hangingPunct="1">
              <a:spcBef>
                <a:spcPct val="0"/>
              </a:spcBef>
            </a:pPr>
            <a:r>
              <a:rPr lang="en-GB" dirty="0" smtClean="0"/>
              <a:t>At EU level a distinction is made between Protected Geographical Indications (PGIs) and Protected Designations of Origin (PDOs). Various EU regulations allow the registration of geographical terms as PGIs and/or PDOs for wines, aromatised wines, spirits,</a:t>
            </a:r>
            <a:r>
              <a:rPr lang="en-GB" baseline="0" dirty="0" smtClean="0"/>
              <a:t> non – </a:t>
            </a:r>
            <a:r>
              <a:rPr lang="en-GB" dirty="0" smtClean="0"/>
              <a:t>agricultural and agricultural products and foodstuffs.</a:t>
            </a:r>
          </a:p>
          <a:p>
            <a:pPr eaLnBrk="1" hangingPunct="1">
              <a:spcBef>
                <a:spcPct val="0"/>
              </a:spcBef>
            </a:pPr>
            <a:endParaRPr lang="en-GB" dirty="0" smtClean="0"/>
          </a:p>
          <a:p>
            <a:pPr eaLnBrk="1" hangingPunct="1">
              <a:spcBef>
                <a:spcPct val="0"/>
              </a:spcBef>
            </a:pPr>
            <a:r>
              <a:rPr lang="en-GB" dirty="0" smtClean="0"/>
              <a:t>The symbols for PGIs and PDOs are shown on the slide.</a:t>
            </a:r>
          </a:p>
        </p:txBody>
      </p:sp>
      <p:sp>
        <p:nvSpPr>
          <p:cNvPr id="243716"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FDD09B13-1A4B-4B87-8F27-EC3E11D162A1}" type="slidenum">
              <a:rPr lang="en-GB" sz="1200"/>
              <a:pPr algn="r" defTabSz="908881"/>
              <a:t>26</a:t>
            </a:fld>
            <a:endParaRPr lang="en-GB"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xfrm>
            <a:off x="901700" y="739775"/>
            <a:ext cx="4943475" cy="3708400"/>
          </a:xfrm>
          <a:noFill/>
          <a:ln>
            <a:solidFill>
              <a:srgbClr val="000000"/>
            </a:solidFill>
            <a:miter lim="800000"/>
            <a:headEnd/>
            <a:tailEnd/>
          </a:ln>
        </p:spPr>
      </p:sp>
      <p:sp>
        <p:nvSpPr>
          <p:cNvPr id="245763" name="Notes Placeholder 2"/>
          <p:cNvSpPr>
            <a:spLocks noGrp="1"/>
          </p:cNvSpPr>
          <p:nvPr>
            <p:ph type="body" idx="1"/>
          </p:nvPr>
        </p:nvSpPr>
        <p:spPr>
          <a:xfrm>
            <a:off x="673767" y="4692711"/>
            <a:ext cx="5396166" cy="4447419"/>
          </a:xfrm>
        </p:spPr>
        <p:txBody>
          <a:bodyPr lIns="90876" tIns="45438" rIns="90876" bIns="45438"/>
          <a:lstStyle/>
          <a:p>
            <a:pPr algn="just" eaLnBrk="1" hangingPunct="1">
              <a:spcBef>
                <a:spcPct val="0"/>
              </a:spcBef>
            </a:pPr>
            <a:r>
              <a:rPr lang="en-GB" smtClean="0"/>
              <a:t>The conditions to be met by PDOs are much stricter than those for PGIs.</a:t>
            </a:r>
          </a:p>
          <a:p>
            <a:pPr algn="just" eaLnBrk="1" hangingPunct="1">
              <a:spcBef>
                <a:spcPct val="0"/>
              </a:spcBef>
            </a:pPr>
            <a:endParaRPr lang="en-GB" smtClean="0"/>
          </a:p>
          <a:p>
            <a:pPr eaLnBrk="1" hangingPunct="1">
              <a:spcBef>
                <a:spcPct val="0"/>
              </a:spcBef>
            </a:pPr>
            <a:r>
              <a:rPr lang="en-GB" smtClean="0"/>
              <a:t>Firstly, there is the difference in the required link between place name and product. In the case of PDOs, the qualities or characteristics of the product must be "essentially or exclusively due to a particular geographical environment with inherent natural and human factors". By contrast, a geographical term can be considered a PGI when the product's quality or reputation is attributable to its geographical origin.</a:t>
            </a:r>
          </a:p>
          <a:p>
            <a:pPr algn="just" eaLnBrk="1" hangingPunct="1">
              <a:spcBef>
                <a:spcPct val="0"/>
              </a:spcBef>
            </a:pPr>
            <a:endParaRPr lang="en-GB" smtClean="0"/>
          </a:p>
          <a:p>
            <a:pPr eaLnBrk="1" hangingPunct="1">
              <a:spcBef>
                <a:spcPct val="0"/>
              </a:spcBef>
            </a:pPr>
            <a:r>
              <a:rPr lang="en-GB" smtClean="0"/>
              <a:t>Secondly, protection as a designation of origin is only possible when all the stages from production of the raw materials to preparation of the final product take place in the defined geographical area. For PGIs it is sufficient if just one of those stages is situated in the relevant area.</a:t>
            </a:r>
          </a:p>
        </p:txBody>
      </p:sp>
      <p:sp>
        <p:nvSpPr>
          <p:cNvPr id="245764"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76" tIns="45438" rIns="90876" bIns="45438" anchor="b"/>
          <a:lstStyle/>
          <a:p>
            <a:pPr algn="r" defTabSz="908881"/>
            <a:fld id="{A13FC21C-A62D-4A80-9B41-F1805055BC65}" type="slidenum">
              <a:rPr lang="en-GB" sz="1200"/>
              <a:pPr algn="r" defTabSz="908881"/>
              <a:t>27</a:t>
            </a:fld>
            <a:endParaRPr lang="en-GB"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901700" y="739775"/>
            <a:ext cx="4941888" cy="3706813"/>
          </a:xfrm>
          <a:noFill/>
          <a:ln>
            <a:solidFill>
              <a:srgbClr val="000000"/>
            </a:solidFill>
            <a:miter lim="800000"/>
            <a:headEnd/>
            <a:tailEnd/>
          </a:ln>
        </p:spPr>
      </p:sp>
      <p:sp>
        <p:nvSpPr>
          <p:cNvPr id="247811" name="Notes Placeholder 2"/>
          <p:cNvSpPr>
            <a:spLocks noGrp="1"/>
          </p:cNvSpPr>
          <p:nvPr>
            <p:ph type="body" idx="1"/>
          </p:nvPr>
        </p:nvSpPr>
        <p:spPr>
          <a:xfrm>
            <a:off x="673767" y="4692711"/>
            <a:ext cx="5396166" cy="4447419"/>
          </a:xfrm>
          <a:noFill/>
        </p:spPr>
        <p:txBody>
          <a:bodyPr lIns="90874" tIns="45437" rIns="90874" bIns="45437"/>
          <a:lstStyle/>
          <a:p>
            <a:pPr eaLnBrk="1" hangingPunct="1">
              <a:spcBef>
                <a:spcPct val="0"/>
              </a:spcBef>
            </a:pPr>
            <a:r>
              <a:rPr lang="en-GB" smtClean="0"/>
              <a:t>The following slides provide a basic introduction to utility models.</a:t>
            </a:r>
          </a:p>
        </p:txBody>
      </p:sp>
      <p:sp>
        <p:nvSpPr>
          <p:cNvPr id="247812" name="Slide Number Placeholder 3"/>
          <p:cNvSpPr txBox="1">
            <a:spLocks noGrp="1"/>
          </p:cNvSpPr>
          <p:nvPr/>
        </p:nvSpPr>
        <p:spPr bwMode="auto">
          <a:xfrm>
            <a:off x="3819521" y="9385420"/>
            <a:ext cx="2922672" cy="493647"/>
          </a:xfrm>
          <a:prstGeom prst="rect">
            <a:avLst/>
          </a:prstGeom>
          <a:noFill/>
          <a:ln w="9525">
            <a:noFill/>
            <a:miter lim="800000"/>
            <a:headEnd/>
            <a:tailEnd/>
          </a:ln>
        </p:spPr>
        <p:txBody>
          <a:bodyPr lIns="90874" tIns="45437" rIns="90874" bIns="45437" anchor="b"/>
          <a:lstStyle/>
          <a:p>
            <a:pPr algn="r" defTabSz="908881"/>
            <a:fld id="{180B54B3-90B4-40D2-992F-9B51CAEA2183}" type="slidenum">
              <a:rPr lang="en-GB" sz="1200"/>
              <a:pPr algn="r" defTabSz="908881"/>
              <a:t>28</a:t>
            </a:fld>
            <a:endParaRPr lang="en-GB"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xfrm>
            <a:off x="901700" y="739775"/>
            <a:ext cx="4941888" cy="3706813"/>
          </a:xfrm>
          <a:noFill/>
          <a:ln>
            <a:solidFill>
              <a:srgbClr val="000000"/>
            </a:solidFill>
            <a:miter lim="800000"/>
            <a:headEnd/>
            <a:tailEnd/>
          </a:ln>
        </p:spPr>
      </p:sp>
      <p:sp>
        <p:nvSpPr>
          <p:cNvPr id="249859" name="Rectangle 3"/>
          <p:cNvSpPr>
            <a:spLocks noGrp="1"/>
          </p:cNvSpPr>
          <p:nvPr>
            <p:ph type="body" idx="1"/>
          </p:nvPr>
        </p:nvSpPr>
        <p:spPr>
          <a:xfrm>
            <a:off x="673767" y="4692711"/>
            <a:ext cx="5396166" cy="4447419"/>
          </a:xfrm>
        </p:spPr>
        <p:txBody>
          <a:bodyPr lIns="90874" tIns="45437" rIns="90874" bIns="45437"/>
          <a:lstStyle/>
          <a:p>
            <a:r>
              <a:rPr lang="en-GB" smtClean="0"/>
              <a:t>Utility models are intellectual property rights that protect technical inventions, just like patents. In contrast to patents, however, utility models are available in some countries - for example Austria, China, Germany and Japan - but not in others - for example Canada,the UK and the USA.</a:t>
            </a:r>
          </a:p>
          <a:p>
            <a:endParaRPr lang="en-GB" smtClean="0"/>
          </a:p>
          <a:p>
            <a:r>
              <a:rPr lang="en-GB" smtClean="0"/>
              <a:t>Generally speaking, applications for utility models must be filed in the country where the applicant is seeking protection for their invention.</a:t>
            </a:r>
          </a:p>
          <a:p>
            <a:endParaRPr lang="en-GB" smtClean="0"/>
          </a:p>
          <a:p>
            <a:r>
              <a:rPr lang="en-GB" smtClean="0"/>
              <a:t>There is no European or international utility model, nor, apart from in Africa, is there any centralised filing option. In some countries, however, utility models may be filed based on an international PCT application. </a:t>
            </a:r>
          </a:p>
          <a:p>
            <a:endParaRPr lang="en-GB" smtClean="0"/>
          </a:p>
          <a:p>
            <a:r>
              <a:rPr lang="en-GB" smtClean="0"/>
              <a:t>Depending on the law in the country concerned, utility models offer protection for up to a maximum of 10 years. This contrasts with patents, which offer 20 years of protection.</a:t>
            </a:r>
          </a:p>
          <a:p>
            <a:endParaRPr lang="en-GB" smtClean="0"/>
          </a:p>
          <a:p>
            <a:r>
              <a:rPr lang="en-GB" smtClean="0"/>
              <a:t>In most countries, utility models are registered without examination, within a few months of filing the application. They can be either in addition to or as an alternative to a patent.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54275" name="Notizenplatzhalter 2"/>
          <p:cNvSpPr>
            <a:spLocks noGrp="1"/>
          </p:cNvSpPr>
          <p:nvPr>
            <p:ph type="body" idx="1"/>
          </p:nvPr>
        </p:nvSpPr>
        <p:spPr>
          <a:xfrm>
            <a:off x="459730" y="4349305"/>
            <a:ext cx="5866446" cy="5129633"/>
          </a:xfrm>
        </p:spPr>
        <p:txBody>
          <a:bodyPr lIns="91854" tIns="45927" rIns="91854" bIns="45927"/>
          <a:lstStyle/>
          <a:p>
            <a:pPr eaLnBrk="1" hangingPunct="1"/>
            <a:r>
              <a:rPr lang="en-GB" dirty="0" smtClean="0"/>
              <a:t>Patents are granted for technical inventions. Applications for patents are examined by the patent office they are filed with, in order to determine whether they meet the stringent requirements for a patent to be granted. Patents generally last for a maximum of 20 years from the date of filing.</a:t>
            </a:r>
          </a:p>
          <a:p>
            <a:pPr eaLnBrk="1" hangingPunct="1"/>
            <a:endParaRPr lang="en-GB" dirty="0" smtClean="0"/>
          </a:p>
          <a:p>
            <a:pPr eaLnBrk="1" hangingPunct="1"/>
            <a:r>
              <a:rPr lang="en-GB" dirty="0" smtClean="0"/>
              <a:t>Utility models offer simpler protection, for a shorter period of time, but are usually registered and published much more quickly than patents.</a:t>
            </a:r>
          </a:p>
          <a:p>
            <a:pPr eaLnBrk="1" hangingPunct="1"/>
            <a:endParaRPr lang="en-GB" dirty="0" smtClean="0"/>
          </a:p>
          <a:p>
            <a:pPr eaLnBrk="1" hangingPunct="1"/>
            <a:r>
              <a:rPr lang="en-GB" dirty="0" smtClean="0"/>
              <a:t>Copyright does not need to be registered. It automatically exists when a work is created. It protects any type of original, creative expression, including literature, art, drama, music, photographs, recordings and broadcasts.</a:t>
            </a:r>
            <a:endParaRPr lang="en-GB" b="1" dirty="0" smtClean="0"/>
          </a:p>
        </p:txBody>
      </p:sp>
      <p:sp>
        <p:nvSpPr>
          <p:cNvPr id="54276"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FA539778-6FC9-4990-8447-91AB36AF7DC6}" type="slidenum">
              <a:rPr lang="de-DE" sz="1300"/>
              <a:pPr algn="r" defTabSz="878432"/>
              <a:t>3</a:t>
            </a:fld>
            <a:endParaRPr lang="de-DE"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xfrm>
            <a:off x="901700" y="739775"/>
            <a:ext cx="4941888" cy="3706813"/>
          </a:xfrm>
          <a:noFill/>
          <a:ln>
            <a:solidFill>
              <a:srgbClr val="000000"/>
            </a:solidFill>
            <a:miter lim="800000"/>
            <a:headEnd/>
            <a:tailEnd/>
          </a:ln>
        </p:spPr>
      </p:sp>
      <p:sp>
        <p:nvSpPr>
          <p:cNvPr id="251907" name="Rectangle 3"/>
          <p:cNvSpPr>
            <a:spLocks noGrp="1"/>
          </p:cNvSpPr>
          <p:nvPr>
            <p:ph type="body" idx="1"/>
          </p:nvPr>
        </p:nvSpPr>
        <p:spPr>
          <a:xfrm>
            <a:off x="673767" y="4694243"/>
            <a:ext cx="5396166" cy="4445887"/>
          </a:xfrm>
        </p:spPr>
        <p:txBody>
          <a:bodyPr/>
          <a:lstStyle/>
          <a:p>
            <a:r>
              <a:rPr lang="en-GB" smtClean="0"/>
              <a:t>This slide compares some of the key aspects of utility models with those of patent applications and granted patents. Utility models and patents are both registered territorial rights offering protection for technical inventions. In contrast to patents, utility models are only available in certain countries. Utility models must be filed individually in each country where protection is desired, whereas patent applications may be filed centrally with the EPO or WIPO. Utility models offer protection for 3 to 10 years, while patents offer protection for 20 years. </a:t>
            </a:r>
          </a:p>
          <a:p>
            <a:endParaRPr lang="en-GB" smtClean="0"/>
          </a:p>
          <a:p>
            <a:r>
              <a:rPr lang="en-GB" smtClean="0"/>
              <a:t>Utility models are normally registered without a search - a report on the prior art - being carried out. Search reports are standard for patent applications. Exceptions exist, for example in Austria, where search reports are also produced for utility models. Utility models are normally registered and published within a few months, while patent applications are normally published after 18 months. The publication of a patent application is a procedural step prior to examination of the application.</a:t>
            </a:r>
          </a:p>
          <a:p>
            <a:endParaRPr lang="en-GB" smtClean="0"/>
          </a:p>
          <a:p>
            <a:r>
              <a:rPr lang="en-GB" smtClean="0"/>
              <a:t>In general, utility models are registered without substantive examination as to novelty, inventiveness or</a:t>
            </a:r>
            <a:r>
              <a:rPr lang="en-GB" b="1" smtClean="0"/>
              <a:t> </a:t>
            </a:r>
            <a:r>
              <a:rPr lang="en-GB" smtClean="0"/>
              <a:t>industrial applicability. There are some exceptions - for example Brazil. The result of the examination procedure is either the grant or the refusal of the application. The validity of utility models with respect to novelty and inventive step is only reviewed in revocation or infringement proceedings. Granted patents are the result of an examination procedure. </a:t>
            </a:r>
          </a:p>
          <a:p>
            <a:endParaRPr lang="en-GB" smtClean="0"/>
          </a:p>
          <a:p>
            <a:r>
              <a:rPr lang="en-GB" smtClean="0"/>
              <a:t>Patents can still be opposed in later proceedings. The financial advantage of utility models is often mentioned. However, while a single utility model is definitely cheaper than a plurality of patent applications, centrally filing one patent application for many countries is far less complex than filing a plurality of utility models in different countries with different languages. </a:t>
            </a:r>
          </a:p>
          <a:p>
            <a:endParaRPr lang="en-GB" smtClean="0"/>
          </a:p>
          <a:p>
            <a:r>
              <a:rPr lang="en-GB" smtClean="0"/>
              <a:t>The biggest advantage of filing a utility model is often the speed with which it is registered.</a:t>
            </a:r>
          </a:p>
          <a:p>
            <a:pPr lvl="1"/>
            <a:endParaRPr lang="en-GB" smtClean="0"/>
          </a:p>
          <a:p>
            <a:endParaRPr lang="en-GB" smtClean="0"/>
          </a:p>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53955" name="Notes Placeholder 2"/>
          <p:cNvSpPr>
            <a:spLocks noGrp="1"/>
          </p:cNvSpPr>
          <p:nvPr>
            <p:ph type="body" idx="1"/>
          </p:nvPr>
        </p:nvSpPr>
        <p:spPr>
          <a:xfrm>
            <a:off x="673767" y="4692711"/>
            <a:ext cx="5396166" cy="4447419"/>
          </a:xfrm>
        </p:spPr>
        <p:txBody>
          <a:bodyPr lIns="90883" tIns="45441" rIns="90883" bIns="45441"/>
          <a:lstStyle/>
          <a:p>
            <a:r>
              <a:rPr lang="en-US" smtClean="0"/>
              <a:t>The following slides provide a basic introduction to plant variety rights.</a:t>
            </a:r>
          </a:p>
        </p:txBody>
      </p:sp>
      <p:sp>
        <p:nvSpPr>
          <p:cNvPr id="253956"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530D9F27-0065-4810-AB6E-DF7D6366E332}" type="slidenum">
              <a:rPr lang="fr-FR" sz="1200"/>
              <a:pPr algn="r" defTabSz="908881"/>
              <a:t>31</a:t>
            </a:fld>
            <a:endParaRPr lang="fr-F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56003" name="Notes Placeholder 2"/>
          <p:cNvSpPr>
            <a:spLocks noGrp="1"/>
          </p:cNvSpPr>
          <p:nvPr>
            <p:ph type="body" idx="1"/>
          </p:nvPr>
        </p:nvSpPr>
        <p:spPr>
          <a:xfrm>
            <a:off x="673767" y="4692711"/>
            <a:ext cx="5396166" cy="4447419"/>
          </a:xfrm>
        </p:spPr>
        <p:txBody>
          <a:bodyPr lIns="90883" tIns="45441" rIns="90883" bIns="45441"/>
          <a:lstStyle/>
          <a:p>
            <a:pPr eaLnBrk="1" hangingPunct="1">
              <a:spcBef>
                <a:spcPct val="0"/>
              </a:spcBef>
            </a:pPr>
            <a:r>
              <a:rPr lang="en-US" dirty="0" smtClean="0"/>
              <a:t>Plant variety rights give the holder the exclusive right to exploit new plant varieties.</a:t>
            </a:r>
          </a:p>
          <a:p>
            <a:pPr eaLnBrk="1" hangingPunct="1">
              <a:spcBef>
                <a:spcPct val="0"/>
              </a:spcBef>
            </a:pPr>
            <a:endParaRPr lang="en-US" dirty="0" smtClean="0"/>
          </a:p>
          <a:p>
            <a:pPr eaLnBrk="1" hangingPunct="1">
              <a:spcBef>
                <a:spcPct val="0"/>
              </a:spcBef>
            </a:pPr>
            <a:r>
              <a:rPr lang="en-US" dirty="0" smtClean="0"/>
              <a:t>A plant variety can be protected if it is new, distinct, uniform and stable.</a:t>
            </a:r>
          </a:p>
          <a:p>
            <a:pPr eaLnBrk="1" hangingPunct="1">
              <a:spcBef>
                <a:spcPct val="0"/>
              </a:spcBef>
            </a:pPr>
            <a:endParaRPr lang="en-US" dirty="0" smtClean="0"/>
          </a:p>
          <a:p>
            <a:pPr eaLnBrk="1" hangingPunct="1">
              <a:spcBef>
                <a:spcPct val="0"/>
              </a:spcBef>
            </a:pPr>
            <a:r>
              <a:rPr lang="en-US" dirty="0" smtClean="0"/>
              <a:t>The person who is entitled to the exclusive rights is referred to in the legal texts as the "breeder". The breeder can be the person who bred the variety, or that person's employer.</a:t>
            </a:r>
          </a:p>
          <a:p>
            <a:pPr eaLnBrk="1" hangingPunct="1">
              <a:spcBef>
                <a:spcPct val="0"/>
              </a:spcBef>
            </a:pPr>
            <a:endParaRPr lang="en-US" dirty="0" smtClean="0"/>
          </a:p>
          <a:p>
            <a:pPr eaLnBrk="1" hangingPunct="1">
              <a:spcBef>
                <a:spcPct val="0"/>
              </a:spcBef>
            </a:pPr>
            <a:r>
              <a:rPr lang="en-US" dirty="0" smtClean="0"/>
              <a:t>Plant variety rights are obtained through registration, either at national level in any of the member states of the UPOV Convention, or with the Community</a:t>
            </a:r>
            <a:r>
              <a:rPr lang="en-US" baseline="0" dirty="0" smtClean="0"/>
              <a:t> </a:t>
            </a:r>
            <a:r>
              <a:rPr lang="en-US" dirty="0" smtClean="0"/>
              <a:t>Plant Variety Office, which offers EU-wide protection.</a:t>
            </a:r>
          </a:p>
        </p:txBody>
      </p:sp>
      <p:sp>
        <p:nvSpPr>
          <p:cNvPr id="256004"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21E62550-3413-45D1-8E12-7CA095E1D24B}" type="slidenum">
              <a:rPr lang="fr-FR" sz="1200"/>
              <a:pPr algn="r" defTabSz="908881"/>
              <a:t>32</a:t>
            </a:fld>
            <a:endParaRPr lang="fr-F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58051" name="Notes Placeholder 2"/>
          <p:cNvSpPr>
            <a:spLocks noGrp="1"/>
          </p:cNvSpPr>
          <p:nvPr>
            <p:ph type="body" idx="1"/>
          </p:nvPr>
        </p:nvSpPr>
        <p:spPr>
          <a:xfrm>
            <a:off x="673767" y="4692711"/>
            <a:ext cx="5396166" cy="4447419"/>
          </a:xfrm>
        </p:spPr>
        <p:txBody>
          <a:bodyPr lIns="90883" tIns="45441" rIns="90883" bIns="45441"/>
          <a:lstStyle/>
          <a:p>
            <a:pPr>
              <a:spcBef>
                <a:spcPct val="0"/>
              </a:spcBef>
            </a:pPr>
            <a:r>
              <a:rPr lang="en-GB" dirty="0" smtClean="0"/>
              <a:t>Plant variety rights are awarded for a fixed period of time. In UPOV member states this term of protection cannot be shorter than 20 years. For trees and vines the minimum term is 25 years.</a:t>
            </a:r>
          </a:p>
          <a:p>
            <a:pPr>
              <a:spcBef>
                <a:spcPct val="0"/>
              </a:spcBef>
            </a:pPr>
            <a:endParaRPr lang="en-GB" dirty="0" smtClean="0"/>
          </a:p>
          <a:p>
            <a:pPr>
              <a:spcBef>
                <a:spcPct val="0"/>
              </a:spcBef>
            </a:pPr>
            <a:r>
              <a:rPr lang="en-GB" dirty="0" smtClean="0"/>
              <a:t>The breeder has exclusive rights relating to the propagating material and the harvested material. "Propagating material" is the reproductive or vegetative propagating material of the variety. "Harvested material" is material obtained through the unauthorised use of propagating material. The breeder must not have had reasonable opportunity to exercise his right in relation to the propagating material.</a:t>
            </a:r>
          </a:p>
          <a:p>
            <a:pPr>
              <a:spcBef>
                <a:spcPct val="0"/>
              </a:spcBef>
            </a:pPr>
            <a:endParaRPr lang="en-GB" dirty="0" smtClean="0"/>
          </a:p>
          <a:p>
            <a:pPr>
              <a:spcBef>
                <a:spcPct val="0"/>
              </a:spcBef>
            </a:pPr>
            <a:r>
              <a:rPr lang="en-GB" dirty="0" smtClean="0"/>
              <a:t>Certain acts relating to this material require the authorisation of the breeder. These are production or reproduction (also known as multiplication), conditioning for the purpose of propagation, offering for sale, selling or other marketing, exporting and importing, and stocking for any of the purposes mentioned above.</a:t>
            </a:r>
          </a:p>
          <a:p>
            <a:pPr>
              <a:spcBef>
                <a:spcPct val="0"/>
              </a:spcBef>
            </a:pPr>
            <a:endParaRPr lang="en-GB" dirty="0" smtClean="0"/>
          </a:p>
          <a:p>
            <a:pPr>
              <a:spcBef>
                <a:spcPct val="0"/>
              </a:spcBef>
            </a:pPr>
            <a:r>
              <a:rPr lang="en-GB" dirty="0" smtClean="0"/>
              <a:t>The exclusive rights of the breeder are limited in that some acts done for certain purposes do not require his authorisation. These include acts done for:</a:t>
            </a:r>
          </a:p>
          <a:p>
            <a:pPr>
              <a:spcBef>
                <a:spcPct val="0"/>
              </a:spcBef>
            </a:pPr>
            <a:endParaRPr lang="en-GB" dirty="0" smtClean="0"/>
          </a:p>
          <a:p>
            <a:pPr>
              <a:spcBef>
                <a:spcPct val="0"/>
              </a:spcBef>
              <a:buFontTx/>
              <a:buChar char="-"/>
            </a:pPr>
            <a:r>
              <a:rPr lang="en-GB" dirty="0" smtClean="0"/>
              <a:t>private and non-commercial purposes</a:t>
            </a:r>
          </a:p>
          <a:p>
            <a:pPr>
              <a:spcBef>
                <a:spcPct val="0"/>
              </a:spcBef>
              <a:buFontTx/>
              <a:buChar char="-"/>
            </a:pPr>
            <a:r>
              <a:rPr lang="en-GB" dirty="0" smtClean="0"/>
              <a:t>experimental purposes</a:t>
            </a:r>
          </a:p>
          <a:p>
            <a:pPr>
              <a:spcBef>
                <a:spcPct val="0"/>
              </a:spcBef>
              <a:buFontTx/>
              <a:buChar char="-"/>
            </a:pPr>
            <a:r>
              <a:rPr lang="en-GB" dirty="0" smtClean="0"/>
              <a:t>the purpose of breeding other varieties </a:t>
            </a:r>
          </a:p>
          <a:p>
            <a:pPr>
              <a:spcBef>
                <a:spcPct val="0"/>
              </a:spcBef>
              <a:buFontTx/>
              <a:buChar char="-"/>
            </a:pPr>
            <a:endParaRPr lang="en-GB" dirty="0" smtClean="0"/>
          </a:p>
          <a:p>
            <a:pPr>
              <a:spcBef>
                <a:spcPct val="0"/>
              </a:spcBef>
            </a:pPr>
            <a:r>
              <a:rPr lang="en-GB" dirty="0" smtClean="0"/>
              <a:t>and the use of farm-saved seeds.</a:t>
            </a:r>
          </a:p>
        </p:txBody>
      </p:sp>
      <p:sp>
        <p:nvSpPr>
          <p:cNvPr id="258052"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8EDCE69B-09BD-41B4-BD04-52705C1154A6}" type="slidenum">
              <a:rPr lang="fr-FR" sz="1200"/>
              <a:pPr algn="r" defTabSz="908881"/>
              <a:t>33</a:t>
            </a:fld>
            <a:endParaRPr lang="fr-F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xfrm>
            <a:off x="901700" y="739775"/>
            <a:ext cx="4941888" cy="3706813"/>
          </a:xfrm>
          <a:noFill/>
          <a:ln>
            <a:solidFill>
              <a:srgbClr val="000000"/>
            </a:solidFill>
            <a:miter lim="800000"/>
            <a:headEnd/>
            <a:tailEnd/>
          </a:ln>
        </p:spPr>
      </p:sp>
      <p:sp>
        <p:nvSpPr>
          <p:cNvPr id="260099" name="Rectangle 3"/>
          <p:cNvSpPr>
            <a:spLocks noGrp="1"/>
          </p:cNvSpPr>
          <p:nvPr>
            <p:ph type="body" idx="1"/>
          </p:nvPr>
        </p:nvSpPr>
        <p:spPr>
          <a:xfrm>
            <a:off x="673767" y="4694243"/>
            <a:ext cx="5396166" cy="4445887"/>
          </a:xfrm>
        </p:spPr>
        <p:txBody>
          <a:bodyPr/>
          <a:lstStyle/>
          <a:p>
            <a:r>
              <a:rPr lang="en-GB" smtClean="0"/>
              <a:t>The following slides provide a basic introduction to semiconductor topography rights.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txBox="1">
            <a:spLocks noGrp="1" noChangeArrowheads="1"/>
          </p:cNvSpPr>
          <p:nvPr/>
        </p:nvSpPr>
        <p:spPr bwMode="auto">
          <a:xfrm>
            <a:off x="3819521" y="9385420"/>
            <a:ext cx="2922672" cy="493647"/>
          </a:xfrm>
          <a:prstGeom prst="rect">
            <a:avLst/>
          </a:prstGeom>
          <a:noFill/>
          <a:ln w="9525">
            <a:noFill/>
            <a:miter lim="800000"/>
            <a:headEnd/>
            <a:tailEnd/>
          </a:ln>
        </p:spPr>
        <p:txBody>
          <a:bodyPr lIns="90874" tIns="45437" rIns="90874" bIns="45437" anchor="b"/>
          <a:lstStyle/>
          <a:p>
            <a:pPr algn="r" defTabSz="908881"/>
            <a:fld id="{C1DD95A6-C117-42F0-AD24-A03458DDDD8E}" type="slidenum">
              <a:rPr lang="en-GB" sz="1200"/>
              <a:pPr algn="r" defTabSz="908881"/>
              <a:t>35</a:t>
            </a:fld>
            <a:endParaRPr lang="en-GB" sz="1200"/>
          </a:p>
        </p:txBody>
      </p:sp>
      <p:sp>
        <p:nvSpPr>
          <p:cNvPr id="262147" name="Rectangle 2"/>
          <p:cNvSpPr>
            <a:spLocks noGrp="1" noRot="1" noChangeAspect="1" noChangeArrowheads="1" noTextEdit="1"/>
          </p:cNvSpPr>
          <p:nvPr>
            <p:ph type="sldImg"/>
          </p:nvPr>
        </p:nvSpPr>
        <p:spPr bwMode="auto">
          <a:xfrm>
            <a:off x="904875" y="514350"/>
            <a:ext cx="4935538" cy="3703638"/>
          </a:xfrm>
          <a:noFill/>
          <a:ln>
            <a:solidFill>
              <a:srgbClr val="000000"/>
            </a:solidFill>
            <a:miter lim="800000"/>
            <a:headEnd/>
            <a:tailEnd/>
          </a:ln>
        </p:spPr>
      </p:sp>
      <p:sp>
        <p:nvSpPr>
          <p:cNvPr id="262148" name="Rectangle 3"/>
          <p:cNvSpPr>
            <a:spLocks noGrp="1" noChangeArrowheads="1"/>
          </p:cNvSpPr>
          <p:nvPr>
            <p:ph type="body" idx="1"/>
          </p:nvPr>
        </p:nvSpPr>
        <p:spPr>
          <a:xfrm>
            <a:off x="459730" y="4349305"/>
            <a:ext cx="5866446" cy="5129633"/>
          </a:xfrm>
        </p:spPr>
        <p:txBody>
          <a:bodyPr lIns="90874" tIns="45437" rIns="90874" bIns="45437"/>
          <a:lstStyle/>
          <a:p>
            <a:pPr eaLnBrk="1" hangingPunct="1">
              <a:spcBef>
                <a:spcPct val="0"/>
              </a:spcBef>
            </a:pPr>
            <a:r>
              <a:rPr lang="en-GB" altLang="ja-JP" sz="1000"/>
              <a:t>Semiconductor integrated circuits (ICs) are embedded in a wide range of electronic devices such as computers, mobile phones and televisions. The size and performance of ICs is determined in part by the layout design. </a:t>
            </a:r>
          </a:p>
          <a:p>
            <a:pPr eaLnBrk="1" hangingPunct="1">
              <a:spcBef>
                <a:spcPct val="0"/>
              </a:spcBef>
            </a:pPr>
            <a:endParaRPr lang="en-GB" sz="1000" b="1"/>
          </a:p>
          <a:p>
            <a:pPr eaLnBrk="1" hangingPunct="1">
              <a:spcBef>
                <a:spcPct val="0"/>
              </a:spcBef>
            </a:pPr>
            <a:r>
              <a:rPr lang="en-GB" sz="1000"/>
              <a:t>A semiconductor consists of layers which are composed of semi-conducting material and upon which a pattern is fixed which performs an electronic function. The topography is the design of the pattern. Layout design or topography means the three-dimensional arrangement of the various layers and components and their interconnections. </a:t>
            </a:r>
            <a:endParaRPr lang="en-GB" sz="1000" b="1"/>
          </a:p>
          <a:p>
            <a:endParaRPr lang="en-GB" altLang="ja-JP" sz="1000"/>
          </a:p>
          <a:p>
            <a:r>
              <a:rPr lang="en-GB" altLang="ja-JP" sz="1000"/>
              <a:t>IC chips are relatively easy to copy. </a:t>
            </a:r>
          </a:p>
          <a:p>
            <a:endParaRPr lang="en-GB" sz="1000" b="1"/>
          </a:p>
          <a:p>
            <a:r>
              <a:rPr lang="en-GB" sz="1000"/>
              <a:t>They are protected by the TRIPS Agreement of 1995. Under this agreement, to gain protection</a:t>
            </a:r>
            <a:r>
              <a:rPr lang="en-GB" sz="1000" b="1"/>
              <a:t> </a:t>
            </a:r>
            <a:r>
              <a:rPr lang="en-GB" altLang="ja-JP" sz="1000"/>
              <a:t>layout designs must be:</a:t>
            </a:r>
          </a:p>
          <a:p>
            <a:pPr eaLnBrk="1" hangingPunct="1"/>
            <a:endParaRPr lang="en-GB" altLang="ja-JP" sz="1000"/>
          </a:p>
          <a:p>
            <a:pPr marL="712489" lvl="1" indent="-274034" eaLnBrk="1" hangingPunct="1">
              <a:spcBef>
                <a:spcPct val="0"/>
              </a:spcBef>
              <a:buFont typeface="Wingdings" pitchFamily="2" charset="2"/>
              <a:buChar char="§"/>
            </a:pPr>
            <a:r>
              <a:rPr lang="en-GB" sz="1000"/>
              <a:t>original in the sense that they are the result of the creator's own intellectual effort, and</a:t>
            </a:r>
          </a:p>
          <a:p>
            <a:pPr marL="712489" lvl="1" indent="-274034" eaLnBrk="1" hangingPunct="1">
              <a:spcBef>
                <a:spcPct val="0"/>
              </a:spcBef>
              <a:buFont typeface="Wingdings" pitchFamily="2" charset="2"/>
              <a:buChar char="§"/>
            </a:pPr>
            <a:r>
              <a:rPr lang="en-GB" sz="1000"/>
              <a:t>not commonplace among creators of layout designs and manufacturers of integrated circuits at the time of their creation</a:t>
            </a:r>
          </a:p>
          <a:p>
            <a:pPr eaLnBrk="1" hangingPunct="1"/>
            <a:endParaRPr lang="en-GB" sz="1000"/>
          </a:p>
          <a:p>
            <a:pPr eaLnBrk="1" hangingPunct="1"/>
            <a:r>
              <a:rPr lang="en-GB" sz="1000"/>
              <a:t>TRIPS member states may stipulate that:</a:t>
            </a:r>
          </a:p>
          <a:p>
            <a:pPr eaLnBrk="1" hangingPunct="1"/>
            <a:r>
              <a:rPr lang="en-GB" sz="1000"/>
              <a:t> </a:t>
            </a:r>
          </a:p>
          <a:p>
            <a:pPr marL="712489" lvl="1" indent="-274034">
              <a:buFontTx/>
              <a:buChar char="•"/>
            </a:pPr>
            <a:r>
              <a:rPr lang="en-GB" sz="1000"/>
              <a:t>layout designs must be registered with the competent national authority</a:t>
            </a:r>
          </a:p>
          <a:p>
            <a:pPr marL="712489" lvl="1" indent="-274034">
              <a:buFontTx/>
              <a:buChar char="•"/>
            </a:pPr>
            <a:r>
              <a:rPr lang="en-GB" sz="1000"/>
              <a:t>information on their electronic function must be disclosed</a:t>
            </a:r>
          </a:p>
          <a:p>
            <a:pPr marL="712489" lvl="1" indent="-274034">
              <a:buFontTx/>
              <a:buChar char="•"/>
            </a:pPr>
            <a:r>
              <a:rPr lang="en-GB" sz="1000"/>
              <a:t>and a </a:t>
            </a:r>
            <a:r>
              <a:rPr lang="en-GB" altLang="ja-JP" sz="1000"/>
              <a:t>registration fee</a:t>
            </a:r>
            <a:r>
              <a:rPr lang="en-GB" sz="1000"/>
              <a:t> must be paid.</a:t>
            </a:r>
          </a:p>
          <a:p>
            <a:pPr marL="712489" lvl="1" indent="-274034">
              <a:buFontTx/>
              <a:buChar char="•"/>
            </a:pPr>
            <a:endParaRPr lang="en-GB" altLang="ja-JP" sz="1000"/>
          </a:p>
          <a:p>
            <a:r>
              <a:rPr lang="en-GB" altLang="ja-JP" sz="1000"/>
              <a:t>They may also stipulate that the design must have been commercially exploited somewhere in the world.</a:t>
            </a:r>
            <a:endParaRPr lang="en-GB"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txBox="1">
            <a:spLocks noGrp="1" noChangeArrowheads="1"/>
          </p:cNvSpPr>
          <p:nvPr/>
        </p:nvSpPr>
        <p:spPr bwMode="auto">
          <a:xfrm>
            <a:off x="3819521" y="9385420"/>
            <a:ext cx="2922672" cy="493647"/>
          </a:xfrm>
          <a:prstGeom prst="rect">
            <a:avLst/>
          </a:prstGeom>
          <a:noFill/>
          <a:ln w="9525">
            <a:noFill/>
            <a:miter lim="800000"/>
            <a:headEnd/>
            <a:tailEnd/>
          </a:ln>
        </p:spPr>
        <p:txBody>
          <a:bodyPr lIns="90874" tIns="45437" rIns="90874" bIns="45437" anchor="b"/>
          <a:lstStyle/>
          <a:p>
            <a:pPr algn="r" defTabSz="908881"/>
            <a:fld id="{540D2328-B0ED-4CE0-BFBE-FB83452EBF03}" type="slidenum">
              <a:rPr lang="en-GB" sz="1200"/>
              <a:pPr algn="r" defTabSz="908881"/>
              <a:t>36</a:t>
            </a:fld>
            <a:endParaRPr lang="en-GB" sz="1200"/>
          </a:p>
        </p:txBody>
      </p:sp>
      <p:sp>
        <p:nvSpPr>
          <p:cNvPr id="264195" name="Rectangle 2"/>
          <p:cNvSpPr>
            <a:spLocks noGrp="1" noRot="1" noChangeAspect="1" noChangeArrowheads="1" noTextEdit="1"/>
          </p:cNvSpPr>
          <p:nvPr>
            <p:ph type="sldImg"/>
          </p:nvPr>
        </p:nvSpPr>
        <p:spPr bwMode="auto">
          <a:xfrm>
            <a:off x="904875" y="514350"/>
            <a:ext cx="4935538" cy="3703638"/>
          </a:xfrm>
          <a:noFill/>
          <a:ln>
            <a:solidFill>
              <a:srgbClr val="000000"/>
            </a:solidFill>
            <a:miter lim="800000"/>
            <a:headEnd/>
            <a:tailEnd/>
          </a:ln>
        </p:spPr>
      </p:sp>
      <p:sp>
        <p:nvSpPr>
          <p:cNvPr id="264196" name="Rectangle 3"/>
          <p:cNvSpPr>
            <a:spLocks noGrp="1" noChangeArrowheads="1"/>
          </p:cNvSpPr>
          <p:nvPr>
            <p:ph type="body" idx="1"/>
          </p:nvPr>
        </p:nvSpPr>
        <p:spPr>
          <a:xfrm>
            <a:off x="459730" y="4349305"/>
            <a:ext cx="5866446" cy="5129633"/>
          </a:xfrm>
        </p:spPr>
        <p:txBody>
          <a:bodyPr lIns="90874" tIns="45437" rIns="90874" bIns="45437"/>
          <a:lstStyle/>
          <a:p>
            <a:pPr eaLnBrk="1" hangingPunct="1"/>
            <a:r>
              <a:rPr lang="en-GB" altLang="ja-JP" dirty="0" smtClean="0"/>
              <a:t>Semiconductor topography rights give the owner the exclusive right to exploit </a:t>
            </a:r>
            <a:r>
              <a:rPr lang="en-GB" dirty="0" smtClean="0"/>
              <a:t>a protected layout design - in whole or in part - for commercial purposes. Some countries have special laws concerning this IP right. Other countries offer protection using other laws.</a:t>
            </a:r>
          </a:p>
          <a:p>
            <a:endParaRPr lang="en-GB" altLang="ja-JP" dirty="0" smtClean="0"/>
          </a:p>
          <a:p>
            <a:r>
              <a:rPr lang="en-GB" altLang="ja-JP" dirty="0" smtClean="0"/>
              <a:t>The owner of the topography right can prevent others from reproducing, selling or importing all or part of the protected design or of products incorporating such a design, for example consumer electronics.</a:t>
            </a:r>
          </a:p>
          <a:p>
            <a:endParaRPr lang="en-GB" altLang="ja-JP" dirty="0" smtClean="0"/>
          </a:p>
          <a:p>
            <a:pPr eaLnBrk="1" hangingPunct="1"/>
            <a:r>
              <a:rPr lang="en-GB" dirty="0" smtClean="0"/>
              <a:t>The</a:t>
            </a:r>
            <a:r>
              <a:rPr lang="en-GB" b="1" dirty="0" smtClean="0"/>
              <a:t> </a:t>
            </a:r>
            <a:r>
              <a:rPr lang="en-GB" dirty="0" smtClean="0"/>
              <a:t>duration of protection</a:t>
            </a:r>
            <a:r>
              <a:rPr lang="en-GB" b="1" dirty="0" smtClean="0"/>
              <a:t> </a:t>
            </a:r>
            <a:r>
              <a:rPr lang="en-GB" dirty="0" smtClean="0"/>
              <a:t>is a maximum of 10-15 years from the date of creation of the layout design. </a:t>
            </a:r>
            <a:endParaRPr lang="en-GB" altLang="ja-JP" dirty="0" smtClean="0"/>
          </a:p>
          <a:p>
            <a:endParaRPr lang="en-GB" altLang="ja-JP" dirty="0" smtClean="0"/>
          </a:p>
          <a:p>
            <a:r>
              <a:rPr lang="en-GB" dirty="0" smtClean="0"/>
              <a:t>There are a number of exceptions and limitations to this protection.</a:t>
            </a:r>
          </a:p>
          <a:p>
            <a:endParaRPr lang="en-GB" altLang="ja-JP" dirty="0" smtClean="0"/>
          </a:p>
          <a:p>
            <a:pPr marL="712489" lvl="1" indent="-274034">
              <a:buFontTx/>
              <a:buChar char="•"/>
            </a:pPr>
            <a:r>
              <a:rPr lang="en-GB" dirty="0" smtClean="0"/>
              <a:t>No infringement occurs if a protected design is reproduced for private purposes or for the purpose of evaluation, analysis, research or teaching. </a:t>
            </a:r>
          </a:p>
          <a:p>
            <a:pPr marL="712489" lvl="1" indent="-274034">
              <a:buFontTx/>
              <a:buChar char="•"/>
            </a:pPr>
            <a:r>
              <a:rPr lang="en-GB" dirty="0" smtClean="0"/>
              <a:t>The TRIPS agreement allows reverse engineering by a third party for the purposes of examining the circuit and fostering innovation. The third party may use the information to create a new - original - layout and use the new layout design in their own integrated circuit. </a:t>
            </a:r>
          </a:p>
          <a:p>
            <a:pPr marL="712489" lvl="1" indent="-274034">
              <a:buFontTx/>
              <a:buChar char="•"/>
            </a:pPr>
            <a:r>
              <a:rPr lang="en-GB" dirty="0" smtClean="0"/>
              <a:t>The rights</a:t>
            </a:r>
            <a:r>
              <a:rPr lang="en-GB" baseline="0" dirty="0" smtClean="0"/>
              <a:t> </a:t>
            </a:r>
            <a:r>
              <a:rPr lang="en-GB" dirty="0" smtClean="0"/>
              <a:t>holder may not enforce their rights in the design against another party if that party independently creates an identical design.</a:t>
            </a:r>
          </a:p>
          <a:p>
            <a:endParaRPr lang="en-GB" dirty="0" smtClean="0"/>
          </a:p>
          <a:p>
            <a:pPr eaLnBrk="1" hangingPunct="1"/>
            <a:r>
              <a:rPr lang="en-GB" dirty="0" smtClean="0"/>
              <a:t>An "innocent infringement" due to the</a:t>
            </a:r>
            <a:r>
              <a:rPr lang="en-GB" altLang="ja-JP" dirty="0" smtClean="0"/>
              <a:t> importation, sale or other commercial distribution of an integrated circuit that incorporates a protected layout design is not unlawful as long as the person or company doing so was unaware that the design was protected.</a:t>
            </a:r>
            <a:endParaRPr lang="en-GB"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66243" name="Notes Placeholder 2"/>
          <p:cNvSpPr>
            <a:spLocks noGrp="1"/>
          </p:cNvSpPr>
          <p:nvPr>
            <p:ph type="body" idx="1"/>
          </p:nvPr>
        </p:nvSpPr>
        <p:spPr>
          <a:xfrm>
            <a:off x="673767" y="4692711"/>
            <a:ext cx="5396166" cy="4447419"/>
          </a:xfrm>
        </p:spPr>
        <p:txBody>
          <a:bodyPr lIns="90883" tIns="45441" rIns="90883" bIns="45441"/>
          <a:lstStyle/>
          <a:p>
            <a:r>
              <a:rPr lang="en-GB" smtClean="0"/>
              <a:t>The following slides provide a basic introduction to copyright.</a:t>
            </a:r>
          </a:p>
        </p:txBody>
      </p:sp>
      <p:sp>
        <p:nvSpPr>
          <p:cNvPr id="266244"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02534A61-C477-4846-8657-5848CC9768F8}" type="slidenum">
              <a:rPr lang="fr-FR" sz="1200"/>
              <a:pPr algn="r" defTabSz="908881"/>
              <a:t>37</a:t>
            </a:fld>
            <a:endParaRPr lang="fr-F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68291" name="Notes Placeholder 2"/>
          <p:cNvSpPr>
            <a:spLocks noGrp="1"/>
          </p:cNvSpPr>
          <p:nvPr>
            <p:ph type="body" idx="1"/>
          </p:nvPr>
        </p:nvSpPr>
        <p:spPr>
          <a:xfrm>
            <a:off x="673767" y="4692711"/>
            <a:ext cx="5396166" cy="4447419"/>
          </a:xfrm>
        </p:spPr>
        <p:txBody>
          <a:bodyPr lIns="90883" tIns="45441" rIns="90883" bIns="45441"/>
          <a:lstStyle/>
          <a:p>
            <a:pPr eaLnBrk="1" hangingPunct="1">
              <a:spcBef>
                <a:spcPct val="0"/>
              </a:spcBef>
            </a:pPr>
            <a:r>
              <a:rPr lang="en-US" dirty="0" smtClean="0"/>
              <a:t>Copyright protects any production of the human mind, provided that this production is an expression, and not a mere idea, process or discovery. </a:t>
            </a:r>
            <a:r>
              <a:rPr lang="en-US" dirty="0" smtClean="0"/>
              <a:t>The </a:t>
            </a:r>
            <a:r>
              <a:rPr lang="en-US" dirty="0" smtClean="0"/>
              <a:t>expression must be original. </a:t>
            </a:r>
          </a:p>
          <a:p>
            <a:pPr eaLnBrk="1" hangingPunct="1">
              <a:spcBef>
                <a:spcPct val="0"/>
              </a:spcBef>
            </a:pPr>
            <a:endParaRPr lang="en-US" dirty="0" smtClean="0"/>
          </a:p>
          <a:p>
            <a:pPr eaLnBrk="1" hangingPunct="1">
              <a:spcBef>
                <a:spcPct val="0"/>
              </a:spcBef>
            </a:pPr>
            <a:r>
              <a:rPr lang="en-US" dirty="0" smtClean="0"/>
              <a:t>Examples of copyright-protected work in the artistic, literary and scientific fields include </a:t>
            </a:r>
            <a:r>
              <a:rPr lang="en-GB" dirty="0" smtClean="0"/>
              <a:t>literary, dramatic, musical, artistic and photographic works, scientific articles and computer programs and databases. </a:t>
            </a:r>
          </a:p>
          <a:p>
            <a:pPr eaLnBrk="1" hangingPunct="1">
              <a:spcBef>
                <a:spcPct val="0"/>
              </a:spcBef>
            </a:pPr>
            <a:endParaRPr lang="en-US" dirty="0" smtClean="0"/>
          </a:p>
          <a:p>
            <a:pPr eaLnBrk="1" hangingPunct="1">
              <a:spcBef>
                <a:spcPct val="0"/>
              </a:spcBef>
            </a:pPr>
            <a:r>
              <a:rPr lang="en-US" dirty="0" smtClean="0"/>
              <a:t>Copyright creates a special legal relationship between authors and their work. The author is the physical person who created the work.</a:t>
            </a:r>
          </a:p>
          <a:p>
            <a:pPr eaLnBrk="1" hangingPunct="1">
              <a:spcBef>
                <a:spcPct val="0"/>
              </a:spcBef>
            </a:pPr>
            <a:endParaRPr lang="en-US" b="1" dirty="0" smtClean="0"/>
          </a:p>
          <a:p>
            <a:pPr eaLnBrk="1" hangingPunct="1">
              <a:spcBef>
                <a:spcPct val="0"/>
              </a:spcBef>
            </a:pPr>
            <a:r>
              <a:rPr lang="en-US" dirty="0" smtClean="0"/>
              <a:t>The period for which legal protection is conferred is called the "term". International treaties and conventions have laid down a term of a minimum of 50 years after the author’s death. This means that the author enjoys copyright protection throughout the whole of his life. In the EU the term is 70 years.</a:t>
            </a:r>
          </a:p>
        </p:txBody>
      </p:sp>
      <p:sp>
        <p:nvSpPr>
          <p:cNvPr id="268292"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594F029F-A803-4788-8BFE-18DD8E950070}" type="slidenum">
              <a:rPr lang="fr-FR" sz="1200"/>
              <a:pPr algn="r" defTabSz="908881"/>
              <a:t>38</a:t>
            </a:fld>
            <a:endParaRPr lang="fr-F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70339" name="Notes Placeholder 2"/>
          <p:cNvSpPr>
            <a:spLocks noGrp="1"/>
          </p:cNvSpPr>
          <p:nvPr>
            <p:ph type="body" idx="1"/>
          </p:nvPr>
        </p:nvSpPr>
        <p:spPr>
          <a:xfrm>
            <a:off x="673767" y="4692711"/>
            <a:ext cx="5396166" cy="4447419"/>
          </a:xfrm>
        </p:spPr>
        <p:txBody>
          <a:bodyPr lIns="90883" tIns="45441" rIns="90883" bIns="45441"/>
          <a:lstStyle/>
          <a:p>
            <a:pPr>
              <a:spcBef>
                <a:spcPct val="0"/>
              </a:spcBef>
            </a:pPr>
            <a:r>
              <a:rPr lang="en-GB" dirty="0" smtClean="0"/>
              <a:t>Copyright confers both economic and moral rights on the owner. </a:t>
            </a:r>
          </a:p>
          <a:p>
            <a:pPr>
              <a:spcBef>
                <a:spcPct val="0"/>
              </a:spcBef>
            </a:pPr>
            <a:endParaRPr lang="en-GB" dirty="0" smtClean="0"/>
          </a:p>
          <a:p>
            <a:pPr>
              <a:spcBef>
                <a:spcPct val="0"/>
              </a:spcBef>
            </a:pPr>
            <a:r>
              <a:rPr lang="en-GB" dirty="0" smtClean="0"/>
              <a:t>The economic exploitation rights include the rights of reproduction, communication to the public, translation, adaptation, distribution and resale.</a:t>
            </a:r>
          </a:p>
          <a:p>
            <a:pPr>
              <a:spcBef>
                <a:spcPct val="0"/>
              </a:spcBef>
            </a:pPr>
            <a:endParaRPr lang="en-GB" dirty="0" smtClean="0"/>
          </a:p>
          <a:p>
            <a:pPr>
              <a:spcBef>
                <a:spcPct val="0"/>
              </a:spcBef>
            </a:pPr>
            <a:r>
              <a:rPr lang="en-GB" dirty="0" smtClean="0"/>
              <a:t>The moral rights include the rights of </a:t>
            </a:r>
            <a:r>
              <a:rPr lang="en-GB" dirty="0" smtClean="0"/>
              <a:t>authorship, </a:t>
            </a:r>
            <a:r>
              <a:rPr lang="en-GB" dirty="0" smtClean="0"/>
              <a:t>integrity and divulgation.</a:t>
            </a:r>
          </a:p>
          <a:p>
            <a:pPr>
              <a:spcBef>
                <a:spcPct val="0"/>
              </a:spcBef>
              <a:buFontTx/>
              <a:buChar char="-"/>
            </a:pPr>
            <a:endParaRPr lang="en-GB" dirty="0" smtClean="0"/>
          </a:p>
          <a:p>
            <a:pPr>
              <a:spcBef>
                <a:spcPct val="0"/>
              </a:spcBef>
            </a:pPr>
            <a:r>
              <a:rPr lang="en-GB" dirty="0" smtClean="0"/>
              <a:t>These rights are limited in that third parties are allowed to use the protected work in certain situations and for certain purposes. These exceptions and limitations are in the public interest.</a:t>
            </a:r>
          </a:p>
          <a:p>
            <a:pPr>
              <a:spcBef>
                <a:spcPct val="0"/>
              </a:spcBef>
            </a:pPr>
            <a:endParaRPr lang="en-GB" dirty="0" smtClean="0"/>
          </a:p>
          <a:p>
            <a:pPr>
              <a:spcBef>
                <a:spcPct val="0"/>
              </a:spcBef>
            </a:pPr>
            <a:r>
              <a:rPr lang="en-GB" dirty="0" smtClean="0"/>
              <a:t>Copyright infringement occurs if the protected work is used without the consent of the author or rights-holder. </a:t>
            </a:r>
          </a:p>
          <a:p>
            <a:pPr>
              <a:spcBef>
                <a:spcPct val="0"/>
              </a:spcBef>
              <a:buFontTx/>
              <a:buChar char="-"/>
            </a:pPr>
            <a:endParaRPr lang="en-GB" dirty="0" smtClean="0"/>
          </a:p>
        </p:txBody>
      </p:sp>
      <p:sp>
        <p:nvSpPr>
          <p:cNvPr id="270340" name="Slide Number Placeholder 3"/>
          <p:cNvSpPr txBox="1">
            <a:spLocks noGrp="1"/>
          </p:cNvSpPr>
          <p:nvPr/>
        </p:nvSpPr>
        <p:spPr bwMode="auto">
          <a:xfrm>
            <a:off x="3819521" y="9383887"/>
            <a:ext cx="2922672" cy="495179"/>
          </a:xfrm>
          <a:prstGeom prst="rect">
            <a:avLst/>
          </a:prstGeom>
          <a:noFill/>
          <a:ln w="9525">
            <a:noFill/>
            <a:miter lim="800000"/>
            <a:headEnd/>
            <a:tailEnd/>
          </a:ln>
        </p:spPr>
        <p:txBody>
          <a:bodyPr lIns="90883" tIns="45441" rIns="90883" bIns="45441" anchor="b"/>
          <a:lstStyle/>
          <a:p>
            <a:pPr algn="r" defTabSz="908881"/>
            <a:fld id="{98D1651B-34D6-4D40-952B-46FDC6A3ED8C}" type="slidenum">
              <a:rPr lang="fr-FR" sz="1200"/>
              <a:pPr algn="r" defTabSz="908881"/>
              <a:t>39</a:t>
            </a:fld>
            <a:endParaRPr lang="fr-F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131075" name="Notizenplatzhalter 2"/>
          <p:cNvSpPr>
            <a:spLocks noGrp="1"/>
          </p:cNvSpPr>
          <p:nvPr>
            <p:ph type="body" idx="1"/>
          </p:nvPr>
        </p:nvSpPr>
        <p:spPr>
          <a:xfrm>
            <a:off x="459730" y="4349305"/>
            <a:ext cx="5866446" cy="5129633"/>
          </a:xfrm>
        </p:spPr>
        <p:txBody>
          <a:bodyPr lIns="91854" tIns="45927" rIns="91854" bIns="45927"/>
          <a:lstStyle/>
          <a:p>
            <a:pPr eaLnBrk="1" hangingPunct="1"/>
            <a:r>
              <a:rPr lang="en-GB" dirty="0" smtClean="0"/>
              <a:t>Trade marks are distinctive signs indicating the source of a product or service. They include, for example, names, logos and colours applied to the owner's products or services, which distinguish them from products and services provided by competitors. </a:t>
            </a:r>
          </a:p>
          <a:p>
            <a:pPr eaLnBrk="1" hangingPunct="1"/>
            <a:endParaRPr lang="en-GB" dirty="0" smtClean="0"/>
          </a:p>
          <a:p>
            <a:pPr eaLnBrk="1" hangingPunct="1"/>
            <a:r>
              <a:rPr lang="en-GB" dirty="0" smtClean="0"/>
              <a:t>Registered designs protect the external appearance of a product. They do not give any protection for technical aspects. They include new patterns, ornaments and shapes. To be officially registered, designs need to be original and  possess</a:t>
            </a:r>
            <a:r>
              <a:rPr lang="en-GB" baseline="0" dirty="0" smtClean="0"/>
              <a:t> individual character </a:t>
            </a:r>
            <a:r>
              <a:rPr lang="en-GB" dirty="0" smtClean="0"/>
              <a:t>distinctive. The artistic aspects of a design may also be protected by copyright. </a:t>
            </a:r>
          </a:p>
          <a:p>
            <a:pPr eaLnBrk="1" hangingPunct="1"/>
            <a:endParaRPr lang="en-GB" dirty="0" smtClean="0"/>
          </a:p>
          <a:p>
            <a:pPr eaLnBrk="1" hangingPunct="1"/>
            <a:r>
              <a:rPr lang="en-GB" dirty="0" smtClean="0"/>
              <a:t>Unregistered designs also enjoy some protection.</a:t>
            </a:r>
            <a:r>
              <a:rPr lang="en-GB" b="1" dirty="0" smtClean="0"/>
              <a:t> </a:t>
            </a:r>
            <a:r>
              <a:rPr lang="en-GB" dirty="0" smtClean="0"/>
              <a:t>An unregistered design is</a:t>
            </a:r>
            <a:r>
              <a:rPr lang="en-GB" b="1" dirty="0" smtClean="0"/>
              <a:t> </a:t>
            </a:r>
            <a:r>
              <a:rPr lang="en-GB" dirty="0" smtClean="0"/>
              <a:t>a free, automatic right that you get when you present a design to the public. It gives you the right to stop anyone from copying your design. The protection afforded by an unregistered design is normally of more limited duration than that available for a registered design.</a:t>
            </a:r>
            <a:endParaRPr lang="en-GB" b="1" dirty="0" smtClean="0"/>
          </a:p>
          <a:p>
            <a:pPr eaLnBrk="1" hangingPunct="1"/>
            <a:endParaRPr lang="en-GB" b="1" dirty="0" smtClean="0"/>
          </a:p>
          <a:p>
            <a:pPr eaLnBrk="1" hangingPunct="1"/>
            <a:r>
              <a:rPr lang="en-GB" dirty="0" smtClean="0"/>
              <a:t>Trade secrets cover information not known to the public. If the possessor of the information is careful to keep it confidential, he can sue anyone who steals it. </a:t>
            </a:r>
            <a:endParaRPr lang="en-GB" dirty="0" smtClean="0"/>
          </a:p>
        </p:txBody>
      </p:sp>
      <p:sp>
        <p:nvSpPr>
          <p:cNvPr id="131076"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64114C86-C6C1-4A4A-96D3-23D5E57EA920}" type="slidenum">
              <a:rPr lang="de-DE" sz="1300"/>
              <a:pPr algn="r" defTabSz="878432"/>
              <a:t>4</a:t>
            </a:fld>
            <a:endParaRPr lang="de-DE"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72387" name="Notes Placeholder 2"/>
          <p:cNvSpPr>
            <a:spLocks noGrp="1"/>
          </p:cNvSpPr>
          <p:nvPr>
            <p:ph type="body" idx="1"/>
          </p:nvPr>
        </p:nvSpPr>
        <p:spPr>
          <a:xfrm>
            <a:off x="673767" y="4692711"/>
            <a:ext cx="5396166" cy="4447419"/>
          </a:xfrm>
          <a:ln/>
        </p:spPr>
        <p:txBody>
          <a:bodyPr lIns="94987" tIns="47494" rIns="94987" bIns="47494"/>
          <a:lstStyle/>
          <a:p>
            <a:pPr defTabSz="438455"/>
            <a:r>
              <a:rPr lang="en-GB" smtClean="0"/>
              <a:t>The following slides provide a basic introduction to trade secrets.</a:t>
            </a:r>
          </a:p>
          <a:p>
            <a:pPr lvl="1" defTabSz="438455" eaLnBrk="1" hangingPunct="1"/>
            <a:endParaRPr lang="en-US" smtClean="0"/>
          </a:p>
        </p:txBody>
      </p:sp>
      <p:sp>
        <p:nvSpPr>
          <p:cNvPr id="272388" name="Slide Number Placeholder 3"/>
          <p:cNvSpPr txBox="1">
            <a:spLocks noGrp="1"/>
          </p:cNvSpPr>
          <p:nvPr/>
        </p:nvSpPr>
        <p:spPr bwMode="auto">
          <a:xfrm>
            <a:off x="3819521" y="9385420"/>
            <a:ext cx="2922672" cy="493647"/>
          </a:xfrm>
          <a:prstGeom prst="rect">
            <a:avLst/>
          </a:prstGeom>
          <a:noFill/>
          <a:ln w="9525">
            <a:noFill/>
            <a:miter lim="800000"/>
            <a:headEnd/>
            <a:tailEnd/>
          </a:ln>
        </p:spPr>
        <p:txBody>
          <a:bodyPr lIns="94987" tIns="47494" rIns="94987" bIns="47494" anchor="b"/>
          <a:lstStyle/>
          <a:p>
            <a:pPr algn="r" defTabSz="916492"/>
            <a:fld id="{4ACC2771-5C77-430A-9754-6F55963FE9B2}" type="slidenum">
              <a:rPr lang="de-DE" sz="1300">
                <a:ea typeface="ＭＳ Ｐゴシック" pitchFamily="34" charset="-128"/>
              </a:rPr>
              <a:pPr algn="r" defTabSz="916492"/>
              <a:t>40</a:t>
            </a:fld>
            <a:endParaRPr lang="de-DE" sz="1300">
              <a:ea typeface="ＭＳ Ｐゴシック" pitchFamily="34" charset="-128"/>
            </a:endParaRPr>
          </a:p>
        </p:txBody>
      </p:sp>
      <p:sp>
        <p:nvSpPr>
          <p:cNvPr id="272389" name="Footer Placeholder 1"/>
          <p:cNvSpPr txBox="1">
            <a:spLocks noGrp="1"/>
          </p:cNvSpPr>
          <p:nvPr/>
        </p:nvSpPr>
        <p:spPr bwMode="auto">
          <a:xfrm>
            <a:off x="1" y="9385420"/>
            <a:ext cx="2922672" cy="493647"/>
          </a:xfrm>
          <a:prstGeom prst="rect">
            <a:avLst/>
          </a:prstGeom>
          <a:noFill/>
          <a:ln w="9525">
            <a:noFill/>
            <a:miter lim="800000"/>
            <a:headEnd/>
            <a:tailEnd/>
          </a:ln>
        </p:spPr>
        <p:txBody>
          <a:bodyPr lIns="94987" tIns="47494" rIns="94987" bIns="47494" anchor="b"/>
          <a:lstStyle/>
          <a:p>
            <a:pPr defTabSz="949985"/>
            <a:endParaRPr lang="en-US" sz="120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74435" name="Notes Placeholder 2"/>
          <p:cNvSpPr>
            <a:spLocks noGrp="1"/>
          </p:cNvSpPr>
          <p:nvPr>
            <p:ph type="body" idx="1"/>
          </p:nvPr>
        </p:nvSpPr>
        <p:spPr>
          <a:xfrm>
            <a:off x="673767" y="4692711"/>
            <a:ext cx="5396166" cy="4447419"/>
          </a:xfrm>
          <a:ln/>
        </p:spPr>
        <p:txBody>
          <a:bodyPr lIns="94987" tIns="47494" rIns="94987" bIns="47494"/>
          <a:lstStyle/>
          <a:p>
            <a:pPr defTabSz="438455"/>
            <a:endParaRPr lang="en-GB" dirty="0" smtClean="0"/>
          </a:p>
          <a:p>
            <a:pPr defTabSz="438455"/>
            <a:r>
              <a:rPr lang="en-US" dirty="0" smtClean="0"/>
              <a:t>To become a trade secret, information must not be generally known or easily discoverable. At the same time, it must have a business, commercial or economic value from the fact that it is secret. It must also be possible to demonstrate that reasonable efforts have been or are being made to maintain the secrecy of the information.</a:t>
            </a:r>
          </a:p>
          <a:p>
            <a:pPr defTabSz="438455"/>
            <a:endParaRPr lang="en-US" dirty="0" smtClean="0"/>
          </a:p>
          <a:p>
            <a:pPr defTabSz="438455"/>
            <a:r>
              <a:rPr lang="en-US" dirty="0" smtClean="0"/>
              <a:t>Trade secrets are valid for as long as they remain secret, in other words for as long as they do not fall into the public domain.</a:t>
            </a:r>
          </a:p>
          <a:p>
            <a:pPr defTabSz="438455"/>
            <a:endParaRPr lang="en-US" dirty="0" smtClean="0"/>
          </a:p>
          <a:p>
            <a:r>
              <a:rPr lang="en-US" sz="1200" kern="1200" dirty="0" smtClean="0">
                <a:solidFill>
                  <a:schemeClr val="tx1"/>
                </a:solidFill>
                <a:effectLst/>
                <a:latin typeface="+mn-lt"/>
                <a:ea typeface="+mn-ea"/>
                <a:cs typeface="+mn-cs"/>
              </a:rPr>
              <a:t>According to the Proposal for a Directive of the European Parliament and of the Council on the protection of undisclosed know-how and business information (Trade Secrets) against their unlawful acquisition, use and disclosure, the definition of ‘trade secret’ contains three elements: </a:t>
            </a:r>
            <a:endParaRPr lang="en-IE"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information must be confidential; </a:t>
            </a:r>
            <a:endParaRPr lang="en-IE"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should have commercial value because of its confidentiality; and </a:t>
            </a:r>
            <a:endParaRPr lang="en-IE"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trade secret holder should have made reasonable efforts to keep it confidential. This definition follows the definition of ‘undisclosed information’ in the TRIPS Agreement.</a:t>
            </a:r>
            <a:endParaRPr lang="en-IE" sz="1200" kern="1200" dirty="0" smtClean="0">
              <a:solidFill>
                <a:schemeClr val="tx1"/>
              </a:solidFill>
              <a:effectLst/>
              <a:latin typeface="+mn-lt"/>
              <a:ea typeface="+mn-ea"/>
              <a:cs typeface="+mn-cs"/>
            </a:endParaRPr>
          </a:p>
          <a:p>
            <a:pPr defTabSz="438455"/>
            <a:endParaRPr lang="en-US" dirty="0" smtClean="0"/>
          </a:p>
        </p:txBody>
      </p:sp>
      <p:sp>
        <p:nvSpPr>
          <p:cNvPr id="274436" name="Slide Number Placeholder 3"/>
          <p:cNvSpPr txBox="1">
            <a:spLocks noGrp="1"/>
          </p:cNvSpPr>
          <p:nvPr/>
        </p:nvSpPr>
        <p:spPr bwMode="auto">
          <a:xfrm>
            <a:off x="3819521" y="9385420"/>
            <a:ext cx="2922672" cy="493647"/>
          </a:xfrm>
          <a:prstGeom prst="rect">
            <a:avLst/>
          </a:prstGeom>
          <a:noFill/>
          <a:ln w="9525">
            <a:noFill/>
            <a:miter lim="800000"/>
            <a:headEnd/>
            <a:tailEnd/>
          </a:ln>
        </p:spPr>
        <p:txBody>
          <a:bodyPr lIns="94987" tIns="47494" rIns="94987" bIns="47494" anchor="b"/>
          <a:lstStyle/>
          <a:p>
            <a:pPr algn="r" defTabSz="916492"/>
            <a:fld id="{593A66A8-B97F-4BB4-AA96-1B1089821CA4}" type="slidenum">
              <a:rPr lang="de-DE" sz="1300">
                <a:ea typeface="ＭＳ Ｐゴシック" pitchFamily="34" charset="-128"/>
              </a:rPr>
              <a:pPr algn="r" defTabSz="916492"/>
              <a:t>41</a:t>
            </a:fld>
            <a:endParaRPr lang="de-DE" sz="1300">
              <a:ea typeface="ＭＳ Ｐゴシック" pitchFamily="34" charset="-128"/>
            </a:endParaRPr>
          </a:p>
        </p:txBody>
      </p:sp>
      <p:sp>
        <p:nvSpPr>
          <p:cNvPr id="274437" name="Footer Placeholder 1"/>
          <p:cNvSpPr txBox="1">
            <a:spLocks noGrp="1"/>
          </p:cNvSpPr>
          <p:nvPr/>
        </p:nvSpPr>
        <p:spPr bwMode="auto">
          <a:xfrm>
            <a:off x="1" y="9385420"/>
            <a:ext cx="2922672" cy="493647"/>
          </a:xfrm>
          <a:prstGeom prst="rect">
            <a:avLst/>
          </a:prstGeom>
          <a:noFill/>
          <a:ln w="9525">
            <a:noFill/>
            <a:miter lim="800000"/>
            <a:headEnd/>
            <a:tailEnd/>
          </a:ln>
        </p:spPr>
        <p:txBody>
          <a:bodyPr lIns="94987" tIns="47494" rIns="94987" bIns="47494" anchor="b"/>
          <a:lstStyle/>
          <a:p>
            <a:pPr defTabSz="949985"/>
            <a:endParaRPr lang="en-US" sz="120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txBox="1">
            <a:spLocks noGrp="1" noChangeArrowheads="1"/>
          </p:cNvSpPr>
          <p:nvPr/>
        </p:nvSpPr>
        <p:spPr bwMode="auto">
          <a:xfrm>
            <a:off x="3819521" y="9385420"/>
            <a:ext cx="2922672" cy="493647"/>
          </a:xfrm>
          <a:prstGeom prst="rect">
            <a:avLst/>
          </a:prstGeom>
          <a:noFill/>
          <a:ln w="9525">
            <a:noFill/>
            <a:miter lim="800000"/>
            <a:headEnd/>
            <a:tailEnd/>
          </a:ln>
        </p:spPr>
        <p:txBody>
          <a:bodyPr lIns="94987" tIns="47494" rIns="94987" bIns="47494" anchor="b"/>
          <a:lstStyle/>
          <a:p>
            <a:pPr algn="r" defTabSz="916492"/>
            <a:fld id="{2433DBCA-D478-48BE-8E6C-26E5507A4D1B}" type="slidenum">
              <a:rPr lang="en-US" sz="1300">
                <a:ea typeface="ＭＳ Ｐゴシック" pitchFamily="34" charset="-128"/>
              </a:rPr>
              <a:pPr algn="r" defTabSz="916492"/>
              <a:t>42</a:t>
            </a:fld>
            <a:endParaRPr lang="en-US" sz="1300">
              <a:ea typeface="ＭＳ Ｐゴシック" pitchFamily="34" charset="-128"/>
            </a:endParaRPr>
          </a:p>
        </p:txBody>
      </p:sp>
      <p:sp>
        <p:nvSpPr>
          <p:cNvPr id="276483" name="Rectangle 2"/>
          <p:cNvSpPr>
            <a:spLocks noGrp="1" noRot="1" noChangeAspect="1" noChangeArrowheads="1" noTextEdit="1"/>
          </p:cNvSpPr>
          <p:nvPr>
            <p:ph type="sldImg"/>
          </p:nvPr>
        </p:nvSpPr>
        <p:spPr bwMode="auto">
          <a:xfrm>
            <a:off x="901700" y="739775"/>
            <a:ext cx="4943475" cy="3708400"/>
          </a:xfrm>
          <a:noFill/>
          <a:ln>
            <a:solidFill>
              <a:srgbClr val="000000"/>
            </a:solidFill>
            <a:miter lim="800000"/>
            <a:headEnd/>
            <a:tailEnd/>
          </a:ln>
        </p:spPr>
      </p:sp>
      <p:sp>
        <p:nvSpPr>
          <p:cNvPr id="276484" name="Rectangle 3"/>
          <p:cNvSpPr>
            <a:spLocks noGrp="1" noChangeArrowheads="1"/>
          </p:cNvSpPr>
          <p:nvPr>
            <p:ph type="body" idx="1"/>
          </p:nvPr>
        </p:nvSpPr>
        <p:spPr>
          <a:xfrm>
            <a:off x="673767" y="4694243"/>
            <a:ext cx="5396166" cy="4445887"/>
          </a:xfrm>
          <a:ln/>
        </p:spPr>
        <p:txBody>
          <a:bodyPr lIns="94987" tIns="47494" rIns="94987" bIns="47494"/>
          <a:lstStyle/>
          <a:p>
            <a:pPr defTabSz="438455"/>
            <a:r>
              <a:rPr lang="en-US" sz="1700"/>
              <a:t>Trade secrets can be just about anything that can be kept secret and that confers a commercial advantage.</a:t>
            </a:r>
          </a:p>
          <a:p>
            <a:pPr defTabSz="438455"/>
            <a:endParaRPr lang="en-US" sz="1700"/>
          </a:p>
          <a:p>
            <a:pPr defTabSz="438455"/>
            <a:r>
              <a:rPr lang="en-US" sz="1700"/>
              <a:t>One example of a trade secret is the formula for Coca-Cola, which is kept locked away in a vault at the Coca-Cola headquarters.</a:t>
            </a:r>
          </a:p>
          <a:p>
            <a:pPr defTabSz="438455"/>
            <a:endParaRPr lang="en-US" sz="1700"/>
          </a:p>
          <a:p>
            <a:pPr defTabSz="438455"/>
            <a:r>
              <a:rPr lang="en-US" sz="1700"/>
              <a:t>Chemical or other manufacturing processes can also be valuable. The diagram on the left is taken from the original GORE-TEX patent. Another company had kept a similar process secret for several years before Gore filed their patent. </a:t>
            </a:r>
          </a:p>
          <a:p>
            <a:pPr defTabSz="438455"/>
            <a:endParaRPr lang="en-US" sz="1700"/>
          </a:p>
          <a:p>
            <a:pPr defTabSz="438455"/>
            <a:endParaRPr lang="en-US" sz="1700"/>
          </a:p>
        </p:txBody>
      </p:sp>
      <p:sp>
        <p:nvSpPr>
          <p:cNvPr id="276485" name="Footer Placeholder 1"/>
          <p:cNvSpPr txBox="1">
            <a:spLocks noGrp="1"/>
          </p:cNvSpPr>
          <p:nvPr/>
        </p:nvSpPr>
        <p:spPr bwMode="auto">
          <a:xfrm>
            <a:off x="1" y="9385420"/>
            <a:ext cx="2922672" cy="493647"/>
          </a:xfrm>
          <a:prstGeom prst="rect">
            <a:avLst/>
          </a:prstGeom>
          <a:noFill/>
          <a:ln w="9525">
            <a:noFill/>
            <a:miter lim="800000"/>
            <a:headEnd/>
            <a:tailEnd/>
          </a:ln>
        </p:spPr>
        <p:txBody>
          <a:bodyPr lIns="94987" tIns="47494" rIns="94987" bIns="47494" anchor="b"/>
          <a:lstStyle/>
          <a:p>
            <a:pPr defTabSz="949985"/>
            <a:endParaRPr lang="en-US" sz="120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lienbildplatzhalter 1"/>
          <p:cNvSpPr>
            <a:spLocks noGrp="1" noRot="1" noChangeAspect="1" noTextEdit="1"/>
          </p:cNvSpPr>
          <p:nvPr>
            <p:ph type="sldImg"/>
          </p:nvPr>
        </p:nvSpPr>
        <p:spPr bwMode="auto">
          <a:xfrm>
            <a:off x="901700" y="739775"/>
            <a:ext cx="4940300" cy="3706813"/>
          </a:xfrm>
          <a:noFill/>
          <a:ln>
            <a:solidFill>
              <a:srgbClr val="000000"/>
            </a:solidFill>
            <a:miter lim="800000"/>
            <a:headEnd/>
            <a:tailEnd/>
          </a:ln>
        </p:spPr>
      </p:sp>
      <p:sp>
        <p:nvSpPr>
          <p:cNvPr id="278531" name="Notizenplatzhalter 2"/>
          <p:cNvSpPr>
            <a:spLocks noGrp="1"/>
          </p:cNvSpPr>
          <p:nvPr>
            <p:ph type="body" idx="1"/>
          </p:nvPr>
        </p:nvSpPr>
        <p:spPr>
          <a:xfrm>
            <a:off x="673767" y="4692711"/>
            <a:ext cx="5396166" cy="4447419"/>
          </a:xfrm>
        </p:spPr>
        <p:txBody>
          <a:bodyPr lIns="94987" tIns="47494" rIns="94987" bIns="47494"/>
          <a:lstStyle/>
          <a:p>
            <a:pPr defTabSz="438455"/>
            <a:r>
              <a:rPr lang="en-GB" dirty="0" smtClean="0"/>
              <a:t>The protection of trade secrets involves both practical arrangements to restrict access to knowledge, and legal or contractual arrangements to ensure that those who have access to the secret or confidential information do not divulge it.</a:t>
            </a:r>
          </a:p>
          <a:p>
            <a:pPr defTabSz="438455"/>
            <a:endParaRPr lang="en-GB" dirty="0" smtClean="0"/>
          </a:p>
          <a:p>
            <a:pPr defTabSz="438455"/>
            <a:r>
              <a:rPr lang="en-GB" dirty="0" smtClean="0"/>
              <a:t>In many countries, employment agreements can include a restriction stipulating that key employees may not go and work for a competitor, and most employees have a so-called "fiduciary" duty to their former employers to not reveal confidential information. </a:t>
            </a:r>
          </a:p>
          <a:p>
            <a:pPr defTabSz="438455"/>
            <a:endParaRPr lang="en-GB" dirty="0" smtClean="0"/>
          </a:p>
          <a:p>
            <a:pPr defTabSz="438455"/>
            <a:r>
              <a:rPr lang="en-GB" dirty="0" smtClean="0"/>
              <a:t>Non-disclosure agreements help keep information exchanged with customers or potential partners confidential. </a:t>
            </a:r>
            <a:r>
              <a:rPr lang="en-GB" dirty="0" smtClean="0"/>
              <a:t>They </a:t>
            </a:r>
            <a:r>
              <a:rPr lang="en-GB" dirty="0" smtClean="0"/>
              <a:t>are only effective if the other side keeps the information secret. </a:t>
            </a:r>
          </a:p>
          <a:p>
            <a:pPr defTabSz="438455"/>
            <a:endParaRPr lang="en-GB" dirty="0" smtClean="0"/>
          </a:p>
          <a:p>
            <a:pPr defTabSz="438455"/>
            <a:r>
              <a:rPr lang="en-GB" dirty="0" smtClean="0"/>
              <a:t>A better way to protect information is to restrict access to those employees with a need to know the information. More generally, data can be encrypted (in particular if it is sent over the internet) and entry into certain areas of a manufacturing plant </a:t>
            </a:r>
            <a:r>
              <a:rPr lang="en-GB" dirty="0" smtClean="0"/>
              <a:t>controlled</a:t>
            </a:r>
            <a:r>
              <a:rPr lang="en-GB" dirty="0" smtClean="0"/>
              <a:t>.</a:t>
            </a:r>
          </a:p>
          <a:p>
            <a:pPr defTabSz="438455"/>
            <a:endParaRPr lang="en-GB" dirty="0" smtClean="0"/>
          </a:p>
        </p:txBody>
      </p:sp>
      <p:sp>
        <p:nvSpPr>
          <p:cNvPr id="278532" name="Fußzeilenplatzhalter 3"/>
          <p:cNvSpPr txBox="1">
            <a:spLocks noGrp="1"/>
          </p:cNvSpPr>
          <p:nvPr/>
        </p:nvSpPr>
        <p:spPr bwMode="auto">
          <a:xfrm>
            <a:off x="1" y="9385420"/>
            <a:ext cx="2922672" cy="493647"/>
          </a:xfrm>
          <a:prstGeom prst="rect">
            <a:avLst/>
          </a:prstGeom>
          <a:noFill/>
          <a:ln w="9525">
            <a:noFill/>
            <a:miter lim="800000"/>
            <a:headEnd/>
            <a:tailEnd/>
          </a:ln>
        </p:spPr>
        <p:txBody>
          <a:bodyPr lIns="94987" tIns="47494" rIns="94987" bIns="47494" anchor="b"/>
          <a:lstStyle/>
          <a:p>
            <a:pPr defTabSz="949985"/>
            <a:endParaRPr lang="en-US" sz="1200">
              <a:ea typeface="ＭＳ Ｐゴシック" pitchFamily="34" charset="-128"/>
            </a:endParaRPr>
          </a:p>
        </p:txBody>
      </p:sp>
      <p:sp>
        <p:nvSpPr>
          <p:cNvPr id="278533" name="Foliennummernplatzhalter 4"/>
          <p:cNvSpPr txBox="1">
            <a:spLocks noGrp="1"/>
          </p:cNvSpPr>
          <p:nvPr/>
        </p:nvSpPr>
        <p:spPr bwMode="auto">
          <a:xfrm>
            <a:off x="3819521" y="9385420"/>
            <a:ext cx="2922672" cy="493647"/>
          </a:xfrm>
          <a:prstGeom prst="rect">
            <a:avLst/>
          </a:prstGeom>
          <a:noFill/>
          <a:ln w="9525">
            <a:noFill/>
            <a:miter lim="800000"/>
            <a:headEnd/>
            <a:tailEnd/>
          </a:ln>
        </p:spPr>
        <p:txBody>
          <a:bodyPr lIns="94987" tIns="47494" rIns="94987" bIns="47494" anchor="b"/>
          <a:lstStyle/>
          <a:p>
            <a:pPr algn="r" defTabSz="949985"/>
            <a:fld id="{850E7465-2A13-42D5-BCA4-8330CB3A541B}" type="slidenum">
              <a:rPr lang="en-US" sz="1200">
                <a:ea typeface="ＭＳ Ｐゴシック" pitchFamily="34" charset="-128"/>
              </a:rPr>
              <a:pPr algn="r" defTabSz="949985"/>
              <a:t>43</a:t>
            </a:fld>
            <a:endParaRPr lang="en-US" sz="120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bwMode="auto">
          <a:noFill/>
          <a:ln>
            <a:solidFill>
              <a:srgbClr val="000000"/>
            </a:solidFill>
            <a:miter lim="800000"/>
            <a:headEnd/>
            <a:tailEnd/>
          </a:ln>
        </p:spPr>
      </p:sp>
      <p:sp>
        <p:nvSpPr>
          <p:cNvPr id="280579" name="Notes Placeholder 2"/>
          <p:cNvSpPr>
            <a:spLocks noGrp="1"/>
          </p:cNvSpPr>
          <p:nvPr>
            <p:ph type="body" idx="1"/>
          </p:nvPr>
        </p:nvSpPr>
        <p:spPr/>
        <p:txBody>
          <a:bodyPr/>
          <a:lstStyle/>
          <a:p>
            <a:pPr eaLnBrk="1" hangingPunct="1">
              <a:spcBef>
                <a:spcPct val="0"/>
              </a:spcBef>
            </a:pPr>
            <a:endParaRPr lang="en-US" smtClean="0"/>
          </a:p>
        </p:txBody>
      </p:sp>
      <p:sp>
        <p:nvSpPr>
          <p:cNvPr id="280580" name="Slide Number Placeholder 3"/>
          <p:cNvSpPr txBox="1">
            <a:spLocks noGrp="1"/>
          </p:cNvSpPr>
          <p:nvPr/>
        </p:nvSpPr>
        <p:spPr bwMode="auto">
          <a:xfrm>
            <a:off x="3819521" y="9385420"/>
            <a:ext cx="2922672" cy="493647"/>
          </a:xfrm>
          <a:prstGeom prst="rect">
            <a:avLst/>
          </a:prstGeom>
          <a:noFill/>
          <a:ln w="9525">
            <a:noFill/>
            <a:miter lim="800000"/>
            <a:headEnd/>
            <a:tailEnd/>
          </a:ln>
        </p:spPr>
        <p:txBody>
          <a:bodyPr lIns="90869" tIns="45435" rIns="90869" bIns="45435" anchor="b"/>
          <a:lstStyle/>
          <a:p>
            <a:pPr algn="r" defTabSz="907358"/>
            <a:fld id="{7461D744-06BA-4F3A-BD2A-3970E9E60FA7}" type="slidenum">
              <a:rPr lang="en-GB" sz="1200"/>
              <a:pPr algn="r" defTabSz="907358"/>
              <a:t>44</a:t>
            </a:fld>
            <a:endParaRPr lang="en-GB"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p:txBody>
          <a:bodyPr/>
          <a:lstStyle/>
          <a:p>
            <a:pPr>
              <a:lnSpc>
                <a:spcPct val="80000"/>
              </a:lnSpc>
            </a:pPr>
            <a:r>
              <a:rPr lang="en-GB" sz="800" dirty="0"/>
              <a:t>Divide yourselves up into groups of 4-5 people and read the exercise you have been given.</a:t>
            </a:r>
          </a:p>
          <a:p>
            <a:pPr>
              <a:lnSpc>
                <a:spcPct val="80000"/>
              </a:lnSpc>
            </a:pPr>
            <a:endParaRPr lang="en-GB" sz="800" dirty="0"/>
          </a:p>
          <a:p>
            <a:pPr>
              <a:lnSpc>
                <a:spcPct val="80000"/>
              </a:lnSpc>
            </a:pPr>
            <a:r>
              <a:rPr lang="en-GB" sz="800" dirty="0"/>
              <a:t>The exercise is about a new </a:t>
            </a:r>
            <a:r>
              <a:rPr lang="en-GB" sz="800" u="sng" dirty="0"/>
              <a:t>medicinal product</a:t>
            </a:r>
            <a:r>
              <a:rPr lang="en-GB" sz="800" dirty="0"/>
              <a:t> which has been developed by a university research team. The product is very effective in treating certain allergies. The team has also designed a nebuliser with a special </a:t>
            </a:r>
            <a:r>
              <a:rPr lang="en-GB" sz="800" u="sng" dirty="0"/>
              <a:t>nozzle design</a:t>
            </a:r>
            <a:r>
              <a:rPr lang="en-GB" sz="800" dirty="0"/>
              <a:t> for nasal application that permits more effective delivery, and an improved </a:t>
            </a:r>
            <a:r>
              <a:rPr lang="en-GB" sz="800" u="sng" dirty="0"/>
              <a:t>pumping system</a:t>
            </a:r>
            <a:r>
              <a:rPr lang="en-GB" sz="800" dirty="0"/>
              <a:t> which delivers a fixed, precise dose of the product.</a:t>
            </a:r>
          </a:p>
          <a:p>
            <a:pPr>
              <a:lnSpc>
                <a:spcPct val="80000"/>
              </a:lnSpc>
            </a:pPr>
            <a:endParaRPr lang="en-GB" sz="800" dirty="0"/>
          </a:p>
          <a:p>
            <a:pPr>
              <a:lnSpc>
                <a:spcPct val="80000"/>
              </a:lnSpc>
            </a:pPr>
            <a:r>
              <a:rPr lang="en-GB" sz="800" dirty="0"/>
              <a:t>In collaboration with an engineering company from the university's technology park, they have also developed an attractive </a:t>
            </a:r>
            <a:r>
              <a:rPr lang="en-GB" sz="800" u="sng" dirty="0"/>
              <a:t>design for the sprayer can</a:t>
            </a:r>
            <a:r>
              <a:rPr lang="en-GB" sz="800" dirty="0"/>
              <a:t>.</a:t>
            </a:r>
          </a:p>
          <a:p>
            <a:pPr>
              <a:lnSpc>
                <a:spcPct val="80000"/>
              </a:lnSpc>
            </a:pPr>
            <a:endParaRPr lang="en-GB" sz="800" dirty="0"/>
          </a:p>
          <a:p>
            <a:pPr>
              <a:lnSpc>
                <a:spcPct val="80000"/>
              </a:lnSpc>
            </a:pPr>
            <a:r>
              <a:rPr lang="en-GB" sz="800" dirty="0"/>
              <a:t>Together with an advertising agency they have come up with a </a:t>
            </a:r>
            <a:r>
              <a:rPr lang="en-GB" sz="800" u="sng" dirty="0"/>
              <a:t>brand name</a:t>
            </a:r>
            <a:r>
              <a:rPr lang="en-GB" sz="800" dirty="0"/>
              <a:t>, NEBU-ALLERG, an attractive </a:t>
            </a:r>
            <a:r>
              <a:rPr lang="en-GB" sz="800" u="sng" dirty="0"/>
              <a:t>logo</a:t>
            </a:r>
            <a:r>
              <a:rPr lang="en-GB" sz="800" dirty="0"/>
              <a:t> and a </a:t>
            </a:r>
            <a:r>
              <a:rPr lang="en-GB" sz="800" u="sng" dirty="0"/>
              <a:t>slogan</a:t>
            </a:r>
            <a:r>
              <a:rPr lang="en-GB" sz="800" dirty="0"/>
              <a:t> which reads "Press green for go!" The agency also plans to design a </a:t>
            </a:r>
            <a:r>
              <a:rPr lang="en-GB" sz="800" u="sng" dirty="0"/>
              <a:t>website</a:t>
            </a:r>
            <a:r>
              <a:rPr lang="en-GB" sz="800" dirty="0"/>
              <a:t> and </a:t>
            </a:r>
            <a:r>
              <a:rPr lang="en-GB" sz="800" u="sng" dirty="0"/>
              <a:t>other material</a:t>
            </a:r>
            <a:r>
              <a:rPr lang="en-GB" sz="800" dirty="0"/>
              <a:t> to support the promotional campaign.</a:t>
            </a:r>
          </a:p>
          <a:p>
            <a:pPr>
              <a:lnSpc>
                <a:spcPct val="80000"/>
              </a:lnSpc>
            </a:pPr>
            <a:endParaRPr lang="en-GB" sz="800" dirty="0"/>
          </a:p>
          <a:p>
            <a:pPr>
              <a:lnSpc>
                <a:spcPct val="80000"/>
              </a:lnSpc>
            </a:pPr>
            <a:r>
              <a:rPr lang="en-GB" sz="800" dirty="0"/>
              <a:t>In the next </a:t>
            </a:r>
            <a:r>
              <a:rPr lang="en-GB" sz="800" dirty="0" smtClean="0"/>
              <a:t>ten </a:t>
            </a:r>
            <a:r>
              <a:rPr lang="en-GB" sz="800" dirty="0"/>
              <a:t>minutes I would like you to:</a:t>
            </a:r>
          </a:p>
          <a:p>
            <a:pPr>
              <a:lnSpc>
                <a:spcPct val="80000"/>
              </a:lnSpc>
            </a:pPr>
            <a:endParaRPr lang="en-GB" sz="800" dirty="0"/>
          </a:p>
          <a:p>
            <a:pPr>
              <a:lnSpc>
                <a:spcPct val="80000"/>
              </a:lnSpc>
            </a:pPr>
            <a:r>
              <a:rPr lang="en-GB" sz="800" dirty="0"/>
              <a:t>- Identify the various IP elements in this project,</a:t>
            </a:r>
          </a:p>
          <a:p>
            <a:pPr>
              <a:lnSpc>
                <a:spcPct val="80000"/>
              </a:lnSpc>
            </a:pPr>
            <a:r>
              <a:rPr lang="en-GB" sz="800" dirty="0"/>
              <a:t>- Suggest ways in which they can be protected, and</a:t>
            </a:r>
          </a:p>
          <a:p>
            <a:pPr>
              <a:lnSpc>
                <a:spcPct val="80000"/>
              </a:lnSpc>
            </a:pPr>
            <a:r>
              <a:rPr lang="en-GB" sz="800" dirty="0"/>
              <a:t>- Identify the potential contractual issues that might arise.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p:txBody>
          <a:bodyPr/>
          <a:lstStyle/>
          <a:p>
            <a:pPr>
              <a:lnSpc>
                <a:spcPct val="80000"/>
              </a:lnSpc>
            </a:pPr>
            <a:r>
              <a:rPr lang="en-GB" sz="800" dirty="0"/>
              <a:t>Here are some of the aspects you should be </a:t>
            </a:r>
            <a:r>
              <a:rPr lang="en-GB" sz="800" dirty="0" smtClean="0"/>
              <a:t>focusing </a:t>
            </a:r>
            <a:r>
              <a:rPr lang="en-GB" sz="800" dirty="0"/>
              <a:t>on.</a:t>
            </a:r>
          </a:p>
          <a:p>
            <a:pPr>
              <a:lnSpc>
                <a:spcPct val="80000"/>
              </a:lnSpc>
            </a:pPr>
            <a:endParaRPr lang="en-GB" sz="800" dirty="0"/>
          </a:p>
          <a:p>
            <a:pPr>
              <a:lnSpc>
                <a:spcPct val="80000"/>
              </a:lnSpc>
            </a:pPr>
            <a:endParaRPr lang="en-GB" sz="800" dirty="0"/>
          </a:p>
          <a:p>
            <a:pPr>
              <a:lnSpc>
                <a:spcPct val="80000"/>
              </a:lnSpc>
            </a:pPr>
            <a:endParaRPr lang="en-GB"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p:txBody>
          <a:bodyPr/>
          <a:lstStyle/>
          <a:p>
            <a:r>
              <a:rPr lang="en-GB" smtClean="0"/>
              <a:t>First of all, how would you protect the medicinal product?</a:t>
            </a:r>
          </a:p>
          <a:p>
            <a:endParaRPr lang="en-GB" smtClean="0"/>
          </a:p>
          <a:p>
            <a:r>
              <a:rPr lang="en-GB" smtClean="0"/>
              <a:t>What about the process for making X?</a:t>
            </a:r>
          </a:p>
          <a:p>
            <a:endParaRPr lang="en-GB" smtClean="0"/>
          </a:p>
          <a:p>
            <a:r>
              <a:rPr lang="en-GB" smtClean="0"/>
              <a:t>And the formulation?</a:t>
            </a:r>
          </a:p>
          <a:p>
            <a:endParaRPr lang="en-GB" smtClean="0"/>
          </a:p>
          <a:p>
            <a:r>
              <a:rPr lang="en-GB" smtClean="0"/>
              <a:t>What about a method of using the spray to treat allergies?</a:t>
            </a:r>
            <a:endParaRPr lang="en-GB" i="1"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p:txBody>
          <a:bodyPr/>
          <a:lstStyle/>
          <a:p>
            <a:r>
              <a:rPr lang="en-GB" dirty="0" smtClean="0"/>
              <a:t>What about the nozzle?</a:t>
            </a:r>
          </a:p>
          <a:p>
            <a:endParaRPr lang="en-GB" dirty="0" smtClean="0"/>
          </a:p>
          <a:p>
            <a:r>
              <a:rPr lang="en-US" dirty="0" smtClean="0"/>
              <a:t>And the pumping system? </a:t>
            </a:r>
          </a:p>
          <a:p>
            <a:endParaRPr lang="de-CH" dirty="0" smtClean="0"/>
          </a:p>
          <a:p>
            <a:r>
              <a:rPr lang="en-GB" dirty="0" smtClean="0"/>
              <a:t>And the </a:t>
            </a:r>
            <a:r>
              <a:rPr lang="en-GB" dirty="0" smtClean="0"/>
              <a:t>sprayer can?</a:t>
            </a:r>
            <a:endParaRPr lang="en-GB" dirty="0" smtClean="0"/>
          </a:p>
          <a:p>
            <a:endParaRPr lang="en-GB" dirty="0" smtClean="0"/>
          </a:p>
          <a:p>
            <a:r>
              <a:rPr lang="en-GB" dirty="0" smtClean="0"/>
              <a:t>And last but not least: who owns all this IP?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p:txBody>
          <a:bodyPr/>
          <a:lstStyle/>
          <a:p>
            <a:pPr>
              <a:lnSpc>
                <a:spcPct val="90000"/>
              </a:lnSpc>
            </a:pPr>
            <a:r>
              <a:rPr lang="en-GB" smtClean="0"/>
              <a:t>What about the brand name, logo and slogan? Registered trade marks can be obtained for them.</a:t>
            </a:r>
          </a:p>
          <a:p>
            <a:pPr>
              <a:lnSpc>
                <a:spcPct val="90000"/>
              </a:lnSpc>
            </a:pPr>
            <a:endParaRPr lang="de-CH" sz="1700"/>
          </a:p>
          <a:p>
            <a:pPr>
              <a:lnSpc>
                <a:spcPct val="90000"/>
              </a:lnSpc>
            </a:pPr>
            <a:r>
              <a:rPr lang="en-GB" smtClean="0"/>
              <a:t>As far as the advertising materials are concerned, the text and artwork for posters, flyers, jingles, TV and radio advertisements and websites are all covered by copyright.  </a:t>
            </a:r>
          </a:p>
          <a:p>
            <a:pPr>
              <a:lnSpc>
                <a:spcPct val="90000"/>
              </a:lnSpc>
            </a:pPr>
            <a:r>
              <a:rPr lang="en-GB" smtClean="0"/>
              <a:t>But be careful: who owns this IP? The advertising agency. So you must try and get these rights transferred.</a:t>
            </a:r>
          </a:p>
          <a:p>
            <a:pPr>
              <a:lnSpc>
                <a:spcPct val="90000"/>
              </a:lnSpc>
            </a:pPr>
            <a:endParaRPr lang="en-GB" smtClean="0"/>
          </a:p>
          <a:p>
            <a:pPr>
              <a:lnSpc>
                <a:spcPct val="90000"/>
              </a:lnSpc>
            </a:pPr>
            <a:r>
              <a:rPr lang="en-GB" smtClean="0"/>
              <a:t>What about confidentiality agreements with the agency? This is a good idea, as it will guard against leaks of commercially sensitive information such as pricing, marketing strategy, launch dates, technical data and so on.</a:t>
            </a:r>
          </a:p>
          <a:p>
            <a:pPr>
              <a:lnSpc>
                <a:spcPct val="90000"/>
              </a:lnSpc>
            </a:pPr>
            <a:endParaRPr lang="en-GB" smtClean="0"/>
          </a:p>
          <a:p>
            <a:pPr>
              <a:lnSpc>
                <a:spcPct val="90000"/>
              </a:lnSpc>
            </a:pPr>
            <a:r>
              <a:rPr lang="en-GB" smtClean="0"/>
              <a:t>With regard to the domain name, if "NEBU-ALLERG" becomes a registered trade mark, this will afford strong protection against cyber-squatters who might register "www.nebuallerg.com" - without a hyphen - or "www.nebu-allerg.eu" and other variations.</a:t>
            </a:r>
          </a:p>
          <a:p>
            <a:pPr>
              <a:lnSpc>
                <a:spcPct val="90000"/>
              </a:lnSpc>
            </a:pPr>
            <a:endParaRPr lang="en-GB" smtClean="0"/>
          </a:p>
          <a:p>
            <a:pPr>
              <a:lnSpc>
                <a:spcPct val="90000"/>
              </a:lnSpc>
            </a:pPr>
            <a:r>
              <a:rPr lang="en-GB" smtClean="0"/>
              <a:t>As customers are quite likely to ask their pharmacist for "that allergy medicine with the green button", it would be a good idea to register "www.thegreenbutton.com" as well.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186371" name="Notizenplatzhalter 2"/>
          <p:cNvSpPr>
            <a:spLocks noGrp="1"/>
          </p:cNvSpPr>
          <p:nvPr>
            <p:ph type="body" idx="1"/>
          </p:nvPr>
        </p:nvSpPr>
        <p:spPr>
          <a:xfrm>
            <a:off x="459730" y="4349305"/>
            <a:ext cx="5866446" cy="5129633"/>
          </a:xfrm>
          <a:noFill/>
        </p:spPr>
        <p:txBody>
          <a:bodyPr lIns="91854" tIns="45927" rIns="91854" bIns="45927"/>
          <a:lstStyle/>
          <a:p>
            <a:r>
              <a:rPr lang="en-GB" smtClean="0"/>
              <a:t>This slide shows the wide range of intellectual property that can be involved in protecting a single product, in this case a mobile phone.</a:t>
            </a:r>
          </a:p>
          <a:p>
            <a:endParaRPr lang="en-GB" smtClean="0"/>
          </a:p>
        </p:txBody>
      </p:sp>
      <p:sp>
        <p:nvSpPr>
          <p:cNvPr id="186372"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6400C85E-9F6D-4777-A748-31AB5B8CD8FF}" type="slidenum">
              <a:rPr lang="de-DE" sz="1300"/>
              <a:pPr algn="r" defTabSz="878432"/>
              <a:t>5</a:t>
            </a:fld>
            <a:endParaRPr lang="de-DE"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p:txBody>
          <a:bodyPr/>
          <a:lstStyle/>
          <a:p>
            <a:pPr>
              <a:lnSpc>
                <a:spcPct val="80000"/>
              </a:lnSpc>
            </a:pPr>
            <a:r>
              <a:rPr lang="en-GB" sz="800" dirty="0"/>
              <a:t>So what happens next? </a:t>
            </a:r>
          </a:p>
          <a:p>
            <a:pPr>
              <a:lnSpc>
                <a:spcPct val="80000"/>
              </a:lnSpc>
            </a:pPr>
            <a:endParaRPr lang="en-GB" sz="800" dirty="0"/>
          </a:p>
          <a:p>
            <a:pPr>
              <a:lnSpc>
                <a:spcPct val="80000"/>
              </a:lnSpc>
            </a:pPr>
            <a:r>
              <a:rPr lang="en-GB" sz="800" dirty="0"/>
              <a:t>You need to check that you haven't re-invented technology that already exists and that you are not using a brand name that has already been registered as a trade mark.</a:t>
            </a:r>
          </a:p>
          <a:p>
            <a:pPr>
              <a:lnSpc>
                <a:spcPct val="80000"/>
              </a:lnSpc>
            </a:pPr>
            <a:endParaRPr lang="en-GB" sz="800" dirty="0"/>
          </a:p>
          <a:p>
            <a:pPr>
              <a:lnSpc>
                <a:spcPct val="80000"/>
              </a:lnSpc>
            </a:pPr>
            <a:r>
              <a:rPr lang="en-GB" sz="800" dirty="0"/>
              <a:t>You can check this by doing what we call a search.</a:t>
            </a:r>
          </a:p>
          <a:p>
            <a:pPr>
              <a:lnSpc>
                <a:spcPct val="80000"/>
              </a:lnSpc>
            </a:pPr>
            <a:endParaRPr lang="en-GB" sz="800" dirty="0"/>
          </a:p>
          <a:p>
            <a:pPr>
              <a:lnSpc>
                <a:spcPct val="80000"/>
              </a:lnSpc>
            </a:pPr>
            <a:r>
              <a:rPr lang="en-GB" sz="800" dirty="0"/>
              <a:t>You can perform an initial online search yourself, for example in </a:t>
            </a:r>
            <a:r>
              <a:rPr lang="en-GB" sz="800" dirty="0" err="1"/>
              <a:t>Espacenet</a:t>
            </a:r>
            <a:r>
              <a:rPr lang="en-GB" sz="800" dirty="0"/>
              <a:t> or </a:t>
            </a:r>
            <a:r>
              <a:rPr lang="en-GB" sz="800" dirty="0" err="1"/>
              <a:t>TMview</a:t>
            </a:r>
            <a:r>
              <a:rPr lang="en-GB" sz="800" dirty="0"/>
              <a:t>, both of which are free to use.</a:t>
            </a:r>
          </a:p>
          <a:p>
            <a:pPr>
              <a:lnSpc>
                <a:spcPct val="80000"/>
              </a:lnSpc>
            </a:pPr>
            <a:endParaRPr lang="en-GB" sz="800" dirty="0"/>
          </a:p>
          <a:p>
            <a:pPr>
              <a:lnSpc>
                <a:spcPct val="80000"/>
              </a:lnSpc>
            </a:pPr>
            <a:r>
              <a:rPr lang="en-GB" dirty="0" smtClean="0"/>
              <a:t>But you should also seek professional advice for answers to the key questions shown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188419" name="Notizenplatzhalter 2"/>
          <p:cNvSpPr>
            <a:spLocks noGrp="1"/>
          </p:cNvSpPr>
          <p:nvPr>
            <p:ph type="body" idx="1"/>
          </p:nvPr>
        </p:nvSpPr>
        <p:spPr>
          <a:xfrm>
            <a:off x="459730" y="4349305"/>
            <a:ext cx="5866446" cy="5129633"/>
          </a:xfrm>
        </p:spPr>
        <p:txBody>
          <a:bodyPr lIns="91854" tIns="45927" rIns="91854" bIns="45927"/>
          <a:lstStyle/>
          <a:p>
            <a:pPr eaLnBrk="1" hangingPunct="1"/>
            <a:r>
              <a:rPr lang="en-US" sz="800" dirty="0"/>
              <a:t>Without IP, many innovative projects would not be profitable because anyone who wanted to could simply copy the results. This slide gives some examples of companies which use IP and how they benefit from it.</a:t>
            </a:r>
          </a:p>
          <a:p>
            <a:pPr eaLnBrk="1" hangingPunct="1"/>
            <a:endParaRPr lang="en-GB" sz="1300" b="1" dirty="0"/>
          </a:p>
          <a:p>
            <a:pPr eaLnBrk="1" hangingPunct="1"/>
            <a:r>
              <a:rPr lang="en-GB" sz="1300" dirty="0" err="1"/>
              <a:t>Sandvik</a:t>
            </a:r>
            <a:r>
              <a:rPr lang="en-GB" sz="1300" dirty="0"/>
              <a:t> AB</a:t>
            </a:r>
            <a:r>
              <a:rPr lang="en-GB" sz="1300" b="1" dirty="0"/>
              <a:t> </a:t>
            </a:r>
            <a:r>
              <a:rPr lang="en-GB" sz="1300" dirty="0"/>
              <a:t>is a Swedish developer and manufacturer of high-tech tools and machinery, with </a:t>
            </a:r>
            <a:r>
              <a:rPr lang="en-GB" sz="1300" dirty="0" smtClean="0"/>
              <a:t>47 </a:t>
            </a:r>
            <a:r>
              <a:rPr lang="en-GB" sz="1300" dirty="0"/>
              <a:t>000 employees </a:t>
            </a:r>
            <a:r>
              <a:rPr lang="en-GB" sz="1300" dirty="0" smtClean="0"/>
              <a:t>with sales in more than 150 </a:t>
            </a:r>
            <a:r>
              <a:rPr lang="en-GB" sz="1300" dirty="0"/>
              <a:t>countries. In 2012 it was named one of the world’s 100 most innovative companies. </a:t>
            </a:r>
            <a:r>
              <a:rPr lang="en-GB" dirty="0" err="1" smtClean="0"/>
              <a:t>Sandvik's</a:t>
            </a:r>
            <a:r>
              <a:rPr lang="en-GB" dirty="0" smtClean="0"/>
              <a:t> subsidiary company, </a:t>
            </a:r>
            <a:r>
              <a:rPr lang="en-GB" dirty="0" err="1" smtClean="0"/>
              <a:t>Sandvik</a:t>
            </a:r>
            <a:r>
              <a:rPr lang="en-GB" dirty="0" smtClean="0"/>
              <a:t> Intellectual Property AB, holds and manages the firm's IP, including 8 000 patents. </a:t>
            </a:r>
          </a:p>
          <a:p>
            <a:pPr eaLnBrk="1" hangingPunct="1"/>
            <a:endParaRPr lang="en-GB" dirty="0" smtClean="0"/>
          </a:p>
          <a:p>
            <a:pPr eaLnBrk="1" hangingPunct="1"/>
            <a:r>
              <a:rPr lang="en-GB" dirty="0" smtClean="0"/>
              <a:t>ARM Holdings</a:t>
            </a:r>
            <a:r>
              <a:rPr lang="en-GB" b="1" dirty="0" smtClean="0"/>
              <a:t> </a:t>
            </a:r>
            <a:r>
              <a:rPr lang="en-GB" dirty="0" smtClean="0"/>
              <a:t>is a British multinational semiconductor and software company which earns licensing royalties from the energy-efficient microprocessors which it develops but does not manufacture</a:t>
            </a:r>
            <a:r>
              <a:rPr lang="en-GB" dirty="0" smtClean="0"/>
              <a:t>. </a:t>
            </a: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W.L. Gore &amp; Associates was founded by the Gore family in 1958. It developed high-tech products based on a remarkably versatile new polymer. Based on a patent for a membrane technology, Gore developed a special breathable fabric - known under the trade mark GORE-TEX</a:t>
            </a:r>
            <a:r>
              <a:rPr lang="en-GB" baseline="30000" dirty="0" smtClean="0"/>
              <a:t>®</a:t>
            </a:r>
            <a:r>
              <a:rPr lang="en-GB" dirty="0" smtClean="0"/>
              <a:t> - that is both waterproof and wind-proof. With over 9 500 employees, it has also trade-marked the phrase "Guaranteed to Keep you </a:t>
            </a:r>
            <a:r>
              <a:rPr lang="en-GB" dirty="0" smtClean="0"/>
              <a:t>Dry </a:t>
            </a:r>
            <a:r>
              <a:rPr lang="en-GB" baseline="30000" dirty="0" smtClean="0"/>
              <a:t>® </a:t>
            </a:r>
            <a:r>
              <a:rPr lang="en-GB" dirty="0" smtClean="0"/>
              <a:t>"in the U.S.. </a:t>
            </a:r>
            <a:endParaRPr lang="en-GB" dirty="0" smtClean="0"/>
          </a:p>
          <a:p>
            <a:pPr eaLnBrk="1" hangingPunct="1"/>
            <a:endParaRPr lang="en-GB" dirty="0" smtClean="0"/>
          </a:p>
          <a:p>
            <a:pPr eaLnBrk="1" hangingPunct="1"/>
            <a:r>
              <a:rPr lang="en-GB" dirty="0" smtClean="0"/>
              <a:t>Dolby Laboratories</a:t>
            </a:r>
            <a:r>
              <a:rPr lang="en-GB" b="1" dirty="0" smtClean="0"/>
              <a:t> </a:t>
            </a:r>
            <a:r>
              <a:rPr lang="en-GB" dirty="0" smtClean="0"/>
              <a:t>uses a combination of patents to protect its noise-reduction technology and associated trade marks. Founded in 1965, it is a successful high-tech company with over 2 800 granted patents and an additional 2 700 patents pending. It also has over 990 trade marks worldwide. Licensees are obliged to use the Dolby trade mark on every product including Dolby technology. The company makes approximately 86% of its revenue from the licensing of its technology</a:t>
            </a:r>
            <a:r>
              <a:rPr lang="en-GB" sz="1300" dirty="0"/>
              <a:t>.</a:t>
            </a:r>
            <a:endParaRPr lang="en-GB" dirty="0" smtClean="0"/>
          </a:p>
          <a:p>
            <a:pPr eaLnBrk="1" hangingPunct="1">
              <a:buFontTx/>
              <a:buChar char="-"/>
            </a:pPr>
            <a:endParaRPr lang="en-GB" dirty="0" smtClean="0"/>
          </a:p>
          <a:p>
            <a:pPr eaLnBrk="1" hangingPunct="1"/>
            <a:endParaRPr lang="en-GB" dirty="0" smtClean="0"/>
          </a:p>
          <a:p>
            <a:pPr eaLnBrk="1" hangingPunct="1">
              <a:buFontTx/>
              <a:buChar char="-"/>
            </a:pPr>
            <a:endParaRPr lang="en-GB" dirty="0" smtClean="0"/>
          </a:p>
        </p:txBody>
      </p:sp>
      <p:sp>
        <p:nvSpPr>
          <p:cNvPr id="188420"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4C007FE4-371D-491E-93C4-39081EB9198A}" type="slidenum">
              <a:rPr lang="de-DE" sz="1300"/>
              <a:pPr algn="r" defTabSz="878432"/>
              <a:t>6</a:t>
            </a:fld>
            <a:endParaRPr lang="de-DE"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190467" name="Notizenplatzhalter 2"/>
          <p:cNvSpPr>
            <a:spLocks noGrp="1"/>
          </p:cNvSpPr>
          <p:nvPr>
            <p:ph type="body" idx="1"/>
          </p:nvPr>
        </p:nvSpPr>
        <p:spPr>
          <a:xfrm>
            <a:off x="459730" y="4349305"/>
            <a:ext cx="5866446" cy="5129633"/>
          </a:xfrm>
        </p:spPr>
        <p:txBody>
          <a:bodyPr lIns="91854" tIns="45927" rIns="91854" bIns="45927"/>
          <a:lstStyle/>
          <a:p>
            <a:pPr eaLnBrk="1" hangingPunct="1">
              <a:lnSpc>
                <a:spcPct val="80000"/>
              </a:lnSpc>
            </a:pPr>
            <a:r>
              <a:rPr lang="en-GB" sz="800"/>
              <a:t>The LINUX operating system and other open source software is free to use, but users must accept the General Public License - or GPL - which includes an agreement to put any improvements under the GPL too.</a:t>
            </a:r>
          </a:p>
          <a:p>
            <a:pPr eaLnBrk="1" hangingPunct="1">
              <a:lnSpc>
                <a:spcPct val="80000"/>
              </a:lnSpc>
            </a:pPr>
            <a:endParaRPr lang="en-GB" sz="800"/>
          </a:p>
          <a:p>
            <a:pPr eaLnBrk="1" hangingPunct="1">
              <a:lnSpc>
                <a:spcPct val="80000"/>
              </a:lnSpc>
            </a:pPr>
            <a:r>
              <a:rPr lang="en-GB" sz="800"/>
              <a:t>Creative Commons is a range of sample licences for books, software, photos, etc. Authors may grant free use, but may require, for example, that their names be stated or that use be non-commercial.</a:t>
            </a:r>
          </a:p>
          <a:p>
            <a:pPr eaLnBrk="1" hangingPunct="1">
              <a:lnSpc>
                <a:spcPct val="80000"/>
              </a:lnSpc>
              <a:buFontTx/>
              <a:buChar char="•"/>
            </a:pPr>
            <a:endParaRPr lang="en-GB" sz="800"/>
          </a:p>
          <a:p>
            <a:pPr eaLnBrk="1" hangingPunct="1">
              <a:lnSpc>
                <a:spcPct val="80000"/>
              </a:lnSpc>
            </a:pPr>
            <a:r>
              <a:rPr lang="en-GB" sz="800"/>
              <a:t>Fairtrade International, which campaigns for fair-traded products such as coffee, and the Forest Stewardship Council are run for the public benefit rather than for profit. They license their trade marks - including FAIRTRADE and FSC - only to those companies prepared to sign up to certain environmental and/or moral criteria. The unlicensed use of these trade marks can be prevented via the IP system.</a:t>
            </a:r>
          </a:p>
        </p:txBody>
      </p:sp>
      <p:sp>
        <p:nvSpPr>
          <p:cNvPr id="190468"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44AB2C82-3598-4B89-BE09-E9F896FD9A25}" type="slidenum">
              <a:rPr lang="de-DE" sz="1300"/>
              <a:pPr algn="r" defTabSz="878432"/>
              <a:t>7</a:t>
            </a:fld>
            <a:endParaRPr lang="de-DE"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0174BA2-8DB4-4F25-B77C-FAC02B21BC0B}" type="slidenum">
              <a:rPr lang="en-GB"/>
              <a:pPr/>
              <a:t>8</a:t>
            </a:fld>
            <a:endParaRPr lang="en-GB"/>
          </a:p>
        </p:txBody>
      </p:sp>
      <p:sp>
        <p:nvSpPr>
          <p:cNvPr id="57347" name="Rectangle 7"/>
          <p:cNvSpPr txBox="1">
            <a:spLocks noGrp="1" noChangeArrowheads="1"/>
          </p:cNvSpPr>
          <p:nvPr/>
        </p:nvSpPr>
        <p:spPr bwMode="auto">
          <a:xfrm>
            <a:off x="3821029" y="9386954"/>
            <a:ext cx="2922671" cy="493647"/>
          </a:xfrm>
          <a:prstGeom prst="rect">
            <a:avLst/>
          </a:prstGeom>
          <a:noFill/>
          <a:ln w="9525">
            <a:noFill/>
            <a:miter lim="800000"/>
            <a:headEnd/>
            <a:tailEnd/>
          </a:ln>
        </p:spPr>
        <p:txBody>
          <a:bodyPr lIns="90853" tIns="45426" rIns="90853" bIns="45426" anchor="b"/>
          <a:lstStyle/>
          <a:p>
            <a:pPr algn="r" defTabSz="907358" eaLnBrk="0" hangingPunct="0"/>
            <a:fld id="{CBA6291D-9FDD-43FA-BE71-278B16FE5126}" type="slidenum">
              <a:rPr lang="en-US" sz="1200">
                <a:latin typeface="Times" pitchFamily="18" charset="0"/>
              </a:rPr>
              <a:pPr algn="r" defTabSz="907358" eaLnBrk="0" hangingPunct="0"/>
              <a:t>8</a:t>
            </a:fld>
            <a:endParaRPr lang="en-US" sz="1200">
              <a:latin typeface="Times" pitchFamily="18" charset="0"/>
            </a:endParaRPr>
          </a:p>
        </p:txBody>
      </p:sp>
      <p:sp>
        <p:nvSpPr>
          <p:cNvPr id="57348" name="Rectangle 2"/>
          <p:cNvSpPr>
            <a:spLocks noGrp="1" noRot="1" noChangeAspect="1" noChangeArrowheads="1" noTextEdit="1"/>
          </p:cNvSpPr>
          <p:nvPr>
            <p:ph type="sldImg"/>
          </p:nvPr>
        </p:nvSpPr>
        <p:spPr bwMode="auto">
          <a:xfrm>
            <a:off x="904875" y="742950"/>
            <a:ext cx="4940300" cy="3705225"/>
          </a:xfrm>
          <a:noFill/>
          <a:ln>
            <a:solidFill>
              <a:srgbClr val="000000"/>
            </a:solidFill>
            <a:miter lim="800000"/>
            <a:headEnd/>
            <a:tailEnd/>
          </a:ln>
        </p:spPr>
      </p:sp>
      <p:sp>
        <p:nvSpPr>
          <p:cNvPr id="57349" name="Rectangle 3"/>
          <p:cNvSpPr>
            <a:spLocks noGrp="1" noChangeArrowheads="1"/>
          </p:cNvSpPr>
          <p:nvPr>
            <p:ph type="body" idx="1"/>
          </p:nvPr>
        </p:nvSpPr>
        <p:spPr>
          <a:xfrm>
            <a:off x="898356" y="4692710"/>
            <a:ext cx="4946988" cy="4444353"/>
          </a:xfrm>
          <a:noFill/>
        </p:spPr>
        <p:txBody>
          <a:bodyPr lIns="90853" tIns="45426" rIns="90853" bIns="45426"/>
          <a:lstStyle/>
          <a:p>
            <a:pPr marL="219227" indent="-219227"/>
            <a:r>
              <a:rPr lang="en-US" smtClean="0"/>
              <a:t>Whenever a new product is successful on the market, it is very likely that competitors will attempt to make similar or identical products.</a:t>
            </a:r>
          </a:p>
          <a:p>
            <a:pPr marL="219227" indent="-219227"/>
            <a:endParaRPr lang="en-US" smtClean="0"/>
          </a:p>
          <a:p>
            <a:pPr marL="219227" indent="-219227"/>
            <a:r>
              <a:rPr lang="en-US" smtClean="0"/>
              <a:t>The innovator will probably have invested significantly in developing the new product, establishing the supply chain for production, running marketing campaigns and finding distributors.</a:t>
            </a:r>
          </a:p>
          <a:p>
            <a:pPr marL="219227" indent="-219227"/>
            <a:endParaRPr lang="en-US" smtClean="0"/>
          </a:p>
          <a:p>
            <a:pPr marL="219227" indent="-219227"/>
            <a:r>
              <a:rPr lang="en-US" smtClean="0"/>
              <a:t>Competitors benefit from these efforts. They have greater market access, a better connection with distributors, and access to cheaper primary resources. As a result they are able to offer their products at a cheaper price. </a:t>
            </a:r>
          </a:p>
          <a:p>
            <a:pPr marL="219227" indent="-219227"/>
            <a:endParaRPr lang="en-US" smtClean="0"/>
          </a:p>
          <a:p>
            <a:pPr marL="219227" indent="-219227"/>
            <a:r>
              <a:rPr lang="en-US" smtClean="0"/>
              <a:t>Innovators are then under heavy pressure and may be driven out of business, while competitors get a free ride on the back of their creativity.</a:t>
            </a:r>
          </a:p>
          <a:p>
            <a:pPr marL="219227" indent="-219227"/>
            <a:endParaRPr lang="en-US" smtClean="0"/>
          </a:p>
          <a:p>
            <a:pPr marL="219227" indent="-219227"/>
            <a:r>
              <a:rPr lang="en-US" smtClean="0"/>
              <a:t>The</a:t>
            </a:r>
            <a:r>
              <a:rPr lang="en-US" b="1" smtClean="0"/>
              <a:t> </a:t>
            </a:r>
            <a:r>
              <a:rPr lang="en-US" smtClean="0"/>
              <a:t>IP system is there to help innovators protect their inventions, designs, brands, artistic works, and so on. It provides them with ownership over their work and the rights to exclude competitors from the production, import or sale of infringing goods.</a:t>
            </a: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Folienbildplatzhalter 1"/>
          <p:cNvSpPr>
            <a:spLocks noGrp="1" noRot="1" noChangeAspect="1" noTextEdit="1"/>
          </p:cNvSpPr>
          <p:nvPr>
            <p:ph type="sldImg"/>
          </p:nvPr>
        </p:nvSpPr>
        <p:spPr bwMode="auto">
          <a:xfrm>
            <a:off x="904875" y="512763"/>
            <a:ext cx="4935538" cy="3703637"/>
          </a:xfrm>
          <a:noFill/>
          <a:ln>
            <a:solidFill>
              <a:srgbClr val="000000"/>
            </a:solidFill>
            <a:miter lim="800000"/>
            <a:headEnd/>
            <a:tailEnd/>
          </a:ln>
        </p:spPr>
      </p:sp>
      <p:sp>
        <p:nvSpPr>
          <p:cNvPr id="192515" name="Notizenplatzhalter 2"/>
          <p:cNvSpPr>
            <a:spLocks noGrp="1"/>
          </p:cNvSpPr>
          <p:nvPr>
            <p:ph type="body" idx="1"/>
          </p:nvPr>
        </p:nvSpPr>
        <p:spPr>
          <a:xfrm>
            <a:off x="459730" y="4349305"/>
            <a:ext cx="5866446" cy="5129633"/>
          </a:xfrm>
        </p:spPr>
        <p:txBody>
          <a:bodyPr lIns="91854" tIns="45927" rIns="91854" bIns="45927"/>
          <a:lstStyle/>
          <a:p>
            <a:r>
              <a:rPr lang="en-GB" sz="1200" b="0" i="0" u="none" strike="noStrike" kern="1200" baseline="0" dirty="0" smtClean="0">
                <a:solidFill>
                  <a:schemeClr val="tx1"/>
                </a:solidFill>
                <a:latin typeface="+mn-lt"/>
                <a:ea typeface="+mn-ea"/>
                <a:cs typeface="+mn-cs"/>
              </a:rPr>
              <a:t>Whenever a new product is successful on the market, it is very likely that competitors will attempt to make similar or identical products. The innovator will probably have invested significantly in developing the new product, establishing the supply chain for production, running marketing campaigns and finding distributors.</a:t>
            </a:r>
          </a:p>
          <a:p>
            <a:r>
              <a:rPr lang="en-GB" sz="1200" b="0" i="0" u="none" strike="noStrike" kern="1200" baseline="0" dirty="0" smtClean="0">
                <a:solidFill>
                  <a:schemeClr val="tx1"/>
                </a:solidFill>
                <a:latin typeface="+mn-lt"/>
                <a:ea typeface="+mn-ea"/>
                <a:cs typeface="+mn-cs"/>
              </a:rPr>
              <a:t>Competitors benefit from these efforts. They have greater market access, a better connection with distributors, and access to cheaper primary resources. As a result they are able to offer their products at a cheaper price.</a:t>
            </a:r>
          </a:p>
          <a:p>
            <a:r>
              <a:rPr lang="en-GB" sz="1200" b="0" i="0" u="none" strike="noStrike" kern="1200" baseline="0" dirty="0" smtClean="0">
                <a:solidFill>
                  <a:schemeClr val="tx1"/>
                </a:solidFill>
                <a:latin typeface="+mn-lt"/>
                <a:ea typeface="+mn-ea"/>
                <a:cs typeface="+mn-cs"/>
              </a:rPr>
              <a:t>Innovators are then under heavy pressure and may be driven out of business, while competitors get a free ride on the back of their creativity.</a:t>
            </a:r>
          </a:p>
          <a:p>
            <a:r>
              <a:rPr lang="en-GB" sz="1200" b="0" i="0" u="none" strike="noStrike" kern="1200" baseline="0" dirty="0" smtClean="0">
                <a:solidFill>
                  <a:schemeClr val="tx1"/>
                </a:solidFill>
                <a:latin typeface="+mn-lt"/>
                <a:ea typeface="+mn-ea"/>
                <a:cs typeface="+mn-cs"/>
              </a:rPr>
              <a:t>The IP system is there to help innovators protect their inventions, designs, brands, artistic works, and so on. It provides them with ownership over their work and the rights to exclude competitors from the production, import or sale of infringing goods.</a:t>
            </a:r>
            <a:endParaRPr lang="en-US" b="1" dirty="0" smtClean="0"/>
          </a:p>
        </p:txBody>
      </p:sp>
      <p:sp>
        <p:nvSpPr>
          <p:cNvPr id="192516" name="Foliennummernplatzhalter 3"/>
          <p:cNvSpPr txBox="1">
            <a:spLocks noGrp="1"/>
          </p:cNvSpPr>
          <p:nvPr/>
        </p:nvSpPr>
        <p:spPr bwMode="auto">
          <a:xfrm>
            <a:off x="3819521" y="9386954"/>
            <a:ext cx="2922672" cy="492113"/>
          </a:xfrm>
          <a:prstGeom prst="rect">
            <a:avLst/>
          </a:prstGeom>
          <a:noFill/>
          <a:ln w="9525">
            <a:noFill/>
            <a:miter lim="800000"/>
            <a:headEnd/>
            <a:tailEnd/>
          </a:ln>
        </p:spPr>
        <p:txBody>
          <a:bodyPr lIns="91854" tIns="45927" rIns="91854" bIns="45927" anchor="b"/>
          <a:lstStyle/>
          <a:p>
            <a:pPr algn="r" defTabSz="878432"/>
            <a:fld id="{8F03F910-12FD-4094-8CD6-339C4053FC25}" type="slidenum">
              <a:rPr lang="de-DE" sz="1300"/>
              <a:pPr algn="r" defTabSz="878432"/>
              <a:t>9</a:t>
            </a:fld>
            <a:endParaRPr lang="de-DE"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EPO">
    <p:spTree>
      <p:nvGrpSpPr>
        <p:cNvPr id="1" name=""/>
        <p:cNvGrpSpPr/>
        <p:nvPr/>
      </p:nvGrpSpPr>
      <p:grpSpPr>
        <a:xfrm>
          <a:off x="0" y="0"/>
          <a:ext cx="0" cy="0"/>
          <a:chOff x="0" y="0"/>
          <a:chExt cx="0" cy="0"/>
        </a:xfrm>
      </p:grpSpPr>
      <p:sp>
        <p:nvSpPr>
          <p:cNvPr id="3" name="Rectangle 14"/>
          <p:cNvSpPr>
            <a:spLocks noChangeArrowheads="1"/>
          </p:cNvSpPr>
          <p:nvPr/>
        </p:nvSpPr>
        <p:spPr bwMode="auto">
          <a:xfrm>
            <a:off x="0" y="6021388"/>
            <a:ext cx="9144000" cy="836612"/>
          </a:xfrm>
          <a:prstGeom prst="rect">
            <a:avLst/>
          </a:prstGeom>
          <a:solidFill>
            <a:schemeClr val="tx1"/>
          </a:solidFill>
          <a:ln>
            <a:noFill/>
          </a:ln>
          <a:effectLst/>
          <a:extLst/>
        </p:spPr>
        <p:txBody>
          <a:bodyPr wrap="none" anchor="ctr"/>
          <a:lstStyle/>
          <a:p>
            <a:pPr>
              <a:defRPr/>
            </a:pPr>
            <a:endParaRPr lang="en-GB"/>
          </a:p>
        </p:txBody>
      </p:sp>
      <p:pic>
        <p:nvPicPr>
          <p:cNvPr id="4" name="Picture 9" descr="EPO_rgb_300dpi"/>
          <p:cNvPicPr>
            <a:picLocks noChangeAspect="1" noChangeArrowheads="1"/>
          </p:cNvPicPr>
          <p:nvPr/>
        </p:nvPicPr>
        <p:blipFill>
          <a:blip r:embed="rId2"/>
          <a:srcRect/>
          <a:stretch>
            <a:fillRect/>
          </a:stretch>
        </p:blipFill>
        <p:spPr bwMode="auto">
          <a:xfrm>
            <a:off x="2325068" y="188913"/>
            <a:ext cx="1166812" cy="584200"/>
          </a:xfrm>
          <a:prstGeom prst="rect">
            <a:avLst/>
          </a:prstGeom>
          <a:noFill/>
          <a:ln w="9525">
            <a:noFill/>
            <a:miter lim="800000"/>
            <a:headEnd/>
            <a:tailEnd/>
          </a:ln>
        </p:spPr>
      </p:pic>
      <p:sp>
        <p:nvSpPr>
          <p:cNvPr id="5" name="Text Box 15"/>
          <p:cNvSpPr txBox="1">
            <a:spLocks noChangeArrowheads="1"/>
          </p:cNvSpPr>
          <p:nvPr/>
        </p:nvSpPr>
        <p:spPr bwMode="auto">
          <a:xfrm>
            <a:off x="0" y="6165850"/>
            <a:ext cx="9144000" cy="519113"/>
          </a:xfrm>
          <a:prstGeom prst="rect">
            <a:avLst/>
          </a:prstGeom>
          <a:noFill/>
          <a:ln>
            <a:noFill/>
          </a:ln>
          <a:effectLst/>
          <a:extLst/>
        </p:spPr>
        <p:txBody>
          <a:bodyPr>
            <a:spAutoFit/>
          </a:bodyPr>
          <a:lstStyle/>
          <a:p>
            <a:pPr algn="ctr">
              <a:spcBef>
                <a:spcPct val="50000"/>
              </a:spcBef>
              <a:defRPr/>
            </a:pPr>
            <a:r>
              <a:rPr lang="en-GB" sz="2800" b="1">
                <a:solidFill>
                  <a:schemeClr val="bg1"/>
                </a:solidFill>
              </a:rPr>
              <a:t>Intellectual Property Teaching Kit</a:t>
            </a:r>
          </a:p>
        </p:txBody>
      </p:sp>
      <p:sp>
        <p:nvSpPr>
          <p:cNvPr id="4098" name="Rectangle 2"/>
          <p:cNvSpPr>
            <a:spLocks noGrp="1" noChangeArrowheads="1"/>
          </p:cNvSpPr>
          <p:nvPr>
            <p:ph type="ctrTitle"/>
          </p:nvPr>
        </p:nvSpPr>
        <p:spPr>
          <a:xfrm>
            <a:off x="611188" y="1881188"/>
            <a:ext cx="7921625" cy="3095625"/>
          </a:xfrm>
        </p:spPr>
        <p:txBody>
          <a:bodyPr anchor="ctr" anchorCtr="1"/>
          <a:lstStyle>
            <a:lvl1pPr algn="ctr">
              <a:defRPr sz="3600">
                <a:solidFill>
                  <a:schemeClr val="tx1"/>
                </a:solidFill>
              </a:defRPr>
            </a:lvl1pPr>
          </a:lstStyle>
          <a:p>
            <a:pPr lvl="0"/>
            <a:r>
              <a:rPr lang="en-US" noProof="0" smtClean="0"/>
              <a:t>Click to edit Master title style</a:t>
            </a:r>
            <a:endParaRPr lang="de-DE" noProof="0" smtClean="0"/>
          </a:p>
        </p:txBody>
      </p:sp>
      <p:pic>
        <p:nvPicPr>
          <p:cNvPr id="1026" name="Picture 2" descr="C:\Users\AF03589\Desktop\EUIPO-E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89129" y="188913"/>
            <a:ext cx="2143111" cy="58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1"/>
          <p:cNvSpPr>
            <a:spLocks noChangeArrowheads="1"/>
          </p:cNvSpPr>
          <p:nvPr userDrawn="1"/>
        </p:nvSpPr>
        <p:spPr bwMode="auto">
          <a:xfrm>
            <a:off x="0" y="6453188"/>
            <a:ext cx="9144000" cy="404812"/>
          </a:xfrm>
          <a:prstGeom prst="rect">
            <a:avLst/>
          </a:prstGeom>
          <a:solidFill>
            <a:srgbClr val="ABBECD"/>
          </a:solidFill>
          <a:ln w="9525">
            <a:noFill/>
            <a:miter lim="800000"/>
            <a:headEnd/>
            <a:tailEnd/>
          </a:ln>
        </p:spPr>
        <p:txBody>
          <a:bodyPr wrap="none" anchor="ctr"/>
          <a:lstStyle/>
          <a:p>
            <a:pPr>
              <a:defRPr/>
            </a:pPr>
            <a:endParaRPr lang="en-GB"/>
          </a:p>
        </p:txBody>
      </p:sp>
      <p:sp>
        <p:nvSpPr>
          <p:cNvPr id="6" name="Slide Number Placeholder 4"/>
          <p:cNvSpPr>
            <a:spLocks noGrp="1"/>
          </p:cNvSpPr>
          <p:nvPr>
            <p:ph type="sldNum" sz="quarter" idx="11"/>
          </p:nvPr>
        </p:nvSpPr>
        <p:spPr/>
        <p:txBody>
          <a:bodyPr/>
          <a:lstStyle>
            <a:lvl1pPr>
              <a:defRPr/>
            </a:lvl1pPr>
          </a:lstStyle>
          <a:p>
            <a:pPr>
              <a:defRPr/>
            </a:pPr>
            <a:fld id="{43D8F774-6C40-4DA1-AAE6-01B9F3552A71}" type="slidenum">
              <a:rPr lang="de-DE"/>
              <a:pPr>
                <a:defRPr/>
              </a:pPr>
              <a:t>‹#›</a:t>
            </a:fld>
            <a:endParaRPr lang="de-DE" dirty="0"/>
          </a:p>
        </p:txBody>
      </p:sp>
      <p:sp>
        <p:nvSpPr>
          <p:cNvPr id="8" name="Footer Placeholder 7"/>
          <p:cNvSpPr>
            <a:spLocks noGrp="1"/>
          </p:cNvSpPr>
          <p:nvPr>
            <p:ph type="ftr" sz="quarter" idx="12"/>
          </p:nvPr>
        </p:nvSpPr>
        <p:spPr/>
        <p:txBody>
          <a:bodyPr/>
          <a:lstStyle/>
          <a:p>
            <a:pPr>
              <a:defRPr/>
            </a:pPr>
            <a:r>
              <a:rPr lang="en-GB" dirty="0" smtClean="0"/>
              <a:t>Intellectual Property Teaching Kit</a:t>
            </a:r>
            <a:endParaRPr lang="en-GB" dirty="0"/>
          </a:p>
        </p:txBody>
      </p:sp>
      <p:sp>
        <p:nvSpPr>
          <p:cNvPr id="9" name="Title 8"/>
          <p:cNvSpPr>
            <a:spLocks noGrp="1"/>
          </p:cNvSpPr>
          <p:nvPr>
            <p:ph type="title"/>
          </p:nvPr>
        </p:nvSpPr>
        <p:spPr/>
        <p:txBody>
          <a:bodyPr/>
          <a:lstStyle/>
          <a:p>
            <a:r>
              <a:rPr lang="en-US" smtClean="0"/>
              <a:t>Click to edit Master title style</a:t>
            </a:r>
            <a:endParaRPr lang="en-GB"/>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bwMode="auto">
          <a:xfrm>
            <a:off x="611188" y="404813"/>
            <a:ext cx="7921625" cy="936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Title 24 pt Arial, if possible only one line,</a:t>
            </a:r>
            <a:br>
              <a:rPr lang="de-DE" smtClean="0"/>
            </a:br>
            <a:r>
              <a:rPr lang="de-DE" smtClean="0"/>
              <a:t>if neccessary two lines max.</a:t>
            </a:r>
          </a:p>
        </p:txBody>
      </p:sp>
      <p:sp>
        <p:nvSpPr>
          <p:cNvPr id="3077" name="Rectangle 5"/>
          <p:cNvSpPr>
            <a:spLocks noGrp="1" noChangeArrowheads="1"/>
          </p:cNvSpPr>
          <p:nvPr>
            <p:ph type="body" idx="1"/>
          </p:nvPr>
        </p:nvSpPr>
        <p:spPr bwMode="auto">
          <a:xfrm>
            <a:off x="611188" y="1620838"/>
            <a:ext cx="7921625" cy="4464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Body text Arial 20 pt</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 name="Footer Placeholder 3"/>
          <p:cNvSpPr>
            <a:spLocks noGrp="1"/>
          </p:cNvSpPr>
          <p:nvPr>
            <p:ph type="ftr" sz="quarter" idx="3"/>
          </p:nvPr>
        </p:nvSpPr>
        <p:spPr bwMode="auto">
          <a:xfrm>
            <a:off x="611188" y="6553200"/>
            <a:ext cx="5408612" cy="304800"/>
          </a:xfrm>
          <a:prstGeom prst="rect">
            <a:avLst/>
          </a:prstGeom>
          <a:extLst/>
        </p:spPr>
        <p:txBody>
          <a:bodyPr vert="horz" wrap="square" lIns="0" tIns="0" rIns="0" bIns="0" numCol="1" anchor="t" anchorCtr="0" compatLnSpc="1">
            <a:prstTxWarp prst="textNoShape">
              <a:avLst/>
            </a:prstTxWarp>
          </a:bodyPr>
          <a:lstStyle>
            <a:lvl1pPr>
              <a:defRPr sz="1200"/>
            </a:lvl1pPr>
          </a:lstStyle>
          <a:p>
            <a:pPr>
              <a:defRPr/>
            </a:pPr>
            <a:r>
              <a:rPr lang="en-GB" dirty="0" smtClean="0"/>
              <a:t>Intellectual Property Teaching Kit</a:t>
            </a:r>
            <a:endParaRPr lang="en-GB" dirty="0"/>
          </a:p>
        </p:txBody>
      </p:sp>
      <p:sp>
        <p:nvSpPr>
          <p:cNvPr id="9" name="Slide Number Placeholder 4"/>
          <p:cNvSpPr>
            <a:spLocks noGrp="1"/>
          </p:cNvSpPr>
          <p:nvPr>
            <p:ph type="sldNum" sz="quarter" idx="4"/>
          </p:nvPr>
        </p:nvSpPr>
        <p:spPr bwMode="auto">
          <a:xfrm>
            <a:off x="7740650" y="6524625"/>
            <a:ext cx="755650" cy="217488"/>
          </a:xfrm>
          <a:prstGeom prst="rect">
            <a:avLst/>
          </a:prstGeom>
          <a:extLst/>
        </p:spPr>
        <p:txBody>
          <a:bodyPr vert="horz" wrap="square" lIns="0" tIns="0" rIns="0" bIns="0" numCol="1" anchor="ctr" anchorCtr="0" compatLnSpc="1">
            <a:prstTxWarp prst="textNoShape">
              <a:avLst/>
            </a:prstTxWarp>
          </a:bodyPr>
          <a:lstStyle>
            <a:lvl1pPr algn="r">
              <a:defRPr sz="1200"/>
            </a:lvl1pPr>
          </a:lstStyle>
          <a:p>
            <a:pPr>
              <a:defRPr/>
            </a:pPr>
            <a:fld id="{9E8D0CA7-B293-430D-B59A-4B817A76F45D}"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Lst>
  <p:hf sldNum="0" hdr="0" dt="0"/>
  <p:txStyles>
    <p:titleStyle>
      <a:lvl1pPr algn="l" rtl="0" eaLnBrk="0" fontAlgn="base" hangingPunct="0">
        <a:spcBef>
          <a:spcPct val="0"/>
        </a:spcBef>
        <a:spcAft>
          <a:spcPct val="0"/>
        </a:spcAft>
        <a:defRPr sz="2400" b="1">
          <a:solidFill>
            <a:srgbClr val="404B56"/>
          </a:solidFill>
          <a:latin typeface="+mj-lt"/>
          <a:ea typeface="+mj-ea"/>
          <a:cs typeface="+mj-cs"/>
        </a:defRPr>
      </a:lvl1pPr>
      <a:lvl2pPr algn="l" rtl="0" eaLnBrk="0" fontAlgn="base" hangingPunct="0">
        <a:spcBef>
          <a:spcPct val="0"/>
        </a:spcBef>
        <a:spcAft>
          <a:spcPct val="0"/>
        </a:spcAft>
        <a:defRPr sz="2400" b="1">
          <a:solidFill>
            <a:srgbClr val="404B56"/>
          </a:solidFill>
          <a:latin typeface="Arial" charset="0"/>
        </a:defRPr>
      </a:lvl2pPr>
      <a:lvl3pPr algn="l" rtl="0" eaLnBrk="0" fontAlgn="base" hangingPunct="0">
        <a:spcBef>
          <a:spcPct val="0"/>
        </a:spcBef>
        <a:spcAft>
          <a:spcPct val="0"/>
        </a:spcAft>
        <a:defRPr sz="2400" b="1">
          <a:solidFill>
            <a:srgbClr val="404B56"/>
          </a:solidFill>
          <a:latin typeface="Arial" charset="0"/>
        </a:defRPr>
      </a:lvl3pPr>
      <a:lvl4pPr algn="l" rtl="0" eaLnBrk="0" fontAlgn="base" hangingPunct="0">
        <a:spcBef>
          <a:spcPct val="0"/>
        </a:spcBef>
        <a:spcAft>
          <a:spcPct val="0"/>
        </a:spcAft>
        <a:defRPr sz="2400" b="1">
          <a:solidFill>
            <a:srgbClr val="404B56"/>
          </a:solidFill>
          <a:latin typeface="Arial" charset="0"/>
        </a:defRPr>
      </a:lvl4pPr>
      <a:lvl5pPr algn="l" rtl="0" eaLnBrk="0" fontAlgn="base" hangingPunct="0">
        <a:spcBef>
          <a:spcPct val="0"/>
        </a:spcBef>
        <a:spcAft>
          <a:spcPct val="0"/>
        </a:spcAft>
        <a:defRPr sz="2400" b="1">
          <a:solidFill>
            <a:srgbClr val="404B56"/>
          </a:solidFill>
          <a:latin typeface="Arial" charset="0"/>
        </a:defRPr>
      </a:lvl5pPr>
      <a:lvl6pPr marL="457200" algn="l" rtl="0" eaLnBrk="1" fontAlgn="base" hangingPunct="1">
        <a:spcBef>
          <a:spcPct val="0"/>
        </a:spcBef>
        <a:spcAft>
          <a:spcPct val="0"/>
        </a:spcAft>
        <a:defRPr sz="2400" b="1">
          <a:solidFill>
            <a:srgbClr val="404B56"/>
          </a:solidFill>
          <a:latin typeface="Arial" charset="0"/>
        </a:defRPr>
      </a:lvl6pPr>
      <a:lvl7pPr marL="914400" algn="l" rtl="0" eaLnBrk="1" fontAlgn="base" hangingPunct="1">
        <a:spcBef>
          <a:spcPct val="0"/>
        </a:spcBef>
        <a:spcAft>
          <a:spcPct val="0"/>
        </a:spcAft>
        <a:defRPr sz="2400" b="1">
          <a:solidFill>
            <a:srgbClr val="404B56"/>
          </a:solidFill>
          <a:latin typeface="Arial" charset="0"/>
        </a:defRPr>
      </a:lvl7pPr>
      <a:lvl8pPr marL="1371600" algn="l" rtl="0" eaLnBrk="1" fontAlgn="base" hangingPunct="1">
        <a:spcBef>
          <a:spcPct val="0"/>
        </a:spcBef>
        <a:spcAft>
          <a:spcPct val="0"/>
        </a:spcAft>
        <a:defRPr sz="2400" b="1">
          <a:solidFill>
            <a:srgbClr val="404B56"/>
          </a:solidFill>
          <a:latin typeface="Arial" charset="0"/>
        </a:defRPr>
      </a:lvl8pPr>
      <a:lvl9pPr marL="1828800" algn="l" rtl="0" eaLnBrk="1" fontAlgn="base" hangingPunct="1">
        <a:spcBef>
          <a:spcPct val="0"/>
        </a:spcBef>
        <a:spcAft>
          <a:spcPct val="0"/>
        </a:spcAft>
        <a:defRPr sz="2400" b="1">
          <a:solidFill>
            <a:srgbClr val="404B56"/>
          </a:solidFill>
          <a:latin typeface="Arial" charset="0"/>
        </a:defRPr>
      </a:lvl9pPr>
    </p:titleStyle>
    <p:bodyStyle>
      <a:lvl1pPr marL="269875" indent="-269875"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534988" indent="-263525" algn="l" rtl="0" eaLnBrk="0" fontAlgn="base" hangingPunct="0">
        <a:spcBef>
          <a:spcPct val="20000"/>
        </a:spcBef>
        <a:spcAft>
          <a:spcPct val="0"/>
        </a:spcAft>
        <a:buChar char="–"/>
        <a:defRPr sz="2000">
          <a:solidFill>
            <a:schemeClr val="tx1"/>
          </a:solidFill>
          <a:latin typeface="+mn-lt"/>
        </a:defRPr>
      </a:lvl2pPr>
      <a:lvl3pPr marL="806450" indent="-269875" algn="l" rtl="0" eaLnBrk="0" fontAlgn="base" hangingPunct="0">
        <a:spcBef>
          <a:spcPct val="20000"/>
        </a:spcBef>
        <a:spcAft>
          <a:spcPct val="0"/>
        </a:spcAft>
        <a:buChar char="•"/>
        <a:defRPr sz="2000">
          <a:solidFill>
            <a:schemeClr val="tx1"/>
          </a:solidFill>
          <a:latin typeface="+mn-lt"/>
        </a:defRPr>
      </a:lvl3pPr>
      <a:lvl4pPr marL="1076325" indent="-268288" algn="l" rtl="0" eaLnBrk="0" fontAlgn="base" hangingPunct="0">
        <a:spcBef>
          <a:spcPct val="20000"/>
        </a:spcBef>
        <a:spcAft>
          <a:spcPct val="0"/>
        </a:spcAft>
        <a:buChar char="–"/>
        <a:defRPr sz="2000">
          <a:solidFill>
            <a:schemeClr val="tx1"/>
          </a:solidFill>
          <a:latin typeface="+mn-lt"/>
        </a:defRPr>
      </a:lvl4pPr>
      <a:lvl5pPr marL="1346200" indent="-268288" algn="l" rtl="0" eaLnBrk="0" fontAlgn="base" hangingPunct="0">
        <a:spcBef>
          <a:spcPct val="20000"/>
        </a:spcBef>
        <a:spcAft>
          <a:spcPct val="0"/>
        </a:spcAft>
        <a:buChar char="»"/>
        <a:defRPr sz="2000">
          <a:solidFill>
            <a:schemeClr val="tx1"/>
          </a:solidFill>
          <a:latin typeface="+mn-lt"/>
        </a:defRPr>
      </a:lvl5pPr>
      <a:lvl6pPr marL="1803400" indent="-268288" algn="l" rtl="0" eaLnBrk="1" fontAlgn="base" hangingPunct="1">
        <a:spcBef>
          <a:spcPct val="20000"/>
        </a:spcBef>
        <a:spcAft>
          <a:spcPct val="0"/>
        </a:spcAft>
        <a:buChar char="»"/>
        <a:defRPr sz="2000">
          <a:solidFill>
            <a:schemeClr val="tx1"/>
          </a:solidFill>
          <a:latin typeface="+mn-lt"/>
        </a:defRPr>
      </a:lvl6pPr>
      <a:lvl7pPr marL="2260600" indent="-268288" algn="l" rtl="0" eaLnBrk="1" fontAlgn="base" hangingPunct="1">
        <a:spcBef>
          <a:spcPct val="20000"/>
        </a:spcBef>
        <a:spcAft>
          <a:spcPct val="0"/>
        </a:spcAft>
        <a:buChar char="»"/>
        <a:defRPr sz="2000">
          <a:solidFill>
            <a:schemeClr val="tx1"/>
          </a:solidFill>
          <a:latin typeface="+mn-lt"/>
        </a:defRPr>
      </a:lvl7pPr>
      <a:lvl8pPr marL="2717800" indent="-268288" algn="l" rtl="0" eaLnBrk="1" fontAlgn="base" hangingPunct="1">
        <a:spcBef>
          <a:spcPct val="20000"/>
        </a:spcBef>
        <a:spcAft>
          <a:spcPct val="0"/>
        </a:spcAft>
        <a:buChar char="»"/>
        <a:defRPr sz="2000">
          <a:solidFill>
            <a:schemeClr val="tx1"/>
          </a:solidFill>
          <a:latin typeface="+mn-lt"/>
        </a:defRPr>
      </a:lvl8pPr>
      <a:lvl9pPr marL="3175000" indent="-268288"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b="0" i="1" smtClean="0">
                <a:latin typeface="Arial" charset="0"/>
              </a:rPr>
              <a:t/>
            </a:r>
            <a:br>
              <a:rPr lang="en-GB" b="0" i="1" smtClean="0">
                <a:latin typeface="Arial" charset="0"/>
              </a:rPr>
            </a:br>
            <a:r>
              <a:rPr lang="en-GB" b="0" i="1" smtClean="0">
                <a:latin typeface="Arial" charset="0"/>
              </a:rPr>
              <a:t/>
            </a:r>
            <a:br>
              <a:rPr lang="en-GB" b="0" i="1" smtClean="0">
                <a:latin typeface="Arial" charset="0"/>
              </a:rPr>
            </a:br>
            <a:r>
              <a:rPr lang="en-GB" smtClean="0">
                <a:latin typeface="Arial" charset="0"/>
              </a:rPr>
              <a:t>Introduction to IP</a:t>
            </a:r>
            <a:r>
              <a:rPr lang="en-GB" b="0" i="1" smtClean="0">
                <a:latin typeface="Arial" charset="0"/>
              </a:rPr>
              <a:t/>
            </a:r>
            <a:br>
              <a:rPr lang="en-GB" b="0" i="1" smtClean="0">
                <a:latin typeface="Arial" charset="0"/>
              </a:rPr>
            </a:br>
            <a:r>
              <a:rPr lang="en-GB" smtClean="0">
                <a:latin typeface="Arial" charset="0"/>
              </a:rPr>
              <a:t/>
            </a:r>
            <a:br>
              <a:rPr lang="en-GB" smtClean="0">
                <a:latin typeface="Arial" charset="0"/>
              </a:rPr>
            </a:br>
            <a:r>
              <a:rPr lang="en-GB" sz="2400" b="0" i="1" smtClean="0">
                <a:latin typeface="Arial" charset="0"/>
              </a:rPr>
              <a:t/>
            </a:r>
            <a:br>
              <a:rPr lang="en-GB" sz="2400" b="0" i="1" smtClean="0">
                <a:latin typeface="Arial" charset="0"/>
              </a:rPr>
            </a:br>
            <a:endParaRPr lang="en-GB" sz="2400" b="0" i="1" smtClean="0">
              <a:latin typeface="Arial" charset="0"/>
            </a:endParaRPr>
          </a:p>
        </p:txBody>
      </p:sp>
      <p:sp>
        <p:nvSpPr>
          <p:cNvPr id="8196"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solidFill>
                  <a:schemeClr val="bg1"/>
                </a:solidFill>
              </a:rPr>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1188" y="4406900"/>
            <a:ext cx="7883525" cy="1362075"/>
          </a:xfrm>
        </p:spPr>
        <p:txBody>
          <a:bodyPr/>
          <a:lstStyle/>
          <a:p>
            <a:pPr eaLnBrk="1" hangingPunct="1"/>
            <a:r>
              <a:rPr lang="en-GB" sz="4000" smtClean="0">
                <a:latin typeface="Arial" charset="0"/>
              </a:rPr>
              <a:t>PATENTS</a:t>
            </a:r>
          </a:p>
        </p:txBody>
      </p:sp>
      <p:sp>
        <p:nvSpPr>
          <p:cNvPr id="15365"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2D4E22F1-AF00-406C-92F1-DA59F7FCDA0E}" type="slidenum">
              <a:rPr lang="de-DE" sz="1200"/>
              <a:pPr algn="r"/>
              <a:t>10</a:t>
            </a:fld>
            <a:endParaRPr lang="de-DE" sz="1200"/>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What is a patent?</a:t>
            </a:r>
          </a:p>
        </p:txBody>
      </p:sp>
      <p:sp>
        <p:nvSpPr>
          <p:cNvPr id="125955" name="Rectangle 3"/>
          <p:cNvSpPr>
            <a:spLocks noGrp="1" noChangeArrowheads="1"/>
          </p:cNvSpPr>
          <p:nvPr>
            <p:ph idx="1"/>
          </p:nvPr>
        </p:nvSpPr>
        <p:spPr>
          <a:xfrm>
            <a:off x="3708400" y="979488"/>
            <a:ext cx="5184775" cy="3097212"/>
          </a:xfrm>
        </p:spPr>
        <p:txBody>
          <a:bodyPr lIns="91440" tIns="45720" rIns="91440" bIns="45720"/>
          <a:lstStyle/>
          <a:p>
            <a:pPr marL="263525" indent="-263525" eaLnBrk="1" hangingPunct="1"/>
            <a:r>
              <a:rPr lang="en-GB" altLang="de-DE" sz="1800" smtClean="0">
                <a:latin typeface="Arial" charset="0"/>
              </a:rPr>
              <a:t>A legal title which grants the holder</a:t>
            </a:r>
          </a:p>
          <a:p>
            <a:pPr marL="508000" lvl="1" indent="-242888" eaLnBrk="1" hangingPunct="1"/>
            <a:r>
              <a:rPr lang="en-GB" altLang="de-DE" sz="1800" smtClean="0">
                <a:latin typeface="Arial" charset="0"/>
              </a:rPr>
              <a:t>the exclusive</a:t>
            </a:r>
            <a:r>
              <a:rPr lang="en-GB" sz="1800" smtClean="0">
                <a:latin typeface="Arial" charset="0"/>
              </a:rPr>
              <a:t> right to prevent others from making, using or offering for sale, selling or importing a product that infringes his patent without his authorisation</a:t>
            </a:r>
          </a:p>
          <a:p>
            <a:pPr marL="508000" lvl="1" indent="-242888" eaLnBrk="1" hangingPunct="1"/>
            <a:r>
              <a:rPr lang="en-GB" sz="1800" smtClean="0">
                <a:latin typeface="Arial" charset="0"/>
              </a:rPr>
              <a:t>in countries for which the patent was granted</a:t>
            </a:r>
          </a:p>
          <a:p>
            <a:pPr marL="508000" lvl="1" indent="-242888" eaLnBrk="1" hangingPunct="1"/>
            <a:r>
              <a:rPr lang="en-GB" sz="1800" smtClean="0">
                <a:latin typeface="Arial" charset="0"/>
              </a:rPr>
              <a:t>for a limited time (up to 20 years).</a:t>
            </a:r>
          </a:p>
          <a:p>
            <a:pPr marL="263525" indent="-263525" eaLnBrk="1" hangingPunct="1"/>
            <a:r>
              <a:rPr lang="en-GB" sz="1800" smtClean="0">
                <a:latin typeface="Arial" charset="0"/>
              </a:rPr>
              <a:t>In return for this protection, the holder has to disclose the invention to the public.</a:t>
            </a:r>
          </a:p>
          <a:p>
            <a:pPr marL="263525" indent="-263525" eaLnBrk="1" hangingPunct="1"/>
            <a:endParaRPr lang="en-GB" sz="1800" smtClean="0">
              <a:latin typeface="Arial" charset="0"/>
            </a:endParaRPr>
          </a:p>
          <a:p>
            <a:pPr marL="263525" indent="-263525" eaLnBrk="1" hangingPunct="1"/>
            <a:endParaRPr lang="en-GB" sz="1800" smtClean="0">
              <a:latin typeface="Arial" charset="0"/>
            </a:endParaRPr>
          </a:p>
          <a:p>
            <a:pPr marL="263525" indent="-263525" eaLnBrk="1" hangingPunct="1"/>
            <a:endParaRPr lang="en-GB" sz="1800" smtClean="0">
              <a:solidFill>
                <a:srgbClr val="B30B00"/>
              </a:solidFill>
              <a:latin typeface="Arial" charset="0"/>
            </a:endParaRPr>
          </a:p>
        </p:txBody>
      </p:sp>
      <p:grpSp>
        <p:nvGrpSpPr>
          <p:cNvPr id="125956" name="Group 4"/>
          <p:cNvGrpSpPr>
            <a:grpSpLocks noChangeAspect="1"/>
          </p:cNvGrpSpPr>
          <p:nvPr/>
        </p:nvGrpSpPr>
        <p:grpSpPr bwMode="auto">
          <a:xfrm>
            <a:off x="827088" y="1268413"/>
            <a:ext cx="2309812" cy="3681412"/>
            <a:chOff x="472" y="754"/>
            <a:chExt cx="1819" cy="2899"/>
          </a:xfrm>
        </p:grpSpPr>
        <p:sp>
          <p:nvSpPr>
            <p:cNvPr id="125957" name="Rectangle 3"/>
            <p:cNvSpPr>
              <a:spLocks noChangeAspect="1" noChangeArrowheads="1"/>
            </p:cNvSpPr>
            <p:nvPr/>
          </p:nvSpPr>
          <p:spPr bwMode="auto">
            <a:xfrm>
              <a:off x="472" y="754"/>
              <a:ext cx="1819" cy="2899"/>
            </a:xfrm>
            <a:prstGeom prst="rect">
              <a:avLst/>
            </a:prstGeom>
            <a:solidFill>
              <a:schemeClr val="bg1"/>
            </a:solidFill>
            <a:ln w="6350" algn="ctr">
              <a:solidFill>
                <a:schemeClr val="bg2"/>
              </a:solidFill>
              <a:miter lim="800000"/>
              <a:headEnd/>
              <a:tailEnd/>
            </a:ln>
          </p:spPr>
          <p:txBody>
            <a:bodyPr wrap="none" anchor="ctr"/>
            <a:lstStyle/>
            <a:p>
              <a:pPr algn="ctr">
                <a:spcBef>
                  <a:spcPct val="50000"/>
                </a:spcBef>
                <a:buFont typeface="Wingdings" pitchFamily="2" charset="2"/>
                <a:buNone/>
              </a:pPr>
              <a:endParaRPr lang="de-DE" sz="2000">
                <a:solidFill>
                  <a:schemeClr val="bg1"/>
                </a:solidFill>
              </a:endParaRPr>
            </a:p>
          </p:txBody>
        </p:sp>
        <p:pic>
          <p:nvPicPr>
            <p:cNvPr id="125958" name="Picture 7" descr="remote setting up"/>
            <p:cNvPicPr>
              <a:picLocks noChangeAspect="1" noChangeArrowheads="1"/>
            </p:cNvPicPr>
            <p:nvPr/>
          </p:nvPicPr>
          <p:blipFill>
            <a:blip r:embed="rId3"/>
            <a:srcRect t="1137" r="2097" b="1137"/>
            <a:stretch>
              <a:fillRect/>
            </a:stretch>
          </p:blipFill>
          <p:spPr bwMode="auto">
            <a:xfrm>
              <a:off x="491" y="787"/>
              <a:ext cx="1724" cy="2837"/>
            </a:xfrm>
            <a:prstGeom prst="rect">
              <a:avLst/>
            </a:prstGeom>
            <a:solidFill>
              <a:srgbClr val="000000"/>
            </a:solidFill>
            <a:ln w="9525">
              <a:noFill/>
              <a:miter lim="800000"/>
              <a:headEnd/>
              <a:tailEnd/>
            </a:ln>
          </p:spPr>
        </p:pic>
      </p:grpSp>
      <p:sp>
        <p:nvSpPr>
          <p:cNvPr id="125959"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AD68AEBA-CD99-4AD8-9790-5A955169606F}" type="slidenum">
              <a:rPr lang="de-DE" sz="1200"/>
              <a:pPr algn="r"/>
              <a:t>11</a:t>
            </a:fld>
            <a:endParaRPr lang="de-DE" sz="1200"/>
          </a:p>
        </p:txBody>
      </p:sp>
      <p:grpSp>
        <p:nvGrpSpPr>
          <p:cNvPr id="125961" name="Group 9"/>
          <p:cNvGrpSpPr>
            <a:grpSpLocks/>
          </p:cNvGrpSpPr>
          <p:nvPr/>
        </p:nvGrpSpPr>
        <p:grpSpPr bwMode="auto">
          <a:xfrm>
            <a:off x="4344988" y="4191000"/>
            <a:ext cx="4114800" cy="2190750"/>
            <a:chOff x="2737" y="2640"/>
            <a:chExt cx="2592" cy="1380"/>
          </a:xfrm>
        </p:grpSpPr>
        <p:pic>
          <p:nvPicPr>
            <p:cNvPr id="125962" name="Picture 10"/>
            <p:cNvPicPr>
              <a:picLocks noChangeAspect="1" noChangeArrowheads="1"/>
            </p:cNvPicPr>
            <p:nvPr/>
          </p:nvPicPr>
          <p:blipFill>
            <a:blip r:embed="rId4"/>
            <a:srcRect t="9000"/>
            <a:stretch>
              <a:fillRect/>
            </a:stretch>
          </p:blipFill>
          <p:spPr bwMode="auto">
            <a:xfrm>
              <a:off x="2744" y="3358"/>
              <a:ext cx="911" cy="480"/>
            </a:xfrm>
            <a:prstGeom prst="rect">
              <a:avLst/>
            </a:prstGeom>
            <a:noFill/>
          </p:spPr>
        </p:pic>
        <p:pic>
          <p:nvPicPr>
            <p:cNvPr id="125963" name="Picture 11"/>
            <p:cNvPicPr>
              <a:picLocks noChangeAspect="1" noChangeArrowheads="1"/>
            </p:cNvPicPr>
            <p:nvPr/>
          </p:nvPicPr>
          <p:blipFill>
            <a:blip r:embed="rId5"/>
            <a:srcRect t="7767"/>
            <a:stretch>
              <a:fillRect/>
            </a:stretch>
          </p:blipFill>
          <p:spPr bwMode="auto">
            <a:xfrm>
              <a:off x="4518" y="3350"/>
              <a:ext cx="721" cy="488"/>
            </a:xfrm>
            <a:prstGeom prst="rect">
              <a:avLst/>
            </a:prstGeom>
            <a:noFill/>
          </p:spPr>
        </p:pic>
        <p:grpSp>
          <p:nvGrpSpPr>
            <p:cNvPr id="125964" name="Group 12"/>
            <p:cNvGrpSpPr>
              <a:grpSpLocks/>
            </p:cNvGrpSpPr>
            <p:nvPr/>
          </p:nvGrpSpPr>
          <p:grpSpPr bwMode="auto">
            <a:xfrm>
              <a:off x="2835" y="2640"/>
              <a:ext cx="2494" cy="654"/>
              <a:chOff x="2835" y="2640"/>
              <a:chExt cx="2494" cy="654"/>
            </a:xfrm>
          </p:grpSpPr>
          <p:sp>
            <p:nvSpPr>
              <p:cNvPr id="125965" name="Gefaltete Ecke 5"/>
              <p:cNvSpPr>
                <a:spLocks noChangeArrowheads="1"/>
              </p:cNvSpPr>
              <p:nvPr/>
            </p:nvSpPr>
            <p:spPr bwMode="auto">
              <a:xfrm>
                <a:off x="2835" y="2640"/>
                <a:ext cx="861" cy="654"/>
              </a:xfrm>
              <a:prstGeom prst="foldedCorner">
                <a:avLst>
                  <a:gd name="adj" fmla="val 16667"/>
                </a:avLst>
              </a:prstGeom>
              <a:solidFill>
                <a:schemeClr val="bg2"/>
              </a:solidFill>
              <a:ln w="25400" algn="ctr">
                <a:noFill/>
                <a:round/>
                <a:headEnd/>
                <a:tailEnd/>
              </a:ln>
            </p:spPr>
            <p:txBody>
              <a:bodyPr anchor="ctr"/>
              <a:lstStyle/>
              <a:p>
                <a:pPr algn="ctr"/>
                <a:r>
                  <a:rPr lang="en-US">
                    <a:solidFill>
                      <a:srgbClr val="FFFFFF"/>
                    </a:solidFill>
                  </a:rPr>
                  <a:t>Reveal</a:t>
                </a:r>
              </a:p>
              <a:p>
                <a:pPr algn="ctr"/>
                <a:r>
                  <a:rPr lang="en-US">
                    <a:solidFill>
                      <a:srgbClr val="FFFFFF"/>
                    </a:solidFill>
                  </a:rPr>
                  <a:t>invention</a:t>
                </a:r>
              </a:p>
              <a:p>
                <a:pPr algn="ctr"/>
                <a:r>
                  <a:rPr lang="en-US">
                    <a:solidFill>
                      <a:srgbClr val="FFFFFF"/>
                    </a:solidFill>
                  </a:rPr>
                  <a:t>(disclosure)</a:t>
                </a:r>
              </a:p>
            </p:txBody>
          </p:sp>
          <p:sp>
            <p:nvSpPr>
              <p:cNvPr id="125966" name="Gefaltete Ecke 6"/>
              <p:cNvSpPr>
                <a:spLocks noChangeArrowheads="1"/>
              </p:cNvSpPr>
              <p:nvPr/>
            </p:nvSpPr>
            <p:spPr bwMode="auto">
              <a:xfrm>
                <a:off x="4468" y="2640"/>
                <a:ext cx="861" cy="654"/>
              </a:xfrm>
              <a:prstGeom prst="foldedCorner">
                <a:avLst>
                  <a:gd name="adj" fmla="val 16667"/>
                </a:avLst>
              </a:prstGeom>
              <a:solidFill>
                <a:srgbClr val="C02019"/>
              </a:solidFill>
              <a:ln w="25400" algn="ctr">
                <a:noFill/>
                <a:round/>
                <a:headEnd/>
                <a:tailEnd/>
              </a:ln>
            </p:spPr>
            <p:txBody>
              <a:bodyPr anchor="ctr"/>
              <a:lstStyle/>
              <a:p>
                <a:pPr algn="ctr"/>
                <a:r>
                  <a:rPr lang="en-US">
                    <a:solidFill>
                      <a:srgbClr val="FFFFFF"/>
                    </a:solidFill>
                  </a:rPr>
                  <a:t>Get</a:t>
                </a:r>
                <a:r>
                  <a:rPr lang="en-US" b="1">
                    <a:solidFill>
                      <a:srgbClr val="FFFFFF"/>
                    </a:solidFill>
                  </a:rPr>
                  <a:t> </a:t>
                </a:r>
              </a:p>
              <a:p>
                <a:pPr algn="ctr"/>
                <a:r>
                  <a:rPr lang="en-US">
                    <a:solidFill>
                      <a:srgbClr val="FFFFFF"/>
                    </a:solidFill>
                  </a:rPr>
                  <a:t>exclusivity</a:t>
                </a:r>
              </a:p>
              <a:p>
                <a:pPr algn="ctr"/>
                <a:r>
                  <a:rPr lang="en-US">
                    <a:solidFill>
                      <a:srgbClr val="FFFFFF"/>
                    </a:solidFill>
                  </a:rPr>
                  <a:t>(patent)</a:t>
                </a:r>
              </a:p>
            </p:txBody>
          </p:sp>
          <p:sp>
            <p:nvSpPr>
              <p:cNvPr id="125967" name="Line 15"/>
              <p:cNvSpPr>
                <a:spLocks noChangeShapeType="1"/>
              </p:cNvSpPr>
              <p:nvPr/>
            </p:nvSpPr>
            <p:spPr bwMode="auto">
              <a:xfrm>
                <a:off x="3901" y="2840"/>
                <a:ext cx="340" cy="0"/>
              </a:xfrm>
              <a:prstGeom prst="line">
                <a:avLst/>
              </a:prstGeom>
              <a:noFill/>
              <a:ln w="57150">
                <a:solidFill>
                  <a:schemeClr val="tx1"/>
                </a:solidFill>
                <a:round/>
                <a:headEnd/>
                <a:tailEnd type="triangle" w="med" len="med"/>
              </a:ln>
              <a:effectLst/>
            </p:spPr>
            <p:txBody>
              <a:bodyPr/>
              <a:lstStyle/>
              <a:p>
                <a:endParaRPr lang="en-US"/>
              </a:p>
            </p:txBody>
          </p:sp>
          <p:sp>
            <p:nvSpPr>
              <p:cNvPr id="125968" name="Line 16"/>
              <p:cNvSpPr>
                <a:spLocks noChangeShapeType="1"/>
              </p:cNvSpPr>
              <p:nvPr/>
            </p:nvSpPr>
            <p:spPr bwMode="auto">
              <a:xfrm flipH="1">
                <a:off x="3856" y="3067"/>
                <a:ext cx="340" cy="0"/>
              </a:xfrm>
              <a:prstGeom prst="line">
                <a:avLst/>
              </a:prstGeom>
              <a:noFill/>
              <a:ln w="57150">
                <a:solidFill>
                  <a:schemeClr val="accent1"/>
                </a:solidFill>
                <a:round/>
                <a:headEnd/>
                <a:tailEnd type="triangle" w="med" len="med"/>
              </a:ln>
              <a:effectLst/>
            </p:spPr>
            <p:txBody>
              <a:bodyPr/>
              <a:lstStyle/>
              <a:p>
                <a:endParaRPr lang="en-US"/>
              </a:p>
            </p:txBody>
          </p:sp>
        </p:grpSp>
        <p:sp>
          <p:nvSpPr>
            <p:cNvPr id="125969" name="Rectangle 17"/>
            <p:cNvSpPr>
              <a:spLocks noChangeArrowheads="1"/>
            </p:cNvSpPr>
            <p:nvPr/>
          </p:nvSpPr>
          <p:spPr bwMode="auto">
            <a:xfrm>
              <a:off x="2737" y="3808"/>
              <a:ext cx="1033" cy="212"/>
            </a:xfrm>
            <a:prstGeom prst="rect">
              <a:avLst/>
            </a:prstGeom>
            <a:noFill/>
            <a:ln w="9525">
              <a:noFill/>
              <a:miter lim="800000"/>
              <a:headEnd/>
              <a:tailEnd/>
            </a:ln>
            <a:effectLst/>
          </p:spPr>
          <p:txBody>
            <a:bodyPr wrap="none">
              <a:spAutoFit/>
            </a:bodyPr>
            <a:lstStyle/>
            <a:p>
              <a:pPr algn="ctr"/>
              <a:r>
                <a:rPr lang="en-GB" sz="1600"/>
                <a:t>Patent applicant</a:t>
              </a:r>
            </a:p>
          </p:txBody>
        </p:sp>
        <p:sp>
          <p:nvSpPr>
            <p:cNvPr id="125970" name="Rectangle 18"/>
            <p:cNvSpPr>
              <a:spLocks noChangeArrowheads="1"/>
            </p:cNvSpPr>
            <p:nvPr/>
          </p:nvSpPr>
          <p:spPr bwMode="auto">
            <a:xfrm>
              <a:off x="4649" y="3808"/>
              <a:ext cx="463" cy="212"/>
            </a:xfrm>
            <a:prstGeom prst="rect">
              <a:avLst/>
            </a:prstGeom>
            <a:noFill/>
            <a:ln w="9525">
              <a:noFill/>
              <a:miter lim="800000"/>
              <a:headEnd/>
              <a:tailEnd/>
            </a:ln>
            <a:effectLst/>
          </p:spPr>
          <p:txBody>
            <a:bodyPr wrap="none">
              <a:spAutoFit/>
            </a:bodyPr>
            <a:lstStyle/>
            <a:p>
              <a:r>
                <a:rPr lang="en-GB" sz="1600"/>
                <a:t>Public</a:t>
              </a:r>
            </a:p>
          </p:txBody>
        </p:sp>
      </p:grpSp>
      <p:sp>
        <p:nvSpPr>
          <p:cNvPr id="125971" name="Inhaltsplatzhalter 2"/>
          <p:cNvSpPr>
            <a:spLocks/>
          </p:cNvSpPr>
          <p:nvPr/>
        </p:nvSpPr>
        <p:spPr bwMode="auto">
          <a:xfrm>
            <a:off x="755650" y="5300663"/>
            <a:ext cx="3168650" cy="719137"/>
          </a:xfrm>
          <a:prstGeom prst="rect">
            <a:avLst/>
          </a:prstGeom>
          <a:noFill/>
          <a:ln w="9525">
            <a:noFill/>
            <a:miter lim="800000"/>
            <a:headEnd/>
            <a:tailEnd/>
          </a:ln>
        </p:spPr>
        <p:txBody>
          <a:bodyPr/>
          <a:lstStyle/>
          <a:p>
            <a:pPr eaLnBrk="0" hangingPunct="0">
              <a:spcBef>
                <a:spcPct val="20000"/>
              </a:spcBef>
              <a:buFont typeface="Wingdings" pitchFamily="2" charset="2"/>
              <a:buNone/>
            </a:pPr>
            <a:r>
              <a:rPr lang="en-US"/>
              <a:t>Patents are granted in nearly every country in the world!</a:t>
            </a:r>
            <a:endParaRPr lang="en-US">
              <a:solidFill>
                <a:srgbClr val="404B56"/>
              </a:solidFill>
            </a:endParaRPr>
          </a:p>
          <a:p>
            <a:pPr marL="298450" lvl="1" indent="-288925" eaLnBrk="0" hangingPunct="0">
              <a:spcBef>
                <a:spcPct val="20000"/>
              </a:spcBef>
              <a:buFont typeface="Wingdings" pitchFamily="2" charset="2"/>
              <a:buChar char="ü"/>
            </a:pPr>
            <a:endParaRPr lang="en-US">
              <a:solidFill>
                <a:srgbClr val="404B56"/>
              </a:solidFill>
            </a:endParaRP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8388350" y="6584950"/>
            <a:ext cx="755650" cy="217488"/>
          </a:xfrm>
          <a:prstGeom prst="rect">
            <a:avLst/>
          </a:prstGeom>
          <a:noFill/>
          <a:ln w="9525">
            <a:noFill/>
            <a:miter lim="800000"/>
            <a:headEnd/>
            <a:tailEnd/>
          </a:ln>
        </p:spPr>
        <p:txBody>
          <a:bodyPr anchor="ctr"/>
          <a:lstStyle/>
          <a:p>
            <a:pPr algn="r"/>
            <a:endParaRPr lang="de-DE" sz="1200"/>
          </a:p>
        </p:txBody>
      </p:sp>
      <p:sp>
        <p:nvSpPr>
          <p:cNvPr id="123907" name="Rectangle 2"/>
          <p:cNvSpPr>
            <a:spLocks noGrp="1" noChangeArrowheads="1"/>
          </p:cNvSpPr>
          <p:nvPr>
            <p:ph type="title"/>
          </p:nvPr>
        </p:nvSpPr>
        <p:spPr>
          <a:xfrm>
            <a:off x="611188" y="404813"/>
            <a:ext cx="7921625" cy="936625"/>
          </a:xfrm>
        </p:spPr>
        <p:txBody>
          <a:bodyPr/>
          <a:lstStyle/>
          <a:p>
            <a:pPr eaLnBrk="1" hangingPunct="1"/>
            <a:r>
              <a:rPr lang="en-GB" smtClean="0">
                <a:latin typeface="Arial" charset="0"/>
              </a:rPr>
              <a:t>What exactly can be patented?</a:t>
            </a:r>
            <a:endParaRPr lang="en-US" smtClean="0">
              <a:latin typeface="Arial" charset="0"/>
            </a:endParaRPr>
          </a:p>
        </p:txBody>
      </p:sp>
      <p:sp>
        <p:nvSpPr>
          <p:cNvPr id="12293" name="Inhaltsplatzhalter 2"/>
          <p:cNvSpPr>
            <a:spLocks/>
          </p:cNvSpPr>
          <p:nvPr/>
        </p:nvSpPr>
        <p:spPr bwMode="auto">
          <a:xfrm>
            <a:off x="2987675" y="3067050"/>
            <a:ext cx="5400675" cy="1657350"/>
          </a:xfrm>
          <a:prstGeom prst="rect">
            <a:avLst/>
          </a:prstGeom>
          <a:solidFill>
            <a:srgbClr val="D6DFE6"/>
          </a:solidFill>
          <a:ln w="9525">
            <a:noFill/>
            <a:miter lim="800000"/>
            <a:headEnd/>
            <a:tailEnd/>
          </a:ln>
        </p:spPr>
        <p:txBody>
          <a:bodyPr/>
          <a:lstStyle/>
          <a:p>
            <a:pPr eaLnBrk="0" hangingPunct="0">
              <a:spcBef>
                <a:spcPct val="20000"/>
              </a:spcBef>
              <a:buFont typeface="Wingdings" pitchFamily="2" charset="2"/>
              <a:buNone/>
            </a:pPr>
            <a:r>
              <a:rPr lang="en-US">
                <a:solidFill>
                  <a:srgbClr val="404B56"/>
                </a:solidFill>
              </a:rPr>
              <a:t>For an invention to be patented, it must usually be</a:t>
            </a:r>
          </a:p>
          <a:p>
            <a:pPr marL="298450" lvl="1" indent="-288925" eaLnBrk="0" hangingPunct="0">
              <a:spcBef>
                <a:spcPct val="20000"/>
              </a:spcBef>
              <a:buFont typeface="Wingdings" pitchFamily="2" charset="2"/>
              <a:buChar char="ü"/>
            </a:pPr>
            <a:r>
              <a:rPr lang="en-US" b="1"/>
              <a:t>new</a:t>
            </a:r>
            <a:r>
              <a:rPr lang="en-US">
                <a:solidFill>
                  <a:srgbClr val="404B56"/>
                </a:solidFill>
              </a:rPr>
              <a:t> to the world (i.e. not available to the public anywhere in the world) </a:t>
            </a:r>
          </a:p>
          <a:p>
            <a:pPr marL="298450" lvl="1" indent="-288925" eaLnBrk="0" hangingPunct="0">
              <a:spcBef>
                <a:spcPct val="20000"/>
              </a:spcBef>
              <a:buFont typeface="Wingdings" pitchFamily="2" charset="2"/>
              <a:buChar char="ü"/>
            </a:pPr>
            <a:r>
              <a:rPr lang="en-US" b="1"/>
              <a:t>inventive</a:t>
            </a:r>
            <a:r>
              <a:rPr lang="en-US">
                <a:solidFill>
                  <a:srgbClr val="404B56"/>
                </a:solidFill>
              </a:rPr>
              <a:t> (i.e. not an "obvious" solution), and</a:t>
            </a:r>
          </a:p>
          <a:p>
            <a:pPr marL="298450" lvl="1" indent="-288925" eaLnBrk="0" hangingPunct="0">
              <a:spcBef>
                <a:spcPct val="20000"/>
              </a:spcBef>
              <a:buFont typeface="Wingdings" pitchFamily="2" charset="2"/>
              <a:buChar char="ü"/>
            </a:pPr>
            <a:r>
              <a:rPr lang="en-US">
                <a:solidFill>
                  <a:srgbClr val="404B56"/>
                </a:solidFill>
              </a:rPr>
              <a:t>susceptible of industrial application</a:t>
            </a:r>
          </a:p>
        </p:txBody>
      </p:sp>
      <p:sp>
        <p:nvSpPr>
          <p:cNvPr id="4" name="Rechteck 3"/>
          <p:cNvSpPr>
            <a:spLocks noChangeArrowheads="1"/>
          </p:cNvSpPr>
          <p:nvPr/>
        </p:nvSpPr>
        <p:spPr bwMode="auto">
          <a:xfrm>
            <a:off x="684213" y="5013325"/>
            <a:ext cx="4897437" cy="1190625"/>
          </a:xfrm>
          <a:prstGeom prst="rect">
            <a:avLst/>
          </a:prstGeom>
          <a:solidFill>
            <a:srgbClr val="FAE4E2"/>
          </a:solidFill>
          <a:ln w="9525">
            <a:noFill/>
            <a:miter lim="800000"/>
            <a:headEnd/>
            <a:tailEnd/>
          </a:ln>
        </p:spPr>
        <p:txBody>
          <a:bodyPr>
            <a:spAutoFit/>
          </a:bodyPr>
          <a:lstStyle/>
          <a:p>
            <a:pPr>
              <a:buFont typeface="Arial" charset="0"/>
              <a:buNone/>
            </a:pPr>
            <a:r>
              <a:rPr lang="en-US"/>
              <a:t>In most countries, patents are not granted for </a:t>
            </a:r>
            <a:r>
              <a:rPr lang="en-US">
                <a:solidFill>
                  <a:srgbClr val="404B56"/>
                </a:solidFill>
              </a:rPr>
              <a:t>business methods or rules of games as such, or for methods of treatment, diagnostics and surgery on the human or animal body.</a:t>
            </a:r>
            <a:endParaRPr lang="en-US" sz="2000">
              <a:solidFill>
                <a:srgbClr val="404B56"/>
              </a:solidFill>
            </a:endParaRPr>
          </a:p>
        </p:txBody>
      </p:sp>
      <p:sp>
        <p:nvSpPr>
          <p:cNvPr id="123910" name="Inhaltsplatzhalter 2"/>
          <p:cNvSpPr>
            <a:spLocks/>
          </p:cNvSpPr>
          <p:nvPr/>
        </p:nvSpPr>
        <p:spPr bwMode="auto">
          <a:xfrm>
            <a:off x="539750" y="1052513"/>
            <a:ext cx="6480175" cy="719137"/>
          </a:xfrm>
          <a:prstGeom prst="rect">
            <a:avLst/>
          </a:prstGeom>
          <a:noFill/>
          <a:ln w="9525">
            <a:noFill/>
            <a:miter lim="800000"/>
            <a:headEnd/>
            <a:tailEnd/>
          </a:ln>
        </p:spPr>
        <p:txBody>
          <a:bodyPr/>
          <a:lstStyle/>
          <a:p>
            <a:pPr eaLnBrk="0" hangingPunct="0">
              <a:spcBef>
                <a:spcPct val="20000"/>
              </a:spcBef>
              <a:buFont typeface="Wingdings" pitchFamily="2" charset="2"/>
              <a:buNone/>
            </a:pPr>
            <a:r>
              <a:rPr lang="en-US"/>
              <a:t>Patents protect inventions which solve technical problems:</a:t>
            </a:r>
            <a:endParaRPr lang="en-US">
              <a:solidFill>
                <a:srgbClr val="404B56"/>
              </a:solidFill>
            </a:endParaRPr>
          </a:p>
          <a:p>
            <a:pPr marL="298450" lvl="1" indent="-288925" eaLnBrk="0" hangingPunct="0">
              <a:spcBef>
                <a:spcPct val="20000"/>
              </a:spcBef>
              <a:buFont typeface="Wingdings" pitchFamily="2" charset="2"/>
              <a:buChar char="ü"/>
            </a:pPr>
            <a:endParaRPr lang="en-US">
              <a:solidFill>
                <a:srgbClr val="404B56"/>
              </a:solidFill>
            </a:endParaRPr>
          </a:p>
        </p:txBody>
      </p:sp>
      <p:sp>
        <p:nvSpPr>
          <p:cNvPr id="123917" name="Slide Number Placeholder 17"/>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12</a:t>
            </a:r>
          </a:p>
        </p:txBody>
      </p:sp>
      <p:sp>
        <p:nvSpPr>
          <p:cNvPr id="10" name="Rectangle 8"/>
          <p:cNvSpPr>
            <a:spLocks noChangeArrowheads="1"/>
          </p:cNvSpPr>
          <p:nvPr/>
        </p:nvSpPr>
        <p:spPr bwMode="auto">
          <a:xfrm>
            <a:off x="5364163" y="1484313"/>
            <a:ext cx="1944687" cy="576262"/>
          </a:xfrm>
          <a:prstGeom prst="rect">
            <a:avLst/>
          </a:prstGeom>
          <a:noFill/>
          <a:ln w="9525" algn="ctr">
            <a:noFill/>
            <a:miter lim="800000"/>
            <a:headEnd/>
            <a:tailEnd/>
          </a:ln>
          <a:effectLst/>
        </p:spPr>
        <p:txBody>
          <a:bodyPr/>
          <a:lstStyle/>
          <a:p>
            <a:pPr marL="266700" indent="-266700">
              <a:spcBef>
                <a:spcPct val="20000"/>
              </a:spcBef>
              <a:spcAft>
                <a:spcPts val="1200"/>
              </a:spcAft>
              <a:buFont typeface="Wingdings" pitchFamily="2" charset="2"/>
              <a:buChar char="§"/>
            </a:pPr>
            <a:r>
              <a:rPr lang="en-GB" sz="1600">
                <a:ea typeface="Arial Unicode MS" pitchFamily="34" charset="-128"/>
                <a:cs typeface="Arial Unicode MS" pitchFamily="34" charset="-128"/>
              </a:rPr>
              <a:t>products, </a:t>
            </a:r>
            <a:br>
              <a:rPr lang="en-GB" sz="1600">
                <a:ea typeface="Arial Unicode MS" pitchFamily="34" charset="-128"/>
                <a:cs typeface="Arial Unicode MS" pitchFamily="34" charset="-128"/>
              </a:rPr>
            </a:br>
            <a:r>
              <a:rPr lang="en-GB" sz="1600">
                <a:ea typeface="Arial Unicode MS" pitchFamily="34" charset="-128"/>
                <a:cs typeface="Arial Unicode MS" pitchFamily="34" charset="-128"/>
              </a:rPr>
              <a:t>devices, systems </a:t>
            </a:r>
          </a:p>
        </p:txBody>
      </p:sp>
      <p:sp>
        <p:nvSpPr>
          <p:cNvPr id="11" name="Rectangle 8"/>
          <p:cNvSpPr>
            <a:spLocks noChangeArrowheads="1"/>
          </p:cNvSpPr>
          <p:nvPr/>
        </p:nvSpPr>
        <p:spPr bwMode="auto">
          <a:xfrm>
            <a:off x="3203575" y="1484313"/>
            <a:ext cx="1871663" cy="641350"/>
          </a:xfrm>
          <a:prstGeom prst="rect">
            <a:avLst/>
          </a:prstGeom>
          <a:noFill/>
          <a:ln w="9525" algn="ctr">
            <a:noFill/>
            <a:miter lim="800000"/>
            <a:headEnd/>
            <a:tailEnd/>
          </a:ln>
          <a:effectLst/>
        </p:spPr>
        <p:txBody>
          <a:bodyPr/>
          <a:lstStyle/>
          <a:p>
            <a:pPr marL="266700" indent="-266700">
              <a:spcBef>
                <a:spcPct val="20000"/>
              </a:spcBef>
              <a:spcAft>
                <a:spcPts val="1200"/>
              </a:spcAft>
              <a:buFont typeface="Wingdings" pitchFamily="2" charset="2"/>
              <a:buChar char="§"/>
            </a:pPr>
            <a:r>
              <a:rPr lang="en-GB" sz="1600">
                <a:ea typeface="Arial Unicode MS" pitchFamily="34" charset="-128"/>
                <a:cs typeface="Arial Unicode MS" pitchFamily="34" charset="-128"/>
              </a:rPr>
              <a:t>processes, </a:t>
            </a:r>
            <a:br>
              <a:rPr lang="en-GB" sz="1600">
                <a:ea typeface="Arial Unicode MS" pitchFamily="34" charset="-128"/>
                <a:cs typeface="Arial Unicode MS" pitchFamily="34" charset="-128"/>
              </a:rPr>
            </a:br>
            <a:r>
              <a:rPr lang="en-GB" sz="1600">
                <a:ea typeface="Arial Unicode MS" pitchFamily="34" charset="-128"/>
                <a:cs typeface="Arial Unicode MS" pitchFamily="34" charset="-128"/>
              </a:rPr>
              <a:t>methods, uses</a:t>
            </a:r>
          </a:p>
        </p:txBody>
      </p:sp>
      <p:sp>
        <p:nvSpPr>
          <p:cNvPr id="2" name="Rectangle 8"/>
          <p:cNvSpPr>
            <a:spLocks noChangeArrowheads="1"/>
          </p:cNvSpPr>
          <p:nvPr/>
        </p:nvSpPr>
        <p:spPr bwMode="auto">
          <a:xfrm>
            <a:off x="611188" y="1484313"/>
            <a:ext cx="2592387" cy="641350"/>
          </a:xfrm>
          <a:prstGeom prst="rect">
            <a:avLst/>
          </a:prstGeom>
          <a:noFill/>
          <a:ln w="9525" algn="ctr">
            <a:noFill/>
            <a:miter lim="800000"/>
            <a:headEnd/>
            <a:tailEnd/>
          </a:ln>
          <a:effectLst/>
        </p:spPr>
        <p:txBody>
          <a:bodyPr/>
          <a:lstStyle/>
          <a:p>
            <a:pPr marL="266700" indent="-266700">
              <a:spcBef>
                <a:spcPct val="20000"/>
              </a:spcBef>
              <a:spcAft>
                <a:spcPts val="1200"/>
              </a:spcAft>
              <a:buFont typeface="Wingdings" pitchFamily="2" charset="2"/>
              <a:buChar char="§"/>
            </a:pPr>
            <a:r>
              <a:rPr lang="en-GB" sz="1600">
                <a:ea typeface="Arial Unicode MS" pitchFamily="34" charset="-128"/>
                <a:cs typeface="Arial Unicode MS" pitchFamily="34" charset="-128"/>
              </a:rPr>
              <a:t>chemical substances,</a:t>
            </a:r>
            <a:br>
              <a:rPr lang="en-GB" sz="1600">
                <a:ea typeface="Arial Unicode MS" pitchFamily="34" charset="-128"/>
                <a:cs typeface="Arial Unicode MS" pitchFamily="34" charset="-128"/>
              </a:rPr>
            </a:br>
            <a:r>
              <a:rPr lang="en-GB" sz="1600">
                <a:ea typeface="Arial Unicode MS" pitchFamily="34" charset="-128"/>
                <a:cs typeface="Arial Unicode MS" pitchFamily="34" charset="-128"/>
              </a:rPr>
              <a:t>pharmaceuticals</a:t>
            </a:r>
          </a:p>
        </p:txBody>
      </p:sp>
      <p:pic>
        <p:nvPicPr>
          <p:cNvPr id="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365250"/>
            <a:ext cx="915987"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060575"/>
            <a:ext cx="9794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COSM_1"/>
          <p:cNvPicPr>
            <a:picLocks noChangeAspect="1" noChangeArrowheads="1"/>
          </p:cNvPicPr>
          <p:nvPr/>
        </p:nvPicPr>
        <p:blipFill>
          <a:blip r:embed="rId5">
            <a:extLst>
              <a:ext uri="{28A0092B-C50C-407E-A947-70E740481C1C}">
                <a14:useLocalDpi xmlns:a14="http://schemas.microsoft.com/office/drawing/2010/main" val="0"/>
              </a:ext>
            </a:extLst>
          </a:blip>
          <a:srcRect l="2454" t="6479" r="2454" b="1620"/>
          <a:stretch>
            <a:fillRect/>
          </a:stretch>
        </p:blipFill>
        <p:spPr bwMode="auto">
          <a:xfrm>
            <a:off x="7453313" y="5200650"/>
            <a:ext cx="14446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1"/>
          <p:cNvPicPr>
            <a:picLocks noChangeAspect="1" noChangeArrowheads="1"/>
          </p:cNvPicPr>
          <p:nvPr/>
        </p:nvPicPr>
        <p:blipFill>
          <a:blip r:embed="rId6">
            <a:extLst>
              <a:ext uri="{28A0092B-C50C-407E-A947-70E740481C1C}">
                <a14:useLocalDpi xmlns:a14="http://schemas.microsoft.com/office/drawing/2010/main" val="0"/>
              </a:ext>
            </a:extLst>
          </a:blip>
          <a:srcRect t="2625" r="9842"/>
          <a:stretch>
            <a:fillRect/>
          </a:stretch>
        </p:blipFill>
        <p:spPr bwMode="auto">
          <a:xfrm>
            <a:off x="6300788" y="5300663"/>
            <a:ext cx="118586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12"/>
          <p:cNvSpPr>
            <a:spLocks noChangeShapeType="1"/>
          </p:cNvSpPr>
          <p:nvPr/>
        </p:nvSpPr>
        <p:spPr bwMode="auto">
          <a:xfrm flipH="1">
            <a:off x="6692900" y="5172075"/>
            <a:ext cx="1047750" cy="125888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 name="Line 11"/>
          <p:cNvSpPr>
            <a:spLocks noChangeShapeType="1"/>
          </p:cNvSpPr>
          <p:nvPr/>
        </p:nvSpPr>
        <p:spPr bwMode="auto">
          <a:xfrm>
            <a:off x="6881813" y="5024438"/>
            <a:ext cx="1117600" cy="12588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26" name="Picture 30" descr="1605860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60575"/>
            <a:ext cx="136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1" descr="133971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357563"/>
            <a:ext cx="1876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406900"/>
            <a:ext cx="7883525" cy="1362075"/>
          </a:xfrm>
        </p:spPr>
        <p:txBody>
          <a:bodyPr/>
          <a:lstStyle/>
          <a:p>
            <a:pPr eaLnBrk="1" hangingPunct="1">
              <a:defRPr/>
            </a:pPr>
            <a:r>
              <a:rPr lang="en-GB" sz="4000" cap="all" dirty="0" smtClean="0"/>
              <a:t>Databases</a:t>
            </a:r>
            <a:endParaRPr lang="en-GB" sz="4000" cap="all" dirty="0"/>
          </a:p>
        </p:txBody>
      </p:sp>
      <p:sp>
        <p:nvSpPr>
          <p:cNvPr id="216068"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13</a:t>
            </a:r>
          </a:p>
        </p:txBody>
      </p:sp>
      <p:sp>
        <p:nvSpPr>
          <p:cNvPr id="4" name="Footer Placeholder 3"/>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p:cNvSpPr>
          <p:nvPr>
            <p:ph type="title"/>
          </p:nvPr>
        </p:nvSpPr>
        <p:spPr>
          <a:xfrm>
            <a:off x="611188" y="404813"/>
            <a:ext cx="7921625" cy="936625"/>
          </a:xfrm>
        </p:spPr>
        <p:txBody>
          <a:bodyPr/>
          <a:lstStyle/>
          <a:p>
            <a:pPr eaLnBrk="1" hangingPunct="1"/>
            <a:r>
              <a:rPr lang="en-GB" smtClean="0">
                <a:latin typeface="Arial" charset="0"/>
              </a:rPr>
              <a:t>What is a database?</a:t>
            </a:r>
          </a:p>
        </p:txBody>
      </p:sp>
      <p:sp>
        <p:nvSpPr>
          <p:cNvPr id="218115" name="Content Placeholder 2"/>
          <p:cNvSpPr>
            <a:spLocks noGrp="1"/>
          </p:cNvSpPr>
          <p:nvPr>
            <p:ph idx="1"/>
          </p:nvPr>
        </p:nvSpPr>
        <p:spPr/>
        <p:txBody>
          <a:bodyPr/>
          <a:lstStyle/>
          <a:p>
            <a:pPr eaLnBrk="1" hangingPunct="1"/>
            <a:endParaRPr lang="en-GB" smtClean="0">
              <a:latin typeface="Arial" charset="0"/>
            </a:endParaRPr>
          </a:p>
          <a:p>
            <a:pPr eaLnBrk="1" hangingPunct="1"/>
            <a:endParaRPr lang="en-GB" smtClean="0">
              <a:latin typeface="Arial" charset="0"/>
            </a:endParaRPr>
          </a:p>
          <a:p>
            <a:pPr eaLnBrk="1" hangingPunct="1"/>
            <a:r>
              <a:rPr lang="en-GB" smtClean="0">
                <a:latin typeface="Arial" charset="0"/>
              </a:rPr>
              <a:t>A database is a collection of </a:t>
            </a:r>
            <a:r>
              <a:rPr lang="en-GB" smtClean="0">
                <a:solidFill>
                  <a:srgbClr val="404B56"/>
                </a:solidFill>
                <a:latin typeface="Arial" charset="0"/>
              </a:rPr>
              <a:t>independent</a:t>
            </a:r>
            <a:r>
              <a:rPr lang="en-GB" smtClean="0">
                <a:solidFill>
                  <a:srgbClr val="009999"/>
                </a:solidFill>
                <a:latin typeface="Arial" charset="0"/>
              </a:rPr>
              <a:t> </a:t>
            </a:r>
            <a:r>
              <a:rPr lang="en-GB" smtClean="0">
                <a:latin typeface="Arial" charset="0"/>
              </a:rPr>
              <a:t>works, data or other </a:t>
            </a:r>
            <a:r>
              <a:rPr lang="en-GB" smtClean="0">
                <a:solidFill>
                  <a:srgbClr val="404B56"/>
                </a:solidFill>
                <a:latin typeface="Arial" charset="0"/>
              </a:rPr>
              <a:t>materials arranged </a:t>
            </a:r>
            <a:r>
              <a:rPr lang="en-GB" smtClean="0">
                <a:latin typeface="Arial" charset="0"/>
              </a:rPr>
              <a:t>in a systematic or methodical way and </a:t>
            </a:r>
            <a:r>
              <a:rPr lang="en-GB" smtClean="0">
                <a:solidFill>
                  <a:srgbClr val="404B56"/>
                </a:solidFill>
                <a:latin typeface="Arial" charset="0"/>
              </a:rPr>
              <a:t>individually accessible </a:t>
            </a:r>
            <a:r>
              <a:rPr lang="en-GB" smtClean="0">
                <a:latin typeface="Arial" charset="0"/>
              </a:rPr>
              <a:t>by </a:t>
            </a:r>
            <a:r>
              <a:rPr lang="en-GB" smtClean="0">
                <a:solidFill>
                  <a:srgbClr val="404B56"/>
                </a:solidFill>
                <a:latin typeface="Arial" charset="0"/>
              </a:rPr>
              <a:t>electronic or other </a:t>
            </a:r>
            <a:r>
              <a:rPr lang="en-GB" smtClean="0">
                <a:latin typeface="Arial" charset="0"/>
              </a:rPr>
              <a:t>means.</a:t>
            </a:r>
          </a:p>
          <a:p>
            <a:pPr eaLnBrk="1" hangingPunct="1">
              <a:buFont typeface="Wingdings" pitchFamily="2" charset="2"/>
              <a:buNone/>
            </a:pPr>
            <a:endParaRPr lang="en-GB" smtClean="0">
              <a:latin typeface="Arial" charset="0"/>
            </a:endParaRPr>
          </a:p>
          <a:p>
            <a:pPr eaLnBrk="1" hangingPunct="1"/>
            <a:endParaRPr lang="en-GB" smtClean="0">
              <a:latin typeface="Arial" charset="0"/>
            </a:endParaRPr>
          </a:p>
          <a:p>
            <a:pPr eaLnBrk="1" hangingPunct="1"/>
            <a:endParaRPr lang="en-GB" smtClean="0">
              <a:latin typeface="Arial" charset="0"/>
            </a:endParaRPr>
          </a:p>
        </p:txBody>
      </p:sp>
      <p:sp>
        <p:nvSpPr>
          <p:cNvPr id="218117"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14</a:t>
            </a:r>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a:xfrm>
            <a:off x="611188" y="404813"/>
            <a:ext cx="7921625" cy="936625"/>
          </a:xfrm>
        </p:spPr>
        <p:txBody>
          <a:bodyPr/>
          <a:lstStyle/>
          <a:p>
            <a:pPr eaLnBrk="1" hangingPunct="1"/>
            <a:r>
              <a:rPr lang="en-GB" smtClean="0">
                <a:latin typeface="Arial" charset="0"/>
              </a:rPr>
              <a:t>Scope of protection</a:t>
            </a:r>
          </a:p>
        </p:txBody>
      </p:sp>
      <p:sp>
        <p:nvSpPr>
          <p:cNvPr id="220163" name="Content Placeholder 2"/>
          <p:cNvSpPr>
            <a:spLocks noGrp="1"/>
          </p:cNvSpPr>
          <p:nvPr>
            <p:ph idx="1"/>
          </p:nvPr>
        </p:nvSpPr>
        <p:spPr>
          <a:xfrm>
            <a:off x="611188" y="1125538"/>
            <a:ext cx="7921625" cy="4464050"/>
          </a:xfrm>
        </p:spPr>
        <p:txBody>
          <a:bodyPr/>
          <a:lstStyle/>
          <a:p>
            <a:pPr eaLnBrk="1" hangingPunct="1"/>
            <a:r>
              <a:rPr lang="en-GB" dirty="0" smtClean="0">
                <a:latin typeface="Arial" charset="0"/>
              </a:rPr>
              <a:t>Directive 96/9/EC on the legal protection of databases</a:t>
            </a:r>
          </a:p>
          <a:p>
            <a:pPr eaLnBrk="1" hangingPunct="1"/>
            <a:endParaRPr lang="en-GB" dirty="0" smtClean="0">
              <a:latin typeface="Arial" charset="0"/>
            </a:endParaRPr>
          </a:p>
          <a:p>
            <a:pPr eaLnBrk="1" hangingPunct="1"/>
            <a:r>
              <a:rPr lang="en-GB" dirty="0" smtClean="0">
                <a:latin typeface="Arial" charset="0"/>
              </a:rPr>
              <a:t>Copyright protection</a:t>
            </a:r>
          </a:p>
          <a:p>
            <a:pPr lvl="1" eaLnBrk="1" hangingPunct="1"/>
            <a:r>
              <a:rPr lang="en-GB" dirty="0" smtClean="0">
                <a:solidFill>
                  <a:srgbClr val="404B56"/>
                </a:solidFill>
                <a:latin typeface="Arial" charset="0"/>
              </a:rPr>
              <a:t>Structure</a:t>
            </a:r>
          </a:p>
          <a:p>
            <a:pPr lvl="1" eaLnBrk="1" hangingPunct="1"/>
            <a:r>
              <a:rPr lang="en-GB" dirty="0" smtClean="0">
                <a:latin typeface="Arial" charset="0"/>
              </a:rPr>
              <a:t>Originality</a:t>
            </a:r>
          </a:p>
          <a:p>
            <a:pPr lvl="1" eaLnBrk="1" hangingPunct="1"/>
            <a:r>
              <a:rPr lang="en-GB" dirty="0" smtClean="0">
                <a:latin typeface="Arial" charset="0"/>
              </a:rPr>
              <a:t>Authorship</a:t>
            </a:r>
          </a:p>
          <a:p>
            <a:pPr lvl="1" eaLnBrk="1" hangingPunct="1"/>
            <a:r>
              <a:rPr lang="en-GB" dirty="0" smtClean="0">
                <a:latin typeface="Arial" charset="0"/>
              </a:rPr>
              <a:t>Limited protection</a:t>
            </a:r>
          </a:p>
          <a:p>
            <a:pPr eaLnBrk="1" hangingPunct="1">
              <a:buFont typeface="Wingdings" pitchFamily="2" charset="2"/>
              <a:buNone/>
            </a:pPr>
            <a:endParaRPr lang="en-GB" i="1" dirty="0" smtClean="0">
              <a:latin typeface="Arial" charset="0"/>
            </a:endParaRPr>
          </a:p>
          <a:p>
            <a:pPr eaLnBrk="1" hangingPunct="1"/>
            <a:r>
              <a:rPr lang="en-GB" i="1" dirty="0" smtClean="0">
                <a:latin typeface="Arial" charset="0"/>
              </a:rPr>
              <a:t>Sui generis </a:t>
            </a:r>
            <a:r>
              <a:rPr lang="en-GB" dirty="0" smtClean="0">
                <a:latin typeface="Arial" charset="0"/>
              </a:rPr>
              <a:t>protection</a:t>
            </a:r>
          </a:p>
          <a:p>
            <a:pPr lvl="1" eaLnBrk="1" hangingPunct="1"/>
            <a:r>
              <a:rPr lang="en-GB" dirty="0" smtClean="0">
                <a:solidFill>
                  <a:srgbClr val="404B56"/>
                </a:solidFill>
                <a:latin typeface="Arial" charset="0"/>
              </a:rPr>
              <a:t>Contents</a:t>
            </a:r>
          </a:p>
          <a:p>
            <a:pPr lvl="1" eaLnBrk="1" hangingPunct="1"/>
            <a:r>
              <a:rPr lang="en-GB" dirty="0" smtClean="0">
                <a:latin typeface="Arial" charset="0"/>
              </a:rPr>
              <a:t>Investment</a:t>
            </a:r>
          </a:p>
          <a:p>
            <a:pPr lvl="1" eaLnBrk="1" hangingPunct="1"/>
            <a:r>
              <a:rPr lang="en-GB" dirty="0" smtClean="0">
                <a:latin typeface="Arial" charset="0"/>
              </a:rPr>
              <a:t>Maker</a:t>
            </a:r>
          </a:p>
          <a:p>
            <a:pPr lvl="1" eaLnBrk="1" hangingPunct="1"/>
            <a:endParaRPr lang="en-GB" dirty="0" smtClean="0">
              <a:latin typeface="Arial" charset="0"/>
            </a:endParaRPr>
          </a:p>
          <a:p>
            <a:pPr eaLnBrk="1" hangingPunct="1"/>
            <a:r>
              <a:rPr lang="en-GB" dirty="0" smtClean="0">
                <a:latin typeface="Arial" charset="0"/>
              </a:rPr>
              <a:t>Computer programs excluded</a:t>
            </a:r>
          </a:p>
          <a:p>
            <a:pPr lvl="1" eaLnBrk="1" hangingPunct="1"/>
            <a:endParaRPr lang="en-GB" dirty="0" smtClean="0">
              <a:latin typeface="Arial" charset="0"/>
            </a:endParaRPr>
          </a:p>
        </p:txBody>
      </p:sp>
      <p:sp>
        <p:nvSpPr>
          <p:cNvPr id="220165"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15</a:t>
            </a:r>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a:xfrm>
            <a:off x="611188" y="404813"/>
            <a:ext cx="7921625" cy="936625"/>
          </a:xfrm>
        </p:spPr>
        <p:txBody>
          <a:bodyPr/>
          <a:lstStyle/>
          <a:p>
            <a:pPr eaLnBrk="1" hangingPunct="1"/>
            <a:r>
              <a:rPr lang="en-GB" smtClean="0">
                <a:latin typeface="Arial" charset="0"/>
              </a:rPr>
              <a:t>Rights and limitations</a:t>
            </a:r>
          </a:p>
        </p:txBody>
      </p:sp>
      <p:sp>
        <p:nvSpPr>
          <p:cNvPr id="222211" name="Content Placeholder 2"/>
          <p:cNvSpPr>
            <a:spLocks noGrp="1"/>
          </p:cNvSpPr>
          <p:nvPr>
            <p:ph idx="1"/>
          </p:nvPr>
        </p:nvSpPr>
        <p:spPr/>
        <p:txBody>
          <a:bodyPr/>
          <a:lstStyle/>
          <a:p>
            <a:pPr eaLnBrk="1" hangingPunct="1"/>
            <a:r>
              <a:rPr lang="en-GB" smtClean="0">
                <a:latin typeface="Arial" charset="0"/>
              </a:rPr>
              <a:t>Copyright</a:t>
            </a:r>
          </a:p>
          <a:p>
            <a:pPr eaLnBrk="1" hangingPunct="1"/>
            <a:endParaRPr lang="en-GB" smtClean="0">
              <a:latin typeface="Arial" charset="0"/>
            </a:endParaRPr>
          </a:p>
          <a:p>
            <a:pPr lvl="1" eaLnBrk="1" hangingPunct="1"/>
            <a:r>
              <a:rPr lang="en-GB" smtClean="0">
                <a:latin typeface="Arial" charset="0"/>
              </a:rPr>
              <a:t>Restricted acts</a:t>
            </a:r>
          </a:p>
          <a:p>
            <a:pPr lvl="1" eaLnBrk="1" hangingPunct="1"/>
            <a:r>
              <a:rPr lang="en-GB" smtClean="0">
                <a:latin typeface="Arial" charset="0"/>
              </a:rPr>
              <a:t>Exceptions </a:t>
            </a:r>
          </a:p>
          <a:p>
            <a:pPr eaLnBrk="1" hangingPunct="1"/>
            <a:endParaRPr lang="en-GB" smtClean="0">
              <a:latin typeface="Arial" charset="0"/>
            </a:endParaRPr>
          </a:p>
          <a:p>
            <a:pPr eaLnBrk="1" hangingPunct="1"/>
            <a:r>
              <a:rPr lang="en-GB" i="1" smtClean="0">
                <a:latin typeface="Arial" charset="0"/>
              </a:rPr>
              <a:t>Sui generis </a:t>
            </a:r>
            <a:r>
              <a:rPr lang="en-GB" smtClean="0">
                <a:latin typeface="Arial" charset="0"/>
              </a:rPr>
              <a:t>right</a:t>
            </a:r>
          </a:p>
          <a:p>
            <a:pPr eaLnBrk="1" hangingPunct="1"/>
            <a:endParaRPr lang="en-GB" smtClean="0">
              <a:latin typeface="Arial" charset="0"/>
            </a:endParaRPr>
          </a:p>
          <a:p>
            <a:pPr lvl="1" eaLnBrk="1" hangingPunct="1"/>
            <a:r>
              <a:rPr lang="en-GB" smtClean="0">
                <a:latin typeface="Arial" charset="0"/>
              </a:rPr>
              <a:t>15 years</a:t>
            </a:r>
          </a:p>
          <a:p>
            <a:pPr lvl="1" eaLnBrk="1" hangingPunct="1"/>
            <a:r>
              <a:rPr lang="en-GB" smtClean="0">
                <a:latin typeface="Arial" charset="0"/>
              </a:rPr>
              <a:t>Prevent:</a:t>
            </a:r>
          </a:p>
          <a:p>
            <a:pPr lvl="2" eaLnBrk="1" hangingPunct="1"/>
            <a:r>
              <a:rPr lang="en-GB" smtClean="0">
                <a:latin typeface="Arial" charset="0"/>
              </a:rPr>
              <a:t>Extraction</a:t>
            </a:r>
          </a:p>
          <a:p>
            <a:pPr lvl="2" eaLnBrk="1" hangingPunct="1"/>
            <a:r>
              <a:rPr lang="en-GB" smtClean="0">
                <a:latin typeface="Arial" charset="0"/>
              </a:rPr>
              <a:t>Re-utilisation</a:t>
            </a:r>
          </a:p>
        </p:txBody>
      </p:sp>
      <p:sp>
        <p:nvSpPr>
          <p:cNvPr id="222213"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16</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1188" y="4406900"/>
            <a:ext cx="7883525" cy="1362075"/>
          </a:xfrm>
        </p:spPr>
        <p:txBody>
          <a:bodyPr/>
          <a:lstStyle/>
          <a:p>
            <a:pPr eaLnBrk="1" hangingPunct="1">
              <a:defRPr/>
            </a:pPr>
            <a:r>
              <a:rPr lang="en-GB" sz="4000" cap="all" dirty="0" smtClean="0"/>
              <a:t>Trade marks</a:t>
            </a:r>
            <a:endParaRPr lang="en-GB" sz="4000" cap="all" dirty="0"/>
          </a:p>
        </p:txBody>
      </p:sp>
      <p:sp>
        <p:nvSpPr>
          <p:cNvPr id="224260"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17</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4"/>
          <p:cNvSpPr>
            <a:spLocks noGrp="1"/>
          </p:cNvSpPr>
          <p:nvPr>
            <p:ph type="title"/>
          </p:nvPr>
        </p:nvSpPr>
        <p:spPr>
          <a:xfrm>
            <a:off x="611188" y="404813"/>
            <a:ext cx="7921625" cy="936625"/>
          </a:xfrm>
        </p:spPr>
        <p:txBody>
          <a:bodyPr/>
          <a:lstStyle/>
          <a:p>
            <a:pPr eaLnBrk="1" hangingPunct="1"/>
            <a:r>
              <a:rPr lang="en-GB" smtClean="0">
                <a:latin typeface="Arial" charset="0"/>
              </a:rPr>
              <a:t>What is a trade mark?</a:t>
            </a:r>
          </a:p>
        </p:txBody>
      </p:sp>
      <p:sp>
        <p:nvSpPr>
          <p:cNvPr id="226307" name="Content Placeholder 5"/>
          <p:cNvSpPr>
            <a:spLocks noGrp="1"/>
          </p:cNvSpPr>
          <p:nvPr>
            <p:ph idx="1"/>
          </p:nvPr>
        </p:nvSpPr>
        <p:spPr/>
        <p:txBody>
          <a:bodyPr/>
          <a:lstStyle/>
          <a:p>
            <a:pPr eaLnBrk="1" hangingPunct="1"/>
            <a:r>
              <a:rPr lang="en-GB" smtClean="0">
                <a:latin typeface="Arial" charset="0"/>
              </a:rPr>
              <a:t>A trade mark is any </a:t>
            </a:r>
            <a:r>
              <a:rPr lang="en-GB" smtClean="0">
                <a:solidFill>
                  <a:srgbClr val="404B56"/>
                </a:solidFill>
                <a:latin typeface="Arial" charset="0"/>
              </a:rPr>
              <a:t>sign</a:t>
            </a:r>
            <a:r>
              <a:rPr lang="en-GB" smtClean="0">
                <a:latin typeface="Arial" charset="0"/>
              </a:rPr>
              <a:t>, capable of being </a:t>
            </a:r>
            <a:r>
              <a:rPr lang="en-GB" smtClean="0">
                <a:solidFill>
                  <a:srgbClr val="404B56"/>
                </a:solidFill>
                <a:latin typeface="Arial" charset="0"/>
              </a:rPr>
              <a:t>represented graphically</a:t>
            </a:r>
            <a:r>
              <a:rPr lang="en-GB" smtClean="0">
                <a:latin typeface="Arial" charset="0"/>
              </a:rPr>
              <a:t>, which </a:t>
            </a:r>
            <a:r>
              <a:rPr lang="en-GB" smtClean="0">
                <a:solidFill>
                  <a:srgbClr val="404B56"/>
                </a:solidFill>
                <a:latin typeface="Arial" charset="0"/>
              </a:rPr>
              <a:t>distinguishes</a:t>
            </a:r>
            <a:r>
              <a:rPr lang="en-GB" smtClean="0">
                <a:solidFill>
                  <a:srgbClr val="009999"/>
                </a:solidFill>
                <a:latin typeface="Arial" charset="0"/>
              </a:rPr>
              <a:t> </a:t>
            </a:r>
            <a:r>
              <a:rPr lang="en-GB" smtClean="0">
                <a:latin typeface="Arial" charset="0"/>
              </a:rPr>
              <a:t>the </a:t>
            </a:r>
            <a:r>
              <a:rPr lang="en-GB" smtClean="0">
                <a:solidFill>
                  <a:srgbClr val="404B56"/>
                </a:solidFill>
                <a:latin typeface="Arial" charset="0"/>
              </a:rPr>
              <a:t>goods and services</a:t>
            </a:r>
            <a:r>
              <a:rPr lang="en-GB" b="1" smtClean="0">
                <a:solidFill>
                  <a:srgbClr val="404B56"/>
                </a:solidFill>
                <a:latin typeface="Arial" charset="0"/>
              </a:rPr>
              <a:t> </a:t>
            </a:r>
            <a:r>
              <a:rPr lang="en-GB" smtClean="0">
                <a:latin typeface="Arial" charset="0"/>
              </a:rPr>
              <a:t>of one undertaking (company or organisation) from those of another</a:t>
            </a:r>
          </a:p>
          <a:p>
            <a:pPr eaLnBrk="1" hangingPunct="1"/>
            <a:endParaRPr lang="en-GB" smtClean="0">
              <a:latin typeface="Arial" charset="0"/>
            </a:endParaRPr>
          </a:p>
          <a:p>
            <a:pPr eaLnBrk="1" hangingPunct="1"/>
            <a:r>
              <a:rPr lang="en-GB" smtClean="0">
                <a:latin typeface="Arial" charset="0"/>
              </a:rPr>
              <a:t>Many different types: word, figurative, colour, shape</a:t>
            </a:r>
          </a:p>
          <a:p>
            <a:pPr eaLnBrk="1" hangingPunct="1"/>
            <a:endParaRPr lang="en-GB" b="1" smtClean="0">
              <a:solidFill>
                <a:srgbClr val="009999"/>
              </a:solidFill>
              <a:latin typeface="Arial" charset="0"/>
            </a:endParaRPr>
          </a:p>
          <a:p>
            <a:pPr eaLnBrk="1" hangingPunct="1"/>
            <a:r>
              <a:rPr lang="en-GB" smtClean="0">
                <a:latin typeface="Arial" charset="0"/>
              </a:rPr>
              <a:t>Absolute grounds for refusal</a:t>
            </a:r>
          </a:p>
          <a:p>
            <a:pPr marL="550863" lvl="1" indent="-279400" eaLnBrk="1" hangingPunct="1"/>
            <a:r>
              <a:rPr lang="en-GB" smtClean="0">
                <a:solidFill>
                  <a:srgbClr val="404B56"/>
                </a:solidFill>
                <a:latin typeface="Arial" charset="0"/>
              </a:rPr>
              <a:t>Distinctiveness</a:t>
            </a:r>
          </a:p>
          <a:p>
            <a:pPr eaLnBrk="1" hangingPunct="1"/>
            <a:endParaRPr lang="en-GB" smtClean="0">
              <a:latin typeface="Arial" charset="0"/>
            </a:endParaRPr>
          </a:p>
          <a:p>
            <a:pPr eaLnBrk="1" hangingPunct="1"/>
            <a:r>
              <a:rPr lang="en-GB" smtClean="0">
                <a:latin typeface="Arial" charset="0"/>
              </a:rPr>
              <a:t>Relative grounds for refusal</a:t>
            </a:r>
          </a:p>
          <a:p>
            <a:pPr marL="550863" lvl="1" indent="-279400" eaLnBrk="1" hangingPunct="1"/>
            <a:r>
              <a:rPr lang="en-GB" smtClean="0">
                <a:latin typeface="Arial" charset="0"/>
              </a:rPr>
              <a:t>When peaceful </a:t>
            </a:r>
            <a:r>
              <a:rPr lang="en-GB" smtClean="0">
                <a:solidFill>
                  <a:srgbClr val="404B56"/>
                </a:solidFill>
                <a:latin typeface="Arial" charset="0"/>
              </a:rPr>
              <a:t>co-existence</a:t>
            </a:r>
            <a:r>
              <a:rPr lang="en-GB" smtClean="0">
                <a:solidFill>
                  <a:srgbClr val="009999"/>
                </a:solidFill>
                <a:latin typeface="Arial" charset="0"/>
              </a:rPr>
              <a:t> </a:t>
            </a:r>
            <a:r>
              <a:rPr lang="en-GB" smtClean="0">
                <a:latin typeface="Arial" charset="0"/>
              </a:rPr>
              <a:t>of marks is impossible</a:t>
            </a:r>
          </a:p>
          <a:p>
            <a:pPr marL="552450" lvl="2" indent="0" eaLnBrk="1" hangingPunct="1"/>
            <a:endParaRPr lang="en-GB" smtClean="0">
              <a:latin typeface="Arial" charset="0"/>
            </a:endParaRPr>
          </a:p>
          <a:p>
            <a:pPr eaLnBrk="1" hangingPunct="1"/>
            <a:endParaRPr lang="en-GB" smtClean="0">
              <a:latin typeface="Arial" charset="0"/>
            </a:endParaRPr>
          </a:p>
        </p:txBody>
      </p:sp>
      <p:sp>
        <p:nvSpPr>
          <p:cNvPr id="226309"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18</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a:xfrm>
            <a:off x="611188" y="404813"/>
            <a:ext cx="7921625" cy="936625"/>
          </a:xfrm>
        </p:spPr>
        <p:txBody>
          <a:bodyPr/>
          <a:lstStyle/>
          <a:p>
            <a:pPr eaLnBrk="1" hangingPunct="1"/>
            <a:r>
              <a:rPr lang="en-GB" smtClean="0">
                <a:latin typeface="Arial" charset="0"/>
              </a:rPr>
              <a:t>Routes for registration </a:t>
            </a:r>
          </a:p>
        </p:txBody>
      </p:sp>
      <p:sp>
        <p:nvSpPr>
          <p:cNvPr id="228355" name="Content Placeholder 2"/>
          <p:cNvSpPr>
            <a:spLocks noGrp="1"/>
          </p:cNvSpPr>
          <p:nvPr>
            <p:ph idx="1"/>
          </p:nvPr>
        </p:nvSpPr>
        <p:spPr/>
        <p:txBody>
          <a:bodyPr/>
          <a:lstStyle/>
          <a:p>
            <a:pPr eaLnBrk="1" hangingPunct="1"/>
            <a:endParaRPr lang="en-IE" dirty="0" smtClean="0">
              <a:latin typeface="Arial" charset="0"/>
            </a:endParaRPr>
          </a:p>
          <a:p>
            <a:pPr eaLnBrk="1" hangingPunct="1"/>
            <a:endParaRPr lang="en-IE" dirty="0" smtClean="0">
              <a:latin typeface="Arial" charset="0"/>
            </a:endParaRPr>
          </a:p>
          <a:p>
            <a:pPr eaLnBrk="1" hangingPunct="1"/>
            <a:r>
              <a:rPr lang="en-IE" dirty="0" smtClean="0">
                <a:latin typeface="Arial" charset="0"/>
              </a:rPr>
              <a:t>National</a:t>
            </a:r>
          </a:p>
          <a:p>
            <a:pPr eaLnBrk="1" hangingPunct="1"/>
            <a:endParaRPr lang="en-IE" dirty="0" smtClean="0">
              <a:latin typeface="Arial" charset="0"/>
            </a:endParaRPr>
          </a:p>
          <a:p>
            <a:pPr eaLnBrk="1" hangingPunct="1"/>
            <a:r>
              <a:rPr lang="en-IE" dirty="0" smtClean="0">
                <a:latin typeface="Arial" charset="0"/>
              </a:rPr>
              <a:t>International</a:t>
            </a:r>
          </a:p>
          <a:p>
            <a:pPr eaLnBrk="1" hangingPunct="1"/>
            <a:endParaRPr lang="en-IE" dirty="0" smtClean="0">
              <a:latin typeface="Arial" charset="0"/>
            </a:endParaRPr>
          </a:p>
          <a:p>
            <a:pPr eaLnBrk="1" hangingPunct="1"/>
            <a:r>
              <a:rPr lang="en-IE" dirty="0" smtClean="0">
                <a:latin typeface="Arial" charset="0"/>
              </a:rPr>
              <a:t>EU </a:t>
            </a:r>
          </a:p>
          <a:p>
            <a:pPr lvl="1" eaLnBrk="1" hangingPunct="1"/>
            <a:endParaRPr lang="en-IE" dirty="0" smtClean="0">
              <a:latin typeface="Arial" charset="0"/>
            </a:endParaRPr>
          </a:p>
          <a:p>
            <a:pPr lvl="1" eaLnBrk="1" hangingPunct="1"/>
            <a:r>
              <a:rPr lang="en-IE" dirty="0" smtClean="0">
                <a:solidFill>
                  <a:srgbClr val="404B56"/>
                </a:solidFill>
                <a:latin typeface="Arial" charset="0"/>
              </a:rPr>
              <a:t>European Union Trade Mark</a:t>
            </a:r>
          </a:p>
          <a:p>
            <a:pPr eaLnBrk="1" hangingPunct="1"/>
            <a:endParaRPr lang="en-GB" dirty="0" smtClean="0">
              <a:latin typeface="Arial" charset="0"/>
            </a:endParaRPr>
          </a:p>
        </p:txBody>
      </p:sp>
      <p:sp>
        <p:nvSpPr>
          <p:cNvPr id="228357"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19</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11188" y="4406900"/>
            <a:ext cx="7883525" cy="1362075"/>
          </a:xfrm>
        </p:spPr>
        <p:txBody>
          <a:bodyPr/>
          <a:lstStyle/>
          <a:p>
            <a:pPr eaLnBrk="1" hangingPunct="1"/>
            <a:r>
              <a:rPr lang="en-GB" sz="4000" smtClean="0">
                <a:latin typeface="Arial" charset="0"/>
              </a:rPr>
              <a:t>GENERAL INTRODUCTION</a:t>
            </a:r>
          </a:p>
        </p:txBody>
      </p:sp>
      <p:sp>
        <p:nvSpPr>
          <p:cNvPr id="9221"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E90A0D11-0652-4DB7-8CAA-1801C7B6D7F9}" type="slidenum">
              <a:rPr lang="de-DE" sz="1200"/>
              <a:pPr algn="r"/>
              <a:t>2</a:t>
            </a:fld>
            <a:endParaRPr lang="de-DE" sz="1200"/>
          </a:p>
        </p:txBody>
      </p:sp>
      <p:sp>
        <p:nvSpPr>
          <p:cNvPr id="4" name="Footer Placeholder 3"/>
          <p:cNvSpPr>
            <a:spLocks noGrp="1"/>
          </p:cNvSpPr>
          <p:nvPr>
            <p:ph type="ftr" sz="quarter" idx="12"/>
          </p:nvPr>
        </p:nvSpPr>
        <p:spPr/>
        <p:txBody>
          <a:bodyPr/>
          <a:lstStyle/>
          <a:p>
            <a:pPr>
              <a:defRPr/>
            </a:pPr>
            <a:r>
              <a:rPr lang="en-GB" dirty="0" smtClean="0"/>
              <a:t>Intellectual Property Teaching Kit</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a:xfrm>
            <a:off x="611188" y="404813"/>
            <a:ext cx="7921625" cy="936625"/>
          </a:xfrm>
        </p:spPr>
        <p:txBody>
          <a:bodyPr/>
          <a:lstStyle/>
          <a:p>
            <a:pPr eaLnBrk="1" hangingPunct="1"/>
            <a:r>
              <a:rPr lang="en-GB" smtClean="0">
                <a:latin typeface="Arial" charset="0"/>
              </a:rPr>
              <a:t>Scope of protection</a:t>
            </a:r>
          </a:p>
        </p:txBody>
      </p:sp>
      <p:sp>
        <p:nvSpPr>
          <p:cNvPr id="230403" name="Content Placeholder 2"/>
          <p:cNvSpPr>
            <a:spLocks noGrp="1"/>
          </p:cNvSpPr>
          <p:nvPr>
            <p:ph idx="1"/>
          </p:nvPr>
        </p:nvSpPr>
        <p:spPr/>
        <p:txBody>
          <a:bodyPr/>
          <a:lstStyle/>
          <a:p>
            <a:pPr eaLnBrk="1" hangingPunct="1"/>
            <a:r>
              <a:rPr lang="en-GB" smtClean="0">
                <a:solidFill>
                  <a:srgbClr val="404B56"/>
                </a:solidFill>
                <a:latin typeface="Arial" charset="0"/>
              </a:rPr>
              <a:t>Exclusive</a:t>
            </a:r>
            <a:r>
              <a:rPr lang="en-GB" smtClean="0">
                <a:latin typeface="Arial" charset="0"/>
              </a:rPr>
              <a:t> right, but</a:t>
            </a:r>
          </a:p>
          <a:p>
            <a:pPr eaLnBrk="1" hangingPunct="1"/>
            <a:endParaRPr lang="en-GB" smtClean="0">
              <a:latin typeface="Arial" charset="0"/>
            </a:endParaRPr>
          </a:p>
          <a:p>
            <a:pPr lvl="1" eaLnBrk="1" hangingPunct="1"/>
            <a:r>
              <a:rPr lang="en-GB" smtClean="0">
                <a:latin typeface="Arial" charset="0"/>
              </a:rPr>
              <a:t>principle of </a:t>
            </a:r>
            <a:r>
              <a:rPr lang="en-GB" smtClean="0">
                <a:solidFill>
                  <a:srgbClr val="404B56"/>
                </a:solidFill>
                <a:latin typeface="Arial" charset="0"/>
              </a:rPr>
              <a:t>speciality</a:t>
            </a:r>
          </a:p>
          <a:p>
            <a:pPr lvl="1" eaLnBrk="1" hangingPunct="1"/>
            <a:r>
              <a:rPr lang="en-GB" smtClean="0">
                <a:latin typeface="Arial" charset="0"/>
              </a:rPr>
              <a:t>principle of </a:t>
            </a:r>
            <a:r>
              <a:rPr lang="en-GB" smtClean="0">
                <a:solidFill>
                  <a:srgbClr val="404B56"/>
                </a:solidFill>
                <a:latin typeface="Arial" charset="0"/>
              </a:rPr>
              <a:t>territoriality</a:t>
            </a:r>
          </a:p>
          <a:p>
            <a:pPr eaLnBrk="1" hangingPunct="1"/>
            <a:endParaRPr lang="en-GB" smtClean="0">
              <a:latin typeface="Arial" charset="0"/>
            </a:endParaRPr>
          </a:p>
          <a:p>
            <a:pPr eaLnBrk="1" hangingPunct="1"/>
            <a:r>
              <a:rPr lang="en-GB" smtClean="0">
                <a:latin typeface="Arial" charset="0"/>
              </a:rPr>
              <a:t>Potentially perpetual (renewal every ten years)</a:t>
            </a:r>
          </a:p>
          <a:p>
            <a:pPr eaLnBrk="1" hangingPunct="1"/>
            <a:endParaRPr lang="en-GB" smtClean="0">
              <a:latin typeface="Arial" charset="0"/>
            </a:endParaRPr>
          </a:p>
          <a:p>
            <a:pPr eaLnBrk="1" hangingPunct="1"/>
            <a:r>
              <a:rPr lang="en-GB" smtClean="0">
                <a:latin typeface="Arial" charset="0"/>
              </a:rPr>
              <a:t>Risk of loss of protection if:</a:t>
            </a:r>
          </a:p>
          <a:p>
            <a:pPr lvl="1" eaLnBrk="1" hangingPunct="1"/>
            <a:r>
              <a:rPr lang="en-GB" smtClean="0">
                <a:latin typeface="Arial" charset="0"/>
              </a:rPr>
              <a:t>not used after five years</a:t>
            </a:r>
          </a:p>
          <a:p>
            <a:pPr lvl="1" eaLnBrk="1" hangingPunct="1"/>
            <a:r>
              <a:rPr lang="en-GB" smtClean="0">
                <a:latin typeface="Arial" charset="0"/>
              </a:rPr>
              <a:t>found to be invalid</a:t>
            </a:r>
          </a:p>
          <a:p>
            <a:pPr eaLnBrk="1" hangingPunct="1">
              <a:buFont typeface="Wingdings" pitchFamily="2" charset="2"/>
              <a:buNone/>
            </a:pPr>
            <a:endParaRPr lang="en-GB" smtClean="0">
              <a:latin typeface="Arial" charset="0"/>
            </a:endParaRPr>
          </a:p>
          <a:p>
            <a:pPr eaLnBrk="1" hangingPunct="1"/>
            <a:r>
              <a:rPr lang="en-GB" smtClean="0">
                <a:latin typeface="Arial" charset="0"/>
              </a:rPr>
              <a:t>Allowed uses</a:t>
            </a:r>
          </a:p>
        </p:txBody>
      </p:sp>
      <p:sp>
        <p:nvSpPr>
          <p:cNvPr id="230405"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20</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1188" y="4406900"/>
            <a:ext cx="7883525" cy="1362075"/>
          </a:xfrm>
        </p:spPr>
        <p:txBody>
          <a:bodyPr/>
          <a:lstStyle/>
          <a:p>
            <a:pPr eaLnBrk="1" hangingPunct="1">
              <a:defRPr/>
            </a:pPr>
            <a:r>
              <a:rPr lang="en-GB" sz="4000" cap="all" dirty="0" smtClean="0"/>
              <a:t>Designs</a:t>
            </a:r>
            <a:endParaRPr lang="en-GB" sz="4000" cap="all" dirty="0"/>
          </a:p>
        </p:txBody>
      </p:sp>
      <p:sp>
        <p:nvSpPr>
          <p:cNvPr id="232452"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21</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4"/>
          <p:cNvSpPr>
            <a:spLocks noGrp="1"/>
          </p:cNvSpPr>
          <p:nvPr>
            <p:ph type="title"/>
          </p:nvPr>
        </p:nvSpPr>
        <p:spPr>
          <a:xfrm>
            <a:off x="611188" y="404813"/>
            <a:ext cx="7921625" cy="936625"/>
          </a:xfrm>
        </p:spPr>
        <p:txBody>
          <a:bodyPr/>
          <a:lstStyle/>
          <a:p>
            <a:pPr eaLnBrk="1" hangingPunct="1"/>
            <a:r>
              <a:rPr lang="en-GB" smtClean="0">
                <a:latin typeface="Arial" charset="0"/>
              </a:rPr>
              <a:t>What is a design?</a:t>
            </a:r>
          </a:p>
        </p:txBody>
      </p:sp>
      <p:sp>
        <p:nvSpPr>
          <p:cNvPr id="234499" name="Content Placeholder 5"/>
          <p:cNvSpPr>
            <a:spLocks noGrp="1"/>
          </p:cNvSpPr>
          <p:nvPr>
            <p:ph idx="1"/>
          </p:nvPr>
        </p:nvSpPr>
        <p:spPr/>
        <p:txBody>
          <a:bodyPr/>
          <a:lstStyle/>
          <a:p>
            <a:pPr eaLnBrk="1" hangingPunct="1"/>
            <a:endParaRPr lang="en-GB" smtClean="0">
              <a:latin typeface="Arial" charset="0"/>
            </a:endParaRPr>
          </a:p>
          <a:p>
            <a:pPr eaLnBrk="1" hangingPunct="1"/>
            <a:r>
              <a:rPr lang="en-GB" smtClean="0">
                <a:latin typeface="Arial" charset="0"/>
              </a:rPr>
              <a:t>A design is the outward </a:t>
            </a:r>
            <a:r>
              <a:rPr lang="en-GB" smtClean="0">
                <a:solidFill>
                  <a:srgbClr val="404B56"/>
                </a:solidFill>
                <a:latin typeface="Arial" charset="0"/>
              </a:rPr>
              <a:t>appearance</a:t>
            </a:r>
            <a:r>
              <a:rPr lang="en-GB" smtClean="0">
                <a:solidFill>
                  <a:srgbClr val="009999"/>
                </a:solidFill>
                <a:latin typeface="Arial" charset="0"/>
              </a:rPr>
              <a:t> </a:t>
            </a:r>
            <a:r>
              <a:rPr lang="en-GB" smtClean="0">
                <a:latin typeface="Arial" charset="0"/>
              </a:rPr>
              <a:t>of the whole or parts of a </a:t>
            </a:r>
            <a:r>
              <a:rPr lang="en-GB" smtClean="0">
                <a:solidFill>
                  <a:srgbClr val="404B56"/>
                </a:solidFill>
                <a:latin typeface="Arial" charset="0"/>
              </a:rPr>
              <a:t>product</a:t>
            </a:r>
            <a:r>
              <a:rPr lang="en-GB" smtClean="0">
                <a:solidFill>
                  <a:srgbClr val="009999"/>
                </a:solidFill>
                <a:latin typeface="Arial" charset="0"/>
              </a:rPr>
              <a:t> </a:t>
            </a:r>
            <a:r>
              <a:rPr lang="en-GB" smtClean="0">
                <a:latin typeface="Arial" charset="0"/>
              </a:rPr>
              <a:t>resulting from its features.</a:t>
            </a:r>
          </a:p>
          <a:p>
            <a:pPr eaLnBrk="1" hangingPunct="1">
              <a:buFont typeface="Wingdings" pitchFamily="2" charset="2"/>
              <a:buNone/>
            </a:pPr>
            <a:endParaRPr lang="en-GB" smtClean="0">
              <a:latin typeface="Arial" charset="0"/>
            </a:endParaRPr>
          </a:p>
          <a:p>
            <a:pPr eaLnBrk="1" hangingPunct="1"/>
            <a:r>
              <a:rPr lang="en-GB" smtClean="0">
                <a:latin typeface="Arial" charset="0"/>
              </a:rPr>
              <a:t>A product is any industrial or handicraft item.</a:t>
            </a:r>
          </a:p>
          <a:p>
            <a:pPr eaLnBrk="1" hangingPunct="1">
              <a:buFont typeface="Wingdings" pitchFamily="2" charset="2"/>
              <a:buNone/>
            </a:pPr>
            <a:endParaRPr lang="en-GB" smtClean="0">
              <a:latin typeface="Arial" charset="0"/>
            </a:endParaRPr>
          </a:p>
          <a:p>
            <a:pPr eaLnBrk="1" hangingPunct="1"/>
            <a:r>
              <a:rPr lang="en-GB" smtClean="0">
                <a:latin typeface="Arial" charset="0"/>
              </a:rPr>
              <a:t>Requirements for protection</a:t>
            </a:r>
          </a:p>
          <a:p>
            <a:pPr lvl="1" eaLnBrk="1" hangingPunct="1"/>
            <a:r>
              <a:rPr lang="en-GB" smtClean="0">
                <a:latin typeface="Arial" charset="0"/>
              </a:rPr>
              <a:t>Novelty</a:t>
            </a:r>
          </a:p>
          <a:p>
            <a:pPr lvl="1" eaLnBrk="1" hangingPunct="1"/>
            <a:r>
              <a:rPr lang="en-GB" smtClean="0">
                <a:latin typeface="Arial" charset="0"/>
              </a:rPr>
              <a:t>Individual character</a:t>
            </a:r>
          </a:p>
          <a:p>
            <a:pPr eaLnBrk="1" hangingPunct="1">
              <a:buFont typeface="Wingdings" pitchFamily="2" charset="2"/>
              <a:buNone/>
            </a:pPr>
            <a:endParaRPr lang="en-GB" smtClean="0">
              <a:latin typeface="Arial" charset="0"/>
            </a:endParaRPr>
          </a:p>
          <a:p>
            <a:pPr eaLnBrk="1" hangingPunct="1"/>
            <a:r>
              <a:rPr lang="en-GB" smtClean="0">
                <a:latin typeface="Arial" charset="0"/>
              </a:rPr>
              <a:t>Some exclusions</a:t>
            </a:r>
          </a:p>
          <a:p>
            <a:pPr eaLnBrk="1" hangingPunct="1"/>
            <a:endParaRPr lang="en-GB" smtClean="0">
              <a:latin typeface="Arial" charset="0"/>
            </a:endParaRPr>
          </a:p>
          <a:p>
            <a:pPr eaLnBrk="1" hangingPunct="1"/>
            <a:endParaRPr lang="en-GB" smtClean="0">
              <a:latin typeface="Arial" charset="0"/>
            </a:endParaRPr>
          </a:p>
        </p:txBody>
      </p:sp>
      <p:sp>
        <p:nvSpPr>
          <p:cNvPr id="234501"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22</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4"/>
          <p:cNvSpPr>
            <a:spLocks noGrp="1"/>
          </p:cNvSpPr>
          <p:nvPr>
            <p:ph type="title"/>
          </p:nvPr>
        </p:nvSpPr>
        <p:spPr>
          <a:xfrm>
            <a:off x="611188" y="404813"/>
            <a:ext cx="7921625" cy="936625"/>
          </a:xfrm>
        </p:spPr>
        <p:txBody>
          <a:bodyPr/>
          <a:lstStyle/>
          <a:p>
            <a:pPr eaLnBrk="1" hangingPunct="1"/>
            <a:r>
              <a:rPr lang="en-GB" smtClean="0">
                <a:latin typeface="Arial" charset="0"/>
              </a:rPr>
              <a:t>Registered and unregistered design rights</a:t>
            </a:r>
          </a:p>
        </p:txBody>
      </p:sp>
      <p:sp>
        <p:nvSpPr>
          <p:cNvPr id="236547" name="Content Placeholder 5"/>
          <p:cNvSpPr>
            <a:spLocks noGrp="1"/>
          </p:cNvSpPr>
          <p:nvPr>
            <p:ph idx="1"/>
          </p:nvPr>
        </p:nvSpPr>
        <p:spPr>
          <a:xfrm>
            <a:off x="598488" y="1628775"/>
            <a:ext cx="7921625" cy="4464050"/>
          </a:xfrm>
        </p:spPr>
        <p:txBody>
          <a:bodyPr/>
          <a:lstStyle/>
          <a:p>
            <a:pPr eaLnBrk="1" hangingPunct="1"/>
            <a:r>
              <a:rPr lang="en-GB" dirty="0" smtClean="0">
                <a:latin typeface="Arial" charset="0"/>
              </a:rPr>
              <a:t>National</a:t>
            </a:r>
          </a:p>
          <a:p>
            <a:pPr eaLnBrk="1" hangingPunct="1"/>
            <a:endParaRPr lang="en-GB" dirty="0" smtClean="0">
              <a:latin typeface="Arial" charset="0"/>
            </a:endParaRPr>
          </a:p>
          <a:p>
            <a:pPr eaLnBrk="1" hangingPunct="1"/>
            <a:r>
              <a:rPr lang="en-GB" dirty="0" smtClean="0">
                <a:latin typeface="Arial" charset="0"/>
              </a:rPr>
              <a:t>International</a:t>
            </a:r>
          </a:p>
          <a:p>
            <a:pPr eaLnBrk="1" hangingPunct="1"/>
            <a:endParaRPr lang="en-GB" dirty="0" smtClean="0">
              <a:latin typeface="Arial" charset="0"/>
            </a:endParaRPr>
          </a:p>
          <a:p>
            <a:pPr eaLnBrk="1" hangingPunct="1"/>
            <a:r>
              <a:rPr lang="en-GB" dirty="0" smtClean="0">
                <a:latin typeface="Arial" charset="0"/>
              </a:rPr>
              <a:t>EU</a:t>
            </a:r>
          </a:p>
          <a:p>
            <a:pPr eaLnBrk="1" hangingPunct="1"/>
            <a:endParaRPr lang="en-GB" dirty="0" smtClean="0">
              <a:latin typeface="Arial" charset="0"/>
            </a:endParaRPr>
          </a:p>
          <a:p>
            <a:pPr lvl="1" eaLnBrk="1" hangingPunct="1"/>
            <a:r>
              <a:rPr lang="en-GB" dirty="0" smtClean="0">
                <a:latin typeface="Arial" charset="0"/>
              </a:rPr>
              <a:t>registered Community design</a:t>
            </a:r>
          </a:p>
          <a:p>
            <a:pPr lvl="1" eaLnBrk="1" hangingPunct="1"/>
            <a:r>
              <a:rPr lang="en-GB" dirty="0" smtClean="0">
                <a:latin typeface="Arial" charset="0"/>
              </a:rPr>
              <a:t>unregistered Community design</a:t>
            </a:r>
          </a:p>
          <a:p>
            <a:pPr eaLnBrk="1" hangingPunct="1">
              <a:buFont typeface="Wingdings" pitchFamily="2" charset="2"/>
              <a:buNone/>
            </a:pPr>
            <a:endParaRPr lang="en-GB" dirty="0" smtClean="0">
              <a:latin typeface="Arial" charset="0"/>
            </a:endParaRPr>
          </a:p>
        </p:txBody>
      </p:sp>
      <p:sp>
        <p:nvSpPr>
          <p:cNvPr id="236549"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23</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a:xfrm>
            <a:off x="611188" y="404813"/>
            <a:ext cx="7921625" cy="936625"/>
          </a:xfrm>
        </p:spPr>
        <p:txBody>
          <a:bodyPr/>
          <a:lstStyle/>
          <a:p>
            <a:pPr eaLnBrk="1" hangingPunct="1"/>
            <a:r>
              <a:rPr lang="en-GB" smtClean="0">
                <a:latin typeface="Arial" charset="0"/>
              </a:rPr>
              <a:t>Scope of protection</a:t>
            </a:r>
          </a:p>
        </p:txBody>
      </p:sp>
      <p:sp>
        <p:nvSpPr>
          <p:cNvPr id="238595" name="Content Placeholder 2"/>
          <p:cNvSpPr>
            <a:spLocks noGrp="1"/>
          </p:cNvSpPr>
          <p:nvPr>
            <p:ph idx="1"/>
          </p:nvPr>
        </p:nvSpPr>
        <p:spPr/>
        <p:txBody>
          <a:bodyPr/>
          <a:lstStyle/>
          <a:p>
            <a:pPr eaLnBrk="1" hangingPunct="1"/>
            <a:endParaRPr lang="en-GB" smtClean="0">
              <a:latin typeface="Arial" charset="0"/>
            </a:endParaRPr>
          </a:p>
          <a:p>
            <a:pPr eaLnBrk="1" hangingPunct="1"/>
            <a:r>
              <a:rPr lang="en-GB" smtClean="0">
                <a:latin typeface="Arial" charset="0"/>
              </a:rPr>
              <a:t>Exclusive right</a:t>
            </a:r>
          </a:p>
          <a:p>
            <a:pPr eaLnBrk="1" hangingPunct="1"/>
            <a:endParaRPr lang="en-GB" smtClean="0">
              <a:latin typeface="Arial" charset="0"/>
            </a:endParaRPr>
          </a:p>
          <a:p>
            <a:pPr eaLnBrk="1" hangingPunct="1"/>
            <a:r>
              <a:rPr lang="en-GB" smtClean="0">
                <a:latin typeface="Arial" charset="0"/>
              </a:rPr>
              <a:t>Principle of </a:t>
            </a:r>
            <a:r>
              <a:rPr lang="en-GB" smtClean="0">
                <a:solidFill>
                  <a:srgbClr val="404B56"/>
                </a:solidFill>
                <a:latin typeface="Arial" charset="0"/>
              </a:rPr>
              <a:t>territoriality</a:t>
            </a:r>
          </a:p>
          <a:p>
            <a:pPr eaLnBrk="1" hangingPunct="1"/>
            <a:endParaRPr lang="en-GB" smtClean="0">
              <a:latin typeface="Arial" charset="0"/>
            </a:endParaRPr>
          </a:p>
          <a:p>
            <a:pPr eaLnBrk="1" hangingPunct="1"/>
            <a:r>
              <a:rPr lang="en-GB" smtClean="0">
                <a:latin typeface="Arial" charset="0"/>
              </a:rPr>
              <a:t>Duration</a:t>
            </a:r>
          </a:p>
          <a:p>
            <a:pPr eaLnBrk="1" hangingPunct="1"/>
            <a:endParaRPr lang="en-GB" smtClean="0">
              <a:latin typeface="Arial" charset="0"/>
            </a:endParaRPr>
          </a:p>
          <a:p>
            <a:pPr lvl="1" eaLnBrk="1" hangingPunct="1"/>
            <a:r>
              <a:rPr lang="en-GB" smtClean="0">
                <a:latin typeface="Arial" charset="0"/>
              </a:rPr>
              <a:t>registered design rights: maximum 25 years</a:t>
            </a:r>
          </a:p>
          <a:p>
            <a:pPr lvl="1" eaLnBrk="1" hangingPunct="1"/>
            <a:r>
              <a:rPr lang="en-GB" smtClean="0">
                <a:latin typeface="Arial" charset="0"/>
              </a:rPr>
              <a:t>unregistered design rights: 3 years</a:t>
            </a:r>
          </a:p>
          <a:p>
            <a:pPr eaLnBrk="1" hangingPunct="1"/>
            <a:endParaRPr lang="en-GB" smtClean="0">
              <a:latin typeface="Arial" charset="0"/>
            </a:endParaRPr>
          </a:p>
          <a:p>
            <a:pPr eaLnBrk="1" hangingPunct="1"/>
            <a:r>
              <a:rPr lang="en-GB" smtClean="0">
                <a:latin typeface="Arial" charset="0"/>
              </a:rPr>
              <a:t>Allowed uses</a:t>
            </a:r>
          </a:p>
        </p:txBody>
      </p:sp>
      <p:sp>
        <p:nvSpPr>
          <p:cNvPr id="238597"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24</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a:xfrm>
            <a:off x="611188" y="4437063"/>
            <a:ext cx="7883525" cy="1362075"/>
          </a:xfrm>
        </p:spPr>
        <p:txBody>
          <a:bodyPr/>
          <a:lstStyle/>
          <a:p>
            <a:pPr eaLnBrk="1" hangingPunct="1"/>
            <a:r>
              <a:rPr lang="en-GB" sz="4000" smtClean="0">
                <a:latin typeface="Arial" charset="0"/>
              </a:rPr>
              <a:t>GEOGRAPHICAL INDICATIONS</a:t>
            </a:r>
          </a:p>
        </p:txBody>
      </p:sp>
      <p:sp>
        <p:nvSpPr>
          <p:cNvPr id="240644"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25</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a:xfrm>
            <a:off x="611188" y="404813"/>
            <a:ext cx="7921625" cy="936625"/>
          </a:xfrm>
        </p:spPr>
        <p:txBody>
          <a:bodyPr/>
          <a:lstStyle/>
          <a:p>
            <a:pPr eaLnBrk="1" hangingPunct="1"/>
            <a:r>
              <a:rPr lang="en-GB" smtClean="0">
                <a:latin typeface="Arial" charset="0"/>
              </a:rPr>
              <a:t>What are geographical indications?</a:t>
            </a:r>
          </a:p>
        </p:txBody>
      </p:sp>
      <p:sp>
        <p:nvSpPr>
          <p:cNvPr id="242691" name="Content Placeholder 2"/>
          <p:cNvSpPr>
            <a:spLocks noGrp="1"/>
          </p:cNvSpPr>
          <p:nvPr>
            <p:ph idx="1"/>
          </p:nvPr>
        </p:nvSpPr>
        <p:spPr>
          <a:xfrm>
            <a:off x="611188" y="1628775"/>
            <a:ext cx="7921625" cy="4464050"/>
          </a:xfrm>
        </p:spPr>
        <p:txBody>
          <a:bodyPr/>
          <a:lstStyle/>
          <a:p>
            <a:pPr eaLnBrk="1" hangingPunct="1"/>
            <a:r>
              <a:rPr lang="en-GB" smtClean="0">
                <a:latin typeface="Arial" charset="0"/>
              </a:rPr>
              <a:t>Geographical indications identify a good as originating in the territory of a country or a region or locality in that territory, where a given quality, reputation or other characteristic of the good is essentially attributable to its geographical origin.</a:t>
            </a:r>
          </a:p>
          <a:p>
            <a:pPr eaLnBrk="1" hangingPunct="1"/>
            <a:endParaRPr lang="en-GB" smtClean="0">
              <a:latin typeface="Arial" charset="0"/>
            </a:endParaRPr>
          </a:p>
          <a:p>
            <a:pPr eaLnBrk="1" hangingPunct="1"/>
            <a:r>
              <a:rPr lang="en-GB" smtClean="0">
                <a:latin typeface="Arial" charset="0"/>
              </a:rPr>
              <a:t>Protection under EU legislation</a:t>
            </a:r>
          </a:p>
          <a:p>
            <a:pPr eaLnBrk="1" hangingPunct="1"/>
            <a:endParaRPr lang="en-GB" smtClean="0">
              <a:latin typeface="Arial" charset="0"/>
            </a:endParaRPr>
          </a:p>
          <a:p>
            <a:pPr eaLnBrk="1" hangingPunct="1"/>
            <a:endParaRPr lang="en-GB" smtClean="0">
              <a:latin typeface="Arial" charset="0"/>
            </a:endParaRPr>
          </a:p>
          <a:p>
            <a:pPr eaLnBrk="1" hangingPunct="1"/>
            <a:endParaRPr lang="en-GB" smtClean="0">
              <a:latin typeface="Arial" charset="0"/>
            </a:endParaRPr>
          </a:p>
          <a:p>
            <a:pPr eaLnBrk="1" hangingPunct="1"/>
            <a:endParaRPr lang="en-GB" smtClean="0">
              <a:latin typeface="Arial" charset="0"/>
            </a:endParaRPr>
          </a:p>
        </p:txBody>
      </p:sp>
      <p:graphicFrame>
        <p:nvGraphicFramePr>
          <p:cNvPr id="7" name="Table 6"/>
          <p:cNvGraphicFramePr>
            <a:graphicFrameLocks noGrp="1"/>
          </p:cNvGraphicFramePr>
          <p:nvPr/>
        </p:nvGraphicFramePr>
        <p:xfrm>
          <a:off x="1258888" y="3933825"/>
          <a:ext cx="6624637" cy="2322513"/>
        </p:xfrm>
        <a:graphic>
          <a:graphicData uri="http://schemas.openxmlformats.org/drawingml/2006/table">
            <a:tbl>
              <a:tblPr/>
              <a:tblGrid>
                <a:gridCol w="3313112"/>
                <a:gridCol w="3311525"/>
              </a:tblGrid>
              <a:tr h="811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smtClean="0">
                          <a:ln>
                            <a:noFill/>
                          </a:ln>
                          <a:solidFill>
                            <a:srgbClr val="FFFFFF"/>
                          </a:solidFill>
                          <a:effectLst/>
                          <a:latin typeface="Arial" charset="0"/>
                          <a:cs typeface="Arial" charset="0"/>
                        </a:rPr>
                        <a:t>Protected geographical indication (PGI)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E" sz="1800" b="1" i="0" u="none" strike="noStrike" cap="none" normalizeH="0" baseline="0" smtClean="0">
                          <a:ln>
                            <a:noFill/>
                          </a:ln>
                          <a:solidFill>
                            <a:srgbClr val="FFFFFF"/>
                          </a:solidFill>
                          <a:effectLst/>
                          <a:latin typeface="Arial" charset="0"/>
                          <a:cs typeface="Arial" charset="0"/>
                        </a:rPr>
                        <a:t>Protected designation of origin (PDO)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511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4C575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CE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4C575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CECD"/>
                    </a:solidFill>
                  </a:tcPr>
                </a:tc>
              </a:tr>
            </a:tbl>
          </a:graphicData>
        </a:graphic>
      </p:graphicFrame>
      <p:sp>
        <p:nvSpPr>
          <p:cNvPr id="242706"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26</a:t>
            </a:r>
          </a:p>
        </p:txBody>
      </p:sp>
      <p:pic>
        <p:nvPicPr>
          <p:cNvPr id="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797425"/>
            <a:ext cx="15128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776788"/>
            <a:ext cx="151288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a:xfrm>
            <a:off x="611188" y="404813"/>
            <a:ext cx="7921625" cy="936625"/>
          </a:xfrm>
        </p:spPr>
        <p:txBody>
          <a:bodyPr/>
          <a:lstStyle/>
          <a:p>
            <a:pPr eaLnBrk="1" hangingPunct="1"/>
            <a:r>
              <a:rPr lang="en-GB" smtClean="0">
                <a:latin typeface="Arial" charset="0"/>
              </a:rPr>
              <a:t>Difference between PGIs and PDOs</a:t>
            </a:r>
          </a:p>
        </p:txBody>
      </p:sp>
      <p:sp>
        <p:nvSpPr>
          <p:cNvPr id="244739" name="Content Placeholder 2"/>
          <p:cNvSpPr>
            <a:spLocks noGrp="1"/>
          </p:cNvSpPr>
          <p:nvPr>
            <p:ph idx="1"/>
          </p:nvPr>
        </p:nvSpPr>
        <p:spPr>
          <a:xfrm>
            <a:off x="611188" y="1628775"/>
            <a:ext cx="7921625" cy="4464050"/>
          </a:xfrm>
        </p:spPr>
        <p:txBody>
          <a:bodyPr/>
          <a:lstStyle/>
          <a:p>
            <a:pPr eaLnBrk="1" hangingPunct="1"/>
            <a:r>
              <a:rPr lang="en-GB" smtClean="0">
                <a:latin typeface="Arial" charset="0"/>
              </a:rPr>
              <a:t>Stricter conditions apply to PDOs:</a:t>
            </a:r>
          </a:p>
          <a:p>
            <a:pPr lvl="1" eaLnBrk="1" hangingPunct="1"/>
            <a:endParaRPr lang="en-GB" smtClean="0">
              <a:latin typeface="Arial" charset="0"/>
            </a:endParaRPr>
          </a:p>
          <a:p>
            <a:pPr lvl="1" eaLnBrk="1" hangingPunct="1"/>
            <a:r>
              <a:rPr lang="en-GB" smtClean="0">
                <a:latin typeface="Arial" charset="0"/>
              </a:rPr>
              <a:t>Link between place name and product is </a:t>
            </a:r>
            <a:r>
              <a:rPr lang="en-GB" smtClean="0">
                <a:solidFill>
                  <a:srgbClr val="404B56"/>
                </a:solidFill>
                <a:latin typeface="Arial" charset="0"/>
              </a:rPr>
              <a:t>essentially or exclusively</a:t>
            </a:r>
            <a:r>
              <a:rPr lang="en-GB" smtClean="0">
                <a:latin typeface="Arial" charset="0"/>
              </a:rPr>
              <a:t> due to the particular geographical environment.</a:t>
            </a:r>
          </a:p>
          <a:p>
            <a:pPr lvl="1" eaLnBrk="1" hangingPunct="1"/>
            <a:endParaRPr lang="en-GB" smtClean="0">
              <a:latin typeface="Arial" charset="0"/>
            </a:endParaRPr>
          </a:p>
          <a:p>
            <a:pPr lvl="1" eaLnBrk="1" hangingPunct="1"/>
            <a:r>
              <a:rPr lang="en-GB" smtClean="0">
                <a:solidFill>
                  <a:srgbClr val="404B56"/>
                </a:solidFill>
                <a:latin typeface="Arial" charset="0"/>
              </a:rPr>
              <a:t>All stages </a:t>
            </a:r>
            <a:r>
              <a:rPr lang="en-GB" smtClean="0">
                <a:latin typeface="Arial" charset="0"/>
              </a:rPr>
              <a:t>from production, processing and preparation are located in the defined geographical area.</a:t>
            </a:r>
          </a:p>
          <a:p>
            <a:pPr eaLnBrk="1" hangingPunct="1">
              <a:buFont typeface="Wingdings" pitchFamily="2" charset="2"/>
              <a:buNone/>
            </a:pPr>
            <a:endParaRPr lang="en-GB" b="1" smtClean="0">
              <a:latin typeface="Arial" charset="0"/>
            </a:endParaRPr>
          </a:p>
        </p:txBody>
      </p:sp>
      <p:sp>
        <p:nvSpPr>
          <p:cNvPr id="244741"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27</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a:xfrm>
            <a:off x="611188" y="4406900"/>
            <a:ext cx="7883525" cy="1362075"/>
          </a:xfrm>
        </p:spPr>
        <p:txBody>
          <a:bodyPr/>
          <a:lstStyle/>
          <a:p>
            <a:pPr eaLnBrk="1" hangingPunct="1"/>
            <a:r>
              <a:rPr lang="en-GB" sz="4000" smtClean="0">
                <a:latin typeface="Arial" charset="0"/>
              </a:rPr>
              <a:t>UTILITY MODELS</a:t>
            </a:r>
          </a:p>
        </p:txBody>
      </p:sp>
      <p:sp>
        <p:nvSpPr>
          <p:cNvPr id="246788"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28</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What is a utility model?</a:t>
            </a:r>
          </a:p>
        </p:txBody>
      </p:sp>
      <p:sp>
        <p:nvSpPr>
          <p:cNvPr id="248836" name="Rectangle 3"/>
          <p:cNvSpPr>
            <a:spLocks noGrp="1" noChangeArrowheads="1"/>
          </p:cNvSpPr>
          <p:nvPr>
            <p:ph idx="1"/>
          </p:nvPr>
        </p:nvSpPr>
        <p:spPr>
          <a:xfrm>
            <a:off x="3702050" y="1187450"/>
            <a:ext cx="4729163" cy="2673350"/>
          </a:xfrm>
        </p:spPr>
        <p:txBody>
          <a:bodyPr lIns="91440" tIns="45720" rIns="91440" bIns="45720"/>
          <a:lstStyle/>
          <a:p>
            <a:pPr marL="236538" indent="-236538" eaLnBrk="1" hangingPunct="1"/>
            <a:r>
              <a:rPr lang="en-GB" sz="1800" smtClean="0">
                <a:latin typeface="Arial" charset="0"/>
              </a:rPr>
              <a:t>A utility model grants the holder the </a:t>
            </a:r>
            <a:r>
              <a:rPr lang="en-GB" altLang="de-DE" sz="1800" smtClean="0">
                <a:latin typeface="Arial" charset="0"/>
              </a:rPr>
              <a:t>exclusive</a:t>
            </a:r>
            <a:r>
              <a:rPr lang="en-GB" sz="1800" smtClean="0">
                <a:latin typeface="Arial" charset="0"/>
              </a:rPr>
              <a:t> right to prevent third parties from:</a:t>
            </a:r>
          </a:p>
          <a:p>
            <a:pPr marL="538163" lvl="1" indent="-274638" eaLnBrk="1" hangingPunct="1"/>
            <a:r>
              <a:rPr lang="en-GB" sz="1800" smtClean="0">
                <a:latin typeface="Arial" charset="0"/>
              </a:rPr>
              <a:t>exploiting an invention (e.g. making, using, offering for sale)</a:t>
            </a:r>
          </a:p>
          <a:p>
            <a:pPr marL="538163" lvl="1" indent="-274638" eaLnBrk="1" hangingPunct="1"/>
            <a:r>
              <a:rPr lang="en-GB" sz="1800" smtClean="0">
                <a:latin typeface="Arial" charset="0"/>
              </a:rPr>
              <a:t>without authorisation in the country where the utility model was registered </a:t>
            </a:r>
          </a:p>
          <a:p>
            <a:pPr marL="236538" indent="-236538" eaLnBrk="1" hangingPunct="1">
              <a:buFont typeface="Wingdings" pitchFamily="2" charset="2"/>
              <a:buNone/>
            </a:pPr>
            <a:r>
              <a:rPr lang="en-GB" sz="1800" smtClean="0">
                <a:latin typeface="Arial" charset="0"/>
              </a:rPr>
              <a:t>   	for a short period (3 to 10 years).</a:t>
            </a:r>
          </a:p>
          <a:p>
            <a:pPr marL="236538" indent="-236538" eaLnBrk="1" hangingPunct="1"/>
            <a:r>
              <a:rPr lang="en-GB" sz="1800" smtClean="0">
                <a:latin typeface="Arial" charset="0"/>
              </a:rPr>
              <a:t>The holder has to disclose the invention to the public.</a:t>
            </a:r>
          </a:p>
          <a:p>
            <a:pPr marL="236538" indent="-236538" eaLnBrk="1" hangingPunct="1"/>
            <a:endParaRPr lang="en-GB" sz="1800" smtClean="0">
              <a:latin typeface="Arial" charset="0"/>
            </a:endParaRPr>
          </a:p>
          <a:p>
            <a:pPr marL="236538" indent="-236538" eaLnBrk="1" hangingPunct="1"/>
            <a:endParaRPr lang="en-GB" smtClean="0">
              <a:latin typeface="Arial" charset="0"/>
            </a:endParaRPr>
          </a:p>
          <a:p>
            <a:pPr marL="236538" indent="-236538" eaLnBrk="1" hangingPunct="1"/>
            <a:endParaRPr lang="en-GB" smtClean="0">
              <a:solidFill>
                <a:srgbClr val="B30B00"/>
              </a:solidFill>
              <a:latin typeface="Arial" charset="0"/>
            </a:endParaRPr>
          </a:p>
        </p:txBody>
      </p:sp>
      <p:sp>
        <p:nvSpPr>
          <p:cNvPr id="248834" name="Rectangle 3"/>
          <p:cNvSpPr>
            <a:spLocks noChangeArrowheads="1"/>
          </p:cNvSpPr>
          <p:nvPr/>
        </p:nvSpPr>
        <p:spPr bwMode="auto">
          <a:xfrm>
            <a:off x="749300" y="1196975"/>
            <a:ext cx="2887663" cy="4602163"/>
          </a:xfrm>
          <a:prstGeom prst="rect">
            <a:avLst/>
          </a:prstGeom>
          <a:solidFill>
            <a:schemeClr val="bg1"/>
          </a:solidFill>
          <a:ln w="6350" algn="ctr">
            <a:solidFill>
              <a:schemeClr val="bg2"/>
            </a:solidFill>
            <a:miter lim="800000"/>
            <a:headEnd/>
            <a:tailEnd/>
          </a:ln>
        </p:spPr>
        <p:txBody>
          <a:bodyPr wrap="none" anchor="ctr"/>
          <a:lstStyle/>
          <a:p>
            <a:pPr algn="ctr">
              <a:spcBef>
                <a:spcPct val="50000"/>
              </a:spcBef>
              <a:buFont typeface="Wingdings" pitchFamily="2" charset="2"/>
              <a:buNone/>
            </a:pPr>
            <a:endParaRPr lang="de-DE" sz="2000">
              <a:solidFill>
                <a:schemeClr val="bg1"/>
              </a:solidFill>
            </a:endParaRPr>
          </a:p>
        </p:txBody>
      </p:sp>
      <p:sp>
        <p:nvSpPr>
          <p:cNvPr id="248837" name="Gefaltete Ecke 5"/>
          <p:cNvSpPr>
            <a:spLocks noChangeArrowheads="1"/>
          </p:cNvSpPr>
          <p:nvPr/>
        </p:nvSpPr>
        <p:spPr bwMode="auto">
          <a:xfrm>
            <a:off x="3995738" y="4941888"/>
            <a:ext cx="1368425" cy="1038225"/>
          </a:xfrm>
          <a:prstGeom prst="foldedCorner">
            <a:avLst>
              <a:gd name="adj" fmla="val 16667"/>
            </a:avLst>
          </a:prstGeom>
          <a:solidFill>
            <a:schemeClr val="hlink"/>
          </a:solidFill>
          <a:ln w="25400" algn="ctr">
            <a:noFill/>
            <a:round/>
            <a:headEnd/>
            <a:tailEnd/>
          </a:ln>
        </p:spPr>
        <p:txBody>
          <a:bodyPr anchor="ctr"/>
          <a:lstStyle/>
          <a:p>
            <a:pPr algn="ctr"/>
            <a:r>
              <a:rPr lang="en-US">
                <a:solidFill>
                  <a:srgbClr val="FFFFFF"/>
                </a:solidFill>
              </a:rPr>
              <a:t>Reveal</a:t>
            </a:r>
          </a:p>
          <a:p>
            <a:pPr algn="ctr"/>
            <a:r>
              <a:rPr lang="en-US">
                <a:solidFill>
                  <a:srgbClr val="FFFFFF"/>
                </a:solidFill>
              </a:rPr>
              <a:t>invention</a:t>
            </a:r>
          </a:p>
          <a:p>
            <a:pPr algn="ctr"/>
            <a:r>
              <a:rPr lang="en-US">
                <a:solidFill>
                  <a:srgbClr val="FFFFFF"/>
                </a:solidFill>
              </a:rPr>
              <a:t>(disclosure)</a:t>
            </a:r>
          </a:p>
        </p:txBody>
      </p:sp>
      <p:sp>
        <p:nvSpPr>
          <p:cNvPr id="248838" name="Gefaltete Ecke 6"/>
          <p:cNvSpPr>
            <a:spLocks noChangeArrowheads="1"/>
          </p:cNvSpPr>
          <p:nvPr/>
        </p:nvSpPr>
        <p:spPr bwMode="auto">
          <a:xfrm>
            <a:off x="7164388" y="4941888"/>
            <a:ext cx="1728787" cy="1038225"/>
          </a:xfrm>
          <a:prstGeom prst="foldedCorner">
            <a:avLst>
              <a:gd name="adj" fmla="val 16667"/>
            </a:avLst>
          </a:prstGeom>
          <a:solidFill>
            <a:schemeClr val="hlink"/>
          </a:solidFill>
          <a:ln w="25400" algn="ctr">
            <a:noFill/>
            <a:round/>
            <a:headEnd/>
            <a:tailEnd/>
          </a:ln>
        </p:spPr>
        <p:txBody>
          <a:bodyPr anchor="ctr"/>
          <a:lstStyle/>
          <a:p>
            <a:pPr algn="ctr"/>
            <a:r>
              <a:rPr lang="en-US">
                <a:solidFill>
                  <a:srgbClr val="FFFFFF"/>
                </a:solidFill>
              </a:rPr>
              <a:t>Get protection</a:t>
            </a:r>
          </a:p>
          <a:p>
            <a:pPr algn="ctr"/>
            <a:r>
              <a:rPr lang="en-US">
                <a:solidFill>
                  <a:srgbClr val="FFFFFF"/>
                </a:solidFill>
              </a:rPr>
              <a:t>(utility model)</a:t>
            </a:r>
          </a:p>
        </p:txBody>
      </p:sp>
      <p:sp>
        <p:nvSpPr>
          <p:cNvPr id="248842" name="Foliennummernplatzhalter 4"/>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29</a:t>
            </a: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196975"/>
            <a:ext cx="2986087" cy="482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5600" y="4868863"/>
            <a:ext cx="15113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a:xfrm>
            <a:off x="611188" y="404813"/>
            <a:ext cx="7921625" cy="936625"/>
          </a:xfrm>
        </p:spPr>
        <p:txBody>
          <a:bodyPr lIns="91440" tIns="45720" rIns="91440" bIns="45720" anchor="ctr"/>
          <a:lstStyle/>
          <a:p>
            <a:pPr eaLnBrk="1" hangingPunct="1"/>
            <a:r>
              <a:rPr lang="en-US" dirty="0" smtClean="0">
                <a:latin typeface="Arial" charset="0"/>
              </a:rPr>
              <a:t>The different types of IP (I)</a:t>
            </a:r>
          </a:p>
        </p:txBody>
      </p:sp>
      <p:sp>
        <p:nvSpPr>
          <p:cNvPr id="10243" name="Textfeld 6"/>
          <p:cNvSpPr txBox="1">
            <a:spLocks noChangeArrowheads="1"/>
          </p:cNvSpPr>
          <p:nvPr/>
        </p:nvSpPr>
        <p:spPr bwMode="auto">
          <a:xfrm>
            <a:off x="928688" y="1847850"/>
            <a:ext cx="1374775" cy="366713"/>
          </a:xfrm>
          <a:prstGeom prst="rect">
            <a:avLst/>
          </a:prstGeom>
          <a:noFill/>
          <a:ln w="9525">
            <a:noFill/>
            <a:miter lim="800000"/>
            <a:headEnd/>
            <a:tailEnd/>
          </a:ln>
        </p:spPr>
        <p:txBody>
          <a:bodyPr>
            <a:spAutoFit/>
          </a:bodyPr>
          <a:lstStyle/>
          <a:p>
            <a:r>
              <a:rPr lang="en-US" b="1">
                <a:solidFill>
                  <a:schemeClr val="accent1"/>
                </a:solidFill>
              </a:rPr>
              <a:t>Legal right</a:t>
            </a:r>
          </a:p>
        </p:txBody>
      </p:sp>
      <p:sp>
        <p:nvSpPr>
          <p:cNvPr id="10244" name="Textfeld 7"/>
          <p:cNvSpPr txBox="1">
            <a:spLocks noChangeArrowheads="1"/>
          </p:cNvSpPr>
          <p:nvPr/>
        </p:nvSpPr>
        <p:spPr bwMode="auto">
          <a:xfrm>
            <a:off x="3151188" y="1847850"/>
            <a:ext cx="1250950" cy="366713"/>
          </a:xfrm>
          <a:prstGeom prst="rect">
            <a:avLst/>
          </a:prstGeom>
          <a:noFill/>
          <a:ln w="9525">
            <a:noFill/>
            <a:miter lim="800000"/>
            <a:headEnd/>
            <a:tailEnd/>
          </a:ln>
        </p:spPr>
        <p:txBody>
          <a:bodyPr wrap="none">
            <a:spAutoFit/>
          </a:bodyPr>
          <a:lstStyle/>
          <a:p>
            <a:r>
              <a:rPr lang="en-US" b="1">
                <a:solidFill>
                  <a:schemeClr val="accent1"/>
                </a:solidFill>
              </a:rPr>
              <a:t>What for?</a:t>
            </a:r>
          </a:p>
        </p:txBody>
      </p:sp>
      <p:sp>
        <p:nvSpPr>
          <p:cNvPr id="10245" name="Textfeld 8"/>
          <p:cNvSpPr txBox="1">
            <a:spLocks noChangeArrowheads="1"/>
          </p:cNvSpPr>
          <p:nvPr/>
        </p:nvSpPr>
        <p:spPr bwMode="auto">
          <a:xfrm>
            <a:off x="5778500" y="1847850"/>
            <a:ext cx="806450" cy="366713"/>
          </a:xfrm>
          <a:prstGeom prst="rect">
            <a:avLst/>
          </a:prstGeom>
          <a:noFill/>
          <a:ln w="9525">
            <a:noFill/>
            <a:miter lim="800000"/>
            <a:headEnd/>
            <a:tailEnd/>
          </a:ln>
        </p:spPr>
        <p:txBody>
          <a:bodyPr wrap="none">
            <a:spAutoFit/>
          </a:bodyPr>
          <a:lstStyle/>
          <a:p>
            <a:r>
              <a:rPr lang="en-US" b="1">
                <a:solidFill>
                  <a:schemeClr val="accent1"/>
                </a:solidFill>
              </a:rPr>
              <a:t>How?</a:t>
            </a:r>
          </a:p>
        </p:txBody>
      </p:sp>
      <p:sp>
        <p:nvSpPr>
          <p:cNvPr id="10" name="Rechteck 9"/>
          <p:cNvSpPr/>
          <p:nvPr/>
        </p:nvSpPr>
        <p:spPr>
          <a:xfrm>
            <a:off x="827088" y="3478213"/>
            <a:ext cx="1600200"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Utility models</a:t>
            </a:r>
          </a:p>
        </p:txBody>
      </p:sp>
      <p:sp>
        <p:nvSpPr>
          <p:cNvPr id="11" name="Rechteck 10"/>
          <p:cNvSpPr/>
          <p:nvPr/>
        </p:nvSpPr>
        <p:spPr>
          <a:xfrm>
            <a:off x="2536825" y="3478213"/>
            <a:ext cx="2592388"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New inventions</a:t>
            </a:r>
          </a:p>
        </p:txBody>
      </p:sp>
      <p:sp>
        <p:nvSpPr>
          <p:cNvPr id="14" name="Rechteck 13"/>
          <p:cNvSpPr/>
          <p:nvPr/>
        </p:nvSpPr>
        <p:spPr>
          <a:xfrm>
            <a:off x="827088" y="45339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Copyright</a:t>
            </a:r>
          </a:p>
        </p:txBody>
      </p:sp>
      <p:sp>
        <p:nvSpPr>
          <p:cNvPr id="15" name="Rechteck 14"/>
          <p:cNvSpPr/>
          <p:nvPr/>
        </p:nvSpPr>
        <p:spPr>
          <a:xfrm>
            <a:off x="2536825" y="4533900"/>
            <a:ext cx="2592388"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Original creative or artistic forms</a:t>
            </a:r>
          </a:p>
        </p:txBody>
      </p:sp>
      <p:sp>
        <p:nvSpPr>
          <p:cNvPr id="16" name="Rechteck 15"/>
          <p:cNvSpPr/>
          <p:nvPr/>
        </p:nvSpPr>
        <p:spPr>
          <a:xfrm>
            <a:off x="5238750" y="45339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Exists automatically</a:t>
            </a:r>
          </a:p>
        </p:txBody>
      </p:sp>
      <p:sp>
        <p:nvSpPr>
          <p:cNvPr id="10253" name="Rechteck 3"/>
          <p:cNvSpPr>
            <a:spLocks noChangeArrowheads="1"/>
          </p:cNvSpPr>
          <p:nvPr/>
        </p:nvSpPr>
        <p:spPr bwMode="auto">
          <a:xfrm>
            <a:off x="827088" y="2392363"/>
            <a:ext cx="1600200" cy="766762"/>
          </a:xfrm>
          <a:prstGeom prst="rect">
            <a:avLst/>
          </a:prstGeom>
          <a:solidFill>
            <a:schemeClr val="tx1"/>
          </a:solidFill>
          <a:ln w="25400" algn="ctr">
            <a:solidFill>
              <a:schemeClr val="accent1"/>
            </a:solidFill>
            <a:miter lim="800000"/>
            <a:headEnd/>
            <a:tailEnd/>
          </a:ln>
        </p:spPr>
        <p:txBody>
          <a:bodyPr anchor="ctr"/>
          <a:lstStyle/>
          <a:p>
            <a:pPr algn="ctr"/>
            <a:r>
              <a:rPr lang="en-US">
                <a:solidFill>
                  <a:srgbClr val="FFFFFF"/>
                </a:solidFill>
              </a:rPr>
              <a:t>Patents</a:t>
            </a:r>
          </a:p>
        </p:txBody>
      </p:sp>
      <p:sp>
        <p:nvSpPr>
          <p:cNvPr id="5" name="Rechteck 4"/>
          <p:cNvSpPr>
            <a:spLocks noChangeArrowheads="1"/>
          </p:cNvSpPr>
          <p:nvPr/>
        </p:nvSpPr>
        <p:spPr bwMode="auto">
          <a:xfrm>
            <a:off x="2536825" y="2392363"/>
            <a:ext cx="2592388" cy="766762"/>
          </a:xfrm>
          <a:prstGeom prst="rect">
            <a:avLst/>
          </a:prstGeom>
          <a:solidFill>
            <a:schemeClr val="tx1"/>
          </a:solidFill>
          <a:ln w="25400" algn="ctr">
            <a:solidFill>
              <a:schemeClr val="accent1"/>
            </a:solidFill>
            <a:miter lim="800000"/>
            <a:headEnd/>
            <a:tailEnd/>
          </a:ln>
        </p:spPr>
        <p:txBody>
          <a:bodyPr anchor="ctr"/>
          <a:lstStyle/>
          <a:p>
            <a:pPr algn="ctr">
              <a:defRPr/>
            </a:pPr>
            <a:r>
              <a:rPr lang="en-US" dirty="0">
                <a:solidFill>
                  <a:schemeClr val="lt1"/>
                </a:solidFill>
                <a:latin typeface="+mn-lt"/>
                <a:cs typeface="+mn-cs"/>
              </a:rPr>
              <a:t>New inventions</a:t>
            </a:r>
          </a:p>
        </p:txBody>
      </p:sp>
      <p:sp>
        <p:nvSpPr>
          <p:cNvPr id="6" name="Rechteck 5"/>
          <p:cNvSpPr>
            <a:spLocks noChangeArrowheads="1"/>
          </p:cNvSpPr>
          <p:nvPr/>
        </p:nvSpPr>
        <p:spPr bwMode="auto">
          <a:xfrm>
            <a:off x="5238750" y="2392363"/>
            <a:ext cx="2117725" cy="766762"/>
          </a:xfrm>
          <a:prstGeom prst="rect">
            <a:avLst/>
          </a:prstGeom>
          <a:solidFill>
            <a:schemeClr val="tx1"/>
          </a:solidFill>
          <a:ln w="25400" algn="ctr">
            <a:solidFill>
              <a:schemeClr val="accent1"/>
            </a:solidFill>
            <a:miter lim="800000"/>
            <a:headEnd/>
            <a:tailEnd/>
          </a:ln>
        </p:spPr>
        <p:txBody>
          <a:bodyPr anchor="ctr"/>
          <a:lstStyle/>
          <a:p>
            <a:pPr algn="ctr">
              <a:defRPr/>
            </a:pPr>
            <a:r>
              <a:rPr lang="en-US" dirty="0">
                <a:solidFill>
                  <a:schemeClr val="lt1"/>
                </a:solidFill>
                <a:latin typeface="+mn-lt"/>
                <a:cs typeface="+mn-cs"/>
              </a:rPr>
              <a:t>Application and examination</a:t>
            </a:r>
          </a:p>
        </p:txBody>
      </p:sp>
      <p:pic>
        <p:nvPicPr>
          <p:cNvPr id="10256" name="Picture 2"/>
          <p:cNvPicPr>
            <a:picLocks noChangeAspect="1" noChangeArrowheads="1"/>
          </p:cNvPicPr>
          <p:nvPr/>
        </p:nvPicPr>
        <p:blipFill>
          <a:blip r:embed="rId3"/>
          <a:srcRect/>
          <a:stretch>
            <a:fillRect/>
          </a:stretch>
        </p:blipFill>
        <p:spPr bwMode="auto">
          <a:xfrm>
            <a:off x="7685088" y="2205038"/>
            <a:ext cx="1277937" cy="1157287"/>
          </a:xfrm>
          <a:prstGeom prst="rect">
            <a:avLst/>
          </a:prstGeom>
          <a:noFill/>
          <a:ln w="9525">
            <a:noFill/>
            <a:miter lim="800000"/>
            <a:headEnd/>
            <a:tailEnd/>
          </a:ln>
        </p:spPr>
      </p:pic>
      <p:sp>
        <p:nvSpPr>
          <p:cNvPr id="12" name="Rechteck 11"/>
          <p:cNvSpPr/>
          <p:nvPr/>
        </p:nvSpPr>
        <p:spPr>
          <a:xfrm>
            <a:off x="5238750" y="3478213"/>
            <a:ext cx="2117725" cy="766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Application and registration</a:t>
            </a:r>
          </a:p>
        </p:txBody>
      </p:sp>
      <p:pic>
        <p:nvPicPr>
          <p:cNvPr id="10260" name="Picture 26" descr="book"/>
          <p:cNvPicPr>
            <a:picLocks noChangeAspect="1" noChangeArrowheads="1"/>
          </p:cNvPicPr>
          <p:nvPr/>
        </p:nvPicPr>
        <p:blipFill>
          <a:blip r:embed="rId4"/>
          <a:srcRect t="33672" b="14510"/>
          <a:stretch>
            <a:fillRect/>
          </a:stretch>
        </p:blipFill>
        <p:spPr bwMode="auto">
          <a:xfrm>
            <a:off x="7594600" y="4465638"/>
            <a:ext cx="1512888" cy="782637"/>
          </a:xfrm>
          <a:prstGeom prst="rect">
            <a:avLst/>
          </a:prstGeom>
          <a:noFill/>
          <a:ln w="9525">
            <a:noFill/>
            <a:miter lim="800000"/>
            <a:headEnd/>
            <a:tailEnd/>
          </a:ln>
        </p:spPr>
      </p:pic>
      <p:sp>
        <p:nvSpPr>
          <p:cNvPr id="10266"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6B8CC3B0-3B63-460E-8012-4BCE0D00EFB6}" type="slidenum">
              <a:rPr lang="de-DE" sz="1200"/>
              <a:pPr algn="r"/>
              <a:t>3</a:t>
            </a:fld>
            <a:endParaRPr lang="de-DE" sz="1200"/>
          </a:p>
        </p:txBody>
      </p:sp>
      <p:pic>
        <p:nvPicPr>
          <p:cNvPr id="10271" name="Picture 31"/>
          <p:cNvPicPr>
            <a:picLocks noChangeAspect="1" noChangeArrowheads="1"/>
          </p:cNvPicPr>
          <p:nvPr/>
        </p:nvPicPr>
        <p:blipFill>
          <a:blip r:embed="rId5"/>
          <a:srcRect/>
          <a:stretch>
            <a:fillRect/>
          </a:stretch>
        </p:blipFill>
        <p:spPr bwMode="auto">
          <a:xfrm>
            <a:off x="7775575" y="3603625"/>
            <a:ext cx="1089025" cy="631825"/>
          </a:xfrm>
          <a:prstGeom prst="rect">
            <a:avLst/>
          </a:prstGeom>
          <a:noFill/>
          <a:ln w="9525">
            <a:noFill/>
            <a:miter lim="800000"/>
            <a:headEnd/>
            <a:tailEnd/>
          </a:ln>
          <a:effectLst/>
        </p:spPr>
      </p:pic>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11188" y="404813"/>
            <a:ext cx="7921625" cy="936625"/>
          </a:xfrm>
        </p:spPr>
        <p:txBody>
          <a:bodyPr/>
          <a:lstStyle/>
          <a:p>
            <a:r>
              <a:rPr lang="en-GB" smtClean="0">
                <a:latin typeface="Arial" charset="0"/>
              </a:rPr>
              <a:t>Scope of protection compared with patents</a:t>
            </a:r>
          </a:p>
        </p:txBody>
      </p:sp>
      <p:sp>
        <p:nvSpPr>
          <p:cNvPr id="250883" name="Rectangle 3"/>
          <p:cNvSpPr>
            <a:spLocks noGrp="1" noChangeArrowheads="1"/>
          </p:cNvSpPr>
          <p:nvPr>
            <p:ph idx="1"/>
          </p:nvPr>
        </p:nvSpPr>
        <p:spPr>
          <a:xfrm>
            <a:off x="611188" y="1628775"/>
            <a:ext cx="3884612" cy="4464050"/>
          </a:xfrm>
        </p:spPr>
        <p:txBody>
          <a:bodyPr/>
          <a:lstStyle/>
          <a:p>
            <a:pPr>
              <a:lnSpc>
                <a:spcPct val="90000"/>
              </a:lnSpc>
              <a:buFont typeface="Wingdings" pitchFamily="2" charset="2"/>
              <a:buNone/>
            </a:pPr>
            <a:r>
              <a:rPr lang="en-GB" sz="1800" b="1" smtClean="0">
                <a:latin typeface="Arial" charset="0"/>
              </a:rPr>
              <a:t>Utility models</a:t>
            </a:r>
            <a:r>
              <a:rPr lang="en-GB" sz="1800" smtClean="0">
                <a:latin typeface="Arial" charset="0"/>
              </a:rPr>
              <a:t> </a:t>
            </a:r>
          </a:p>
          <a:p>
            <a:pPr>
              <a:lnSpc>
                <a:spcPct val="90000"/>
              </a:lnSpc>
              <a:buFont typeface="Wingdings" pitchFamily="2" charset="2"/>
              <a:buNone/>
            </a:pPr>
            <a:endParaRPr lang="en-GB" sz="1800" smtClean="0">
              <a:latin typeface="Arial" charset="0"/>
            </a:endParaRPr>
          </a:p>
          <a:p>
            <a:pPr>
              <a:lnSpc>
                <a:spcPct val="90000"/>
              </a:lnSpc>
            </a:pPr>
            <a:r>
              <a:rPr lang="en-GB" sz="1800" smtClean="0">
                <a:latin typeface="Arial" charset="0"/>
              </a:rPr>
              <a:t>Registered territorial IP right</a:t>
            </a:r>
          </a:p>
          <a:p>
            <a:pPr>
              <a:lnSpc>
                <a:spcPct val="90000"/>
              </a:lnSpc>
            </a:pPr>
            <a:r>
              <a:rPr lang="en-GB" sz="1800" smtClean="0">
                <a:latin typeface="Arial" charset="0"/>
              </a:rPr>
              <a:t>Available in limited number of countries</a:t>
            </a:r>
          </a:p>
          <a:p>
            <a:pPr>
              <a:lnSpc>
                <a:spcPct val="90000"/>
              </a:lnSpc>
            </a:pPr>
            <a:r>
              <a:rPr lang="en-GB" sz="1800" smtClean="0">
                <a:latin typeface="Arial" charset="0"/>
              </a:rPr>
              <a:t>No central filing in Europe</a:t>
            </a:r>
          </a:p>
          <a:p>
            <a:pPr>
              <a:lnSpc>
                <a:spcPct val="90000"/>
              </a:lnSpc>
            </a:pPr>
            <a:r>
              <a:rPr lang="en-GB" sz="1800" smtClean="0">
                <a:latin typeface="Arial" charset="0"/>
              </a:rPr>
              <a:t>Protection for 3 -10 years</a:t>
            </a:r>
          </a:p>
          <a:p>
            <a:pPr>
              <a:lnSpc>
                <a:spcPct val="90000"/>
              </a:lnSpc>
            </a:pPr>
            <a:r>
              <a:rPr lang="en-GB" sz="1800" smtClean="0">
                <a:latin typeface="Arial" charset="0"/>
              </a:rPr>
              <a:t>Search reports in some countries only</a:t>
            </a:r>
          </a:p>
          <a:p>
            <a:pPr>
              <a:lnSpc>
                <a:spcPct val="90000"/>
              </a:lnSpc>
            </a:pPr>
            <a:r>
              <a:rPr lang="en-GB" sz="1800" smtClean="0">
                <a:latin typeface="Arial" charset="0"/>
              </a:rPr>
              <a:t>Registered and published after </a:t>
            </a:r>
            <a:br>
              <a:rPr lang="en-GB" sz="1800" smtClean="0">
                <a:latin typeface="Arial" charset="0"/>
              </a:rPr>
            </a:br>
            <a:r>
              <a:rPr lang="en-GB" sz="1800" smtClean="0">
                <a:latin typeface="Arial" charset="0"/>
              </a:rPr>
              <a:t>a few months</a:t>
            </a:r>
          </a:p>
          <a:p>
            <a:pPr>
              <a:lnSpc>
                <a:spcPct val="90000"/>
              </a:lnSpc>
            </a:pPr>
            <a:r>
              <a:rPr lang="en-GB" sz="1800" smtClean="0">
                <a:latin typeface="Arial" charset="0"/>
              </a:rPr>
              <a:t>Generally no substantive examination (novelty, inventiveness)</a:t>
            </a:r>
          </a:p>
          <a:p>
            <a:pPr>
              <a:lnSpc>
                <a:spcPct val="90000"/>
              </a:lnSpc>
            </a:pPr>
            <a:r>
              <a:rPr lang="en-GB" sz="1800" smtClean="0">
                <a:latin typeface="Arial" charset="0"/>
              </a:rPr>
              <a:t>Reviewed only in revocation or infringement proceedings</a:t>
            </a:r>
          </a:p>
          <a:p>
            <a:pPr>
              <a:lnSpc>
                <a:spcPct val="90000"/>
              </a:lnSpc>
            </a:pPr>
            <a:endParaRPr lang="en-GB" sz="1800" smtClean="0">
              <a:latin typeface="Arial" charset="0"/>
            </a:endParaRPr>
          </a:p>
        </p:txBody>
      </p:sp>
      <p:sp>
        <p:nvSpPr>
          <p:cNvPr id="250884" name="Rectangle 4"/>
          <p:cNvSpPr>
            <a:spLocks noGrp="1" noChangeArrowheads="1"/>
          </p:cNvSpPr>
          <p:nvPr>
            <p:ph type="body" sz="half" idx="4294967295"/>
          </p:nvPr>
        </p:nvSpPr>
        <p:spPr>
          <a:xfrm>
            <a:off x="5259388" y="1620838"/>
            <a:ext cx="3884612" cy="4464050"/>
          </a:xfrm>
        </p:spPr>
        <p:txBody>
          <a:bodyPr/>
          <a:lstStyle/>
          <a:p>
            <a:pPr>
              <a:lnSpc>
                <a:spcPct val="90000"/>
              </a:lnSpc>
              <a:buFont typeface="Wingdings" pitchFamily="2" charset="2"/>
              <a:buNone/>
            </a:pPr>
            <a:r>
              <a:rPr lang="en-GB" sz="1800" b="1" smtClean="0">
                <a:latin typeface="Arial" charset="0"/>
              </a:rPr>
              <a:t>Patents</a:t>
            </a:r>
          </a:p>
          <a:p>
            <a:pPr>
              <a:lnSpc>
                <a:spcPct val="90000"/>
              </a:lnSpc>
            </a:pPr>
            <a:endParaRPr lang="en-GB" sz="1800" b="1" smtClean="0">
              <a:latin typeface="Arial" charset="0"/>
            </a:endParaRPr>
          </a:p>
          <a:p>
            <a:pPr>
              <a:lnSpc>
                <a:spcPct val="90000"/>
              </a:lnSpc>
            </a:pPr>
            <a:r>
              <a:rPr lang="en-GB" sz="1800" smtClean="0">
                <a:latin typeface="Arial" charset="0"/>
              </a:rPr>
              <a:t>Registered territorial IP right</a:t>
            </a:r>
          </a:p>
          <a:p>
            <a:pPr>
              <a:lnSpc>
                <a:spcPct val="90000"/>
              </a:lnSpc>
            </a:pPr>
            <a:r>
              <a:rPr lang="en-GB" sz="1800" smtClean="0">
                <a:latin typeface="Arial" charset="0"/>
              </a:rPr>
              <a:t>Available in most countries</a:t>
            </a:r>
          </a:p>
          <a:p>
            <a:pPr>
              <a:lnSpc>
                <a:spcPct val="90000"/>
              </a:lnSpc>
            </a:pPr>
            <a:r>
              <a:rPr lang="en-GB" sz="1800" smtClean="0">
                <a:latin typeface="Arial" charset="0"/>
              </a:rPr>
              <a:t>Central filing possible </a:t>
            </a:r>
            <a:br>
              <a:rPr lang="en-GB" sz="1800" smtClean="0">
                <a:latin typeface="Arial" charset="0"/>
              </a:rPr>
            </a:br>
            <a:r>
              <a:rPr lang="en-GB" sz="1800" smtClean="0">
                <a:latin typeface="Arial" charset="0"/>
              </a:rPr>
              <a:t>(e.g. EPO for Europe)</a:t>
            </a:r>
          </a:p>
          <a:p>
            <a:pPr>
              <a:lnSpc>
                <a:spcPct val="90000"/>
              </a:lnSpc>
            </a:pPr>
            <a:r>
              <a:rPr lang="en-GB" sz="1800" smtClean="0">
                <a:latin typeface="Arial" charset="0"/>
              </a:rPr>
              <a:t>Protection for up to 20 years</a:t>
            </a:r>
          </a:p>
          <a:p>
            <a:pPr>
              <a:lnSpc>
                <a:spcPct val="90000"/>
              </a:lnSpc>
            </a:pPr>
            <a:r>
              <a:rPr lang="en-GB" sz="1800" smtClean="0">
                <a:latin typeface="Arial" charset="0"/>
              </a:rPr>
              <a:t>Search reports standard </a:t>
            </a:r>
          </a:p>
          <a:p>
            <a:pPr>
              <a:lnSpc>
                <a:spcPct val="90000"/>
              </a:lnSpc>
            </a:pPr>
            <a:r>
              <a:rPr lang="en-GB" sz="1800" smtClean="0">
                <a:latin typeface="Arial" charset="0"/>
              </a:rPr>
              <a:t>Application published after </a:t>
            </a:r>
            <a:br>
              <a:rPr lang="en-GB" sz="1800" smtClean="0">
                <a:latin typeface="Arial" charset="0"/>
              </a:rPr>
            </a:br>
            <a:r>
              <a:rPr lang="en-GB" sz="1800" smtClean="0">
                <a:latin typeface="Arial" charset="0"/>
              </a:rPr>
              <a:t>18 months</a:t>
            </a:r>
          </a:p>
          <a:p>
            <a:pPr>
              <a:lnSpc>
                <a:spcPct val="90000"/>
              </a:lnSpc>
            </a:pPr>
            <a:r>
              <a:rPr lang="en-GB" sz="1800" smtClean="0">
                <a:latin typeface="Arial" charset="0"/>
              </a:rPr>
              <a:t>Substantive examination</a:t>
            </a:r>
          </a:p>
          <a:p>
            <a:pPr lvl="1">
              <a:lnSpc>
                <a:spcPct val="90000"/>
              </a:lnSpc>
              <a:buFontTx/>
              <a:buNone/>
            </a:pPr>
            <a:r>
              <a:rPr lang="en-GB" sz="1800" smtClean="0">
                <a:latin typeface="Arial" charset="0"/>
              </a:rPr>
              <a:t>(novelty, inventive step)</a:t>
            </a:r>
          </a:p>
          <a:p>
            <a:pPr>
              <a:lnSpc>
                <a:spcPct val="90000"/>
              </a:lnSpc>
            </a:pPr>
            <a:r>
              <a:rPr lang="en-GB" sz="1800" smtClean="0">
                <a:latin typeface="Arial" charset="0"/>
              </a:rPr>
              <a:t>Grant or refusal after substantive examination procedure</a:t>
            </a:r>
          </a:p>
          <a:p>
            <a:pPr>
              <a:lnSpc>
                <a:spcPct val="90000"/>
              </a:lnSpc>
            </a:pPr>
            <a:endParaRPr lang="en-GB" sz="1800" smtClean="0">
              <a:latin typeface="Arial" charset="0"/>
            </a:endParaRPr>
          </a:p>
        </p:txBody>
      </p:sp>
      <p:sp>
        <p:nvSpPr>
          <p:cNvPr id="250885" name="Inhaltsplatzhalter 2"/>
          <p:cNvSpPr>
            <a:spLocks/>
          </p:cNvSpPr>
          <p:nvPr/>
        </p:nvSpPr>
        <p:spPr bwMode="auto">
          <a:xfrm>
            <a:off x="503238" y="1495425"/>
            <a:ext cx="7704137" cy="4895850"/>
          </a:xfrm>
          <a:prstGeom prst="rect">
            <a:avLst/>
          </a:prstGeom>
          <a:noFill/>
          <a:ln w="9525">
            <a:noFill/>
            <a:miter lim="800000"/>
            <a:headEnd/>
            <a:tailEnd/>
          </a:ln>
        </p:spPr>
        <p:txBody>
          <a:bodyPr/>
          <a:lstStyle/>
          <a:p>
            <a:pPr marL="241300" indent="-241300" eaLnBrk="0" hangingPunct="0">
              <a:lnSpc>
                <a:spcPct val="120000"/>
              </a:lnSpc>
              <a:buFont typeface="Wingdings" pitchFamily="2" charset="2"/>
              <a:buChar char="§"/>
            </a:pPr>
            <a:endParaRPr lang="en-US" sz="2400"/>
          </a:p>
        </p:txBody>
      </p:sp>
      <p:sp>
        <p:nvSpPr>
          <p:cNvPr id="250886" name="Inhaltsplatzhalter 2"/>
          <p:cNvSpPr>
            <a:spLocks/>
          </p:cNvSpPr>
          <p:nvPr/>
        </p:nvSpPr>
        <p:spPr bwMode="auto">
          <a:xfrm>
            <a:off x="496888" y="1485900"/>
            <a:ext cx="7704137" cy="4895850"/>
          </a:xfrm>
          <a:prstGeom prst="rect">
            <a:avLst/>
          </a:prstGeom>
          <a:noFill/>
          <a:ln w="9525">
            <a:noFill/>
            <a:miter lim="800000"/>
            <a:headEnd/>
            <a:tailEnd/>
          </a:ln>
        </p:spPr>
        <p:txBody>
          <a:bodyPr/>
          <a:lstStyle/>
          <a:p>
            <a:pPr marL="215900" indent="-215900" eaLnBrk="0" hangingPunct="0">
              <a:spcBef>
                <a:spcPct val="20000"/>
              </a:spcBef>
              <a:buFont typeface="Wingdings" pitchFamily="2" charset="2"/>
              <a:buChar char="§"/>
            </a:pPr>
            <a:endParaRPr lang="en-US" sz="2000"/>
          </a:p>
        </p:txBody>
      </p:sp>
      <p:sp>
        <p:nvSpPr>
          <p:cNvPr id="250888" name="Foliennummernplatzhalter 4"/>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30</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406900"/>
            <a:ext cx="7883525" cy="1362075"/>
          </a:xfrm>
        </p:spPr>
        <p:txBody>
          <a:bodyPr/>
          <a:lstStyle/>
          <a:p>
            <a:pPr eaLnBrk="1" hangingPunct="1">
              <a:defRPr/>
            </a:pPr>
            <a:r>
              <a:rPr lang="en-GB" sz="4000" cap="all" dirty="0" smtClean="0"/>
              <a:t>Plant variety rights</a:t>
            </a:r>
            <a:endParaRPr lang="en-GB" sz="4000" cap="all" dirty="0"/>
          </a:p>
        </p:txBody>
      </p:sp>
      <p:sp>
        <p:nvSpPr>
          <p:cNvPr id="252932"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31</a:t>
            </a:r>
          </a:p>
        </p:txBody>
      </p:sp>
      <p:sp>
        <p:nvSpPr>
          <p:cNvPr id="4" name="Footer Placeholder 3"/>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11188" y="404813"/>
            <a:ext cx="7921625" cy="936625"/>
          </a:xfrm>
        </p:spPr>
        <p:txBody>
          <a:bodyPr/>
          <a:lstStyle/>
          <a:p>
            <a:pPr eaLnBrk="1" hangingPunct="1"/>
            <a:r>
              <a:rPr lang="en-US" smtClean="0">
                <a:latin typeface="Arial" charset="0"/>
              </a:rPr>
              <a:t>What are plant variety rights?</a:t>
            </a:r>
          </a:p>
        </p:txBody>
      </p:sp>
      <p:sp>
        <p:nvSpPr>
          <p:cNvPr id="254979" name="Rectangle 3"/>
          <p:cNvSpPr>
            <a:spLocks noGrp="1" noChangeArrowheads="1"/>
          </p:cNvSpPr>
          <p:nvPr>
            <p:ph idx="1"/>
          </p:nvPr>
        </p:nvSpPr>
        <p:spPr>
          <a:xfrm>
            <a:off x="611188" y="1268413"/>
            <a:ext cx="7921625" cy="4392612"/>
          </a:xfrm>
        </p:spPr>
        <p:txBody>
          <a:bodyPr/>
          <a:lstStyle/>
          <a:p>
            <a:pPr eaLnBrk="1" hangingPunct="1"/>
            <a:r>
              <a:rPr lang="en-US" dirty="0" smtClean="0">
                <a:solidFill>
                  <a:srgbClr val="404B56"/>
                </a:solidFill>
                <a:latin typeface="Arial" charset="0"/>
              </a:rPr>
              <a:t>Exclusive exploitation rights </a:t>
            </a:r>
            <a:r>
              <a:rPr lang="en-US" dirty="0" smtClean="0">
                <a:latin typeface="Arial" charset="0"/>
              </a:rPr>
              <a:t>for </a:t>
            </a:r>
            <a:r>
              <a:rPr lang="en-US" dirty="0" smtClean="0">
                <a:solidFill>
                  <a:srgbClr val="404B56"/>
                </a:solidFill>
                <a:latin typeface="Arial" charset="0"/>
              </a:rPr>
              <a:t>new plant varieties</a:t>
            </a:r>
          </a:p>
          <a:p>
            <a:pPr eaLnBrk="1" hangingPunct="1"/>
            <a:endParaRPr lang="en-US" dirty="0" smtClean="0">
              <a:solidFill>
                <a:srgbClr val="601B16"/>
              </a:solidFill>
              <a:latin typeface="Arial" charset="0"/>
            </a:endParaRPr>
          </a:p>
          <a:p>
            <a:pPr eaLnBrk="1" hangingPunct="1"/>
            <a:r>
              <a:rPr lang="en-GB" dirty="0" smtClean="0">
                <a:latin typeface="Arial" charset="0"/>
              </a:rPr>
              <a:t>Four requirements for protection:</a:t>
            </a:r>
          </a:p>
          <a:p>
            <a:pPr eaLnBrk="1" hangingPunct="1"/>
            <a:endParaRPr lang="en-GB" dirty="0" smtClean="0">
              <a:latin typeface="Arial" charset="0"/>
            </a:endParaRPr>
          </a:p>
          <a:p>
            <a:pPr marL="538163" lvl="1" indent="-254000" eaLnBrk="1" hangingPunct="1"/>
            <a:r>
              <a:rPr lang="en-GB" dirty="0" smtClean="0">
                <a:latin typeface="Arial" charset="0"/>
              </a:rPr>
              <a:t>novelty</a:t>
            </a:r>
          </a:p>
          <a:p>
            <a:pPr marL="538163" lvl="1" indent="-254000" eaLnBrk="1" hangingPunct="1"/>
            <a:r>
              <a:rPr lang="en-GB" dirty="0" smtClean="0">
                <a:latin typeface="Arial" charset="0"/>
              </a:rPr>
              <a:t>distinctness</a:t>
            </a:r>
          </a:p>
          <a:p>
            <a:pPr marL="538163" lvl="1" indent="-254000" eaLnBrk="1" hangingPunct="1"/>
            <a:r>
              <a:rPr lang="en-GB" dirty="0" smtClean="0">
                <a:latin typeface="Arial" charset="0"/>
              </a:rPr>
              <a:t>uniformity</a:t>
            </a:r>
          </a:p>
          <a:p>
            <a:pPr marL="538163" lvl="1" indent="-254000" eaLnBrk="1" hangingPunct="1"/>
            <a:r>
              <a:rPr lang="en-GB" dirty="0" smtClean="0">
                <a:latin typeface="Arial" charset="0"/>
              </a:rPr>
              <a:t>stability</a:t>
            </a:r>
          </a:p>
          <a:p>
            <a:pPr eaLnBrk="1" hangingPunct="1"/>
            <a:endParaRPr lang="en-GB" dirty="0" smtClean="0">
              <a:latin typeface="Arial" charset="0"/>
            </a:endParaRPr>
          </a:p>
          <a:p>
            <a:pPr eaLnBrk="1" hangingPunct="1"/>
            <a:r>
              <a:rPr lang="en-GB" dirty="0" smtClean="0">
                <a:latin typeface="Arial" charset="0"/>
              </a:rPr>
              <a:t>Right holder = breeder</a:t>
            </a:r>
          </a:p>
          <a:p>
            <a:pPr eaLnBrk="1" hangingPunct="1"/>
            <a:endParaRPr lang="en-GB" dirty="0" smtClean="0">
              <a:latin typeface="Arial" charset="0"/>
            </a:endParaRPr>
          </a:p>
          <a:p>
            <a:pPr eaLnBrk="1" hangingPunct="1"/>
            <a:r>
              <a:rPr lang="en-GB" dirty="0" smtClean="0">
                <a:latin typeface="Arial" charset="0"/>
              </a:rPr>
              <a:t>Obtained through registration</a:t>
            </a:r>
          </a:p>
        </p:txBody>
      </p:sp>
      <p:sp>
        <p:nvSpPr>
          <p:cNvPr id="254981"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32</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a:xfrm>
            <a:off x="611188" y="404813"/>
            <a:ext cx="7921625" cy="936625"/>
          </a:xfrm>
        </p:spPr>
        <p:txBody>
          <a:bodyPr/>
          <a:lstStyle/>
          <a:p>
            <a:pPr eaLnBrk="1" hangingPunct="1"/>
            <a:r>
              <a:rPr lang="en-GB" smtClean="0">
                <a:latin typeface="Arial" charset="0"/>
              </a:rPr>
              <a:t>Scope of protection</a:t>
            </a:r>
          </a:p>
        </p:txBody>
      </p:sp>
      <p:sp>
        <p:nvSpPr>
          <p:cNvPr id="257027" name="Content Placeholder 2"/>
          <p:cNvSpPr>
            <a:spLocks noGrp="1"/>
          </p:cNvSpPr>
          <p:nvPr>
            <p:ph idx="1"/>
          </p:nvPr>
        </p:nvSpPr>
        <p:spPr/>
        <p:txBody>
          <a:bodyPr/>
          <a:lstStyle/>
          <a:p>
            <a:pPr eaLnBrk="1" hangingPunct="1"/>
            <a:r>
              <a:rPr lang="en-GB" dirty="0" smtClean="0">
                <a:latin typeface="Arial" charset="0"/>
              </a:rPr>
              <a:t>Duration </a:t>
            </a:r>
          </a:p>
          <a:p>
            <a:pPr lvl="1" eaLnBrk="1" hangingPunct="1"/>
            <a:r>
              <a:rPr lang="en-GB" dirty="0" smtClean="0">
                <a:latin typeface="Arial" charset="0"/>
              </a:rPr>
              <a:t>At least 20 years</a:t>
            </a:r>
          </a:p>
          <a:p>
            <a:pPr lvl="1" eaLnBrk="1" hangingPunct="1"/>
            <a:r>
              <a:rPr lang="en-GB" dirty="0" smtClean="0">
                <a:latin typeface="Arial" charset="0"/>
              </a:rPr>
              <a:t>At least 25 years for varieties of vine and tree species</a:t>
            </a:r>
          </a:p>
          <a:p>
            <a:pPr eaLnBrk="1" hangingPunct="1"/>
            <a:endParaRPr lang="en-GB" dirty="0" smtClean="0">
              <a:latin typeface="Arial" charset="0"/>
            </a:endParaRPr>
          </a:p>
          <a:p>
            <a:pPr eaLnBrk="1" hangingPunct="1"/>
            <a:r>
              <a:rPr lang="en-GB" dirty="0" smtClean="0">
                <a:solidFill>
                  <a:srgbClr val="404B56"/>
                </a:solidFill>
                <a:latin typeface="Arial" charset="0"/>
              </a:rPr>
              <a:t>Subject-matter</a:t>
            </a:r>
            <a:endParaRPr lang="en-GB" dirty="0" smtClean="0">
              <a:latin typeface="Arial" charset="0"/>
            </a:endParaRPr>
          </a:p>
          <a:p>
            <a:pPr lvl="1" eaLnBrk="1" hangingPunct="1"/>
            <a:r>
              <a:rPr lang="en-GB" dirty="0" smtClean="0">
                <a:latin typeface="Arial" charset="0"/>
              </a:rPr>
              <a:t>Propagating material</a:t>
            </a:r>
          </a:p>
          <a:p>
            <a:pPr lvl="1" eaLnBrk="1" hangingPunct="1"/>
            <a:r>
              <a:rPr lang="en-GB" dirty="0" smtClean="0">
                <a:latin typeface="Arial" charset="0"/>
              </a:rPr>
              <a:t>Harvested material</a:t>
            </a:r>
          </a:p>
          <a:p>
            <a:pPr eaLnBrk="1" hangingPunct="1"/>
            <a:endParaRPr lang="en-GB" dirty="0" smtClean="0">
              <a:latin typeface="Arial" charset="0"/>
            </a:endParaRPr>
          </a:p>
          <a:p>
            <a:pPr eaLnBrk="1" hangingPunct="1"/>
            <a:r>
              <a:rPr lang="en-GB" dirty="0" smtClean="0">
                <a:latin typeface="Arial" charset="0"/>
              </a:rPr>
              <a:t>Acts subject to authorisation</a:t>
            </a:r>
          </a:p>
          <a:p>
            <a:pPr eaLnBrk="1" hangingPunct="1"/>
            <a:endParaRPr lang="en-GB" dirty="0" smtClean="0">
              <a:latin typeface="Arial" charset="0"/>
            </a:endParaRPr>
          </a:p>
          <a:p>
            <a:pPr eaLnBrk="1" hangingPunct="1"/>
            <a:r>
              <a:rPr lang="en-GB" dirty="0" smtClean="0">
                <a:latin typeface="Arial" charset="0"/>
              </a:rPr>
              <a:t>Exceptions</a:t>
            </a:r>
          </a:p>
        </p:txBody>
      </p:sp>
      <p:sp>
        <p:nvSpPr>
          <p:cNvPr id="257029"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33</a:t>
            </a:r>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34</a:t>
            </a:r>
          </a:p>
        </p:txBody>
      </p:sp>
      <p:sp>
        <p:nvSpPr>
          <p:cNvPr id="259075" name="Title 1"/>
          <p:cNvSpPr>
            <a:spLocks/>
          </p:cNvSpPr>
          <p:nvPr/>
        </p:nvSpPr>
        <p:spPr bwMode="auto">
          <a:xfrm>
            <a:off x="611188" y="4365625"/>
            <a:ext cx="7883525" cy="1362075"/>
          </a:xfrm>
          <a:prstGeom prst="rect">
            <a:avLst/>
          </a:prstGeom>
          <a:noFill/>
          <a:ln w="9525">
            <a:noFill/>
            <a:miter lim="800000"/>
            <a:headEnd/>
            <a:tailEnd/>
          </a:ln>
        </p:spPr>
        <p:txBody>
          <a:bodyPr lIns="0" tIns="0" rIns="0" bIns="0"/>
          <a:lstStyle/>
          <a:p>
            <a:r>
              <a:rPr lang="en-GB" sz="4000" b="1">
                <a:solidFill>
                  <a:srgbClr val="404B56"/>
                </a:solidFill>
              </a:rPr>
              <a:t>SEMICONDUCTOR TOPOGRAPHY RIGHTS</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539750" y="692150"/>
            <a:ext cx="7921625" cy="863600"/>
          </a:xfrm>
        </p:spPr>
        <p:txBody>
          <a:bodyPr/>
          <a:lstStyle/>
          <a:p>
            <a:r>
              <a:rPr lang="en-US" smtClean="0">
                <a:latin typeface="Arial" charset="0"/>
              </a:rPr>
              <a:t>What are semiconductor topography rights?</a:t>
            </a:r>
            <a:endParaRPr lang="en-GB" smtClean="0">
              <a:latin typeface="Arial" charset="0"/>
            </a:endParaRPr>
          </a:p>
        </p:txBody>
      </p:sp>
      <p:sp>
        <p:nvSpPr>
          <p:cNvPr id="261123" name="Inhaltsplatzhalter 2"/>
          <p:cNvSpPr>
            <a:spLocks/>
          </p:cNvSpPr>
          <p:nvPr/>
        </p:nvSpPr>
        <p:spPr bwMode="auto">
          <a:xfrm>
            <a:off x="501650" y="1195388"/>
            <a:ext cx="5078413" cy="720725"/>
          </a:xfrm>
          <a:prstGeom prst="rect">
            <a:avLst/>
          </a:prstGeom>
          <a:noFill/>
          <a:ln w="9525">
            <a:noFill/>
            <a:miter lim="800000"/>
            <a:headEnd/>
            <a:tailEnd/>
          </a:ln>
        </p:spPr>
        <p:txBody>
          <a:bodyPr/>
          <a:lstStyle/>
          <a:p>
            <a:pPr>
              <a:buFont typeface="Wingdings" pitchFamily="2" charset="2"/>
              <a:buNone/>
            </a:pPr>
            <a:r>
              <a:rPr lang="en-US"/>
              <a:t>Semiconductor topography rights protect layout </a:t>
            </a:r>
            <a:br>
              <a:rPr lang="en-US"/>
            </a:br>
            <a:r>
              <a:rPr lang="en-US"/>
              <a:t>designs of integrated circuits.</a:t>
            </a:r>
          </a:p>
        </p:txBody>
      </p:sp>
      <p:sp>
        <p:nvSpPr>
          <p:cNvPr id="261125" name="Titel 1"/>
          <p:cNvSpPr>
            <a:spLocks/>
          </p:cNvSpPr>
          <p:nvPr/>
        </p:nvSpPr>
        <p:spPr bwMode="auto">
          <a:xfrm>
            <a:off x="539750" y="3787775"/>
            <a:ext cx="3960813" cy="863600"/>
          </a:xfrm>
          <a:prstGeom prst="rect">
            <a:avLst/>
          </a:prstGeom>
          <a:noFill/>
          <a:ln w="9525">
            <a:noFill/>
            <a:miter lim="800000"/>
            <a:headEnd/>
            <a:tailEnd/>
          </a:ln>
        </p:spPr>
        <p:txBody>
          <a:bodyPr anchor="ctr"/>
          <a:lstStyle/>
          <a:p>
            <a:r>
              <a:rPr lang="en-US" sz="2000" b="1">
                <a:solidFill>
                  <a:srgbClr val="404B56"/>
                </a:solidFill>
              </a:rPr>
              <a:t>Substantive requirements</a:t>
            </a:r>
          </a:p>
        </p:txBody>
      </p:sp>
      <p:sp>
        <p:nvSpPr>
          <p:cNvPr id="261126" name="Titel 1"/>
          <p:cNvSpPr>
            <a:spLocks/>
          </p:cNvSpPr>
          <p:nvPr/>
        </p:nvSpPr>
        <p:spPr bwMode="auto">
          <a:xfrm>
            <a:off x="4643438" y="3787775"/>
            <a:ext cx="3455987" cy="846138"/>
          </a:xfrm>
          <a:prstGeom prst="rect">
            <a:avLst/>
          </a:prstGeom>
          <a:noFill/>
          <a:ln w="9525">
            <a:noFill/>
            <a:miter lim="800000"/>
            <a:headEnd/>
            <a:tailEnd/>
          </a:ln>
        </p:spPr>
        <p:txBody>
          <a:bodyPr anchor="ctr"/>
          <a:lstStyle/>
          <a:p>
            <a:r>
              <a:rPr lang="en-US" sz="2000" b="1">
                <a:solidFill>
                  <a:srgbClr val="404B56"/>
                </a:solidFill>
              </a:rPr>
              <a:t>Formal requirements</a:t>
            </a:r>
          </a:p>
        </p:txBody>
      </p:sp>
      <p:sp>
        <p:nvSpPr>
          <p:cNvPr id="261127" name="Rectangle 7"/>
          <p:cNvSpPr>
            <a:spLocks noChangeArrowheads="1"/>
          </p:cNvSpPr>
          <p:nvPr/>
        </p:nvSpPr>
        <p:spPr bwMode="auto">
          <a:xfrm>
            <a:off x="4500563" y="4508500"/>
            <a:ext cx="4175125" cy="1800225"/>
          </a:xfrm>
          <a:prstGeom prst="rect">
            <a:avLst/>
          </a:prstGeom>
          <a:noFill/>
          <a:ln w="9525" algn="ctr">
            <a:noFill/>
            <a:miter lim="800000"/>
            <a:headEnd/>
            <a:tailEnd/>
          </a:ln>
          <a:effectLst/>
        </p:spPr>
        <p:txBody>
          <a:bodyPr/>
          <a:lstStyle/>
          <a:p>
            <a:pPr marL="357188" lvl="1" indent="-177800">
              <a:buFont typeface="Wingdings" pitchFamily="2" charset="2"/>
              <a:buNone/>
            </a:pPr>
            <a:r>
              <a:rPr lang="en-GB"/>
              <a:t>TRIPS member states may prescribe: </a:t>
            </a:r>
          </a:p>
          <a:p>
            <a:pPr marL="357188" lvl="1" indent="-177800">
              <a:buFont typeface="Wingdings" pitchFamily="2" charset="2"/>
              <a:buChar char="§"/>
            </a:pPr>
            <a:r>
              <a:rPr lang="en-GB"/>
              <a:t>registration </a:t>
            </a:r>
          </a:p>
          <a:p>
            <a:pPr marL="357188" lvl="1" indent="-177800">
              <a:buFont typeface="Wingdings" pitchFamily="2" charset="2"/>
              <a:buChar char="§"/>
            </a:pPr>
            <a:r>
              <a:rPr lang="en-GB"/>
              <a:t>disclosure of electronic function</a:t>
            </a:r>
          </a:p>
          <a:p>
            <a:pPr marL="357188" lvl="1" indent="-177800">
              <a:buFont typeface="Wingdings" pitchFamily="2" charset="2"/>
              <a:buChar char="§"/>
            </a:pPr>
            <a:r>
              <a:rPr lang="en-GB"/>
              <a:t>registration fee</a:t>
            </a:r>
          </a:p>
          <a:p>
            <a:pPr marL="357188" lvl="1" indent="-177800">
              <a:buFont typeface="Wingdings" pitchFamily="2" charset="2"/>
              <a:buChar char="§"/>
            </a:pPr>
            <a:r>
              <a:rPr lang="en-GB" altLang="ja-JP">
                <a:ea typeface="ＭＳ Ｐゴシック" pitchFamily="34" charset="-128"/>
              </a:rPr>
              <a:t>commercial exploitation</a:t>
            </a:r>
          </a:p>
        </p:txBody>
      </p:sp>
      <p:sp>
        <p:nvSpPr>
          <p:cNvPr id="261128" name="Rectangle 8"/>
          <p:cNvSpPr>
            <a:spLocks noChangeArrowheads="1"/>
          </p:cNvSpPr>
          <p:nvPr/>
        </p:nvSpPr>
        <p:spPr bwMode="auto">
          <a:xfrm>
            <a:off x="395288" y="4508500"/>
            <a:ext cx="3743325" cy="1439863"/>
          </a:xfrm>
          <a:prstGeom prst="rect">
            <a:avLst/>
          </a:prstGeom>
          <a:noFill/>
          <a:ln w="9525" algn="ctr">
            <a:noFill/>
            <a:miter lim="800000"/>
            <a:headEnd/>
            <a:tailEnd/>
          </a:ln>
          <a:effectLst/>
        </p:spPr>
        <p:txBody>
          <a:bodyPr/>
          <a:lstStyle/>
          <a:p>
            <a:pPr marL="357188" lvl="1" indent="-177800">
              <a:buFont typeface="Wingdings" pitchFamily="2" charset="2"/>
              <a:buChar char="§"/>
            </a:pPr>
            <a:r>
              <a:rPr lang="en-GB"/>
              <a:t>Original, i.e. the result of the creator's own intellectual effort</a:t>
            </a:r>
          </a:p>
          <a:p>
            <a:pPr marL="357188" lvl="1" indent="-177800">
              <a:buFont typeface="Wingdings" pitchFamily="2" charset="2"/>
              <a:buChar char="§"/>
            </a:pPr>
            <a:r>
              <a:rPr lang="en-GB"/>
              <a:t>Not commonplace</a:t>
            </a:r>
          </a:p>
        </p:txBody>
      </p:sp>
      <p:sp>
        <p:nvSpPr>
          <p:cNvPr id="261130" name="Inhaltsplatzhalter 2"/>
          <p:cNvSpPr>
            <a:spLocks/>
          </p:cNvSpPr>
          <p:nvPr/>
        </p:nvSpPr>
        <p:spPr bwMode="auto">
          <a:xfrm>
            <a:off x="539750" y="1989138"/>
            <a:ext cx="5113338" cy="1512887"/>
          </a:xfrm>
          <a:prstGeom prst="rect">
            <a:avLst/>
          </a:prstGeom>
          <a:noFill/>
          <a:ln w="9525">
            <a:noFill/>
            <a:miter lim="800000"/>
            <a:headEnd/>
            <a:tailEnd/>
          </a:ln>
        </p:spPr>
        <p:txBody>
          <a:bodyPr/>
          <a:lstStyle/>
          <a:p>
            <a:pPr marL="174625" indent="-174625">
              <a:buFont typeface="Wingdings" pitchFamily="2" charset="2"/>
              <a:buChar char="§"/>
            </a:pPr>
            <a:r>
              <a:rPr lang="en-GB"/>
              <a:t>Three-dimensional components and layers </a:t>
            </a:r>
            <a:br>
              <a:rPr lang="en-GB"/>
            </a:br>
            <a:r>
              <a:rPr lang="en-GB"/>
              <a:t>and their interconnections</a:t>
            </a:r>
          </a:p>
          <a:p>
            <a:pPr marL="174625" indent="-174625">
              <a:buFont typeface="Wingdings" pitchFamily="2" charset="2"/>
              <a:buChar char="§"/>
            </a:pPr>
            <a:r>
              <a:rPr lang="en-GB"/>
              <a:t>Copying relatively easy </a:t>
            </a:r>
          </a:p>
          <a:p>
            <a:pPr marL="174625" indent="-174625">
              <a:buFont typeface="Wingdings" pitchFamily="2" charset="2"/>
              <a:buChar char="§"/>
            </a:pPr>
            <a:r>
              <a:rPr lang="en-GB" altLang="ja-JP">
                <a:ea typeface="ＭＳ Ｐゴシック" pitchFamily="34" charset="-128"/>
              </a:rPr>
              <a:t>Reverse engineering </a:t>
            </a:r>
            <a:br>
              <a:rPr lang="en-GB" altLang="ja-JP">
                <a:ea typeface="ＭＳ Ｐゴシック" pitchFamily="34" charset="-128"/>
              </a:rPr>
            </a:br>
            <a:r>
              <a:rPr lang="en-GB" altLang="ja-JP">
                <a:ea typeface="ＭＳ Ｐゴシック" pitchFamily="34" charset="-128"/>
              </a:rPr>
              <a:t>accepted practice</a:t>
            </a:r>
            <a:endParaRPr lang="en-US">
              <a:ea typeface="ＭＳ Ｐゴシック" pitchFamily="34" charset="-128"/>
            </a:endParaRPr>
          </a:p>
        </p:txBody>
      </p:sp>
      <p:sp>
        <p:nvSpPr>
          <p:cNvPr id="261131"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35</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1412875"/>
            <a:ext cx="1668462"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611188" y="404813"/>
            <a:ext cx="7921625" cy="936625"/>
          </a:xfrm>
        </p:spPr>
        <p:txBody>
          <a:bodyPr/>
          <a:lstStyle/>
          <a:p>
            <a:r>
              <a:rPr lang="en-GB" smtClean="0">
                <a:latin typeface="Arial" charset="0"/>
              </a:rPr>
              <a:t>Scope of protection</a:t>
            </a:r>
            <a:endParaRPr lang="en-GB" smtClean="0">
              <a:solidFill>
                <a:schemeClr val="tx1"/>
              </a:solidFill>
              <a:latin typeface="Arial" charset="0"/>
            </a:endParaRPr>
          </a:p>
        </p:txBody>
      </p:sp>
      <p:sp>
        <p:nvSpPr>
          <p:cNvPr id="263170" name="Titel 1"/>
          <p:cNvSpPr>
            <a:spLocks/>
          </p:cNvSpPr>
          <p:nvPr/>
        </p:nvSpPr>
        <p:spPr bwMode="auto">
          <a:xfrm>
            <a:off x="684213" y="3500438"/>
            <a:ext cx="4032250" cy="1944687"/>
          </a:xfrm>
          <a:prstGeom prst="rect">
            <a:avLst/>
          </a:prstGeom>
          <a:noFill/>
          <a:ln w="9525">
            <a:noFill/>
            <a:miter lim="800000"/>
            <a:headEnd/>
            <a:tailEnd/>
          </a:ln>
        </p:spPr>
        <p:txBody>
          <a:bodyPr anchor="ctr"/>
          <a:lstStyle/>
          <a:p>
            <a:endParaRPr lang="en-US" sz="2000" b="1">
              <a:solidFill>
                <a:srgbClr val="404B56"/>
              </a:solidFill>
            </a:endParaRPr>
          </a:p>
        </p:txBody>
      </p:sp>
      <p:sp>
        <p:nvSpPr>
          <p:cNvPr id="263172" name="Rectangle 4"/>
          <p:cNvSpPr>
            <a:spLocks noChangeArrowheads="1"/>
          </p:cNvSpPr>
          <p:nvPr/>
        </p:nvSpPr>
        <p:spPr bwMode="auto">
          <a:xfrm>
            <a:off x="539750" y="1125538"/>
            <a:ext cx="4248150" cy="1190625"/>
          </a:xfrm>
          <a:prstGeom prst="rect">
            <a:avLst/>
          </a:prstGeom>
          <a:noFill/>
          <a:ln w="9525">
            <a:noFill/>
            <a:miter lim="800000"/>
            <a:headEnd/>
            <a:tailEnd/>
          </a:ln>
          <a:effectLst/>
        </p:spPr>
        <p:txBody>
          <a:bodyPr>
            <a:spAutoFit/>
          </a:bodyPr>
          <a:lstStyle/>
          <a:p>
            <a:pPr eaLnBrk="0" hangingPunct="0"/>
            <a:r>
              <a:rPr lang="en-GB" altLang="ja-JP">
                <a:ea typeface="ＭＳ Ｐゴシック" pitchFamily="34" charset="-128"/>
              </a:rPr>
              <a:t>Rights prevent others from reproducing, selling or importing </a:t>
            </a:r>
            <a:r>
              <a:rPr lang="en-GB" altLang="ja-JP" u="sng">
                <a:ea typeface="ＭＳ Ｐゴシック" pitchFamily="34" charset="-128"/>
              </a:rPr>
              <a:t>part or all</a:t>
            </a:r>
            <a:r>
              <a:rPr lang="en-GB" altLang="ja-JP">
                <a:ea typeface="ＭＳ Ｐゴシック" pitchFamily="34" charset="-128"/>
              </a:rPr>
              <a:t> of the protected design and of products incorporating it</a:t>
            </a:r>
          </a:p>
        </p:txBody>
      </p:sp>
      <p:sp>
        <p:nvSpPr>
          <p:cNvPr id="263173" name="Rectangle 5"/>
          <p:cNvSpPr>
            <a:spLocks noChangeArrowheads="1"/>
          </p:cNvSpPr>
          <p:nvPr/>
        </p:nvSpPr>
        <p:spPr bwMode="auto">
          <a:xfrm>
            <a:off x="4356100" y="4005263"/>
            <a:ext cx="4032250" cy="2087562"/>
          </a:xfrm>
          <a:prstGeom prst="rect">
            <a:avLst/>
          </a:prstGeom>
          <a:noFill/>
          <a:ln w="9525" algn="ctr">
            <a:noFill/>
            <a:miter lim="800000"/>
            <a:headEnd/>
            <a:tailEnd/>
          </a:ln>
          <a:effectLst/>
        </p:spPr>
        <p:txBody>
          <a:bodyPr/>
          <a:lstStyle/>
          <a:p>
            <a:pPr marL="357188" lvl="1" indent="-177800">
              <a:buFont typeface="Wingdings" pitchFamily="2" charset="2"/>
              <a:buChar char="§"/>
            </a:pPr>
            <a:r>
              <a:rPr lang="en-GB"/>
              <a:t>No infringement if for </a:t>
            </a:r>
            <a:br>
              <a:rPr lang="en-GB"/>
            </a:br>
            <a:r>
              <a:rPr lang="en-GB"/>
              <a:t>private use, research or teaching</a:t>
            </a:r>
          </a:p>
          <a:p>
            <a:pPr marL="357188" lvl="1" indent="-177800">
              <a:buFont typeface="Wingdings" pitchFamily="2" charset="2"/>
              <a:buChar char="§"/>
            </a:pPr>
            <a:r>
              <a:rPr lang="en-GB"/>
              <a:t>Reverse engineering to foster innovation</a:t>
            </a:r>
          </a:p>
          <a:p>
            <a:pPr marL="357188" lvl="1" indent="-177800">
              <a:buFont typeface="Wingdings" pitchFamily="2" charset="2"/>
              <a:buChar char="§"/>
            </a:pPr>
            <a:r>
              <a:rPr lang="en-GB"/>
              <a:t>Independent creation of an identical design</a:t>
            </a:r>
          </a:p>
          <a:p>
            <a:pPr marL="357188" lvl="1" indent="-177800">
              <a:buFont typeface="Wingdings" pitchFamily="2" charset="2"/>
              <a:buChar char="§"/>
            </a:pPr>
            <a:r>
              <a:rPr lang="en-GB"/>
              <a:t>Innocent infringement</a:t>
            </a:r>
          </a:p>
        </p:txBody>
      </p:sp>
      <p:sp>
        <p:nvSpPr>
          <p:cNvPr id="263174" name="Titel 1"/>
          <p:cNvSpPr>
            <a:spLocks/>
          </p:cNvSpPr>
          <p:nvPr/>
        </p:nvSpPr>
        <p:spPr bwMode="auto">
          <a:xfrm>
            <a:off x="4500563" y="3355975"/>
            <a:ext cx="3997325" cy="846138"/>
          </a:xfrm>
          <a:prstGeom prst="rect">
            <a:avLst/>
          </a:prstGeom>
          <a:noFill/>
          <a:ln w="9525">
            <a:noFill/>
            <a:miter lim="800000"/>
            <a:headEnd/>
            <a:tailEnd/>
          </a:ln>
        </p:spPr>
        <p:txBody>
          <a:bodyPr anchor="ctr"/>
          <a:lstStyle/>
          <a:p>
            <a:r>
              <a:rPr lang="en-US" sz="2000" b="1">
                <a:solidFill>
                  <a:srgbClr val="404B56"/>
                </a:solidFill>
              </a:rPr>
              <a:t>Exceptions and limitations</a:t>
            </a:r>
          </a:p>
        </p:txBody>
      </p:sp>
      <p:sp>
        <p:nvSpPr>
          <p:cNvPr id="263176" name="Titel 1"/>
          <p:cNvSpPr>
            <a:spLocks/>
          </p:cNvSpPr>
          <p:nvPr/>
        </p:nvSpPr>
        <p:spPr bwMode="auto">
          <a:xfrm>
            <a:off x="539750" y="2708275"/>
            <a:ext cx="3600450" cy="846138"/>
          </a:xfrm>
          <a:prstGeom prst="rect">
            <a:avLst/>
          </a:prstGeom>
          <a:noFill/>
          <a:ln w="9525">
            <a:noFill/>
            <a:miter lim="800000"/>
            <a:headEnd/>
            <a:tailEnd/>
          </a:ln>
        </p:spPr>
        <p:txBody>
          <a:bodyPr anchor="ctr"/>
          <a:lstStyle/>
          <a:p>
            <a:r>
              <a:rPr lang="en-US" sz="2000" b="1">
                <a:solidFill>
                  <a:srgbClr val="404B56"/>
                </a:solidFill>
              </a:rPr>
              <a:t>Duration of protection</a:t>
            </a:r>
          </a:p>
        </p:txBody>
      </p:sp>
      <p:sp>
        <p:nvSpPr>
          <p:cNvPr id="263177" name="Inhaltsplatzhalter 2"/>
          <p:cNvSpPr>
            <a:spLocks/>
          </p:cNvSpPr>
          <p:nvPr/>
        </p:nvSpPr>
        <p:spPr bwMode="auto">
          <a:xfrm>
            <a:off x="539750" y="3357563"/>
            <a:ext cx="3384550" cy="641350"/>
          </a:xfrm>
          <a:prstGeom prst="rect">
            <a:avLst/>
          </a:prstGeom>
          <a:noFill/>
          <a:ln w="9525" algn="ctr">
            <a:noFill/>
            <a:miter lim="800000"/>
            <a:headEnd/>
            <a:tailEnd/>
          </a:ln>
          <a:effectLst/>
        </p:spPr>
        <p:txBody>
          <a:bodyPr>
            <a:spAutoFit/>
          </a:bodyPr>
          <a:lstStyle/>
          <a:p>
            <a:pPr eaLnBrk="0" hangingPunct="0"/>
            <a:r>
              <a:rPr lang="en-GB"/>
              <a:t>10-15 years from the date of creation of the layout design </a:t>
            </a:r>
          </a:p>
        </p:txBody>
      </p:sp>
      <p:sp>
        <p:nvSpPr>
          <p:cNvPr id="263180"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36</a:t>
            </a:r>
          </a:p>
        </p:txBody>
      </p:sp>
      <p:pic>
        <p:nvPicPr>
          <p:cNvPr id="14" name="Picture 7" descr="1538637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052513"/>
            <a:ext cx="290036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descr="153503428"/>
          <p:cNvPicPr>
            <a:picLocks noChangeAspect="1" noChangeArrowheads="1"/>
          </p:cNvPicPr>
          <p:nvPr/>
        </p:nvPicPr>
        <p:blipFill>
          <a:blip r:embed="rId4">
            <a:extLst>
              <a:ext uri="{28A0092B-C50C-407E-A947-70E740481C1C}">
                <a14:useLocalDpi xmlns:a14="http://schemas.microsoft.com/office/drawing/2010/main" val="0"/>
              </a:ext>
            </a:extLst>
          </a:blip>
          <a:srcRect b="5869"/>
          <a:stretch>
            <a:fillRect/>
          </a:stretch>
        </p:blipFill>
        <p:spPr bwMode="auto">
          <a:xfrm>
            <a:off x="684213" y="4244975"/>
            <a:ext cx="272097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4406900"/>
            <a:ext cx="7883525" cy="1362075"/>
          </a:xfrm>
        </p:spPr>
        <p:txBody>
          <a:bodyPr/>
          <a:lstStyle/>
          <a:p>
            <a:pPr eaLnBrk="1" hangingPunct="1">
              <a:defRPr/>
            </a:pPr>
            <a:r>
              <a:rPr lang="en-GB" sz="4000" cap="all" dirty="0" smtClean="0"/>
              <a:t>Copyright</a:t>
            </a:r>
            <a:endParaRPr lang="en-GB" sz="4000" cap="all" dirty="0"/>
          </a:p>
        </p:txBody>
      </p:sp>
      <p:sp>
        <p:nvSpPr>
          <p:cNvPr id="265220" name="Slide Number Placeholder 2"/>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endParaRPr lang="de-DE" sz="1200"/>
          </a:p>
        </p:txBody>
      </p:sp>
      <p:sp>
        <p:nvSpPr>
          <p:cNvPr id="265221"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37</a:t>
            </a:r>
          </a:p>
        </p:txBody>
      </p:sp>
      <p:sp>
        <p:nvSpPr>
          <p:cNvPr id="4" name="Footer Placeholder 3"/>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11188" y="404813"/>
            <a:ext cx="7921625" cy="936625"/>
          </a:xfrm>
        </p:spPr>
        <p:txBody>
          <a:bodyPr/>
          <a:lstStyle/>
          <a:p>
            <a:pPr eaLnBrk="1" hangingPunct="1"/>
            <a:r>
              <a:rPr lang="en-US" smtClean="0">
                <a:latin typeface="Arial" charset="0"/>
              </a:rPr>
              <a:t>What is copyright?</a:t>
            </a:r>
          </a:p>
        </p:txBody>
      </p:sp>
      <p:sp>
        <p:nvSpPr>
          <p:cNvPr id="267267" name="Rectangle 3"/>
          <p:cNvSpPr>
            <a:spLocks noGrp="1" noChangeArrowheads="1"/>
          </p:cNvSpPr>
          <p:nvPr>
            <p:ph idx="1"/>
          </p:nvPr>
        </p:nvSpPr>
        <p:spPr>
          <a:xfrm>
            <a:off x="596900" y="1628775"/>
            <a:ext cx="7921625" cy="4392613"/>
          </a:xfrm>
        </p:spPr>
        <p:txBody>
          <a:bodyPr/>
          <a:lstStyle/>
          <a:p>
            <a:pPr eaLnBrk="1" hangingPunct="1"/>
            <a:r>
              <a:rPr lang="en-GB" smtClean="0">
                <a:latin typeface="Arial" charset="0"/>
              </a:rPr>
              <a:t>Copyright protects any production of the human mind, such as literary and artistic works.</a:t>
            </a:r>
          </a:p>
          <a:p>
            <a:pPr eaLnBrk="1" hangingPunct="1">
              <a:buFont typeface="Wingdings" pitchFamily="2" charset="2"/>
              <a:buNone/>
            </a:pPr>
            <a:endParaRPr lang="en-GB" b="1" smtClean="0">
              <a:solidFill>
                <a:srgbClr val="C00000"/>
              </a:solidFill>
              <a:latin typeface="Arial" charset="0"/>
            </a:endParaRPr>
          </a:p>
          <a:p>
            <a:pPr marL="541338" lvl="1" indent="-269875" eaLnBrk="1" hangingPunct="1"/>
            <a:r>
              <a:rPr lang="en-GB" smtClean="0">
                <a:latin typeface="Arial" charset="0"/>
              </a:rPr>
              <a:t>This production must be an expression</a:t>
            </a:r>
            <a:r>
              <a:rPr lang="en-GB" smtClean="0">
                <a:solidFill>
                  <a:srgbClr val="C00000"/>
                </a:solidFill>
                <a:latin typeface="Arial" charset="0"/>
              </a:rPr>
              <a:t> </a:t>
            </a:r>
            <a:r>
              <a:rPr lang="en-GB" smtClean="0">
                <a:latin typeface="Arial" charset="0"/>
              </a:rPr>
              <a:t>and not a mere idea.</a:t>
            </a:r>
          </a:p>
          <a:p>
            <a:pPr eaLnBrk="1" hangingPunct="1"/>
            <a:endParaRPr lang="en-GB" smtClean="0">
              <a:latin typeface="Arial" charset="0"/>
            </a:endParaRPr>
          </a:p>
          <a:p>
            <a:pPr marL="541338" lvl="1" indent="-269875" eaLnBrk="1" hangingPunct="1"/>
            <a:r>
              <a:rPr lang="en-GB" smtClean="0">
                <a:latin typeface="Arial" charset="0"/>
              </a:rPr>
              <a:t>The expression must be original.</a:t>
            </a:r>
          </a:p>
          <a:p>
            <a:pPr eaLnBrk="1" hangingPunct="1"/>
            <a:endParaRPr lang="en-GB" smtClean="0">
              <a:latin typeface="Arial" charset="0"/>
            </a:endParaRPr>
          </a:p>
          <a:p>
            <a:pPr eaLnBrk="1" hangingPunct="1"/>
            <a:r>
              <a:rPr lang="en-GB" smtClean="0">
                <a:latin typeface="Arial" charset="0"/>
              </a:rPr>
              <a:t>Copyright creates a special legal relationship between authors and their work.</a:t>
            </a:r>
          </a:p>
          <a:p>
            <a:pPr eaLnBrk="1" hangingPunct="1"/>
            <a:endParaRPr lang="en-GB" smtClean="0">
              <a:latin typeface="Arial" charset="0"/>
            </a:endParaRPr>
          </a:p>
          <a:p>
            <a:pPr eaLnBrk="1" hangingPunct="1"/>
            <a:r>
              <a:rPr lang="en-GB" smtClean="0">
                <a:latin typeface="Arial" charset="0"/>
              </a:rPr>
              <a:t>It confers legal protection for a limited period of time.</a:t>
            </a:r>
          </a:p>
          <a:p>
            <a:pPr eaLnBrk="1" hangingPunct="1"/>
            <a:endParaRPr lang="en-GB" smtClean="0">
              <a:latin typeface="Arial" charset="0"/>
            </a:endParaRPr>
          </a:p>
          <a:p>
            <a:pPr eaLnBrk="1" hangingPunct="1"/>
            <a:endParaRPr lang="en-GB" smtClean="0">
              <a:latin typeface="Arial" charset="0"/>
            </a:endParaRPr>
          </a:p>
        </p:txBody>
      </p:sp>
      <p:sp>
        <p:nvSpPr>
          <p:cNvPr id="267269"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38</a:t>
            </a:r>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itle 1"/>
          <p:cNvSpPr>
            <a:spLocks noGrp="1"/>
          </p:cNvSpPr>
          <p:nvPr>
            <p:ph type="title"/>
          </p:nvPr>
        </p:nvSpPr>
        <p:spPr>
          <a:xfrm>
            <a:off x="611188" y="404813"/>
            <a:ext cx="7921625" cy="936625"/>
          </a:xfrm>
        </p:spPr>
        <p:txBody>
          <a:bodyPr/>
          <a:lstStyle/>
          <a:p>
            <a:pPr eaLnBrk="1" hangingPunct="1"/>
            <a:r>
              <a:rPr lang="en-GB" smtClean="0">
                <a:latin typeface="Arial" charset="0"/>
              </a:rPr>
              <a:t>Scope of protection</a:t>
            </a:r>
          </a:p>
        </p:txBody>
      </p:sp>
      <p:sp>
        <p:nvSpPr>
          <p:cNvPr id="269315" name="Content Placeholder 2"/>
          <p:cNvSpPr>
            <a:spLocks noGrp="1"/>
          </p:cNvSpPr>
          <p:nvPr>
            <p:ph idx="1"/>
          </p:nvPr>
        </p:nvSpPr>
        <p:spPr/>
        <p:txBody>
          <a:bodyPr/>
          <a:lstStyle/>
          <a:p>
            <a:pPr eaLnBrk="1" hangingPunct="1"/>
            <a:r>
              <a:rPr lang="en-GB" smtClean="0">
                <a:latin typeface="Arial" charset="0"/>
              </a:rPr>
              <a:t>Economic rights</a:t>
            </a:r>
          </a:p>
          <a:p>
            <a:pPr eaLnBrk="1" hangingPunct="1">
              <a:buFont typeface="Wingdings" pitchFamily="2" charset="2"/>
              <a:buNone/>
            </a:pPr>
            <a:r>
              <a:rPr lang="en-GB" smtClean="0">
                <a:latin typeface="Arial" charset="0"/>
              </a:rPr>
              <a:t>    - relate to the economic exploitation of the work</a:t>
            </a:r>
          </a:p>
          <a:p>
            <a:pPr eaLnBrk="1" hangingPunct="1">
              <a:buFont typeface="Wingdings" pitchFamily="2" charset="2"/>
              <a:buNone/>
            </a:pPr>
            <a:r>
              <a:rPr lang="en-GB" smtClean="0">
                <a:latin typeface="Arial" charset="0"/>
              </a:rPr>
              <a:t>    - are freely transferable or licensable</a:t>
            </a:r>
          </a:p>
          <a:p>
            <a:pPr eaLnBrk="1" hangingPunct="1"/>
            <a:endParaRPr lang="en-GB" smtClean="0">
              <a:latin typeface="Arial" charset="0"/>
            </a:endParaRPr>
          </a:p>
          <a:p>
            <a:pPr eaLnBrk="1" hangingPunct="1"/>
            <a:r>
              <a:rPr lang="en-GB" smtClean="0">
                <a:latin typeface="Arial" charset="0"/>
              </a:rPr>
              <a:t>Moral rights</a:t>
            </a:r>
          </a:p>
          <a:p>
            <a:pPr eaLnBrk="1" hangingPunct="1">
              <a:buFont typeface="Wingdings" pitchFamily="2" charset="2"/>
              <a:buNone/>
            </a:pPr>
            <a:r>
              <a:rPr lang="en-GB" smtClean="0">
                <a:latin typeface="Arial" charset="0"/>
              </a:rPr>
              <a:t>    - relate to a moral interest of the author</a:t>
            </a:r>
          </a:p>
          <a:p>
            <a:pPr eaLnBrk="1" hangingPunct="1">
              <a:buFont typeface="Wingdings" pitchFamily="2" charset="2"/>
              <a:buNone/>
            </a:pPr>
            <a:r>
              <a:rPr lang="en-GB" smtClean="0">
                <a:latin typeface="Arial" charset="0"/>
              </a:rPr>
              <a:t>    - are always retained by the author</a:t>
            </a:r>
          </a:p>
          <a:p>
            <a:pPr eaLnBrk="1" hangingPunct="1">
              <a:buFont typeface="Wingdings" pitchFamily="2" charset="2"/>
              <a:buNone/>
            </a:pPr>
            <a:endParaRPr lang="en-GB" smtClean="0">
              <a:latin typeface="Arial" charset="0"/>
            </a:endParaRPr>
          </a:p>
          <a:p>
            <a:pPr eaLnBrk="1" hangingPunct="1"/>
            <a:r>
              <a:rPr lang="en-GB" smtClean="0">
                <a:latin typeface="Arial" charset="0"/>
              </a:rPr>
              <a:t>Exceptions and limitations</a:t>
            </a:r>
          </a:p>
          <a:p>
            <a:pPr eaLnBrk="1" hangingPunct="1"/>
            <a:endParaRPr lang="en-GB" smtClean="0">
              <a:latin typeface="Arial" charset="0"/>
            </a:endParaRPr>
          </a:p>
          <a:p>
            <a:pPr eaLnBrk="1" hangingPunct="1"/>
            <a:r>
              <a:rPr lang="en-GB" smtClean="0">
                <a:latin typeface="Arial" charset="0"/>
              </a:rPr>
              <a:t>Infringement and remedies</a:t>
            </a:r>
          </a:p>
          <a:p>
            <a:pPr eaLnBrk="1" hangingPunct="1">
              <a:buFont typeface="Wingdings" pitchFamily="2" charset="2"/>
              <a:buNone/>
            </a:pPr>
            <a:endParaRPr lang="en-GB" smtClean="0">
              <a:latin typeface="Arial" charset="0"/>
            </a:endParaRPr>
          </a:p>
          <a:p>
            <a:pPr eaLnBrk="1" hangingPunct="1"/>
            <a:endParaRPr lang="en-GB" smtClean="0">
              <a:latin typeface="Arial" charset="0"/>
            </a:endParaRPr>
          </a:p>
        </p:txBody>
      </p:sp>
      <p:sp>
        <p:nvSpPr>
          <p:cNvPr id="269317"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39</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el 1"/>
          <p:cNvSpPr>
            <a:spLocks noGrp="1"/>
          </p:cNvSpPr>
          <p:nvPr>
            <p:ph type="title"/>
          </p:nvPr>
        </p:nvSpPr>
        <p:spPr>
          <a:xfrm>
            <a:off x="611188" y="404813"/>
            <a:ext cx="7921625" cy="936625"/>
          </a:xfrm>
        </p:spPr>
        <p:txBody>
          <a:bodyPr lIns="91440" tIns="45720" rIns="91440" bIns="45720" anchor="ctr"/>
          <a:lstStyle/>
          <a:p>
            <a:pPr eaLnBrk="1" hangingPunct="1"/>
            <a:r>
              <a:rPr lang="en-US" smtClean="0">
                <a:latin typeface="Arial" charset="0"/>
              </a:rPr>
              <a:t>The different types of IP (II)</a:t>
            </a:r>
          </a:p>
        </p:txBody>
      </p:sp>
      <p:sp>
        <p:nvSpPr>
          <p:cNvPr id="14" name="Rechteck 13"/>
          <p:cNvSpPr/>
          <p:nvPr/>
        </p:nvSpPr>
        <p:spPr>
          <a:xfrm>
            <a:off x="827088" y="23749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Trade marks</a:t>
            </a:r>
          </a:p>
        </p:txBody>
      </p:sp>
      <p:sp>
        <p:nvSpPr>
          <p:cNvPr id="15" name="Rechteck 14"/>
          <p:cNvSpPr/>
          <p:nvPr/>
        </p:nvSpPr>
        <p:spPr>
          <a:xfrm>
            <a:off x="2554288" y="23749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Distinctive identification of  products or services</a:t>
            </a:r>
          </a:p>
        </p:txBody>
      </p:sp>
      <p:sp>
        <p:nvSpPr>
          <p:cNvPr id="16" name="Rechteck 15"/>
          <p:cNvSpPr/>
          <p:nvPr/>
        </p:nvSpPr>
        <p:spPr>
          <a:xfrm>
            <a:off x="5262563" y="23749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Use and/or</a:t>
            </a:r>
          </a:p>
          <a:p>
            <a:pPr algn="ctr">
              <a:defRPr/>
            </a:pPr>
            <a:r>
              <a:rPr lang="en-US" dirty="0"/>
              <a:t>registration</a:t>
            </a:r>
          </a:p>
        </p:txBody>
      </p:sp>
      <p:sp>
        <p:nvSpPr>
          <p:cNvPr id="17"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sp>
        <p:nvSpPr>
          <p:cNvPr id="19" name="Rechteck 18"/>
          <p:cNvSpPr/>
          <p:nvPr/>
        </p:nvSpPr>
        <p:spPr>
          <a:xfrm>
            <a:off x="5292725" y="34290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latin typeface="Arial" charset="0"/>
                <a:cs typeface="Arial" charset="0"/>
              </a:rPr>
              <a:t>Registration</a:t>
            </a:r>
          </a:p>
        </p:txBody>
      </p:sp>
      <p:pic>
        <p:nvPicPr>
          <p:cNvPr id="130066" name="Picture 9"/>
          <p:cNvPicPr>
            <a:picLocks noChangeAspect="1" noChangeArrowheads="1"/>
          </p:cNvPicPr>
          <p:nvPr/>
        </p:nvPicPr>
        <p:blipFill>
          <a:blip r:embed="rId3"/>
          <a:srcRect/>
          <a:stretch>
            <a:fillRect/>
          </a:stretch>
        </p:blipFill>
        <p:spPr bwMode="auto">
          <a:xfrm>
            <a:off x="7539038" y="2449513"/>
            <a:ext cx="1425575" cy="598487"/>
          </a:xfrm>
          <a:prstGeom prst="rect">
            <a:avLst/>
          </a:prstGeom>
          <a:noFill/>
          <a:ln w="9525">
            <a:noFill/>
            <a:miter lim="800000"/>
            <a:headEnd/>
            <a:tailEnd/>
          </a:ln>
        </p:spPr>
      </p:pic>
      <p:pic>
        <p:nvPicPr>
          <p:cNvPr id="130067"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pic>
        <p:nvPicPr>
          <p:cNvPr id="130069" name="Picture 29" descr="skd182667sdc"/>
          <p:cNvPicPr>
            <a:picLocks noChangeAspect="1" noChangeArrowheads="1"/>
          </p:cNvPicPr>
          <p:nvPr/>
        </p:nvPicPr>
        <p:blipFill>
          <a:blip r:embed="rId5"/>
          <a:srcRect l="26945" t="30795" r="29865" b="50974"/>
          <a:stretch>
            <a:fillRect/>
          </a:stretch>
        </p:blipFill>
        <p:spPr bwMode="auto">
          <a:xfrm>
            <a:off x="7594600" y="4640263"/>
            <a:ext cx="1225550" cy="517525"/>
          </a:xfrm>
          <a:prstGeom prst="rect">
            <a:avLst/>
          </a:prstGeom>
          <a:noFill/>
          <a:ln w="9525">
            <a:noFill/>
            <a:miter lim="800000"/>
            <a:headEnd/>
            <a:tailEnd/>
          </a:ln>
        </p:spPr>
      </p:pic>
      <p:sp>
        <p:nvSpPr>
          <p:cNvPr id="2" name="Rechteck 16"/>
          <p:cNvSpPr/>
          <p:nvPr/>
        </p:nvSpPr>
        <p:spPr>
          <a:xfrm>
            <a:off x="827088" y="45085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Trade secrets</a:t>
            </a:r>
          </a:p>
        </p:txBody>
      </p:sp>
      <p:sp>
        <p:nvSpPr>
          <p:cNvPr id="18"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
        <p:nvSpPr>
          <p:cNvPr id="3" name="Rechteck 17"/>
          <p:cNvSpPr/>
          <p:nvPr/>
        </p:nvSpPr>
        <p:spPr>
          <a:xfrm>
            <a:off x="2555875" y="4508500"/>
            <a:ext cx="2592388"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Valuable information not known to the public</a:t>
            </a:r>
          </a:p>
        </p:txBody>
      </p:sp>
      <p:sp>
        <p:nvSpPr>
          <p:cNvPr id="7" name="Rechteck 18"/>
          <p:cNvSpPr/>
          <p:nvPr/>
        </p:nvSpPr>
        <p:spPr>
          <a:xfrm>
            <a:off x="5292725" y="4508500"/>
            <a:ext cx="2117725"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Reasonable efforts to keep secret</a:t>
            </a:r>
          </a:p>
        </p:txBody>
      </p:sp>
      <p:sp>
        <p:nvSpPr>
          <p:cNvPr id="130074"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65A60579-BCE1-4CEE-A147-2FBF095B1288}" type="slidenum">
              <a:rPr lang="de-DE" sz="1200"/>
              <a:pPr algn="r"/>
              <a:t>4</a:t>
            </a:fld>
            <a:endParaRPr lang="de-DE" sz="1200"/>
          </a:p>
        </p:txBody>
      </p:sp>
      <p:sp>
        <p:nvSpPr>
          <p:cNvPr id="130081" name="Textfeld 6"/>
          <p:cNvSpPr txBox="1">
            <a:spLocks noChangeArrowheads="1"/>
          </p:cNvSpPr>
          <p:nvPr/>
        </p:nvSpPr>
        <p:spPr bwMode="auto">
          <a:xfrm>
            <a:off x="928688" y="1847850"/>
            <a:ext cx="1374775" cy="366713"/>
          </a:xfrm>
          <a:prstGeom prst="rect">
            <a:avLst/>
          </a:prstGeom>
          <a:noFill/>
          <a:ln w="9525">
            <a:noFill/>
            <a:miter lim="800000"/>
            <a:headEnd/>
            <a:tailEnd/>
          </a:ln>
        </p:spPr>
        <p:txBody>
          <a:bodyPr>
            <a:spAutoFit/>
          </a:bodyPr>
          <a:lstStyle/>
          <a:p>
            <a:r>
              <a:rPr lang="en-US" b="1">
                <a:solidFill>
                  <a:schemeClr val="accent1"/>
                </a:solidFill>
              </a:rPr>
              <a:t>Legal right</a:t>
            </a:r>
          </a:p>
        </p:txBody>
      </p:sp>
      <p:sp>
        <p:nvSpPr>
          <p:cNvPr id="130082" name="Textfeld 7"/>
          <p:cNvSpPr txBox="1">
            <a:spLocks noChangeArrowheads="1"/>
          </p:cNvSpPr>
          <p:nvPr/>
        </p:nvSpPr>
        <p:spPr bwMode="auto">
          <a:xfrm>
            <a:off x="3151188" y="1847850"/>
            <a:ext cx="1250950" cy="366713"/>
          </a:xfrm>
          <a:prstGeom prst="rect">
            <a:avLst/>
          </a:prstGeom>
          <a:noFill/>
          <a:ln w="9525">
            <a:noFill/>
            <a:miter lim="800000"/>
            <a:headEnd/>
            <a:tailEnd/>
          </a:ln>
        </p:spPr>
        <p:txBody>
          <a:bodyPr wrap="none">
            <a:spAutoFit/>
          </a:bodyPr>
          <a:lstStyle/>
          <a:p>
            <a:r>
              <a:rPr lang="en-US" b="1">
                <a:solidFill>
                  <a:schemeClr val="accent1"/>
                </a:solidFill>
              </a:rPr>
              <a:t>What for?</a:t>
            </a:r>
          </a:p>
        </p:txBody>
      </p:sp>
      <p:sp>
        <p:nvSpPr>
          <p:cNvPr id="130083" name="Textfeld 8"/>
          <p:cNvSpPr txBox="1">
            <a:spLocks noChangeArrowheads="1"/>
          </p:cNvSpPr>
          <p:nvPr/>
        </p:nvSpPr>
        <p:spPr bwMode="auto">
          <a:xfrm>
            <a:off x="5778500" y="1847850"/>
            <a:ext cx="806450" cy="366713"/>
          </a:xfrm>
          <a:prstGeom prst="rect">
            <a:avLst/>
          </a:prstGeom>
          <a:noFill/>
          <a:ln w="9525">
            <a:noFill/>
            <a:miter lim="800000"/>
            <a:headEnd/>
            <a:tailEnd/>
          </a:ln>
        </p:spPr>
        <p:txBody>
          <a:bodyPr wrap="none">
            <a:spAutoFit/>
          </a:bodyPr>
          <a:lstStyle/>
          <a:p>
            <a:r>
              <a:rPr lang="en-US" b="1">
                <a:solidFill>
                  <a:schemeClr val="accent1"/>
                </a:solidFill>
              </a:rPr>
              <a:t>How?</a:t>
            </a:r>
          </a:p>
        </p:txBody>
      </p:sp>
      <p:sp>
        <p:nvSpPr>
          <p:cNvPr id="4"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pic>
        <p:nvPicPr>
          <p:cNvPr id="130086"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sp>
        <p:nvSpPr>
          <p:cNvPr id="5"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
        <p:nvSpPr>
          <p:cNvPr id="6" name="Rechteck 16"/>
          <p:cNvSpPr/>
          <p:nvPr/>
        </p:nvSpPr>
        <p:spPr>
          <a:xfrm>
            <a:off x="827088" y="3429000"/>
            <a:ext cx="1600200"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Registered designs</a:t>
            </a:r>
          </a:p>
        </p:txBody>
      </p:sp>
      <p:pic>
        <p:nvPicPr>
          <p:cNvPr id="130090" name="Picture 25" descr="Coca Cola bottle"/>
          <p:cNvPicPr>
            <a:picLocks noChangeAspect="1" noChangeArrowheads="1"/>
          </p:cNvPicPr>
          <p:nvPr/>
        </p:nvPicPr>
        <p:blipFill>
          <a:blip r:embed="rId4"/>
          <a:srcRect/>
          <a:stretch>
            <a:fillRect/>
          </a:stretch>
        </p:blipFill>
        <p:spPr bwMode="auto">
          <a:xfrm>
            <a:off x="7883525" y="3284538"/>
            <a:ext cx="330200" cy="1116012"/>
          </a:xfrm>
          <a:prstGeom prst="rect">
            <a:avLst/>
          </a:prstGeom>
          <a:noFill/>
          <a:ln w="9525">
            <a:noFill/>
            <a:miter lim="800000"/>
            <a:headEnd/>
            <a:tailEnd/>
          </a:ln>
        </p:spPr>
      </p:pic>
      <p:sp>
        <p:nvSpPr>
          <p:cNvPr id="8" name="Rechteck 17"/>
          <p:cNvSpPr/>
          <p:nvPr/>
        </p:nvSpPr>
        <p:spPr>
          <a:xfrm>
            <a:off x="2554288" y="3429000"/>
            <a:ext cx="2592387" cy="766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External appearance</a:t>
            </a:r>
          </a:p>
        </p:txBody>
      </p:sp>
      <p:sp>
        <p:nvSpPr>
          <p:cNvPr id="10" name="Footer Placeholder 9"/>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11188" y="404813"/>
            <a:ext cx="7921625" cy="936625"/>
          </a:xfrm>
          <a:extLst/>
        </p:spPr>
        <p:txBody>
          <a:bodyPr/>
          <a:lstStyle/>
          <a:p>
            <a:pPr eaLnBrk="1" hangingPunct="1"/>
            <a:r>
              <a:rPr lang="en-US" smtClean="0">
                <a:latin typeface="Arial" charset="0"/>
              </a:rPr>
              <a:t>					</a:t>
            </a:r>
            <a:endParaRPr lang="en-US" smtClean="0">
              <a:solidFill>
                <a:srgbClr val="7F7F7F"/>
              </a:solidFill>
              <a:latin typeface="Arial" charset="0"/>
            </a:endParaRPr>
          </a:p>
        </p:txBody>
      </p:sp>
      <p:sp>
        <p:nvSpPr>
          <p:cNvPr id="271364"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40</a:t>
            </a:r>
          </a:p>
        </p:txBody>
      </p:sp>
      <p:sp>
        <p:nvSpPr>
          <p:cNvPr id="271365" name="Title 1"/>
          <p:cNvSpPr>
            <a:spLocks/>
          </p:cNvSpPr>
          <p:nvPr/>
        </p:nvSpPr>
        <p:spPr bwMode="auto">
          <a:xfrm>
            <a:off x="611188" y="4443413"/>
            <a:ext cx="7993062" cy="1362075"/>
          </a:xfrm>
          <a:prstGeom prst="rect">
            <a:avLst/>
          </a:prstGeom>
          <a:noFill/>
          <a:ln w="9525">
            <a:noFill/>
            <a:miter lim="800000"/>
            <a:headEnd/>
            <a:tailEnd/>
          </a:ln>
        </p:spPr>
        <p:txBody>
          <a:bodyPr lIns="0" tIns="0" rIns="0" bIns="0"/>
          <a:lstStyle/>
          <a:p>
            <a:r>
              <a:rPr lang="en-GB" sz="4000" b="1">
                <a:solidFill>
                  <a:srgbClr val="404B56"/>
                </a:solidFill>
              </a:rPr>
              <a:t>TRADE SECRETS</a:t>
            </a:r>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11188" y="404813"/>
            <a:ext cx="7921625" cy="936625"/>
          </a:xfrm>
          <a:extLst/>
        </p:spPr>
        <p:txBody>
          <a:bodyPr/>
          <a:lstStyle/>
          <a:p>
            <a:pPr eaLnBrk="1" hangingPunct="1"/>
            <a:r>
              <a:rPr lang="en-US" smtClean="0">
                <a:solidFill>
                  <a:schemeClr val="tx1"/>
                </a:solidFill>
                <a:latin typeface="Arial" charset="0"/>
              </a:rPr>
              <a:t>What are trade secrets?</a:t>
            </a:r>
          </a:p>
        </p:txBody>
      </p:sp>
      <p:sp>
        <p:nvSpPr>
          <p:cNvPr id="72706" name="Content Placeholder 2"/>
          <p:cNvSpPr>
            <a:spLocks noGrp="1"/>
          </p:cNvSpPr>
          <p:nvPr>
            <p:ph idx="1"/>
          </p:nvPr>
        </p:nvSpPr>
        <p:spPr>
          <a:xfrm>
            <a:off x="755650" y="1196975"/>
            <a:ext cx="7678738" cy="4608513"/>
          </a:xfrm>
          <a:extLst/>
        </p:spPr>
        <p:txBody>
          <a:bodyPr/>
          <a:lstStyle/>
          <a:p>
            <a:pPr eaLnBrk="1" hangingPunct="1">
              <a:lnSpc>
                <a:spcPct val="90000"/>
              </a:lnSpc>
            </a:pPr>
            <a:endParaRPr lang="en-US" b="1" dirty="0" smtClean="0">
              <a:solidFill>
                <a:schemeClr val="tx2"/>
              </a:solidFill>
              <a:latin typeface="Arial" charset="0"/>
            </a:endParaRPr>
          </a:p>
          <a:p>
            <a:pPr eaLnBrk="1" hangingPunct="1">
              <a:lnSpc>
                <a:spcPct val="90000"/>
              </a:lnSpc>
            </a:pPr>
            <a:endParaRPr lang="en-US" b="1" dirty="0" smtClean="0">
              <a:solidFill>
                <a:schemeClr val="tx2"/>
              </a:solidFill>
              <a:latin typeface="Arial" charset="0"/>
            </a:endParaRPr>
          </a:p>
          <a:p>
            <a:pPr eaLnBrk="1" hangingPunct="1">
              <a:lnSpc>
                <a:spcPct val="90000"/>
              </a:lnSpc>
            </a:pPr>
            <a:r>
              <a:rPr lang="en-US" dirty="0" smtClean="0">
                <a:latin typeface="Arial" charset="0"/>
              </a:rPr>
              <a:t>Information that</a:t>
            </a:r>
          </a:p>
          <a:p>
            <a:pPr eaLnBrk="1" hangingPunct="1">
              <a:lnSpc>
                <a:spcPct val="90000"/>
              </a:lnSpc>
            </a:pPr>
            <a:endParaRPr lang="en-US" dirty="0" smtClean="0">
              <a:latin typeface="Arial" charset="0"/>
            </a:endParaRPr>
          </a:p>
          <a:p>
            <a:pPr marL="671513" lvl="1" indent="-400050" eaLnBrk="1" hangingPunct="1">
              <a:lnSpc>
                <a:spcPct val="90000"/>
              </a:lnSpc>
            </a:pPr>
            <a:r>
              <a:rPr lang="en-US" dirty="0" smtClean="0">
                <a:latin typeface="Arial" charset="0"/>
              </a:rPr>
              <a:t>is not generally known or easily discovered</a:t>
            </a:r>
          </a:p>
          <a:p>
            <a:pPr marL="671513" lvl="1" indent="-400050" eaLnBrk="1" hangingPunct="1">
              <a:lnSpc>
                <a:spcPct val="90000"/>
              </a:lnSpc>
            </a:pPr>
            <a:r>
              <a:rPr lang="en-US" dirty="0" smtClean="0">
                <a:latin typeface="Arial" charset="0"/>
              </a:rPr>
              <a:t>has a business, commercial or economic value (actual or potential) because the information is not generally known</a:t>
            </a:r>
          </a:p>
          <a:p>
            <a:pPr marL="671513" lvl="1" indent="-400050" eaLnBrk="1" hangingPunct="1">
              <a:lnSpc>
                <a:spcPct val="90000"/>
              </a:lnSpc>
            </a:pPr>
            <a:r>
              <a:rPr lang="en-US" dirty="0" smtClean="0">
                <a:latin typeface="Arial" charset="0"/>
              </a:rPr>
              <a:t>is subject to reasonable efforts to maintain secrecy</a:t>
            </a:r>
          </a:p>
          <a:p>
            <a:pPr marL="671513" lvl="1" indent="-400050" eaLnBrk="1" hangingPunct="1">
              <a:lnSpc>
                <a:spcPct val="90000"/>
              </a:lnSpc>
              <a:buFontTx/>
              <a:buAutoNum type="romanLcParenBoth"/>
            </a:pPr>
            <a:endParaRPr lang="en-US" dirty="0" smtClean="0">
              <a:solidFill>
                <a:schemeClr val="accent2"/>
              </a:solidFill>
              <a:latin typeface="Arial" charset="0"/>
            </a:endParaRPr>
          </a:p>
          <a:p>
            <a:pPr eaLnBrk="1" hangingPunct="1">
              <a:lnSpc>
                <a:spcPct val="90000"/>
              </a:lnSpc>
            </a:pPr>
            <a:r>
              <a:rPr lang="en-US" dirty="0" smtClean="0">
                <a:latin typeface="Arial" charset="0"/>
              </a:rPr>
              <a:t>Unlimited life, provided the information does not become public knowledge.</a:t>
            </a:r>
          </a:p>
          <a:p>
            <a:pPr marL="671513" lvl="1" indent="-400050" eaLnBrk="1" hangingPunct="1">
              <a:lnSpc>
                <a:spcPct val="90000"/>
              </a:lnSpc>
              <a:buFont typeface="Wingdings" pitchFamily="2" charset="2"/>
              <a:buChar char="§"/>
            </a:pPr>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73412" name="Foliennummernplatzhalter 4"/>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41</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68313" y="404813"/>
            <a:ext cx="8064500" cy="936625"/>
          </a:xfrm>
        </p:spPr>
        <p:txBody>
          <a:bodyPr/>
          <a:lstStyle/>
          <a:p>
            <a:pPr eaLnBrk="1" hangingPunct="1"/>
            <a:r>
              <a:rPr lang="en-US" smtClean="0">
                <a:solidFill>
                  <a:schemeClr val="tx1"/>
                </a:solidFill>
                <a:latin typeface="Arial" charset="0"/>
              </a:rPr>
              <a:t>Scope of protection</a:t>
            </a:r>
            <a:r>
              <a:rPr lang="en-US" b="0" smtClean="0">
                <a:latin typeface="Arial" charset="0"/>
              </a:rPr>
              <a:t>						</a:t>
            </a:r>
            <a:endParaRPr lang="en-US" b="0" smtClean="0">
              <a:solidFill>
                <a:srgbClr val="7F7F7F"/>
              </a:solidFill>
              <a:latin typeface="Arial" charset="0"/>
            </a:endParaRPr>
          </a:p>
        </p:txBody>
      </p:sp>
      <p:sp>
        <p:nvSpPr>
          <p:cNvPr id="275460" name="Foliennummernplatzhalter 4"/>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42</a:t>
            </a:r>
          </a:p>
        </p:txBody>
      </p:sp>
      <p:sp>
        <p:nvSpPr>
          <p:cNvPr id="14" name="Text Box 9"/>
          <p:cNvSpPr txBox="1">
            <a:spLocks noChangeArrowheads="1"/>
          </p:cNvSpPr>
          <p:nvPr/>
        </p:nvSpPr>
        <p:spPr bwMode="auto">
          <a:xfrm>
            <a:off x="5508625" y="3603625"/>
            <a:ext cx="3024188" cy="1190625"/>
          </a:xfrm>
          <a:prstGeom prst="rect">
            <a:avLst/>
          </a:prstGeom>
          <a:solidFill>
            <a:schemeClr val="tx1">
              <a:lumMod val="50000"/>
              <a:lumOff val="50000"/>
            </a:schemeClr>
          </a:solidFill>
          <a:ln w="9525">
            <a:noFill/>
            <a:miter lim="800000"/>
            <a:headEnd/>
            <a:tailEnd/>
          </a:ln>
        </p:spPr>
        <p:txBody>
          <a:bodyPr>
            <a:spAutoFit/>
          </a:bodyPr>
          <a:lstStyle/>
          <a:p>
            <a:pPr lvl="1">
              <a:defRPr/>
            </a:pPr>
            <a:r>
              <a:rPr lang="en-US" b="1" dirty="0">
                <a:solidFill>
                  <a:schemeClr val="bg1"/>
                </a:solidFill>
                <a:ea typeface="ＭＳ Ｐゴシック" charset="0"/>
                <a:cs typeface="+mn-cs"/>
              </a:rPr>
              <a:t>Products/processes where reverse engineering is difficult</a:t>
            </a:r>
          </a:p>
        </p:txBody>
      </p:sp>
      <p:sp>
        <p:nvSpPr>
          <p:cNvPr id="275462" name="TextBox 1"/>
          <p:cNvSpPr txBox="1">
            <a:spLocks noChangeArrowheads="1"/>
          </p:cNvSpPr>
          <p:nvPr/>
        </p:nvSpPr>
        <p:spPr bwMode="auto">
          <a:xfrm>
            <a:off x="6084888" y="5116513"/>
            <a:ext cx="2049462" cy="244475"/>
          </a:xfrm>
          <a:prstGeom prst="rect">
            <a:avLst/>
          </a:prstGeom>
          <a:noFill/>
          <a:ln w="9525">
            <a:noFill/>
            <a:miter lim="800000"/>
            <a:headEnd/>
            <a:tailEnd/>
          </a:ln>
        </p:spPr>
        <p:txBody>
          <a:bodyPr wrap="none">
            <a:spAutoFit/>
          </a:bodyPr>
          <a:lstStyle/>
          <a:p>
            <a:r>
              <a:rPr lang="en-US" sz="1000">
                <a:ea typeface="ＭＳ Ｐゴシック" pitchFamily="34" charset="-128"/>
              </a:rPr>
              <a:t>Images from www.coca-cola.com</a:t>
            </a:r>
          </a:p>
        </p:txBody>
      </p:sp>
      <p:pic>
        <p:nvPicPr>
          <p:cNvPr id="9" name="Picture 4" descr="2011-06-11-09-07-19-7-94-of-the-worlds-population-can-recognize-the-re.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773238"/>
            <a:ext cx="3024188"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Bild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60575"/>
            <a:ext cx="45688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el 1"/>
          <p:cNvSpPr>
            <a:spLocks noGrp="1"/>
          </p:cNvSpPr>
          <p:nvPr>
            <p:ph type="title"/>
          </p:nvPr>
        </p:nvSpPr>
        <p:spPr>
          <a:xfrm>
            <a:off x="611188" y="404813"/>
            <a:ext cx="7921625" cy="936625"/>
          </a:xfrm>
        </p:spPr>
        <p:txBody>
          <a:bodyPr/>
          <a:lstStyle/>
          <a:p>
            <a:r>
              <a:rPr lang="en-GB" smtClean="0">
                <a:solidFill>
                  <a:schemeClr val="tx1"/>
                </a:solidFill>
                <a:latin typeface="Arial" charset="0"/>
              </a:rPr>
              <a:t>Means of protection</a:t>
            </a:r>
          </a:p>
        </p:txBody>
      </p:sp>
      <p:sp>
        <p:nvSpPr>
          <p:cNvPr id="3" name="Inhaltsplatzhalter 2"/>
          <p:cNvSpPr>
            <a:spLocks noGrp="1"/>
          </p:cNvSpPr>
          <p:nvPr>
            <p:ph idx="1"/>
          </p:nvPr>
        </p:nvSpPr>
        <p:spPr>
          <a:xfrm>
            <a:off x="4932040" y="1557238"/>
            <a:ext cx="3671888" cy="4464050"/>
          </a:xfrm>
        </p:spPr>
        <p:txBody>
          <a:bodyPr/>
          <a:lstStyle/>
          <a:p>
            <a:pPr marL="182563" indent="-182563">
              <a:buFont typeface="Wingdings" pitchFamily="2" charset="2"/>
              <a:buNone/>
            </a:pPr>
            <a:r>
              <a:rPr lang="en-GB" dirty="0" smtClean="0">
                <a:latin typeface="Arial" charset="0"/>
              </a:rPr>
              <a:t>Contractual</a:t>
            </a:r>
          </a:p>
          <a:p>
            <a:pPr marL="182563" indent="-182563">
              <a:buFont typeface="Wingdings" pitchFamily="2" charset="2"/>
              <a:buNone/>
            </a:pPr>
            <a:endParaRPr lang="en-GB" dirty="0" smtClean="0">
              <a:latin typeface="Arial" charset="0"/>
            </a:endParaRPr>
          </a:p>
          <a:p>
            <a:pPr marL="182563" indent="-182563"/>
            <a:r>
              <a:rPr lang="en-GB" dirty="0" smtClean="0">
                <a:latin typeface="Arial" charset="0"/>
              </a:rPr>
              <a:t>Restrictive covenants in employment contracts</a:t>
            </a:r>
          </a:p>
          <a:p>
            <a:pPr marL="182563" indent="-182563"/>
            <a:r>
              <a:rPr lang="en-GB" dirty="0" smtClean="0">
                <a:latin typeface="Arial" charset="0"/>
              </a:rPr>
              <a:t>Non-disclosure agreements</a:t>
            </a:r>
          </a:p>
        </p:txBody>
      </p:sp>
      <p:sp>
        <p:nvSpPr>
          <p:cNvPr id="4" name="Inhaltsplatzhalter 3"/>
          <p:cNvSpPr>
            <a:spLocks noGrp="1"/>
          </p:cNvSpPr>
          <p:nvPr>
            <p:ph sz="half" idx="4294967295"/>
          </p:nvPr>
        </p:nvSpPr>
        <p:spPr>
          <a:xfrm>
            <a:off x="543371" y="1557238"/>
            <a:ext cx="3884613" cy="4464050"/>
          </a:xfrm>
        </p:spPr>
        <p:txBody>
          <a:bodyPr/>
          <a:lstStyle/>
          <a:p>
            <a:pPr marL="0" indent="0">
              <a:buFont typeface="Wingdings" pitchFamily="2" charset="2"/>
              <a:buNone/>
            </a:pPr>
            <a:r>
              <a:rPr lang="en-GB" dirty="0" smtClean="0">
                <a:latin typeface="Arial" charset="0"/>
              </a:rPr>
              <a:t>Practical</a:t>
            </a:r>
          </a:p>
          <a:p>
            <a:pPr marL="0" indent="0">
              <a:buFont typeface="Wingdings" pitchFamily="2" charset="2"/>
              <a:buNone/>
            </a:pPr>
            <a:endParaRPr lang="en-GB" dirty="0" smtClean="0">
              <a:latin typeface="Arial" charset="0"/>
            </a:endParaRPr>
          </a:p>
          <a:p>
            <a:pPr marL="0" indent="0"/>
            <a:r>
              <a:rPr lang="en-GB" dirty="0" smtClean="0">
                <a:latin typeface="Arial" charset="0"/>
              </a:rPr>
              <a:t> Limited access to information</a:t>
            </a:r>
          </a:p>
          <a:p>
            <a:pPr marL="0" indent="0"/>
            <a:r>
              <a:rPr lang="en-GB" dirty="0" smtClean="0">
                <a:latin typeface="Arial" charset="0"/>
              </a:rPr>
              <a:t> "Need to know"</a:t>
            </a:r>
          </a:p>
          <a:p>
            <a:pPr marL="0" indent="0"/>
            <a:r>
              <a:rPr lang="en-GB" dirty="0" smtClean="0">
                <a:latin typeface="Arial" charset="0"/>
              </a:rPr>
              <a:t> Encryption of data</a:t>
            </a:r>
          </a:p>
          <a:p>
            <a:pPr marL="0" indent="0"/>
            <a:r>
              <a:rPr lang="en-GB" dirty="0" smtClean="0">
                <a:latin typeface="Arial" charset="0"/>
              </a:rPr>
              <a:t> Monitored entry to installations</a:t>
            </a:r>
          </a:p>
          <a:p>
            <a:pPr marL="0" indent="0">
              <a:buFont typeface="Wingdings" pitchFamily="2" charset="2"/>
              <a:buNone/>
            </a:pPr>
            <a:endParaRPr lang="en-GB" dirty="0" smtClean="0">
              <a:latin typeface="Arial" charset="0"/>
            </a:endParaRPr>
          </a:p>
          <a:p>
            <a:pPr marL="0" indent="0"/>
            <a:endParaRPr lang="en-GB" dirty="0" smtClean="0">
              <a:latin typeface="Arial" charset="0"/>
            </a:endParaRPr>
          </a:p>
        </p:txBody>
      </p:sp>
      <p:sp>
        <p:nvSpPr>
          <p:cNvPr id="277509" name="Foliennummernplatzhalter 4"/>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ea typeface="ＭＳ Ｐゴシック" pitchFamily="34" charset="-128"/>
              </a:rPr>
              <a:t>43</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a:xfrm>
            <a:off x="611188" y="4437063"/>
            <a:ext cx="7667625" cy="1362075"/>
          </a:xfrm>
        </p:spPr>
        <p:txBody>
          <a:bodyPr/>
          <a:lstStyle/>
          <a:p>
            <a:pPr eaLnBrk="1" hangingPunct="1"/>
            <a:r>
              <a:rPr lang="en-GB" sz="3600" smtClean="0">
                <a:latin typeface="Arial" charset="0"/>
              </a:rPr>
              <a:t>IP in the real world</a:t>
            </a:r>
            <a:br>
              <a:rPr lang="en-GB" sz="3600" smtClean="0">
                <a:latin typeface="Arial" charset="0"/>
              </a:rPr>
            </a:br>
            <a:r>
              <a:rPr lang="en-GB" b="0" smtClean="0">
                <a:latin typeface="Arial" charset="0"/>
              </a:rPr>
              <a:t>A practical exercise to help you decide what IP to use and when</a:t>
            </a:r>
          </a:p>
        </p:txBody>
      </p:sp>
      <p:sp>
        <p:nvSpPr>
          <p:cNvPr id="279556" name="Slide Number Placeholder 1"/>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44</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An anti-allergy sprayer and spray</a:t>
            </a:r>
          </a:p>
        </p:txBody>
      </p:sp>
      <p:sp>
        <p:nvSpPr>
          <p:cNvPr id="281603"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45</a:t>
            </a:r>
          </a:p>
        </p:txBody>
      </p:sp>
      <p:sp>
        <p:nvSpPr>
          <p:cNvPr id="8" name="Rectangle 4"/>
          <p:cNvSpPr>
            <a:spLocks noChangeArrowheads="1"/>
          </p:cNvSpPr>
          <p:nvPr/>
        </p:nvSpPr>
        <p:spPr bwMode="auto">
          <a:xfrm>
            <a:off x="1052513" y="4797425"/>
            <a:ext cx="4057650" cy="809625"/>
          </a:xfrm>
          <a:prstGeom prst="rect">
            <a:avLst/>
          </a:prstGeom>
          <a:noFill/>
          <a:ln w="9525" algn="ctr">
            <a:noFill/>
            <a:miter lim="800000"/>
            <a:headEnd/>
            <a:tailEnd/>
          </a:ln>
          <a:effectLst/>
        </p:spPr>
        <p:txBody>
          <a:bodyPr anchor="ctr">
            <a:spAutoFit/>
          </a:bodyPr>
          <a:lstStyle/>
          <a:p>
            <a:pPr eaLnBrk="0" hangingPunct="0">
              <a:defRPr/>
            </a:pPr>
            <a:r>
              <a:rPr lang="de-DE" dirty="0">
                <a:ea typeface="+mn-ea"/>
              </a:rPr>
              <a:t>                                                                                                                                          </a:t>
            </a:r>
            <a:r>
              <a:rPr lang="de-DE" sz="3600" b="1" i="1">
                <a:solidFill>
                  <a:schemeClr val="folHlink"/>
                </a:solidFill>
                <a:effectLst>
                  <a:outerShdw blurRad="38100" dist="38100" dir="2700000" algn="tl">
                    <a:srgbClr val="C0C0C0"/>
                  </a:outerShdw>
                </a:effectLst>
                <a:latin typeface="Calligraph421 BT"/>
                <a:ea typeface="+mn-ea"/>
              </a:rPr>
              <a:t>NEBU-ALLERG</a:t>
            </a:r>
            <a:endParaRPr lang="de-DE" sz="3600">
              <a:solidFill>
                <a:schemeClr val="folHlink"/>
              </a:solidFill>
              <a:latin typeface="Times" pitchFamily="18" charset="0"/>
              <a:ea typeface="+mn-ea"/>
            </a:endParaRPr>
          </a:p>
        </p:txBody>
      </p:sp>
      <p:pic>
        <p:nvPicPr>
          <p:cNvPr id="9" name="Picture 5" descr="foto4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2420938"/>
            <a:ext cx="3041650"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413" y="1916113"/>
            <a:ext cx="2024062"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Which elements can be protected?</a:t>
            </a:r>
          </a:p>
        </p:txBody>
      </p:sp>
      <p:sp>
        <p:nvSpPr>
          <p:cNvPr id="283651"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46</a:t>
            </a:r>
          </a:p>
        </p:txBody>
      </p:sp>
      <p:sp>
        <p:nvSpPr>
          <p:cNvPr id="283652" name="Rectangle 4"/>
          <p:cNvSpPr>
            <a:spLocks noChangeArrowheads="1"/>
          </p:cNvSpPr>
          <p:nvPr/>
        </p:nvSpPr>
        <p:spPr bwMode="auto">
          <a:xfrm>
            <a:off x="631825" y="1341438"/>
            <a:ext cx="4445000" cy="2735262"/>
          </a:xfrm>
          <a:prstGeom prst="rect">
            <a:avLst/>
          </a:prstGeom>
          <a:noFill/>
          <a:ln w="9525">
            <a:noFill/>
            <a:miter lim="800000"/>
            <a:headEnd/>
            <a:tailEnd/>
          </a:ln>
          <a:effectLst/>
        </p:spPr>
        <p:txBody>
          <a:bodyPr/>
          <a:lstStyle/>
          <a:p>
            <a:pPr marL="269875" indent="-269875" eaLnBrk="0" hangingPunct="0">
              <a:lnSpc>
                <a:spcPct val="130000"/>
              </a:lnSpc>
              <a:spcBef>
                <a:spcPct val="20000"/>
              </a:spcBef>
              <a:buFont typeface="Wingdings" pitchFamily="2" charset="2"/>
              <a:buChar char="§"/>
            </a:pPr>
            <a:r>
              <a:rPr lang="en-GB" sz="2400"/>
              <a:t>Medicinal product </a:t>
            </a:r>
          </a:p>
          <a:p>
            <a:pPr marL="269875" indent="-269875" eaLnBrk="0" hangingPunct="0">
              <a:lnSpc>
                <a:spcPct val="130000"/>
              </a:lnSpc>
              <a:spcBef>
                <a:spcPct val="20000"/>
              </a:spcBef>
              <a:buFont typeface="Wingdings" pitchFamily="2" charset="2"/>
              <a:buChar char="§"/>
            </a:pPr>
            <a:r>
              <a:rPr lang="en-GB" sz="2400"/>
              <a:t>Nozzle</a:t>
            </a:r>
          </a:p>
          <a:p>
            <a:pPr marL="269875" indent="-269875" eaLnBrk="0" hangingPunct="0">
              <a:lnSpc>
                <a:spcPct val="130000"/>
              </a:lnSpc>
              <a:spcBef>
                <a:spcPct val="20000"/>
              </a:spcBef>
              <a:buFont typeface="Wingdings" pitchFamily="2" charset="2"/>
              <a:buChar char="§"/>
            </a:pPr>
            <a:r>
              <a:rPr lang="en-GB" sz="2400"/>
              <a:t>Pumping system</a:t>
            </a:r>
          </a:p>
          <a:p>
            <a:pPr marL="269875" indent="-269875" eaLnBrk="0" hangingPunct="0">
              <a:lnSpc>
                <a:spcPct val="130000"/>
              </a:lnSpc>
              <a:spcBef>
                <a:spcPct val="20000"/>
              </a:spcBef>
              <a:buFont typeface="Wingdings" pitchFamily="2" charset="2"/>
              <a:buChar char="§"/>
            </a:pPr>
            <a:r>
              <a:rPr lang="en-GB" sz="2400"/>
              <a:t>Sprayer can</a:t>
            </a:r>
          </a:p>
        </p:txBody>
      </p:sp>
      <p:sp>
        <p:nvSpPr>
          <p:cNvPr id="283653" name="Rectangle 5"/>
          <p:cNvSpPr>
            <a:spLocks noChangeArrowheads="1"/>
          </p:cNvSpPr>
          <p:nvPr/>
        </p:nvSpPr>
        <p:spPr bwMode="auto">
          <a:xfrm>
            <a:off x="4284663" y="1341438"/>
            <a:ext cx="4875212" cy="4824412"/>
          </a:xfrm>
          <a:prstGeom prst="rect">
            <a:avLst/>
          </a:prstGeom>
          <a:noFill/>
          <a:ln w="9525">
            <a:noFill/>
            <a:miter lim="800000"/>
            <a:headEnd/>
            <a:tailEnd/>
          </a:ln>
          <a:effectLst/>
        </p:spPr>
        <p:txBody>
          <a:bodyPr/>
          <a:lstStyle/>
          <a:p>
            <a:pPr marL="269875" indent="-269875" eaLnBrk="0" hangingPunct="0">
              <a:lnSpc>
                <a:spcPct val="130000"/>
              </a:lnSpc>
              <a:spcBef>
                <a:spcPct val="20000"/>
              </a:spcBef>
              <a:buFont typeface="Wingdings" pitchFamily="2" charset="2"/>
              <a:buChar char="§"/>
            </a:pPr>
            <a:r>
              <a:rPr lang="en-GB" sz="2400"/>
              <a:t>Brand name:</a:t>
            </a:r>
          </a:p>
          <a:p>
            <a:pPr marL="534988" lvl="1" indent="-263525" eaLnBrk="0" hangingPunct="0">
              <a:lnSpc>
                <a:spcPct val="130000"/>
              </a:lnSpc>
              <a:spcBef>
                <a:spcPct val="20000"/>
              </a:spcBef>
              <a:buFontTx/>
              <a:buChar char="–"/>
            </a:pPr>
            <a:r>
              <a:rPr lang="en-GB" sz="2400"/>
              <a:t>"NEBU-ALLERG"</a:t>
            </a:r>
          </a:p>
          <a:p>
            <a:pPr marL="534988" lvl="1" indent="-263525" eaLnBrk="0" hangingPunct="0">
              <a:lnSpc>
                <a:spcPct val="130000"/>
              </a:lnSpc>
              <a:spcBef>
                <a:spcPct val="20000"/>
              </a:spcBef>
              <a:buFontTx/>
              <a:buChar char="–"/>
            </a:pPr>
            <a:endParaRPr lang="en-GB" sz="2400"/>
          </a:p>
          <a:p>
            <a:pPr marL="269875" indent="-269875" eaLnBrk="0" hangingPunct="0">
              <a:lnSpc>
                <a:spcPct val="130000"/>
              </a:lnSpc>
              <a:spcBef>
                <a:spcPct val="20000"/>
              </a:spcBef>
              <a:buFont typeface="Wingdings" pitchFamily="2" charset="2"/>
              <a:buChar char="§"/>
            </a:pPr>
            <a:r>
              <a:rPr lang="en-GB" sz="2400"/>
              <a:t>Logo</a:t>
            </a:r>
          </a:p>
          <a:p>
            <a:pPr marL="269875" indent="-269875" eaLnBrk="0" hangingPunct="0">
              <a:lnSpc>
                <a:spcPct val="130000"/>
              </a:lnSpc>
              <a:spcBef>
                <a:spcPct val="20000"/>
              </a:spcBef>
              <a:buFont typeface="Wingdings" pitchFamily="2" charset="2"/>
              <a:buChar char="§"/>
            </a:pPr>
            <a:endParaRPr lang="en-GB" sz="2400"/>
          </a:p>
          <a:p>
            <a:pPr marL="269875" indent="-269875" eaLnBrk="0" hangingPunct="0">
              <a:lnSpc>
                <a:spcPct val="130000"/>
              </a:lnSpc>
              <a:spcBef>
                <a:spcPct val="20000"/>
              </a:spcBef>
              <a:buFont typeface="Wingdings" pitchFamily="2" charset="2"/>
              <a:buChar char="§"/>
            </a:pPr>
            <a:r>
              <a:rPr lang="en-GB" sz="2400"/>
              <a:t>Slogan:</a:t>
            </a:r>
            <a:br>
              <a:rPr lang="en-GB" sz="2400"/>
            </a:br>
            <a:r>
              <a:rPr lang="en-GB" sz="2400"/>
              <a:t>"Press green for go!"</a:t>
            </a:r>
            <a:endParaRPr lang="en-GB" sz="2400" i="1"/>
          </a:p>
          <a:p>
            <a:pPr marL="269875" indent="-269875" eaLnBrk="0" hangingPunct="0">
              <a:lnSpc>
                <a:spcPct val="130000"/>
              </a:lnSpc>
              <a:spcBef>
                <a:spcPct val="20000"/>
              </a:spcBef>
              <a:buFont typeface="Wingdings" pitchFamily="2" charset="2"/>
              <a:buChar char="§"/>
            </a:pPr>
            <a:r>
              <a:rPr lang="en-GB" sz="2400"/>
              <a:t>Domain name</a:t>
            </a:r>
          </a:p>
          <a:p>
            <a:pPr marL="269875" indent="-269875" eaLnBrk="0" hangingPunct="0">
              <a:lnSpc>
                <a:spcPct val="130000"/>
              </a:lnSpc>
              <a:spcBef>
                <a:spcPct val="20000"/>
              </a:spcBef>
              <a:buFont typeface="Wingdings" pitchFamily="2" charset="2"/>
              <a:buChar char="§"/>
            </a:pPr>
            <a:r>
              <a:rPr lang="en-GB" sz="2400"/>
              <a:t>Advertising material</a:t>
            </a:r>
          </a:p>
          <a:p>
            <a:pPr marL="269875" indent="-269875" eaLnBrk="0" hangingPunct="0">
              <a:lnSpc>
                <a:spcPct val="130000"/>
              </a:lnSpc>
              <a:spcBef>
                <a:spcPct val="20000"/>
              </a:spcBef>
              <a:buFont typeface="Wingdings" pitchFamily="2" charset="2"/>
              <a:buNone/>
            </a:pPr>
            <a:endParaRPr lang="en-GB" sz="2400">
              <a:solidFill>
                <a:srgbClr val="CC3300"/>
              </a:solidFill>
            </a:endParaRPr>
          </a:p>
        </p:txBody>
      </p:sp>
      <p:grpSp>
        <p:nvGrpSpPr>
          <p:cNvPr id="17" name="Group 6"/>
          <p:cNvGrpSpPr>
            <a:grpSpLocks/>
          </p:cNvGrpSpPr>
          <p:nvPr/>
        </p:nvGrpSpPr>
        <p:grpSpPr bwMode="auto">
          <a:xfrm rot="985692">
            <a:off x="900113" y="3860800"/>
            <a:ext cx="2182812" cy="1989138"/>
            <a:chOff x="1020" y="3067"/>
            <a:chExt cx="1270" cy="1253"/>
          </a:xfrm>
        </p:grpSpPr>
        <p:sp>
          <p:nvSpPr>
            <p:cNvPr id="18" name="AutoShape 7"/>
            <p:cNvSpPr>
              <a:spLocks noChangeArrowheads="1"/>
            </p:cNvSpPr>
            <p:nvPr/>
          </p:nvSpPr>
          <p:spPr bwMode="auto">
            <a:xfrm>
              <a:off x="1882" y="3231"/>
              <a:ext cx="408" cy="1089"/>
            </a:xfrm>
            <a:prstGeom prst="can">
              <a:avLst>
                <a:gd name="adj" fmla="val 58572"/>
              </a:avLst>
            </a:prstGeom>
            <a:solidFill>
              <a:schemeClr val="bg1"/>
            </a:solidFill>
            <a:ln w="38100">
              <a:solidFill>
                <a:schemeClr val="tx1"/>
              </a:solidFill>
              <a:round/>
              <a:headEnd/>
              <a:tailEnd/>
            </a:ln>
          </p:spPr>
          <p:txBody>
            <a:bodyPr wrap="none" anchor="ctr"/>
            <a:lstStyle/>
            <a:p>
              <a:endParaRPr lang="en-US"/>
            </a:p>
          </p:txBody>
        </p:sp>
        <p:sp>
          <p:nvSpPr>
            <p:cNvPr id="19" name="Oval 8"/>
            <p:cNvSpPr>
              <a:spLocks noChangeArrowheads="1"/>
            </p:cNvSpPr>
            <p:nvPr/>
          </p:nvSpPr>
          <p:spPr bwMode="auto">
            <a:xfrm>
              <a:off x="2018" y="3612"/>
              <a:ext cx="45" cy="45"/>
            </a:xfrm>
            <a:prstGeom prst="ellipse">
              <a:avLst/>
            </a:prstGeom>
            <a:solidFill>
              <a:schemeClr val="tx2"/>
            </a:solidFill>
            <a:ln w="38100">
              <a:solidFill>
                <a:schemeClr val="tx1"/>
              </a:solidFill>
              <a:round/>
              <a:headEnd/>
              <a:tailEnd/>
            </a:ln>
          </p:spPr>
          <p:txBody>
            <a:bodyPr wrap="none" anchor="ctr"/>
            <a:lstStyle/>
            <a:p>
              <a:endParaRPr lang="en-US"/>
            </a:p>
          </p:txBody>
        </p:sp>
        <p:sp>
          <p:nvSpPr>
            <p:cNvPr id="20" name="AutoShape 9"/>
            <p:cNvSpPr>
              <a:spLocks noChangeArrowheads="1"/>
            </p:cNvSpPr>
            <p:nvPr/>
          </p:nvSpPr>
          <p:spPr bwMode="auto">
            <a:xfrm>
              <a:off x="1882" y="3067"/>
              <a:ext cx="408" cy="411"/>
            </a:xfrm>
            <a:prstGeom prst="can">
              <a:avLst>
                <a:gd name="adj" fmla="val 50368"/>
              </a:avLst>
            </a:prstGeom>
            <a:solidFill>
              <a:srgbClr val="00FF00"/>
            </a:solidFill>
            <a:ln w="38100">
              <a:solidFill>
                <a:schemeClr val="tx1"/>
              </a:solidFill>
              <a:round/>
              <a:headEnd/>
              <a:tailEnd/>
            </a:ln>
          </p:spPr>
          <p:txBody>
            <a:bodyPr wrap="none" anchor="ctr"/>
            <a:lstStyle/>
            <a:p>
              <a:endParaRPr lang="en-US"/>
            </a:p>
          </p:txBody>
        </p:sp>
        <p:sp>
          <p:nvSpPr>
            <p:cNvPr id="21" name="Line 10"/>
            <p:cNvSpPr>
              <a:spLocks noChangeShapeType="1"/>
            </p:cNvSpPr>
            <p:nvPr/>
          </p:nvSpPr>
          <p:spPr bwMode="auto">
            <a:xfrm flipH="1" flipV="1">
              <a:off x="1066" y="3203"/>
              <a:ext cx="771" cy="31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2" name="Line 11"/>
            <p:cNvSpPr>
              <a:spLocks noChangeShapeType="1"/>
            </p:cNvSpPr>
            <p:nvPr/>
          </p:nvSpPr>
          <p:spPr bwMode="auto">
            <a:xfrm flipH="1" flipV="1">
              <a:off x="1020" y="3385"/>
              <a:ext cx="817" cy="18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3" name="Line 12"/>
            <p:cNvSpPr>
              <a:spLocks noChangeShapeType="1"/>
            </p:cNvSpPr>
            <p:nvPr/>
          </p:nvSpPr>
          <p:spPr bwMode="auto">
            <a:xfrm flipH="1" flipV="1">
              <a:off x="1020" y="3566"/>
              <a:ext cx="817" cy="46"/>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4" name="Line 13"/>
            <p:cNvSpPr>
              <a:spLocks noChangeShapeType="1"/>
            </p:cNvSpPr>
            <p:nvPr/>
          </p:nvSpPr>
          <p:spPr bwMode="auto">
            <a:xfrm flipH="1">
              <a:off x="1020" y="3657"/>
              <a:ext cx="817" cy="9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5" name="Line 14"/>
            <p:cNvSpPr>
              <a:spLocks noChangeShapeType="1"/>
            </p:cNvSpPr>
            <p:nvPr/>
          </p:nvSpPr>
          <p:spPr bwMode="auto">
            <a:xfrm flipH="1">
              <a:off x="1066" y="3702"/>
              <a:ext cx="771" cy="22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26" name="Oval 15"/>
          <p:cNvSpPr>
            <a:spLocks noChangeArrowheads="1"/>
          </p:cNvSpPr>
          <p:nvPr/>
        </p:nvSpPr>
        <p:spPr bwMode="auto">
          <a:xfrm rot="1547336">
            <a:off x="6732588" y="2781300"/>
            <a:ext cx="1327150" cy="1152525"/>
          </a:xfrm>
          <a:prstGeom prst="ellipse">
            <a:avLst/>
          </a:prstGeom>
          <a:solidFill>
            <a:srgbClr val="00FF00"/>
          </a:solidFill>
          <a:ln w="38100">
            <a:solidFill>
              <a:schemeClr val="tx1"/>
            </a:solidFill>
            <a:round/>
            <a:headEnd/>
            <a:tailEnd/>
          </a:ln>
        </p:spPr>
        <p:txBody>
          <a:bodyPr wrap="none" anchor="ctr"/>
          <a:lstStyle/>
          <a:p>
            <a:pPr marL="342900" indent="-342900" algn="ctr">
              <a:spcBef>
                <a:spcPct val="20000"/>
              </a:spcBef>
            </a:pPr>
            <a:r>
              <a:rPr lang="de-DE" b="1">
                <a:solidFill>
                  <a:schemeClr val="bg1"/>
                </a:solidFill>
              </a:rPr>
              <a:t>NEBU-</a:t>
            </a:r>
          </a:p>
          <a:p>
            <a:pPr marL="342900" indent="-342900" algn="ctr">
              <a:spcBef>
                <a:spcPct val="20000"/>
              </a:spcBef>
            </a:pPr>
            <a:r>
              <a:rPr lang="de-DE" b="1">
                <a:solidFill>
                  <a:schemeClr val="bg1"/>
                </a:solidFill>
              </a:rPr>
              <a:t>ALLERG</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Patents and designs (I)</a:t>
            </a:r>
          </a:p>
        </p:txBody>
      </p:sp>
      <p:sp>
        <p:nvSpPr>
          <p:cNvPr id="285699"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47</a:t>
            </a:r>
          </a:p>
        </p:txBody>
      </p:sp>
      <p:sp>
        <p:nvSpPr>
          <p:cNvPr id="285700" name="Rectangle 4"/>
          <p:cNvSpPr>
            <a:spLocks noChangeArrowheads="1"/>
          </p:cNvSpPr>
          <p:nvPr/>
        </p:nvSpPr>
        <p:spPr bwMode="auto">
          <a:xfrm>
            <a:off x="782638" y="1485900"/>
            <a:ext cx="7029450" cy="4248150"/>
          </a:xfrm>
          <a:prstGeom prst="rect">
            <a:avLst/>
          </a:prstGeom>
          <a:noFill/>
          <a:ln w="9525">
            <a:noFill/>
            <a:miter lim="800000"/>
            <a:headEnd/>
            <a:tailEnd/>
          </a:ln>
          <a:effectLst/>
        </p:spPr>
        <p:txBody>
          <a:bodyPr/>
          <a:lstStyle/>
          <a:p>
            <a:pPr eaLnBrk="0" hangingPunct="0">
              <a:lnSpc>
                <a:spcPct val="90000"/>
              </a:lnSpc>
              <a:spcBef>
                <a:spcPts val="1200"/>
              </a:spcBef>
              <a:buFont typeface="Wingdings" pitchFamily="2" charset="2"/>
              <a:buNone/>
            </a:pPr>
            <a:r>
              <a:rPr lang="en-GB" sz="2400" b="1"/>
              <a:t>Medicinal product</a:t>
            </a:r>
          </a:p>
          <a:p>
            <a:pPr eaLnBrk="0" hangingPunct="0">
              <a:lnSpc>
                <a:spcPct val="90000"/>
              </a:lnSpc>
              <a:spcBef>
                <a:spcPts val="1200"/>
              </a:spcBef>
              <a:buFont typeface="Wingdings" pitchFamily="2" charset="2"/>
              <a:buNone/>
            </a:pPr>
            <a:r>
              <a:rPr lang="en-GB" sz="2400"/>
              <a:t>Patents for</a:t>
            </a:r>
          </a:p>
          <a:p>
            <a:pPr marL="277813" lvl="1" indent="-276225" eaLnBrk="0" hangingPunct="0">
              <a:spcBef>
                <a:spcPts val="1200"/>
              </a:spcBef>
              <a:spcAft>
                <a:spcPts val="600"/>
              </a:spcAft>
              <a:buFontTx/>
              <a:buChar char="–"/>
            </a:pPr>
            <a:r>
              <a:rPr lang="en-GB" sz="2000"/>
              <a:t>the active ingredient? </a:t>
            </a:r>
            <a:br>
              <a:rPr lang="en-GB" sz="2000"/>
            </a:br>
            <a:r>
              <a:rPr lang="en-GB" sz="2000"/>
              <a:t>(the "chemical X")</a:t>
            </a:r>
            <a:endParaRPr lang="en-GB" sz="2000" i="1"/>
          </a:p>
          <a:p>
            <a:pPr marL="277813" lvl="1" indent="-276225" eaLnBrk="0" hangingPunct="0">
              <a:spcBef>
                <a:spcPts val="1200"/>
              </a:spcBef>
              <a:spcAft>
                <a:spcPts val="600"/>
              </a:spcAft>
              <a:buFontTx/>
              <a:buChar char="–"/>
            </a:pPr>
            <a:r>
              <a:rPr lang="en-GB" sz="2000"/>
              <a:t>the method of making X? </a:t>
            </a:r>
            <a:br>
              <a:rPr lang="en-GB" sz="2000"/>
            </a:br>
            <a:r>
              <a:rPr lang="en-GB" sz="2000" i="1"/>
              <a:t>Better as a trade secret?</a:t>
            </a:r>
          </a:p>
          <a:p>
            <a:pPr marL="277813" lvl="1" indent="-276225" eaLnBrk="0" hangingPunct="0">
              <a:spcBef>
                <a:spcPts val="1200"/>
              </a:spcBef>
              <a:spcAft>
                <a:spcPts val="600"/>
              </a:spcAft>
              <a:buFontTx/>
              <a:buChar char="–"/>
            </a:pPr>
            <a:r>
              <a:rPr lang="en-GB" sz="2000"/>
              <a:t>the formulation? </a:t>
            </a:r>
            <a:br>
              <a:rPr lang="en-GB" sz="2000"/>
            </a:br>
            <a:r>
              <a:rPr lang="en-GB" sz="2000"/>
              <a:t>(combination of X with other ingredients)</a:t>
            </a:r>
          </a:p>
          <a:p>
            <a:pPr marL="277813" lvl="1" indent="-276225" eaLnBrk="0" hangingPunct="0">
              <a:spcBef>
                <a:spcPts val="1200"/>
              </a:spcBef>
              <a:spcAft>
                <a:spcPts val="600"/>
              </a:spcAft>
              <a:buFontTx/>
              <a:buChar char="–"/>
            </a:pPr>
            <a:r>
              <a:rPr lang="en-GB" sz="2000"/>
              <a:t>the method of use? </a:t>
            </a:r>
            <a:br>
              <a:rPr lang="en-GB" sz="2000"/>
            </a:br>
            <a:r>
              <a:rPr lang="en-GB" sz="2000"/>
              <a:t>(i.e. treatment of allergies using X)</a:t>
            </a:r>
            <a:br>
              <a:rPr lang="en-GB" sz="2000"/>
            </a:br>
            <a:endParaRPr lang="en-GB" sz="2000"/>
          </a:p>
        </p:txBody>
      </p:sp>
      <p:sp>
        <p:nvSpPr>
          <p:cNvPr id="285712" name="Rectangle 16"/>
          <p:cNvSpPr>
            <a:spLocks noChangeArrowheads="1"/>
          </p:cNvSpPr>
          <p:nvPr/>
        </p:nvSpPr>
        <p:spPr bwMode="auto">
          <a:xfrm>
            <a:off x="684213" y="5661025"/>
            <a:ext cx="184150" cy="396875"/>
          </a:xfrm>
          <a:prstGeom prst="rect">
            <a:avLst/>
          </a:prstGeom>
          <a:noFill/>
          <a:ln w="9525">
            <a:noFill/>
            <a:miter lim="800000"/>
            <a:headEnd/>
            <a:tailEnd/>
          </a:ln>
          <a:effectLst/>
        </p:spPr>
        <p:txBody>
          <a:bodyPr wrap="none">
            <a:spAutoFit/>
          </a:bodyPr>
          <a:lstStyle/>
          <a:p>
            <a:endParaRPr lang="en-US" sz="2000" b="1" i="1"/>
          </a:p>
        </p:txBody>
      </p:sp>
      <p:grpSp>
        <p:nvGrpSpPr>
          <p:cNvPr id="285713" name="Group 17"/>
          <p:cNvGrpSpPr>
            <a:grpSpLocks/>
          </p:cNvGrpSpPr>
          <p:nvPr/>
        </p:nvGrpSpPr>
        <p:grpSpPr bwMode="auto">
          <a:xfrm>
            <a:off x="1187450" y="5013325"/>
            <a:ext cx="4105275" cy="649288"/>
            <a:chOff x="793" y="2840"/>
            <a:chExt cx="2586" cy="409"/>
          </a:xfrm>
        </p:grpSpPr>
        <p:sp>
          <p:nvSpPr>
            <p:cNvPr id="285714" name="Line 18"/>
            <p:cNvSpPr>
              <a:spLocks noChangeShapeType="1"/>
            </p:cNvSpPr>
            <p:nvPr/>
          </p:nvSpPr>
          <p:spPr bwMode="auto">
            <a:xfrm>
              <a:off x="884" y="2840"/>
              <a:ext cx="2495" cy="363"/>
            </a:xfrm>
            <a:prstGeom prst="line">
              <a:avLst/>
            </a:prstGeom>
            <a:noFill/>
            <a:ln w="38100">
              <a:solidFill>
                <a:schemeClr val="accent1"/>
              </a:solidFill>
              <a:round/>
              <a:headEnd/>
              <a:tailEnd/>
            </a:ln>
            <a:effectLst/>
          </p:spPr>
          <p:txBody>
            <a:bodyPr/>
            <a:lstStyle/>
            <a:p>
              <a:endParaRPr lang="en-US"/>
            </a:p>
          </p:txBody>
        </p:sp>
        <p:sp>
          <p:nvSpPr>
            <p:cNvPr id="285715" name="Line 19"/>
            <p:cNvSpPr>
              <a:spLocks noChangeShapeType="1"/>
            </p:cNvSpPr>
            <p:nvPr/>
          </p:nvSpPr>
          <p:spPr bwMode="auto">
            <a:xfrm flipH="1">
              <a:off x="793" y="2886"/>
              <a:ext cx="2495" cy="363"/>
            </a:xfrm>
            <a:prstGeom prst="line">
              <a:avLst/>
            </a:prstGeom>
            <a:noFill/>
            <a:ln w="38100">
              <a:solidFill>
                <a:schemeClr val="accent1"/>
              </a:solidFill>
              <a:round/>
              <a:headEnd/>
              <a:tailEnd/>
            </a:ln>
            <a:effectLst/>
          </p:spPr>
          <p:txBody>
            <a:bodyPr/>
            <a:lstStyle/>
            <a:p>
              <a:endParaRPr lang="en-US"/>
            </a:p>
          </p:txBody>
        </p:sp>
      </p:grpSp>
      <p:grpSp>
        <p:nvGrpSpPr>
          <p:cNvPr id="21" name="Group 5"/>
          <p:cNvGrpSpPr>
            <a:grpSpLocks noChangeAspect="1"/>
          </p:cNvGrpSpPr>
          <p:nvPr/>
        </p:nvGrpSpPr>
        <p:grpSpPr bwMode="auto">
          <a:xfrm rot="985692">
            <a:off x="7380288" y="4941888"/>
            <a:ext cx="1136650" cy="1035050"/>
            <a:chOff x="1020" y="3067"/>
            <a:chExt cx="1270" cy="1253"/>
          </a:xfrm>
        </p:grpSpPr>
        <p:sp>
          <p:nvSpPr>
            <p:cNvPr id="22" name="AutoShape 6"/>
            <p:cNvSpPr>
              <a:spLocks noChangeAspect="1" noChangeArrowheads="1"/>
            </p:cNvSpPr>
            <p:nvPr/>
          </p:nvSpPr>
          <p:spPr bwMode="auto">
            <a:xfrm>
              <a:off x="1882" y="3231"/>
              <a:ext cx="408" cy="1089"/>
            </a:xfrm>
            <a:prstGeom prst="can">
              <a:avLst>
                <a:gd name="adj" fmla="val 58572"/>
              </a:avLst>
            </a:prstGeom>
            <a:solidFill>
              <a:schemeClr val="bg1"/>
            </a:solidFill>
            <a:ln w="38100">
              <a:solidFill>
                <a:schemeClr val="tx1"/>
              </a:solidFill>
              <a:round/>
              <a:headEnd/>
              <a:tailEnd/>
            </a:ln>
          </p:spPr>
          <p:txBody>
            <a:bodyPr wrap="none" anchor="ctr"/>
            <a:lstStyle/>
            <a:p>
              <a:endParaRPr lang="en-US"/>
            </a:p>
          </p:txBody>
        </p:sp>
        <p:sp>
          <p:nvSpPr>
            <p:cNvPr id="23" name="Oval 7"/>
            <p:cNvSpPr>
              <a:spLocks noChangeAspect="1" noChangeArrowheads="1"/>
            </p:cNvSpPr>
            <p:nvPr/>
          </p:nvSpPr>
          <p:spPr bwMode="auto">
            <a:xfrm>
              <a:off x="2018" y="3612"/>
              <a:ext cx="45" cy="45"/>
            </a:xfrm>
            <a:prstGeom prst="ellipse">
              <a:avLst/>
            </a:prstGeom>
            <a:solidFill>
              <a:schemeClr val="tx2"/>
            </a:solidFill>
            <a:ln w="38100">
              <a:solidFill>
                <a:schemeClr val="tx1"/>
              </a:solidFill>
              <a:round/>
              <a:headEnd/>
              <a:tailEnd/>
            </a:ln>
          </p:spPr>
          <p:txBody>
            <a:bodyPr wrap="none" anchor="ctr"/>
            <a:lstStyle/>
            <a:p>
              <a:endParaRPr lang="en-US"/>
            </a:p>
          </p:txBody>
        </p:sp>
        <p:sp>
          <p:nvSpPr>
            <p:cNvPr id="24" name="AutoShape 8"/>
            <p:cNvSpPr>
              <a:spLocks noChangeAspect="1" noChangeArrowheads="1"/>
            </p:cNvSpPr>
            <p:nvPr/>
          </p:nvSpPr>
          <p:spPr bwMode="auto">
            <a:xfrm>
              <a:off x="1882" y="3067"/>
              <a:ext cx="408" cy="411"/>
            </a:xfrm>
            <a:prstGeom prst="can">
              <a:avLst>
                <a:gd name="adj" fmla="val 50368"/>
              </a:avLst>
            </a:prstGeom>
            <a:solidFill>
              <a:srgbClr val="00FF00"/>
            </a:solidFill>
            <a:ln w="38100">
              <a:solidFill>
                <a:schemeClr val="tx1"/>
              </a:solidFill>
              <a:round/>
              <a:headEnd/>
              <a:tailEnd/>
            </a:ln>
          </p:spPr>
          <p:txBody>
            <a:bodyPr wrap="none" anchor="ctr"/>
            <a:lstStyle/>
            <a:p>
              <a:endParaRPr lang="en-US"/>
            </a:p>
          </p:txBody>
        </p:sp>
        <p:sp>
          <p:nvSpPr>
            <p:cNvPr id="25" name="Line 9"/>
            <p:cNvSpPr>
              <a:spLocks noChangeAspect="1" noChangeShapeType="1"/>
            </p:cNvSpPr>
            <p:nvPr/>
          </p:nvSpPr>
          <p:spPr bwMode="auto">
            <a:xfrm flipH="1" flipV="1">
              <a:off x="1066" y="3203"/>
              <a:ext cx="771" cy="31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6" name="Line 10"/>
            <p:cNvSpPr>
              <a:spLocks noChangeAspect="1" noChangeShapeType="1"/>
            </p:cNvSpPr>
            <p:nvPr/>
          </p:nvSpPr>
          <p:spPr bwMode="auto">
            <a:xfrm flipH="1" flipV="1">
              <a:off x="1020" y="3385"/>
              <a:ext cx="817" cy="18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7" name="Line 11"/>
            <p:cNvSpPr>
              <a:spLocks noChangeAspect="1" noChangeShapeType="1"/>
            </p:cNvSpPr>
            <p:nvPr/>
          </p:nvSpPr>
          <p:spPr bwMode="auto">
            <a:xfrm flipH="1" flipV="1">
              <a:off x="1020" y="3566"/>
              <a:ext cx="817" cy="46"/>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8" name="Line 12"/>
            <p:cNvSpPr>
              <a:spLocks noChangeAspect="1" noChangeShapeType="1"/>
            </p:cNvSpPr>
            <p:nvPr/>
          </p:nvSpPr>
          <p:spPr bwMode="auto">
            <a:xfrm flipH="1">
              <a:off x="1020" y="3657"/>
              <a:ext cx="817" cy="9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29" name="Line 13"/>
            <p:cNvSpPr>
              <a:spLocks noChangeAspect="1" noChangeShapeType="1"/>
            </p:cNvSpPr>
            <p:nvPr/>
          </p:nvSpPr>
          <p:spPr bwMode="auto">
            <a:xfrm flipH="1">
              <a:off x="1066" y="3702"/>
              <a:ext cx="771" cy="22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grpSp>
      <p:pic>
        <p:nvPicPr>
          <p:cNvPr id="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2708275"/>
            <a:ext cx="109378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1557338"/>
            <a:ext cx="1652588"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57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57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57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7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57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Patents and designs (II)</a:t>
            </a:r>
          </a:p>
        </p:txBody>
      </p:sp>
      <p:sp>
        <p:nvSpPr>
          <p:cNvPr id="287747"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48</a:t>
            </a:r>
          </a:p>
        </p:txBody>
      </p:sp>
      <p:sp>
        <p:nvSpPr>
          <p:cNvPr id="287748" name="Rectangle 4"/>
          <p:cNvSpPr>
            <a:spLocks noChangeArrowheads="1"/>
          </p:cNvSpPr>
          <p:nvPr/>
        </p:nvSpPr>
        <p:spPr bwMode="auto">
          <a:xfrm>
            <a:off x="784225" y="1916113"/>
            <a:ext cx="2709863" cy="1081087"/>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Char char="§"/>
            </a:pPr>
            <a:r>
              <a:rPr lang="en-GB" sz="2000"/>
              <a:t>patent </a:t>
            </a:r>
          </a:p>
          <a:p>
            <a:pPr marL="269875" indent="-269875" eaLnBrk="0" hangingPunct="0">
              <a:spcBef>
                <a:spcPts val="600"/>
              </a:spcBef>
              <a:buFont typeface="Wingdings" pitchFamily="2" charset="2"/>
              <a:buChar char="§"/>
            </a:pPr>
            <a:r>
              <a:rPr lang="en-GB" sz="2000"/>
              <a:t>utility model</a:t>
            </a:r>
          </a:p>
        </p:txBody>
      </p:sp>
      <p:grpSp>
        <p:nvGrpSpPr>
          <p:cNvPr id="287760" name="Group 16"/>
          <p:cNvGrpSpPr>
            <a:grpSpLocks/>
          </p:cNvGrpSpPr>
          <p:nvPr/>
        </p:nvGrpSpPr>
        <p:grpSpPr bwMode="auto">
          <a:xfrm>
            <a:off x="2771775" y="4868863"/>
            <a:ext cx="3816350" cy="936625"/>
            <a:chOff x="2018" y="3157"/>
            <a:chExt cx="2404" cy="590"/>
          </a:xfrm>
        </p:grpSpPr>
        <p:sp>
          <p:nvSpPr>
            <p:cNvPr id="287761" name="AutoShape 17"/>
            <p:cNvSpPr>
              <a:spLocks noChangeArrowheads="1"/>
            </p:cNvSpPr>
            <p:nvPr/>
          </p:nvSpPr>
          <p:spPr bwMode="auto">
            <a:xfrm>
              <a:off x="2018" y="3157"/>
              <a:ext cx="2404" cy="590"/>
            </a:xfrm>
            <a:prstGeom prst="wedgeRoundRectCallout">
              <a:avLst>
                <a:gd name="adj1" fmla="val -37602"/>
                <a:gd name="adj2" fmla="val -70847"/>
                <a:gd name="adj3" fmla="val 16667"/>
              </a:avLst>
            </a:prstGeom>
            <a:solidFill>
              <a:schemeClr val="folHlink"/>
            </a:solidFill>
            <a:ln w="9525">
              <a:solidFill>
                <a:schemeClr val="tx1"/>
              </a:solidFill>
              <a:miter lim="800000"/>
              <a:headEnd/>
              <a:tailEnd/>
            </a:ln>
            <a:effectLst/>
          </p:spPr>
          <p:txBody>
            <a:bodyPr/>
            <a:lstStyle/>
            <a:p>
              <a:pPr algn="ctr"/>
              <a:endParaRPr lang="en-US"/>
            </a:p>
          </p:txBody>
        </p:sp>
        <p:sp>
          <p:nvSpPr>
            <p:cNvPr id="287762" name="Rectangle 18"/>
            <p:cNvSpPr>
              <a:spLocks noChangeArrowheads="1"/>
            </p:cNvSpPr>
            <p:nvPr/>
          </p:nvSpPr>
          <p:spPr bwMode="auto">
            <a:xfrm>
              <a:off x="2154" y="3339"/>
              <a:ext cx="2042" cy="250"/>
            </a:xfrm>
            <a:prstGeom prst="rect">
              <a:avLst/>
            </a:prstGeom>
            <a:noFill/>
            <a:ln w="9525">
              <a:noFill/>
              <a:miter lim="800000"/>
              <a:headEnd/>
              <a:tailEnd/>
            </a:ln>
            <a:effectLst/>
          </p:spPr>
          <p:txBody>
            <a:bodyPr wrap="none">
              <a:spAutoFit/>
            </a:bodyPr>
            <a:lstStyle/>
            <a:p>
              <a:r>
                <a:rPr lang="en-GB" sz="2000" b="1" i="1"/>
                <a:t>But who owns all this IP?</a:t>
              </a:r>
            </a:p>
          </p:txBody>
        </p:sp>
      </p:grpSp>
      <p:sp>
        <p:nvSpPr>
          <p:cNvPr id="287763" name="Rectangle 19"/>
          <p:cNvSpPr>
            <a:spLocks noChangeArrowheads="1"/>
          </p:cNvSpPr>
          <p:nvPr/>
        </p:nvSpPr>
        <p:spPr bwMode="auto">
          <a:xfrm>
            <a:off x="3779838" y="1916113"/>
            <a:ext cx="2952750" cy="1008062"/>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Char char="§"/>
            </a:pPr>
            <a:r>
              <a:rPr lang="en-GB" sz="2000"/>
              <a:t>patent</a:t>
            </a:r>
          </a:p>
          <a:p>
            <a:pPr marL="269875" indent="-269875" eaLnBrk="0" hangingPunct="0">
              <a:spcBef>
                <a:spcPts val="600"/>
              </a:spcBef>
              <a:buFont typeface="Wingdings" pitchFamily="2" charset="2"/>
              <a:buChar char="§"/>
            </a:pPr>
            <a:r>
              <a:rPr lang="en-GB" sz="2000"/>
              <a:t>utility model</a:t>
            </a:r>
          </a:p>
          <a:p>
            <a:pPr marL="269875" indent="-269875" eaLnBrk="0" hangingPunct="0">
              <a:spcBef>
                <a:spcPts val="600"/>
              </a:spcBef>
              <a:buFont typeface="Wingdings" pitchFamily="2" charset="2"/>
              <a:buNone/>
            </a:pPr>
            <a:endParaRPr lang="en-GB" sz="2000"/>
          </a:p>
        </p:txBody>
      </p:sp>
      <p:sp>
        <p:nvSpPr>
          <p:cNvPr id="287764" name="Rectangle 20"/>
          <p:cNvSpPr>
            <a:spLocks noChangeArrowheads="1"/>
          </p:cNvSpPr>
          <p:nvPr/>
        </p:nvSpPr>
        <p:spPr bwMode="auto">
          <a:xfrm>
            <a:off x="828675" y="3933825"/>
            <a:ext cx="5256213" cy="935038"/>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Char char="§"/>
            </a:pPr>
            <a:r>
              <a:rPr lang="en-GB" sz="2000"/>
              <a:t>designs: registered and unregistered</a:t>
            </a:r>
          </a:p>
          <a:p>
            <a:pPr marL="269875" indent="-269875" eaLnBrk="0" hangingPunct="0">
              <a:spcBef>
                <a:spcPts val="600"/>
              </a:spcBef>
              <a:buFont typeface="Wingdings" pitchFamily="2" charset="2"/>
              <a:buChar char="§"/>
            </a:pPr>
            <a:r>
              <a:rPr lang="en-GB" sz="2000"/>
              <a:t>trade mark</a:t>
            </a:r>
            <a:endParaRPr lang="en-GB" sz="2000" i="1"/>
          </a:p>
        </p:txBody>
      </p:sp>
      <p:sp>
        <p:nvSpPr>
          <p:cNvPr id="287765" name="Rectangle 21"/>
          <p:cNvSpPr>
            <a:spLocks noChangeArrowheads="1"/>
          </p:cNvSpPr>
          <p:nvPr/>
        </p:nvSpPr>
        <p:spPr bwMode="auto">
          <a:xfrm>
            <a:off x="3779838" y="1484313"/>
            <a:ext cx="2952750" cy="504825"/>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None/>
            </a:pPr>
            <a:r>
              <a:rPr lang="en-GB" sz="2400" b="1"/>
              <a:t>Pumping system </a:t>
            </a:r>
          </a:p>
        </p:txBody>
      </p:sp>
      <p:sp>
        <p:nvSpPr>
          <p:cNvPr id="287766" name="Rectangle 22"/>
          <p:cNvSpPr>
            <a:spLocks noChangeArrowheads="1"/>
          </p:cNvSpPr>
          <p:nvPr/>
        </p:nvSpPr>
        <p:spPr bwMode="auto">
          <a:xfrm>
            <a:off x="757238" y="1484313"/>
            <a:ext cx="2952750" cy="504825"/>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None/>
            </a:pPr>
            <a:r>
              <a:rPr lang="en-GB" sz="2400" b="1"/>
              <a:t>Nozzle </a:t>
            </a:r>
          </a:p>
        </p:txBody>
      </p:sp>
      <p:sp>
        <p:nvSpPr>
          <p:cNvPr id="287767" name="Rectangle 23"/>
          <p:cNvSpPr>
            <a:spLocks noChangeArrowheads="1"/>
          </p:cNvSpPr>
          <p:nvPr/>
        </p:nvSpPr>
        <p:spPr bwMode="auto">
          <a:xfrm>
            <a:off x="828675" y="3430588"/>
            <a:ext cx="2952750" cy="504825"/>
          </a:xfrm>
          <a:prstGeom prst="rect">
            <a:avLst/>
          </a:prstGeom>
          <a:noFill/>
          <a:ln w="9525">
            <a:noFill/>
            <a:miter lim="800000"/>
            <a:headEnd/>
            <a:tailEnd/>
          </a:ln>
          <a:effectLst/>
        </p:spPr>
        <p:txBody>
          <a:bodyPr/>
          <a:lstStyle/>
          <a:p>
            <a:pPr marL="269875" indent="-269875" eaLnBrk="0" hangingPunct="0">
              <a:spcBef>
                <a:spcPts val="600"/>
              </a:spcBef>
              <a:buFont typeface="Wingdings" pitchFamily="2" charset="2"/>
              <a:buNone/>
            </a:pPr>
            <a:r>
              <a:rPr lang="en-GB" sz="2400" b="1"/>
              <a:t>Sprayer can </a:t>
            </a:r>
          </a:p>
        </p:txBody>
      </p:sp>
      <p:grpSp>
        <p:nvGrpSpPr>
          <p:cNvPr id="25" name="Group 5"/>
          <p:cNvGrpSpPr>
            <a:grpSpLocks noChangeAspect="1"/>
          </p:cNvGrpSpPr>
          <p:nvPr/>
        </p:nvGrpSpPr>
        <p:grpSpPr bwMode="auto">
          <a:xfrm rot="985692">
            <a:off x="7380288" y="4941888"/>
            <a:ext cx="1136650" cy="1035050"/>
            <a:chOff x="1020" y="3067"/>
            <a:chExt cx="1270" cy="1253"/>
          </a:xfrm>
        </p:grpSpPr>
        <p:sp>
          <p:nvSpPr>
            <p:cNvPr id="26" name="AutoShape 6"/>
            <p:cNvSpPr>
              <a:spLocks noChangeAspect="1" noChangeArrowheads="1"/>
            </p:cNvSpPr>
            <p:nvPr/>
          </p:nvSpPr>
          <p:spPr bwMode="auto">
            <a:xfrm>
              <a:off x="1882" y="3231"/>
              <a:ext cx="408" cy="1089"/>
            </a:xfrm>
            <a:prstGeom prst="can">
              <a:avLst>
                <a:gd name="adj" fmla="val 58572"/>
              </a:avLst>
            </a:prstGeom>
            <a:solidFill>
              <a:schemeClr val="bg1"/>
            </a:solidFill>
            <a:ln w="38100">
              <a:solidFill>
                <a:schemeClr val="tx1"/>
              </a:solidFill>
              <a:round/>
              <a:headEnd/>
              <a:tailEnd/>
            </a:ln>
          </p:spPr>
          <p:txBody>
            <a:bodyPr wrap="none" anchor="ctr"/>
            <a:lstStyle/>
            <a:p>
              <a:endParaRPr lang="en-US"/>
            </a:p>
          </p:txBody>
        </p:sp>
        <p:sp>
          <p:nvSpPr>
            <p:cNvPr id="27" name="Oval 7"/>
            <p:cNvSpPr>
              <a:spLocks noChangeAspect="1" noChangeArrowheads="1"/>
            </p:cNvSpPr>
            <p:nvPr/>
          </p:nvSpPr>
          <p:spPr bwMode="auto">
            <a:xfrm>
              <a:off x="2018" y="3612"/>
              <a:ext cx="45" cy="45"/>
            </a:xfrm>
            <a:prstGeom prst="ellipse">
              <a:avLst/>
            </a:prstGeom>
            <a:solidFill>
              <a:schemeClr val="tx2"/>
            </a:solidFill>
            <a:ln w="38100">
              <a:solidFill>
                <a:schemeClr val="tx1"/>
              </a:solidFill>
              <a:round/>
              <a:headEnd/>
              <a:tailEnd/>
            </a:ln>
          </p:spPr>
          <p:txBody>
            <a:bodyPr wrap="none" anchor="ctr"/>
            <a:lstStyle/>
            <a:p>
              <a:endParaRPr lang="en-US"/>
            </a:p>
          </p:txBody>
        </p:sp>
        <p:sp>
          <p:nvSpPr>
            <p:cNvPr id="28" name="AutoShape 8"/>
            <p:cNvSpPr>
              <a:spLocks noChangeAspect="1" noChangeArrowheads="1"/>
            </p:cNvSpPr>
            <p:nvPr/>
          </p:nvSpPr>
          <p:spPr bwMode="auto">
            <a:xfrm>
              <a:off x="1882" y="3067"/>
              <a:ext cx="408" cy="411"/>
            </a:xfrm>
            <a:prstGeom prst="can">
              <a:avLst>
                <a:gd name="adj" fmla="val 50368"/>
              </a:avLst>
            </a:prstGeom>
            <a:solidFill>
              <a:srgbClr val="00FF00"/>
            </a:solidFill>
            <a:ln w="38100">
              <a:solidFill>
                <a:schemeClr val="tx1"/>
              </a:solidFill>
              <a:round/>
              <a:headEnd/>
              <a:tailEnd/>
            </a:ln>
          </p:spPr>
          <p:txBody>
            <a:bodyPr wrap="none" anchor="ctr"/>
            <a:lstStyle/>
            <a:p>
              <a:endParaRPr lang="en-US"/>
            </a:p>
          </p:txBody>
        </p:sp>
        <p:sp>
          <p:nvSpPr>
            <p:cNvPr id="29" name="Line 9"/>
            <p:cNvSpPr>
              <a:spLocks noChangeAspect="1" noChangeShapeType="1"/>
            </p:cNvSpPr>
            <p:nvPr/>
          </p:nvSpPr>
          <p:spPr bwMode="auto">
            <a:xfrm flipH="1" flipV="1">
              <a:off x="1066" y="3203"/>
              <a:ext cx="771" cy="31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30" name="Line 10"/>
            <p:cNvSpPr>
              <a:spLocks noChangeAspect="1" noChangeShapeType="1"/>
            </p:cNvSpPr>
            <p:nvPr/>
          </p:nvSpPr>
          <p:spPr bwMode="auto">
            <a:xfrm flipH="1" flipV="1">
              <a:off x="1020" y="3385"/>
              <a:ext cx="817" cy="18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31" name="Line 11"/>
            <p:cNvSpPr>
              <a:spLocks noChangeAspect="1" noChangeShapeType="1"/>
            </p:cNvSpPr>
            <p:nvPr/>
          </p:nvSpPr>
          <p:spPr bwMode="auto">
            <a:xfrm flipH="1" flipV="1">
              <a:off x="1020" y="3566"/>
              <a:ext cx="817" cy="46"/>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32" name="Line 12"/>
            <p:cNvSpPr>
              <a:spLocks noChangeAspect="1" noChangeShapeType="1"/>
            </p:cNvSpPr>
            <p:nvPr/>
          </p:nvSpPr>
          <p:spPr bwMode="auto">
            <a:xfrm flipH="1">
              <a:off x="1020" y="3657"/>
              <a:ext cx="817" cy="9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sp>
          <p:nvSpPr>
            <p:cNvPr id="33" name="Line 13"/>
            <p:cNvSpPr>
              <a:spLocks noChangeAspect="1" noChangeShapeType="1"/>
            </p:cNvSpPr>
            <p:nvPr/>
          </p:nvSpPr>
          <p:spPr bwMode="auto">
            <a:xfrm flipH="1">
              <a:off x="1066" y="3702"/>
              <a:ext cx="771" cy="22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de-DE"/>
            </a:p>
          </p:txBody>
        </p:sp>
      </p:grpSp>
      <p:pic>
        <p:nvPicPr>
          <p:cNvPr id="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2708275"/>
            <a:ext cx="109378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1557338"/>
            <a:ext cx="1652588"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dirty="0" smtClean="0"/>
              <a:t>Intellectual Property Teaching Kit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7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p:bldP spid="287763" grpId="0"/>
      <p:bldP spid="2877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Trade marks, copyright and domain names</a:t>
            </a:r>
          </a:p>
        </p:txBody>
      </p:sp>
      <p:sp>
        <p:nvSpPr>
          <p:cNvPr id="289795"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49</a:t>
            </a:r>
          </a:p>
        </p:txBody>
      </p:sp>
      <p:sp>
        <p:nvSpPr>
          <p:cNvPr id="289796" name="Rectangle 4"/>
          <p:cNvSpPr>
            <a:spLocks noChangeArrowheads="1"/>
          </p:cNvSpPr>
          <p:nvPr/>
        </p:nvSpPr>
        <p:spPr bwMode="auto">
          <a:xfrm>
            <a:off x="684213" y="1412875"/>
            <a:ext cx="7272337" cy="3095625"/>
          </a:xfrm>
          <a:prstGeom prst="rect">
            <a:avLst/>
          </a:prstGeom>
          <a:noFill/>
          <a:ln w="9525">
            <a:noFill/>
            <a:miter lim="800000"/>
            <a:headEnd/>
            <a:tailEnd/>
          </a:ln>
          <a:effectLst/>
        </p:spPr>
        <p:txBody>
          <a:bodyPr/>
          <a:lstStyle/>
          <a:p>
            <a:pPr marL="269875" indent="-269875" eaLnBrk="0" hangingPunct="0">
              <a:lnSpc>
                <a:spcPct val="150000"/>
              </a:lnSpc>
              <a:spcBef>
                <a:spcPts val="1200"/>
              </a:spcBef>
              <a:buFont typeface="Wingdings" pitchFamily="2" charset="2"/>
              <a:buChar char="§"/>
            </a:pPr>
            <a:r>
              <a:rPr lang="en-GB" sz="2000" b="1"/>
              <a:t>Brand name:</a:t>
            </a:r>
            <a:r>
              <a:rPr lang="en-GB" sz="2000"/>
              <a:t> NEBU-ALLERG </a:t>
            </a:r>
          </a:p>
          <a:p>
            <a:pPr marL="269875" indent="-269875" eaLnBrk="0" hangingPunct="0">
              <a:lnSpc>
                <a:spcPct val="150000"/>
              </a:lnSpc>
              <a:spcBef>
                <a:spcPts val="1200"/>
              </a:spcBef>
              <a:buFont typeface="Wingdings" pitchFamily="2" charset="2"/>
              <a:buChar char="§"/>
            </a:pPr>
            <a:r>
              <a:rPr lang="en-GB" sz="2000" b="1"/>
              <a:t>Logo</a:t>
            </a:r>
            <a:r>
              <a:rPr lang="en-GB" sz="2400" b="1"/>
              <a:t>:</a:t>
            </a:r>
            <a:r>
              <a:rPr lang="en-GB" sz="2400"/>
              <a:t> </a:t>
            </a:r>
            <a:endParaRPr lang="en-GB" sz="2800" b="1">
              <a:solidFill>
                <a:schemeClr val="hlink"/>
              </a:solidFill>
            </a:endParaRPr>
          </a:p>
          <a:p>
            <a:pPr marL="269875" indent="-269875" eaLnBrk="0" hangingPunct="0">
              <a:lnSpc>
                <a:spcPct val="150000"/>
              </a:lnSpc>
              <a:spcBef>
                <a:spcPts val="1200"/>
              </a:spcBef>
              <a:buFont typeface="Wingdings" pitchFamily="2" charset="2"/>
              <a:buChar char="§"/>
            </a:pPr>
            <a:r>
              <a:rPr lang="en-GB" sz="2000" b="1"/>
              <a:t>Slogan:</a:t>
            </a:r>
            <a:r>
              <a:rPr lang="en-GB" sz="2000"/>
              <a:t> "Press green for go!"  </a:t>
            </a:r>
            <a:endParaRPr lang="en-GB" sz="2800" b="1">
              <a:solidFill>
                <a:schemeClr val="hlink"/>
              </a:solidFill>
            </a:endParaRPr>
          </a:p>
          <a:p>
            <a:pPr marL="269875" indent="-269875" eaLnBrk="0" hangingPunct="0">
              <a:lnSpc>
                <a:spcPct val="150000"/>
              </a:lnSpc>
              <a:spcBef>
                <a:spcPts val="1200"/>
              </a:spcBef>
              <a:buFont typeface="Wingdings" pitchFamily="2" charset="2"/>
              <a:buChar char="§"/>
            </a:pPr>
            <a:r>
              <a:rPr lang="en-GB" sz="2000" b="1"/>
              <a:t>Advertising material:</a:t>
            </a:r>
            <a:r>
              <a:rPr lang="en-GB" sz="2000"/>
              <a:t> </a:t>
            </a:r>
            <a:endParaRPr lang="en-GB" sz="2800" b="1">
              <a:solidFill>
                <a:schemeClr val="hlink"/>
              </a:solidFill>
            </a:endParaRPr>
          </a:p>
          <a:p>
            <a:pPr marL="269875" indent="-269875" eaLnBrk="0" hangingPunct="0">
              <a:lnSpc>
                <a:spcPct val="150000"/>
              </a:lnSpc>
              <a:spcBef>
                <a:spcPts val="1200"/>
              </a:spcBef>
              <a:buFont typeface="Wingdings" pitchFamily="2" charset="2"/>
              <a:buChar char="§"/>
            </a:pPr>
            <a:endParaRPr lang="en-GB" sz="2000" i="1">
              <a:solidFill>
                <a:srgbClr val="CC3300"/>
              </a:solidFill>
            </a:endParaRPr>
          </a:p>
        </p:txBody>
      </p:sp>
      <p:sp>
        <p:nvSpPr>
          <p:cNvPr id="289797" name="Oval 5"/>
          <p:cNvSpPr>
            <a:spLocks noChangeArrowheads="1"/>
          </p:cNvSpPr>
          <p:nvPr/>
        </p:nvSpPr>
        <p:spPr bwMode="auto">
          <a:xfrm rot="1547336">
            <a:off x="7164388" y="1628775"/>
            <a:ext cx="1327150" cy="1152525"/>
          </a:xfrm>
          <a:prstGeom prst="ellipse">
            <a:avLst/>
          </a:prstGeom>
          <a:solidFill>
            <a:srgbClr val="00FF00"/>
          </a:solidFill>
          <a:ln w="38100" algn="ctr">
            <a:solidFill>
              <a:schemeClr val="tx1"/>
            </a:solidFill>
            <a:round/>
            <a:headEnd/>
            <a:tailEnd/>
          </a:ln>
          <a:effectLst/>
        </p:spPr>
        <p:txBody>
          <a:bodyPr wrap="none" anchor="ctr"/>
          <a:lstStyle/>
          <a:p>
            <a:pPr marL="342900" indent="-342900" algn="ctr">
              <a:spcBef>
                <a:spcPct val="20000"/>
              </a:spcBef>
            </a:pPr>
            <a:r>
              <a:rPr lang="en-GB" b="1">
                <a:solidFill>
                  <a:schemeClr val="bg1"/>
                </a:solidFill>
              </a:rPr>
              <a:t>NEBU-</a:t>
            </a:r>
          </a:p>
          <a:p>
            <a:pPr marL="342900" indent="-342900" algn="ctr">
              <a:spcBef>
                <a:spcPct val="20000"/>
              </a:spcBef>
            </a:pPr>
            <a:r>
              <a:rPr lang="en-GB" b="1">
                <a:solidFill>
                  <a:schemeClr val="bg1"/>
                </a:solidFill>
              </a:rPr>
              <a:t>ALLERG</a:t>
            </a:r>
          </a:p>
        </p:txBody>
      </p:sp>
      <p:grpSp>
        <p:nvGrpSpPr>
          <p:cNvPr id="289798" name="Group 6"/>
          <p:cNvGrpSpPr>
            <a:grpSpLocks/>
          </p:cNvGrpSpPr>
          <p:nvPr/>
        </p:nvGrpSpPr>
        <p:grpSpPr bwMode="auto">
          <a:xfrm>
            <a:off x="5003800" y="4437063"/>
            <a:ext cx="3600450" cy="936625"/>
            <a:chOff x="3288" y="2795"/>
            <a:chExt cx="2268" cy="590"/>
          </a:xfrm>
        </p:grpSpPr>
        <p:sp>
          <p:nvSpPr>
            <p:cNvPr id="289799" name="AutoShape 7"/>
            <p:cNvSpPr>
              <a:spLocks noChangeArrowheads="1"/>
            </p:cNvSpPr>
            <p:nvPr/>
          </p:nvSpPr>
          <p:spPr bwMode="auto">
            <a:xfrm>
              <a:off x="3288" y="2795"/>
              <a:ext cx="2268" cy="590"/>
            </a:xfrm>
            <a:prstGeom prst="wedgeRoundRectCallout">
              <a:avLst>
                <a:gd name="adj1" fmla="val -41713"/>
                <a:gd name="adj2" fmla="val -80676"/>
                <a:gd name="adj3" fmla="val 16667"/>
              </a:avLst>
            </a:prstGeom>
            <a:solidFill>
              <a:schemeClr val="folHlink"/>
            </a:solidFill>
            <a:ln w="9525">
              <a:solidFill>
                <a:schemeClr val="tx1"/>
              </a:solidFill>
              <a:miter lim="800000"/>
              <a:headEnd/>
              <a:tailEnd/>
            </a:ln>
            <a:effectLst/>
          </p:spPr>
          <p:txBody>
            <a:bodyPr/>
            <a:lstStyle/>
            <a:p>
              <a:pPr algn="ctr"/>
              <a:endParaRPr lang="en-US"/>
            </a:p>
          </p:txBody>
        </p:sp>
        <p:sp>
          <p:nvSpPr>
            <p:cNvPr id="289800" name="Rectangle 8"/>
            <p:cNvSpPr>
              <a:spLocks noChangeArrowheads="1"/>
            </p:cNvSpPr>
            <p:nvPr/>
          </p:nvSpPr>
          <p:spPr bwMode="auto">
            <a:xfrm>
              <a:off x="3424" y="2960"/>
              <a:ext cx="2085" cy="288"/>
            </a:xfrm>
            <a:prstGeom prst="rect">
              <a:avLst/>
            </a:prstGeom>
            <a:noFill/>
            <a:ln w="9525">
              <a:noFill/>
              <a:miter lim="800000"/>
              <a:headEnd/>
              <a:tailEnd/>
            </a:ln>
            <a:effectLst/>
          </p:spPr>
          <p:txBody>
            <a:bodyPr wrap="none">
              <a:spAutoFit/>
            </a:bodyPr>
            <a:lstStyle/>
            <a:p>
              <a:r>
                <a:rPr lang="en-GB" sz="2400" b="1" i="1"/>
                <a:t>Who owns all this IP?</a:t>
              </a:r>
            </a:p>
          </p:txBody>
        </p:sp>
      </p:grpSp>
      <p:sp>
        <p:nvSpPr>
          <p:cNvPr id="289801" name="Rectangle 9"/>
          <p:cNvSpPr>
            <a:spLocks noChangeArrowheads="1"/>
          </p:cNvSpPr>
          <p:nvPr/>
        </p:nvSpPr>
        <p:spPr bwMode="auto">
          <a:xfrm>
            <a:off x="684213" y="4508500"/>
            <a:ext cx="7272337" cy="1800225"/>
          </a:xfrm>
          <a:prstGeom prst="rect">
            <a:avLst/>
          </a:prstGeom>
          <a:noFill/>
          <a:ln w="9525">
            <a:noFill/>
            <a:miter lim="800000"/>
            <a:headEnd/>
            <a:tailEnd/>
          </a:ln>
          <a:effectLst/>
        </p:spPr>
        <p:txBody>
          <a:bodyPr/>
          <a:lstStyle/>
          <a:p>
            <a:pPr marL="269875" indent="-269875" eaLnBrk="0" hangingPunct="0">
              <a:lnSpc>
                <a:spcPct val="120000"/>
              </a:lnSpc>
              <a:spcBef>
                <a:spcPts val="1200"/>
              </a:spcBef>
              <a:buFont typeface="Wingdings" pitchFamily="2" charset="2"/>
              <a:buChar char="§"/>
            </a:pPr>
            <a:r>
              <a:rPr lang="en-GB" sz="2000" b="1"/>
              <a:t>Domain names:</a:t>
            </a:r>
            <a:r>
              <a:rPr lang="en-GB" sz="2000"/>
              <a:t/>
            </a:r>
            <a:br>
              <a:rPr lang="en-GB" sz="2000"/>
            </a:br>
            <a:r>
              <a:rPr lang="en-GB" sz="2000"/>
              <a:t>- www.nebu-allerg.com </a:t>
            </a:r>
            <a:br>
              <a:rPr lang="en-GB" sz="2000"/>
            </a:br>
            <a:r>
              <a:rPr lang="en-GB" sz="2000"/>
              <a:t>- www.thegreenbutton.com</a:t>
            </a:r>
          </a:p>
          <a:p>
            <a:pPr marL="269875" indent="-269875" eaLnBrk="0" hangingPunct="0">
              <a:lnSpc>
                <a:spcPct val="120000"/>
              </a:lnSpc>
              <a:spcBef>
                <a:spcPts val="1200"/>
              </a:spcBef>
              <a:buFont typeface="Wingdings" pitchFamily="2" charset="2"/>
              <a:buChar char="§"/>
            </a:pPr>
            <a:endParaRPr lang="en-GB" sz="2000"/>
          </a:p>
          <a:p>
            <a:pPr marL="269875" indent="-269875" eaLnBrk="0" hangingPunct="0">
              <a:lnSpc>
                <a:spcPct val="120000"/>
              </a:lnSpc>
              <a:spcBef>
                <a:spcPts val="1200"/>
              </a:spcBef>
              <a:buFont typeface="Wingdings" pitchFamily="2" charset="2"/>
              <a:buNone/>
            </a:pPr>
            <a:endParaRPr lang="en-GB" sz="2000" i="1">
              <a:solidFill>
                <a:srgbClr val="CC3300"/>
              </a:solidFill>
            </a:endParaRPr>
          </a:p>
        </p:txBody>
      </p:sp>
      <p:sp>
        <p:nvSpPr>
          <p:cNvPr id="289802" name="Rectangle 10"/>
          <p:cNvSpPr>
            <a:spLocks noChangeArrowheads="1"/>
          </p:cNvSpPr>
          <p:nvPr/>
        </p:nvSpPr>
        <p:spPr bwMode="auto">
          <a:xfrm>
            <a:off x="4716463" y="1412875"/>
            <a:ext cx="2365375" cy="519113"/>
          </a:xfrm>
          <a:prstGeom prst="rect">
            <a:avLst/>
          </a:prstGeom>
          <a:noFill/>
          <a:ln w="9525">
            <a:noFill/>
            <a:miter lim="800000"/>
            <a:headEnd/>
            <a:tailEnd/>
          </a:ln>
          <a:effectLst/>
        </p:spPr>
        <p:txBody>
          <a:bodyPr wrap="none">
            <a:spAutoFit/>
          </a:bodyPr>
          <a:lstStyle/>
          <a:p>
            <a:r>
              <a:rPr lang="en-GB" sz="2800" b="1">
                <a:solidFill>
                  <a:schemeClr val="hlink"/>
                </a:solidFill>
              </a:rPr>
              <a:t>trade mark ®</a:t>
            </a:r>
          </a:p>
        </p:txBody>
      </p:sp>
      <p:sp>
        <p:nvSpPr>
          <p:cNvPr id="289803" name="Rectangle 11"/>
          <p:cNvSpPr>
            <a:spLocks noChangeArrowheads="1"/>
          </p:cNvSpPr>
          <p:nvPr/>
        </p:nvSpPr>
        <p:spPr bwMode="auto">
          <a:xfrm>
            <a:off x="2268538" y="2117725"/>
            <a:ext cx="2365375" cy="519113"/>
          </a:xfrm>
          <a:prstGeom prst="rect">
            <a:avLst/>
          </a:prstGeom>
          <a:noFill/>
          <a:ln w="9525">
            <a:noFill/>
            <a:miter lim="800000"/>
            <a:headEnd/>
            <a:tailEnd/>
          </a:ln>
          <a:effectLst/>
        </p:spPr>
        <p:txBody>
          <a:bodyPr wrap="none">
            <a:spAutoFit/>
          </a:bodyPr>
          <a:lstStyle/>
          <a:p>
            <a:r>
              <a:rPr lang="en-GB" sz="2800" b="1">
                <a:solidFill>
                  <a:schemeClr val="hlink"/>
                </a:solidFill>
              </a:rPr>
              <a:t>trade mark ®</a:t>
            </a:r>
          </a:p>
        </p:txBody>
      </p:sp>
      <p:sp>
        <p:nvSpPr>
          <p:cNvPr id="289804" name="Rectangle 12"/>
          <p:cNvSpPr>
            <a:spLocks noChangeArrowheads="1"/>
          </p:cNvSpPr>
          <p:nvPr/>
        </p:nvSpPr>
        <p:spPr bwMode="auto">
          <a:xfrm>
            <a:off x="4716463" y="2765425"/>
            <a:ext cx="2365375" cy="519113"/>
          </a:xfrm>
          <a:prstGeom prst="rect">
            <a:avLst/>
          </a:prstGeom>
          <a:noFill/>
          <a:ln w="9525">
            <a:noFill/>
            <a:miter lim="800000"/>
            <a:headEnd/>
            <a:tailEnd/>
          </a:ln>
          <a:effectLst/>
        </p:spPr>
        <p:txBody>
          <a:bodyPr wrap="none">
            <a:spAutoFit/>
          </a:bodyPr>
          <a:lstStyle/>
          <a:p>
            <a:r>
              <a:rPr lang="en-GB" sz="2800" b="1">
                <a:solidFill>
                  <a:schemeClr val="hlink"/>
                </a:solidFill>
              </a:rPr>
              <a:t>trade mark ®</a:t>
            </a:r>
          </a:p>
        </p:txBody>
      </p:sp>
      <p:sp>
        <p:nvSpPr>
          <p:cNvPr id="289805" name="Rectangle 13"/>
          <p:cNvSpPr>
            <a:spLocks noChangeArrowheads="1"/>
          </p:cNvSpPr>
          <p:nvPr/>
        </p:nvSpPr>
        <p:spPr bwMode="auto">
          <a:xfrm>
            <a:off x="3851275" y="3357563"/>
            <a:ext cx="2166938" cy="519112"/>
          </a:xfrm>
          <a:prstGeom prst="rect">
            <a:avLst/>
          </a:prstGeom>
          <a:noFill/>
          <a:ln w="9525">
            <a:noFill/>
            <a:miter lim="800000"/>
            <a:headEnd/>
            <a:tailEnd/>
          </a:ln>
          <a:effectLst/>
        </p:spPr>
        <p:txBody>
          <a:bodyPr wrap="none">
            <a:spAutoFit/>
          </a:bodyPr>
          <a:lstStyle/>
          <a:p>
            <a:r>
              <a:rPr lang="en-GB" sz="2800" b="1">
                <a:solidFill>
                  <a:schemeClr val="hlink"/>
                </a:solidFill>
              </a:rPr>
              <a:t>copyright ©</a:t>
            </a:r>
          </a:p>
        </p:txBody>
      </p:sp>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8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98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p:bldP spid="289803" grpId="0"/>
      <p:bldP spid="289804" grpId="0"/>
      <p:bldP spid="2898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feld 8"/>
          <p:cNvSpPr txBox="1">
            <a:spLocks noChangeArrowheads="1"/>
          </p:cNvSpPr>
          <p:nvPr/>
        </p:nvSpPr>
        <p:spPr bwMode="auto">
          <a:xfrm>
            <a:off x="611188" y="3213100"/>
            <a:ext cx="2284412" cy="2014538"/>
          </a:xfrm>
          <a:prstGeom prst="rect">
            <a:avLst/>
          </a:prstGeom>
          <a:noFill/>
          <a:ln w="9525">
            <a:noFill/>
            <a:miter lim="800000"/>
            <a:headEnd/>
            <a:tailEnd/>
          </a:ln>
        </p:spPr>
        <p:txBody>
          <a:bodyPr>
            <a:spAutoFit/>
          </a:bodyPr>
          <a:lstStyle/>
          <a:p>
            <a:pPr marL="182563" indent="-182563"/>
            <a:r>
              <a:rPr lang="en-US" b="1">
                <a:solidFill>
                  <a:schemeClr val="accent1"/>
                </a:solidFill>
              </a:rPr>
              <a:t>Copyright</a:t>
            </a:r>
          </a:p>
          <a:p>
            <a:pPr marL="182563" indent="-182563">
              <a:buFont typeface="Wingdings" pitchFamily="2" charset="2"/>
              <a:buChar char="§"/>
            </a:pPr>
            <a:r>
              <a:rPr lang="en-US"/>
              <a:t> Software</a:t>
            </a:r>
          </a:p>
          <a:p>
            <a:pPr marL="182563" indent="-182563">
              <a:buFont typeface="Wingdings" pitchFamily="2" charset="2"/>
              <a:buChar char="§"/>
            </a:pPr>
            <a:r>
              <a:rPr lang="en-US"/>
              <a:t> User manuals</a:t>
            </a:r>
          </a:p>
          <a:p>
            <a:pPr marL="182563" indent="-182563">
              <a:buFont typeface="Wingdings" pitchFamily="2" charset="2"/>
              <a:buChar char="§"/>
            </a:pPr>
            <a:r>
              <a:rPr lang="en-US"/>
              <a:t> Ringtones</a:t>
            </a:r>
          </a:p>
          <a:p>
            <a:pPr marL="182563" indent="-182563">
              <a:buFont typeface="Wingdings" pitchFamily="2" charset="2"/>
              <a:buChar char="§"/>
            </a:pPr>
            <a:r>
              <a:rPr lang="en-US"/>
              <a:t> Start-up tone</a:t>
            </a:r>
          </a:p>
          <a:p>
            <a:pPr marL="182563" indent="-182563">
              <a:buFont typeface="Wingdings" pitchFamily="2" charset="2"/>
              <a:buChar char="§"/>
            </a:pPr>
            <a:r>
              <a:rPr lang="en-US"/>
              <a:t> Images</a:t>
            </a:r>
          </a:p>
          <a:p>
            <a:pPr marL="182563" indent="-182563">
              <a:buFontTx/>
              <a:buChar char="•"/>
            </a:pPr>
            <a:endParaRPr lang="en-US"/>
          </a:p>
        </p:txBody>
      </p:sp>
      <p:sp>
        <p:nvSpPr>
          <p:cNvPr id="185348" name="Titel 1"/>
          <p:cNvSpPr>
            <a:spLocks noGrp="1"/>
          </p:cNvSpPr>
          <p:nvPr>
            <p:ph type="title"/>
          </p:nvPr>
        </p:nvSpPr>
        <p:spPr>
          <a:xfrm>
            <a:off x="611188" y="404813"/>
            <a:ext cx="7921625" cy="936625"/>
          </a:xfrm>
        </p:spPr>
        <p:txBody>
          <a:bodyPr lIns="91440" tIns="45720" rIns="91440" bIns="45720" anchor="ctr"/>
          <a:lstStyle/>
          <a:p>
            <a:pPr eaLnBrk="1" hangingPunct="1"/>
            <a:r>
              <a:rPr lang="en-US" smtClean="0">
                <a:latin typeface="Arial" charset="0"/>
              </a:rPr>
              <a:t>One product - many IP rights</a:t>
            </a:r>
          </a:p>
        </p:txBody>
      </p:sp>
      <p:sp>
        <p:nvSpPr>
          <p:cNvPr id="185349" name="Textfeld 13"/>
          <p:cNvSpPr txBox="1">
            <a:spLocks noChangeArrowheads="1"/>
          </p:cNvSpPr>
          <p:nvPr/>
        </p:nvSpPr>
        <p:spPr bwMode="auto">
          <a:xfrm>
            <a:off x="5148263" y="3213100"/>
            <a:ext cx="3884612" cy="1465263"/>
          </a:xfrm>
          <a:prstGeom prst="rect">
            <a:avLst/>
          </a:prstGeom>
          <a:noFill/>
          <a:ln w="9525" algn="ctr">
            <a:noFill/>
            <a:miter lim="800000"/>
            <a:headEnd/>
            <a:tailEnd/>
          </a:ln>
          <a:effectLst/>
        </p:spPr>
        <p:txBody>
          <a:bodyPr wrap="none">
            <a:spAutoFit/>
          </a:bodyPr>
          <a:lstStyle/>
          <a:p>
            <a:pPr marL="182563" indent="-182563"/>
            <a:r>
              <a:rPr lang="en-US" b="1">
                <a:solidFill>
                  <a:schemeClr val="accent1"/>
                </a:solidFill>
              </a:rPr>
              <a:t>Designs</a:t>
            </a:r>
          </a:p>
          <a:p>
            <a:pPr marL="182563" indent="-182563">
              <a:buFont typeface="Wingdings" pitchFamily="2" charset="2"/>
              <a:buChar char="§"/>
            </a:pPr>
            <a:r>
              <a:rPr lang="en-US"/>
              <a:t>Form of overall phone</a:t>
            </a:r>
          </a:p>
          <a:p>
            <a:pPr marL="182563" indent="-182563">
              <a:buFont typeface="Wingdings" pitchFamily="2" charset="2"/>
              <a:buChar char="§"/>
            </a:pPr>
            <a:r>
              <a:rPr lang="en-US"/>
              <a:t>Arrangement and shape of buttons</a:t>
            </a:r>
          </a:p>
          <a:p>
            <a:pPr marL="182563" indent="-182563">
              <a:buFont typeface="Wingdings" pitchFamily="2" charset="2"/>
              <a:buChar char="§"/>
            </a:pPr>
            <a:r>
              <a:rPr lang="en-US"/>
              <a:t>Position and shape of screen</a:t>
            </a:r>
          </a:p>
          <a:p>
            <a:pPr marL="182563" indent="-182563">
              <a:buFontTx/>
              <a:buChar char="•"/>
            </a:pPr>
            <a:endParaRPr lang="en-US"/>
          </a:p>
        </p:txBody>
      </p:sp>
      <p:sp>
        <p:nvSpPr>
          <p:cNvPr id="185351"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D80E9966-A40C-4B6C-A679-D4A0ACAB13B4}" type="slidenum">
              <a:rPr lang="de-DE" sz="1200"/>
              <a:pPr algn="r"/>
              <a:t>5</a:t>
            </a:fld>
            <a:endParaRPr lang="de-DE" sz="1200"/>
          </a:p>
        </p:txBody>
      </p:sp>
      <p:sp>
        <p:nvSpPr>
          <p:cNvPr id="185353" name="Textfeld 13"/>
          <p:cNvSpPr txBox="1">
            <a:spLocks noChangeArrowheads="1"/>
          </p:cNvSpPr>
          <p:nvPr/>
        </p:nvSpPr>
        <p:spPr bwMode="auto">
          <a:xfrm>
            <a:off x="5183188" y="4797425"/>
            <a:ext cx="3960812" cy="915988"/>
          </a:xfrm>
          <a:prstGeom prst="rect">
            <a:avLst/>
          </a:prstGeom>
          <a:noFill/>
          <a:ln w="9525" algn="ctr">
            <a:noFill/>
            <a:miter lim="800000"/>
            <a:headEnd/>
            <a:tailEnd/>
          </a:ln>
          <a:effectLst/>
        </p:spPr>
        <p:txBody>
          <a:bodyPr>
            <a:spAutoFit/>
          </a:bodyPr>
          <a:lstStyle/>
          <a:p>
            <a:pPr marL="182563" indent="-182563"/>
            <a:r>
              <a:rPr lang="en-US" b="1">
                <a:solidFill>
                  <a:schemeClr val="accent1"/>
                </a:solidFill>
              </a:rPr>
              <a:t>Trade secrets</a:t>
            </a:r>
          </a:p>
          <a:p>
            <a:pPr marL="182563" indent="-182563">
              <a:buFont typeface="Wingdings" pitchFamily="2" charset="2"/>
              <a:buChar char="§"/>
            </a:pPr>
            <a:r>
              <a:rPr lang="en-GB"/>
              <a:t>Some technical know-how kept </a:t>
            </a:r>
            <a:br>
              <a:rPr lang="en-GB"/>
            </a:br>
            <a:r>
              <a:rPr lang="en-GB"/>
              <a:t>"in-house" and not published </a:t>
            </a:r>
            <a:endParaRPr lang="en-US"/>
          </a:p>
        </p:txBody>
      </p:sp>
      <p:sp>
        <p:nvSpPr>
          <p:cNvPr id="185354" name="Textfeld 8"/>
          <p:cNvSpPr txBox="1">
            <a:spLocks noChangeArrowheads="1"/>
          </p:cNvSpPr>
          <p:nvPr/>
        </p:nvSpPr>
        <p:spPr bwMode="auto">
          <a:xfrm>
            <a:off x="611188" y="1700213"/>
            <a:ext cx="1824037" cy="1465262"/>
          </a:xfrm>
          <a:prstGeom prst="rect">
            <a:avLst/>
          </a:prstGeom>
          <a:noFill/>
          <a:ln w="9525">
            <a:noFill/>
            <a:miter lim="800000"/>
            <a:headEnd/>
            <a:tailEnd/>
          </a:ln>
        </p:spPr>
        <p:txBody>
          <a:bodyPr wrap="none">
            <a:spAutoFit/>
          </a:bodyPr>
          <a:lstStyle/>
          <a:p>
            <a:pPr marL="182563" indent="-182563"/>
            <a:r>
              <a:rPr lang="en-US" b="1">
                <a:solidFill>
                  <a:schemeClr val="accent1"/>
                </a:solidFill>
              </a:rPr>
              <a:t>Trade marks</a:t>
            </a:r>
          </a:p>
          <a:p>
            <a:pPr marL="182563" indent="-182563">
              <a:buFont typeface="Wingdings" pitchFamily="2" charset="2"/>
              <a:buChar char="§"/>
            </a:pPr>
            <a:r>
              <a:rPr lang="en-US"/>
              <a:t> NOKIA</a:t>
            </a:r>
          </a:p>
          <a:p>
            <a:pPr marL="182563" indent="-182563">
              <a:buFont typeface="Wingdings" pitchFamily="2" charset="2"/>
              <a:buChar char="§"/>
            </a:pPr>
            <a:r>
              <a:rPr lang="en-US"/>
              <a:t> Product "208"</a:t>
            </a:r>
          </a:p>
          <a:p>
            <a:pPr marL="182563" indent="-182563">
              <a:buFont typeface="Wingdings" pitchFamily="2" charset="2"/>
              <a:buChar char="§"/>
            </a:pPr>
            <a:r>
              <a:rPr lang="en-US"/>
              <a:t> Start-up tone</a:t>
            </a:r>
          </a:p>
          <a:p>
            <a:pPr marL="182563" indent="-182563">
              <a:buFont typeface="Arial" charset="0"/>
              <a:buChar char="•"/>
            </a:pPr>
            <a:endParaRPr lang="en-US"/>
          </a:p>
        </p:txBody>
      </p:sp>
      <p:sp>
        <p:nvSpPr>
          <p:cNvPr id="185355" name="Textfeld 8"/>
          <p:cNvSpPr txBox="1">
            <a:spLocks noChangeArrowheads="1"/>
          </p:cNvSpPr>
          <p:nvPr/>
        </p:nvSpPr>
        <p:spPr bwMode="auto">
          <a:xfrm>
            <a:off x="5148263" y="1700213"/>
            <a:ext cx="3071812" cy="1465262"/>
          </a:xfrm>
          <a:prstGeom prst="rect">
            <a:avLst/>
          </a:prstGeom>
          <a:noFill/>
          <a:ln w="9525">
            <a:noFill/>
            <a:miter lim="800000"/>
            <a:headEnd/>
            <a:tailEnd/>
          </a:ln>
        </p:spPr>
        <p:txBody>
          <a:bodyPr wrap="none">
            <a:spAutoFit/>
          </a:bodyPr>
          <a:lstStyle/>
          <a:p>
            <a:pPr marL="182563" indent="-182563"/>
            <a:r>
              <a:rPr lang="en-US" b="1">
                <a:solidFill>
                  <a:schemeClr val="accent1"/>
                </a:solidFill>
              </a:rPr>
              <a:t>Patents and utility models</a:t>
            </a:r>
          </a:p>
          <a:p>
            <a:pPr marL="182563" indent="-182563">
              <a:buFont typeface="Wingdings" pitchFamily="2" charset="2"/>
              <a:buChar char="§"/>
            </a:pPr>
            <a:r>
              <a:rPr lang="en-US"/>
              <a:t>Data-processing methods</a:t>
            </a:r>
          </a:p>
          <a:p>
            <a:pPr marL="182563" indent="-182563">
              <a:buFont typeface="Wingdings" pitchFamily="2" charset="2"/>
              <a:buChar char="§"/>
            </a:pPr>
            <a:r>
              <a:rPr lang="en-US"/>
              <a:t>Operating system</a:t>
            </a:r>
          </a:p>
          <a:p>
            <a:pPr marL="182563" indent="-182563">
              <a:buFont typeface="Wingdings" pitchFamily="2" charset="2"/>
              <a:buChar char="§"/>
            </a:pPr>
            <a:r>
              <a:rPr lang="en-US"/>
              <a:t>Operation of user interface</a:t>
            </a:r>
          </a:p>
          <a:p>
            <a:pPr marL="182563" indent="-182563">
              <a:buFont typeface="Wingdings" pitchFamily="2" charset="2"/>
              <a:buChar char="§"/>
            </a:pPr>
            <a:endParaRPr lang="en-US"/>
          </a:p>
        </p:txBody>
      </p:sp>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143" y="2432844"/>
            <a:ext cx="2474913"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P spid="185349" grpId="0"/>
      <p:bldP spid="185353" grpId="0"/>
      <p:bldP spid="185354" grpId="0"/>
      <p:bldP spid="18535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700088" y="428625"/>
            <a:ext cx="7691437" cy="638175"/>
          </a:xfrm>
        </p:spPr>
        <p:txBody>
          <a:bodyPr lIns="91440" tIns="45720" rIns="91440" bIns="45720" anchor="ctr"/>
          <a:lstStyle/>
          <a:p>
            <a:pPr eaLnBrk="1" hangingPunct="1"/>
            <a:r>
              <a:rPr lang="en-GB" smtClean="0">
                <a:latin typeface="Arial" charset="0"/>
              </a:rPr>
              <a:t>What next?</a:t>
            </a:r>
          </a:p>
        </p:txBody>
      </p:sp>
      <p:sp>
        <p:nvSpPr>
          <p:cNvPr id="291843"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r>
              <a:rPr lang="de-DE" sz="1200"/>
              <a:t>50</a:t>
            </a:r>
          </a:p>
        </p:txBody>
      </p:sp>
      <p:sp>
        <p:nvSpPr>
          <p:cNvPr id="291844" name="Rectangle 4"/>
          <p:cNvSpPr>
            <a:spLocks noChangeArrowheads="1"/>
          </p:cNvSpPr>
          <p:nvPr/>
        </p:nvSpPr>
        <p:spPr bwMode="auto">
          <a:xfrm>
            <a:off x="742950" y="1268413"/>
            <a:ext cx="9163050" cy="4611687"/>
          </a:xfrm>
          <a:prstGeom prst="rect">
            <a:avLst/>
          </a:prstGeom>
          <a:noFill/>
          <a:ln w="9525">
            <a:noFill/>
            <a:miter lim="800000"/>
            <a:headEnd/>
            <a:tailEnd/>
          </a:ln>
          <a:effectLst/>
        </p:spPr>
        <p:txBody>
          <a:bodyPr/>
          <a:lstStyle/>
          <a:p>
            <a:pPr marL="269875" indent="-269875" eaLnBrk="0" hangingPunct="0">
              <a:spcBef>
                <a:spcPct val="20000"/>
              </a:spcBef>
              <a:buFont typeface="Wingdings" pitchFamily="2" charset="2"/>
              <a:buChar char="§"/>
            </a:pPr>
            <a:r>
              <a:rPr lang="en-GB" sz="2000" dirty="0"/>
              <a:t>Patents - search for free in </a:t>
            </a:r>
            <a:r>
              <a:rPr lang="en-GB" sz="2000" dirty="0" err="1"/>
              <a:t>Espacenet's</a:t>
            </a:r>
            <a:r>
              <a:rPr lang="en-GB" sz="2000" dirty="0"/>
              <a:t> </a:t>
            </a:r>
          </a:p>
          <a:p>
            <a:pPr marL="269875" indent="-269875" eaLnBrk="0" hangingPunct="0">
              <a:spcBef>
                <a:spcPct val="20000"/>
              </a:spcBef>
              <a:buFont typeface="Wingdings" pitchFamily="2" charset="2"/>
              <a:buNone/>
            </a:pPr>
            <a:r>
              <a:rPr lang="en-GB" sz="2000" dirty="0"/>
              <a:t>	</a:t>
            </a:r>
            <a:r>
              <a:rPr lang="en-GB" sz="2000" dirty="0" smtClean="0"/>
              <a:t>90</a:t>
            </a:r>
            <a:r>
              <a:rPr lang="en-GB" sz="2000" dirty="0"/>
              <a:t>+ million documents</a:t>
            </a:r>
          </a:p>
          <a:p>
            <a:pPr marL="269875" indent="-269875" eaLnBrk="0" hangingPunct="0">
              <a:spcBef>
                <a:spcPct val="20000"/>
              </a:spcBef>
              <a:buFont typeface="Wingdings" pitchFamily="2" charset="2"/>
              <a:buNone/>
            </a:pPr>
            <a:endParaRPr lang="en-GB" sz="2000" dirty="0"/>
          </a:p>
          <a:p>
            <a:pPr marL="269875" indent="-269875" eaLnBrk="0" hangingPunct="0">
              <a:spcBef>
                <a:spcPct val="20000"/>
              </a:spcBef>
              <a:buFont typeface="Wingdings" pitchFamily="2" charset="2"/>
              <a:buChar char="§"/>
            </a:pPr>
            <a:r>
              <a:rPr lang="en-GB" sz="2000" dirty="0"/>
              <a:t>Trade marks and designs - search for free</a:t>
            </a:r>
          </a:p>
          <a:p>
            <a:pPr marL="269875" indent="-269875" eaLnBrk="0" hangingPunct="0">
              <a:spcBef>
                <a:spcPct val="20000"/>
              </a:spcBef>
              <a:buFont typeface="Wingdings" pitchFamily="2" charset="2"/>
              <a:buNone/>
            </a:pPr>
            <a:r>
              <a:rPr lang="en-GB" sz="2000" dirty="0"/>
              <a:t>	in </a:t>
            </a:r>
            <a:r>
              <a:rPr lang="en-GB" sz="2000" dirty="0" err="1"/>
              <a:t>eSearch</a:t>
            </a:r>
            <a:r>
              <a:rPr lang="en-GB" sz="2000" dirty="0"/>
              <a:t> plus</a:t>
            </a:r>
          </a:p>
          <a:p>
            <a:pPr marL="269875" indent="-269875" eaLnBrk="0" hangingPunct="0">
              <a:spcBef>
                <a:spcPct val="20000"/>
              </a:spcBef>
              <a:buFont typeface="Wingdings" pitchFamily="2" charset="2"/>
              <a:buChar char="§"/>
            </a:pPr>
            <a:endParaRPr lang="en-GB" sz="2000" dirty="0"/>
          </a:p>
          <a:p>
            <a:pPr marL="269875" indent="-269875" eaLnBrk="0" hangingPunct="0">
              <a:spcBef>
                <a:spcPct val="20000"/>
              </a:spcBef>
              <a:buFont typeface="Wingdings" pitchFamily="2" charset="2"/>
              <a:buChar char="§"/>
            </a:pPr>
            <a:r>
              <a:rPr lang="en-GB" sz="2000" dirty="0"/>
              <a:t>Seek professional advice </a:t>
            </a:r>
          </a:p>
          <a:p>
            <a:pPr marL="534988" lvl="1" indent="-263525" eaLnBrk="0" hangingPunct="0">
              <a:spcBef>
                <a:spcPct val="20000"/>
              </a:spcBef>
              <a:buFontTx/>
              <a:buChar char="–"/>
            </a:pPr>
            <a:r>
              <a:rPr lang="en-GB" sz="2000" dirty="0"/>
              <a:t>Is your invention novel, inventive and patentable?</a:t>
            </a:r>
          </a:p>
          <a:p>
            <a:pPr marL="534988" lvl="1" indent="-263525" eaLnBrk="0" hangingPunct="0">
              <a:spcBef>
                <a:spcPct val="20000"/>
              </a:spcBef>
              <a:buFontTx/>
              <a:buChar char="–"/>
            </a:pPr>
            <a:r>
              <a:rPr lang="en-GB" sz="2000" dirty="0"/>
              <a:t>Do you risk infringing other people's rights?</a:t>
            </a:r>
          </a:p>
          <a:p>
            <a:pPr marL="534988" lvl="1" indent="-263525" eaLnBrk="0" hangingPunct="0">
              <a:spcBef>
                <a:spcPct val="20000"/>
              </a:spcBef>
              <a:buFontTx/>
              <a:buChar char="–"/>
            </a:pPr>
            <a:r>
              <a:rPr lang="en-GB" sz="2000" dirty="0"/>
              <a:t>Who could you license it to?</a:t>
            </a:r>
          </a:p>
          <a:p>
            <a:pPr marL="534988" lvl="1" indent="-263525" eaLnBrk="0" hangingPunct="0">
              <a:spcBef>
                <a:spcPct val="20000"/>
              </a:spcBef>
              <a:buFontTx/>
              <a:buChar char="–"/>
            </a:pPr>
            <a:r>
              <a:rPr lang="en-GB" sz="2000" dirty="0"/>
              <a:t>Who could you license from?</a:t>
            </a:r>
          </a:p>
          <a:p>
            <a:pPr marL="534988" lvl="1" indent="-263525" eaLnBrk="0" hangingPunct="0">
              <a:spcBef>
                <a:spcPct val="20000"/>
              </a:spcBef>
              <a:buFontTx/>
              <a:buChar char="–"/>
            </a:pPr>
            <a:r>
              <a:rPr lang="en-GB" sz="2000" dirty="0"/>
              <a:t>Who are your potential customers, </a:t>
            </a:r>
            <a:br>
              <a:rPr lang="en-GB" sz="2000" dirty="0"/>
            </a:br>
            <a:r>
              <a:rPr lang="en-GB" sz="2000" dirty="0"/>
              <a:t>suppliers and competitors?</a:t>
            </a:r>
          </a:p>
        </p:txBody>
      </p:sp>
      <p:pic>
        <p:nvPicPr>
          <p:cNvPr id="9" name="Picture 7" descr="tmview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488" y="4941888"/>
            <a:ext cx="18018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0373" y="1196602"/>
            <a:ext cx="120862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184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844">
                                            <p:txEl>
                                              <p:pRg st="6" end="6"/>
                                            </p:txEl>
                                          </p:spTgt>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291844">
                                            <p:txEl>
                                              <p:pRg st="7" end="7"/>
                                            </p:txEl>
                                          </p:spTgt>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291844">
                                            <p:txEl>
                                              <p:pRg st="8" end="8"/>
                                            </p:txEl>
                                          </p:spTgt>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291844">
                                            <p:txEl>
                                              <p:pRg st="9" end="9"/>
                                            </p:txEl>
                                          </p:spTgt>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291844">
                                            <p:txEl>
                                              <p:pRg st="10" end="10"/>
                                            </p:txEl>
                                          </p:spTgt>
                                        </p:tgtEl>
                                        <p:attrNameLst>
                                          <p:attrName>style.visibility</p:attrName>
                                        </p:attrNameLst>
                                      </p:cBhvr>
                                      <p:to>
                                        <p:strVal val="visible"/>
                                      </p:to>
                                    </p:set>
                                  </p:childTnLst>
                                </p:cTn>
                              </p:par>
                              <p:par>
                                <p:cTn id="31" presetID="1" presetClass="entr" presetSubtype="0" fill="hold" grpId="0" nodeType="withEffect">
                                  <p:stCondLst>
                                    <p:cond delay="2000"/>
                                  </p:stCondLst>
                                  <p:childTnLst>
                                    <p:set>
                                      <p:cBhvr>
                                        <p:cTn id="32" dur="1" fill="hold">
                                          <p:stCondLst>
                                            <p:cond delay="0"/>
                                          </p:stCondLst>
                                        </p:cTn>
                                        <p:tgtEl>
                                          <p:spTgt spid="29184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Inhaltsplatzhalter 2"/>
          <p:cNvSpPr>
            <a:spLocks/>
          </p:cNvSpPr>
          <p:nvPr/>
        </p:nvSpPr>
        <p:spPr bwMode="auto">
          <a:xfrm>
            <a:off x="684213" y="3860800"/>
            <a:ext cx="7200900" cy="1441450"/>
          </a:xfrm>
          <a:prstGeom prst="rect">
            <a:avLst/>
          </a:prstGeom>
          <a:noFill/>
          <a:ln w="9525">
            <a:noFill/>
            <a:miter lim="800000"/>
            <a:headEnd/>
            <a:tailEnd/>
          </a:ln>
        </p:spPr>
        <p:txBody>
          <a:bodyPr/>
          <a:lstStyle/>
          <a:p>
            <a:pPr marL="266700" indent="-266700">
              <a:lnSpc>
                <a:spcPct val="120000"/>
              </a:lnSpc>
              <a:spcBef>
                <a:spcPts val="600"/>
              </a:spcBef>
              <a:buFont typeface="Wingdings" pitchFamily="2" charset="2"/>
              <a:buChar char="§"/>
            </a:pPr>
            <a:r>
              <a:rPr lang="en-US" sz="1600"/>
              <a:t>IP protects small innovative firms</a:t>
            </a:r>
          </a:p>
          <a:p>
            <a:pPr marL="266700" indent="-266700">
              <a:lnSpc>
                <a:spcPct val="120000"/>
              </a:lnSpc>
              <a:spcBef>
                <a:spcPts val="600"/>
              </a:spcBef>
              <a:buFont typeface="Wingdings" pitchFamily="2" charset="2"/>
              <a:buChar char="§"/>
            </a:pPr>
            <a:endParaRPr lang="en-US" sz="1600"/>
          </a:p>
          <a:p>
            <a:pPr marL="544513" lvl="1" indent="-276225">
              <a:lnSpc>
                <a:spcPct val="120000"/>
              </a:lnSpc>
              <a:spcBef>
                <a:spcPct val="20000"/>
              </a:spcBef>
              <a:buFontTx/>
              <a:buChar char="–"/>
            </a:pPr>
            <a:r>
              <a:rPr lang="en-US" sz="1600"/>
              <a:t>W. L. Gore &amp; Associates: GORE-TEX</a:t>
            </a:r>
            <a:r>
              <a:rPr lang="en-US" sz="1600" baseline="30000"/>
              <a:t>®</a:t>
            </a:r>
            <a:endParaRPr lang="en-US" sz="1600"/>
          </a:p>
          <a:p>
            <a:pPr marL="544513" lvl="1" indent="-276225">
              <a:lnSpc>
                <a:spcPct val="120000"/>
              </a:lnSpc>
              <a:spcBef>
                <a:spcPct val="20000"/>
              </a:spcBef>
              <a:buFontTx/>
              <a:buChar char="–"/>
            </a:pPr>
            <a:r>
              <a:rPr lang="en-US" sz="1600"/>
              <a:t>Dolby Laboratories: invented noise-reduction technology</a:t>
            </a:r>
          </a:p>
        </p:txBody>
      </p:sp>
      <p:sp>
        <p:nvSpPr>
          <p:cNvPr id="187397" name="Titel 1"/>
          <p:cNvSpPr>
            <a:spLocks noGrp="1"/>
          </p:cNvSpPr>
          <p:nvPr>
            <p:ph type="title"/>
          </p:nvPr>
        </p:nvSpPr>
        <p:spPr>
          <a:xfrm>
            <a:off x="611188" y="404813"/>
            <a:ext cx="7921625" cy="936625"/>
          </a:xfrm>
        </p:spPr>
        <p:txBody>
          <a:bodyPr lIns="91440" tIns="45720" rIns="91440" bIns="45720" anchor="ctr"/>
          <a:lstStyle/>
          <a:p>
            <a:pPr eaLnBrk="1" hangingPunct="1"/>
            <a:r>
              <a:rPr lang="en-US" smtClean="0">
                <a:latin typeface="Arial" charset="0"/>
              </a:rPr>
              <a:t>The importance of intellectual property (I)</a:t>
            </a:r>
          </a:p>
        </p:txBody>
      </p:sp>
      <p:sp>
        <p:nvSpPr>
          <p:cNvPr id="187398" name="Inhaltsplatzhalter 2"/>
          <p:cNvSpPr>
            <a:spLocks noGrp="1"/>
          </p:cNvSpPr>
          <p:nvPr>
            <p:ph idx="1"/>
          </p:nvPr>
        </p:nvSpPr>
        <p:spPr>
          <a:xfrm>
            <a:off x="611188" y="1485900"/>
            <a:ext cx="7416800" cy="1511300"/>
          </a:xfrm>
        </p:spPr>
        <p:txBody>
          <a:bodyPr lIns="91440" tIns="45720" rIns="91440" bIns="45720"/>
          <a:lstStyle/>
          <a:p>
            <a:pPr marL="266700" indent="-266700" eaLnBrk="1" hangingPunct="1">
              <a:lnSpc>
                <a:spcPct val="120000"/>
              </a:lnSpc>
            </a:pPr>
            <a:r>
              <a:rPr lang="en-US" sz="1600" smtClean="0">
                <a:latin typeface="Arial" charset="0"/>
              </a:rPr>
              <a:t>IP is an essential business asset in the knowledge economy</a:t>
            </a:r>
          </a:p>
          <a:p>
            <a:pPr marL="266700" indent="-266700" eaLnBrk="1" hangingPunct="1">
              <a:lnSpc>
                <a:spcPct val="120000"/>
              </a:lnSpc>
            </a:pPr>
            <a:endParaRPr lang="en-US" sz="1600" smtClean="0">
              <a:latin typeface="Arial" charset="0"/>
            </a:endParaRPr>
          </a:p>
          <a:p>
            <a:pPr marL="544513" lvl="1" indent="-276225" eaLnBrk="1" hangingPunct="1">
              <a:lnSpc>
                <a:spcPct val="120000"/>
              </a:lnSpc>
            </a:pPr>
            <a:r>
              <a:rPr lang="en-US" sz="1600" smtClean="0">
                <a:latin typeface="Arial" charset="0"/>
              </a:rPr>
              <a:t>Sandvik AB: innovative high-technology tools </a:t>
            </a:r>
            <a:br>
              <a:rPr lang="en-US" sz="1600" smtClean="0">
                <a:latin typeface="Arial" charset="0"/>
              </a:rPr>
            </a:br>
            <a:r>
              <a:rPr lang="en-US" sz="1600" smtClean="0">
                <a:latin typeface="Arial" charset="0"/>
              </a:rPr>
              <a:t>and steel technology</a:t>
            </a:r>
          </a:p>
          <a:p>
            <a:pPr marL="544513" lvl="1" indent="-276225" eaLnBrk="1" hangingPunct="1">
              <a:lnSpc>
                <a:spcPct val="120000"/>
              </a:lnSpc>
            </a:pPr>
            <a:r>
              <a:rPr lang="en-US" sz="1600" smtClean="0">
                <a:latin typeface="Arial" charset="0"/>
              </a:rPr>
              <a:t>ARM Holdings: licenses its technology to </a:t>
            </a:r>
            <a:br>
              <a:rPr lang="en-US" sz="1600" smtClean="0">
                <a:latin typeface="Arial" charset="0"/>
              </a:rPr>
            </a:br>
            <a:r>
              <a:rPr lang="en-US" sz="1600" smtClean="0">
                <a:latin typeface="Arial" charset="0"/>
              </a:rPr>
              <a:t>microprocessor companies</a:t>
            </a:r>
          </a:p>
          <a:p>
            <a:pPr marL="544513" lvl="1" indent="-276225" eaLnBrk="1" hangingPunct="1">
              <a:lnSpc>
                <a:spcPct val="120000"/>
              </a:lnSpc>
            </a:pPr>
            <a:endParaRPr lang="en-US" sz="1600" smtClean="0">
              <a:latin typeface="Arial" charset="0"/>
            </a:endParaRPr>
          </a:p>
        </p:txBody>
      </p:sp>
      <p:sp>
        <p:nvSpPr>
          <p:cNvPr id="187399"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BA6E8094-A9BF-4A72-B4DB-6D30625B91B2}" type="slidenum">
              <a:rPr lang="de-DE" sz="1200"/>
              <a:pPr algn="r"/>
              <a:t>6</a:t>
            </a:fld>
            <a:endParaRPr lang="de-DE" sz="1200"/>
          </a:p>
        </p:txBody>
      </p:sp>
      <p:sp>
        <p:nvSpPr>
          <p:cNvPr id="187407" name="Inhaltsplatzhalter 2"/>
          <p:cNvSpPr>
            <a:spLocks/>
          </p:cNvSpPr>
          <p:nvPr/>
        </p:nvSpPr>
        <p:spPr bwMode="auto">
          <a:xfrm>
            <a:off x="684213" y="4005263"/>
            <a:ext cx="7561262" cy="1292225"/>
          </a:xfrm>
          <a:prstGeom prst="rect">
            <a:avLst/>
          </a:prstGeom>
          <a:noFill/>
          <a:ln w="9525">
            <a:noFill/>
            <a:miter lim="800000"/>
            <a:headEnd/>
            <a:tailEnd/>
          </a:ln>
        </p:spPr>
        <p:txBody>
          <a:bodyPr/>
          <a:lstStyle/>
          <a:p>
            <a:pPr marL="266700" indent="-266700">
              <a:lnSpc>
                <a:spcPct val="120000"/>
              </a:lnSpc>
              <a:spcBef>
                <a:spcPts val="1800"/>
              </a:spcBef>
              <a:buFont typeface="Wingdings" pitchFamily="2" charset="2"/>
              <a:buNone/>
            </a:pPr>
            <a:endParaRPr lang="en-US" sz="1600"/>
          </a:p>
        </p:txBody>
      </p:sp>
      <p:sp>
        <p:nvSpPr>
          <p:cNvPr id="187416" name="Inhaltsplatzhalter 2"/>
          <p:cNvSpPr>
            <a:spLocks/>
          </p:cNvSpPr>
          <p:nvPr/>
        </p:nvSpPr>
        <p:spPr bwMode="auto">
          <a:xfrm>
            <a:off x="684213" y="3500438"/>
            <a:ext cx="7561262" cy="1292225"/>
          </a:xfrm>
          <a:prstGeom prst="rect">
            <a:avLst/>
          </a:prstGeom>
          <a:noFill/>
          <a:ln w="9525">
            <a:noFill/>
            <a:miter lim="800000"/>
            <a:headEnd/>
            <a:tailEnd/>
          </a:ln>
        </p:spPr>
        <p:txBody>
          <a:bodyPr/>
          <a:lstStyle/>
          <a:p>
            <a:pPr marL="266700" indent="-266700">
              <a:lnSpc>
                <a:spcPct val="120000"/>
              </a:lnSpc>
              <a:spcBef>
                <a:spcPts val="1800"/>
              </a:spcBef>
              <a:buFont typeface="Wingdings" pitchFamily="2" charset="2"/>
              <a:buNone/>
            </a:pPr>
            <a:endParaRPr lang="en-US" sz="1600"/>
          </a:p>
        </p:txBody>
      </p:sp>
      <p:pic>
        <p:nvPicPr>
          <p:cNvPr id="13" name="Picture 22" descr="153503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2852738"/>
            <a:ext cx="15128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3" descr="1631815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4005263"/>
            <a:ext cx="151288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5" descr="146758828"/>
          <p:cNvPicPr>
            <a:picLocks noChangeAspect="1" noChangeArrowheads="1"/>
          </p:cNvPicPr>
          <p:nvPr/>
        </p:nvPicPr>
        <p:blipFill>
          <a:blip r:embed="rId5">
            <a:extLst>
              <a:ext uri="{28A0092B-C50C-407E-A947-70E740481C1C}">
                <a14:useLocalDpi xmlns:a14="http://schemas.microsoft.com/office/drawing/2010/main" val="0"/>
              </a:ext>
            </a:extLst>
          </a:blip>
          <a:srcRect l="18060" t="13533" r="7462" b="9651"/>
          <a:stretch>
            <a:fillRect/>
          </a:stretch>
        </p:blipFill>
        <p:spPr bwMode="auto">
          <a:xfrm>
            <a:off x="6948488" y="5013325"/>
            <a:ext cx="792162"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6" descr="Sandvik_Produktmix"/>
          <p:cNvPicPr>
            <a:picLocks noChangeAspect="1" noChangeArrowheads="1"/>
          </p:cNvPicPr>
          <p:nvPr/>
        </p:nvPicPr>
        <p:blipFill>
          <a:blip r:embed="rId6">
            <a:extLst>
              <a:ext uri="{28A0092B-C50C-407E-A947-70E740481C1C}">
                <a14:useLocalDpi xmlns:a14="http://schemas.microsoft.com/office/drawing/2010/main" val="0"/>
              </a:ext>
            </a:extLst>
          </a:blip>
          <a:srcRect t="9549" b="9549"/>
          <a:stretch>
            <a:fillRect/>
          </a:stretch>
        </p:blipFill>
        <p:spPr bwMode="auto">
          <a:xfrm>
            <a:off x="6804025" y="1509713"/>
            <a:ext cx="16271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Inhaltsplatzhalter 2"/>
          <p:cNvSpPr>
            <a:spLocks/>
          </p:cNvSpPr>
          <p:nvPr/>
        </p:nvSpPr>
        <p:spPr bwMode="auto">
          <a:xfrm>
            <a:off x="755650" y="2492375"/>
            <a:ext cx="7200900" cy="1441450"/>
          </a:xfrm>
          <a:prstGeom prst="rect">
            <a:avLst/>
          </a:prstGeom>
          <a:noFill/>
          <a:ln w="9525">
            <a:noFill/>
            <a:miter lim="800000"/>
            <a:headEnd/>
            <a:tailEnd/>
          </a:ln>
        </p:spPr>
        <p:txBody>
          <a:bodyPr/>
          <a:lstStyle/>
          <a:p>
            <a:pPr marL="266700" indent="-266700">
              <a:lnSpc>
                <a:spcPct val="120000"/>
              </a:lnSpc>
              <a:spcBef>
                <a:spcPts val="1800"/>
              </a:spcBef>
              <a:buFont typeface="Wingdings" pitchFamily="2" charset="2"/>
              <a:buChar char="§"/>
            </a:pPr>
            <a:endParaRPr lang="en-US" sz="1600"/>
          </a:p>
        </p:txBody>
      </p:sp>
      <p:sp>
        <p:nvSpPr>
          <p:cNvPr id="189445" name="Titel 1"/>
          <p:cNvSpPr>
            <a:spLocks noGrp="1"/>
          </p:cNvSpPr>
          <p:nvPr>
            <p:ph type="title"/>
          </p:nvPr>
        </p:nvSpPr>
        <p:spPr>
          <a:xfrm>
            <a:off x="611188" y="404813"/>
            <a:ext cx="7921625" cy="936625"/>
          </a:xfrm>
        </p:spPr>
        <p:txBody>
          <a:bodyPr lIns="91440" tIns="45720" rIns="91440" bIns="45720" anchor="ctr"/>
          <a:lstStyle/>
          <a:p>
            <a:pPr eaLnBrk="1" hangingPunct="1"/>
            <a:r>
              <a:rPr lang="en-US" smtClean="0">
                <a:latin typeface="Arial" charset="0"/>
              </a:rPr>
              <a:t>The importance of intellectual property (II)</a:t>
            </a:r>
          </a:p>
        </p:txBody>
      </p:sp>
      <p:sp>
        <p:nvSpPr>
          <p:cNvPr id="189447"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B51EAA1D-A2C6-4E65-8CC2-57D9DBFB5B7F}" type="slidenum">
              <a:rPr lang="de-DE" sz="1200"/>
              <a:pPr algn="r"/>
              <a:t>7</a:t>
            </a:fld>
            <a:endParaRPr lang="de-DE" sz="1200"/>
          </a:p>
        </p:txBody>
      </p:sp>
      <p:sp>
        <p:nvSpPr>
          <p:cNvPr id="189455" name="Inhaltsplatzhalter 2"/>
          <p:cNvSpPr>
            <a:spLocks/>
          </p:cNvSpPr>
          <p:nvPr/>
        </p:nvSpPr>
        <p:spPr bwMode="auto">
          <a:xfrm>
            <a:off x="684213" y="1484313"/>
            <a:ext cx="7561262" cy="1292225"/>
          </a:xfrm>
          <a:prstGeom prst="rect">
            <a:avLst/>
          </a:prstGeom>
          <a:noFill/>
          <a:ln w="9525">
            <a:noFill/>
            <a:miter lim="800000"/>
            <a:headEnd/>
            <a:tailEnd/>
          </a:ln>
        </p:spPr>
        <p:txBody>
          <a:bodyPr/>
          <a:lstStyle/>
          <a:p>
            <a:pPr marL="266700" indent="-266700">
              <a:lnSpc>
                <a:spcPct val="120000"/>
              </a:lnSpc>
              <a:spcBef>
                <a:spcPts val="1800"/>
              </a:spcBef>
              <a:buFont typeface="Wingdings" pitchFamily="2" charset="2"/>
              <a:buChar char="§"/>
            </a:pPr>
            <a:r>
              <a:rPr lang="en-US" sz="1600"/>
              <a:t>IP is needed to enable the release of IP into the public </a:t>
            </a:r>
            <a:br>
              <a:rPr lang="en-US" sz="1600"/>
            </a:br>
            <a:r>
              <a:rPr lang="en-US" sz="1600"/>
              <a:t>domain</a:t>
            </a:r>
            <a:r>
              <a:rPr lang="en-US" sz="1600" b="1"/>
              <a:t> </a:t>
            </a:r>
            <a:r>
              <a:rPr lang="en-US" sz="1600"/>
              <a:t>under controlled conditions.</a:t>
            </a:r>
          </a:p>
          <a:p>
            <a:pPr marL="544513" lvl="1" indent="-276225">
              <a:lnSpc>
                <a:spcPct val="120000"/>
              </a:lnSpc>
              <a:buFontTx/>
              <a:buChar char="–"/>
            </a:pPr>
            <a:endParaRPr lang="en-US" sz="1600"/>
          </a:p>
          <a:p>
            <a:pPr marL="544513" lvl="1" indent="-276225">
              <a:lnSpc>
                <a:spcPct val="120000"/>
              </a:lnSpc>
              <a:buFontTx/>
              <a:buChar char="–"/>
            </a:pPr>
            <a:r>
              <a:rPr lang="en-US" sz="1600"/>
              <a:t>General Public License (GPL): Linux</a:t>
            </a:r>
          </a:p>
          <a:p>
            <a:pPr marL="544513" lvl="1" indent="-276225">
              <a:lnSpc>
                <a:spcPct val="120000"/>
              </a:lnSpc>
              <a:buFontTx/>
              <a:buChar char="–"/>
            </a:pPr>
            <a:r>
              <a:rPr lang="en-US" sz="1600"/>
              <a:t>Creative Commons License</a:t>
            </a:r>
          </a:p>
        </p:txBody>
      </p:sp>
      <p:sp>
        <p:nvSpPr>
          <p:cNvPr id="189456" name="Inhaltsplatzhalter 2"/>
          <p:cNvSpPr>
            <a:spLocks/>
          </p:cNvSpPr>
          <p:nvPr/>
        </p:nvSpPr>
        <p:spPr bwMode="auto">
          <a:xfrm>
            <a:off x="684213" y="3284538"/>
            <a:ext cx="6696075" cy="1036637"/>
          </a:xfrm>
          <a:prstGeom prst="rect">
            <a:avLst/>
          </a:prstGeom>
          <a:noFill/>
          <a:ln w="9525">
            <a:noFill/>
            <a:miter lim="800000"/>
            <a:headEnd/>
            <a:tailEnd/>
          </a:ln>
        </p:spPr>
        <p:txBody>
          <a:bodyPr/>
          <a:lstStyle/>
          <a:p>
            <a:pPr marL="266700" indent="-266700">
              <a:lnSpc>
                <a:spcPct val="120000"/>
              </a:lnSpc>
              <a:spcBef>
                <a:spcPts val="1800"/>
              </a:spcBef>
              <a:buFont typeface="Wingdings" pitchFamily="2" charset="2"/>
              <a:buChar char="§"/>
            </a:pPr>
            <a:r>
              <a:rPr lang="en-US" sz="1600"/>
              <a:t>IP helps guarantee standards for public benefit by means </a:t>
            </a:r>
            <a:br>
              <a:rPr lang="en-US" sz="1600"/>
            </a:br>
            <a:r>
              <a:rPr lang="en-US" sz="1600"/>
              <a:t>of licensed trade marks.</a:t>
            </a:r>
          </a:p>
          <a:p>
            <a:pPr marL="544513" lvl="1" indent="-276225">
              <a:lnSpc>
                <a:spcPct val="120000"/>
              </a:lnSpc>
              <a:buFontTx/>
              <a:buChar char="–"/>
            </a:pPr>
            <a:endParaRPr lang="en-US" sz="1600"/>
          </a:p>
          <a:p>
            <a:pPr marL="544513" lvl="1" indent="-276225">
              <a:lnSpc>
                <a:spcPct val="120000"/>
              </a:lnSpc>
              <a:buFontTx/>
              <a:buChar char="–"/>
            </a:pPr>
            <a:r>
              <a:rPr lang="en-US" sz="1600"/>
              <a:t>Fairtrade International (FAIRTRADE) </a:t>
            </a:r>
          </a:p>
          <a:p>
            <a:pPr marL="544513" lvl="1" indent="-276225">
              <a:lnSpc>
                <a:spcPct val="120000"/>
              </a:lnSpc>
              <a:buFontTx/>
              <a:buChar char="–"/>
            </a:pPr>
            <a:r>
              <a:rPr lang="en-US" sz="1600"/>
              <a:t>Forest Stewardship Council (FSC)</a:t>
            </a:r>
          </a:p>
        </p:txBody>
      </p:sp>
      <p:pic>
        <p:nvPicPr>
          <p:cNvPr id="10" name="Picture 23" descr="903832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1916113"/>
            <a:ext cx="19431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5" descr="160337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119563"/>
            <a:ext cx="1871663"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Oval 3"/>
          <p:cNvSpPr>
            <a:spLocks noChangeArrowheads="1"/>
          </p:cNvSpPr>
          <p:nvPr/>
        </p:nvSpPr>
        <p:spPr bwMode="auto">
          <a:xfrm>
            <a:off x="4256088" y="3933825"/>
            <a:ext cx="3484562" cy="1000125"/>
          </a:xfrm>
          <a:prstGeom prst="ellipse">
            <a:avLst/>
          </a:prstGeom>
          <a:solidFill>
            <a:srgbClr val="F2C9C6"/>
          </a:solidFill>
          <a:ln w="9525">
            <a:noFill/>
            <a:round/>
            <a:headEnd/>
            <a:tailEnd/>
          </a:ln>
        </p:spPr>
        <p:txBody>
          <a:bodyPr wrap="none" anchor="ctr"/>
          <a:lstStyle/>
          <a:p>
            <a:endParaRPr lang="de-DE"/>
          </a:p>
        </p:txBody>
      </p:sp>
      <p:sp>
        <p:nvSpPr>
          <p:cNvPr id="221229" name="Text Box 45"/>
          <p:cNvSpPr txBox="1">
            <a:spLocks noChangeArrowheads="1"/>
          </p:cNvSpPr>
          <p:nvPr/>
        </p:nvSpPr>
        <p:spPr bwMode="auto">
          <a:xfrm>
            <a:off x="4500563" y="1557338"/>
            <a:ext cx="2808287" cy="935037"/>
          </a:xfrm>
          <a:prstGeom prst="rect">
            <a:avLst/>
          </a:prstGeom>
          <a:solidFill>
            <a:srgbClr val="F2C9C6"/>
          </a:solidFill>
          <a:ln w="9525">
            <a:noFill/>
            <a:miter lim="800000"/>
            <a:headEnd/>
            <a:tailEnd/>
          </a:ln>
        </p:spPr>
        <p:txBody>
          <a:bodyPr>
            <a:spAutoFit/>
          </a:bodyPr>
          <a:lstStyle/>
          <a:p>
            <a:pPr marL="182563" indent="-182563"/>
            <a:r>
              <a:rPr lang="en-GB" sz="2000"/>
              <a:t>Competitors</a:t>
            </a:r>
          </a:p>
          <a:p>
            <a:pPr marL="182563" indent="-182563">
              <a:spcBef>
                <a:spcPct val="20000"/>
              </a:spcBef>
            </a:pPr>
            <a:r>
              <a:rPr lang="en-GB" sz="1600"/>
              <a:t>benefit from their efforts</a:t>
            </a:r>
          </a:p>
          <a:p>
            <a:pPr marL="182563" indent="-182563"/>
            <a:endParaRPr lang="en-GB" sz="1600"/>
          </a:p>
        </p:txBody>
      </p:sp>
      <p:sp>
        <p:nvSpPr>
          <p:cNvPr id="13318" name="Text Box 45"/>
          <p:cNvSpPr txBox="1">
            <a:spLocks noChangeArrowheads="1"/>
          </p:cNvSpPr>
          <p:nvPr/>
        </p:nvSpPr>
        <p:spPr bwMode="auto">
          <a:xfrm>
            <a:off x="755576" y="1557338"/>
            <a:ext cx="2879725" cy="935037"/>
          </a:xfrm>
          <a:prstGeom prst="rect">
            <a:avLst/>
          </a:prstGeom>
          <a:solidFill>
            <a:srgbClr val="CDD9E1"/>
          </a:solidFill>
          <a:ln w="9525">
            <a:noFill/>
            <a:miter lim="800000"/>
            <a:headEnd/>
            <a:tailEnd/>
          </a:ln>
        </p:spPr>
        <p:txBody>
          <a:bodyPr>
            <a:spAutoFit/>
          </a:bodyPr>
          <a:lstStyle/>
          <a:p>
            <a:pPr>
              <a:spcBef>
                <a:spcPct val="50000"/>
              </a:spcBef>
            </a:pPr>
            <a:r>
              <a:rPr lang="en-GB" sz="2000"/>
              <a:t>Innovators </a:t>
            </a:r>
          </a:p>
          <a:p>
            <a:pPr>
              <a:spcBef>
                <a:spcPct val="20000"/>
              </a:spcBef>
            </a:pPr>
            <a:r>
              <a:rPr lang="en-GB" sz="1600"/>
              <a:t>make significant investments </a:t>
            </a:r>
            <a:br>
              <a:rPr lang="en-GB" sz="1600"/>
            </a:br>
            <a:r>
              <a:rPr lang="en-GB" sz="1600"/>
              <a:t>in developing new products</a:t>
            </a:r>
          </a:p>
        </p:txBody>
      </p:sp>
      <p:sp>
        <p:nvSpPr>
          <p:cNvPr id="3" name="Text Box 45"/>
          <p:cNvSpPr txBox="1">
            <a:spLocks noChangeArrowheads="1"/>
          </p:cNvSpPr>
          <p:nvPr/>
        </p:nvSpPr>
        <p:spPr bwMode="auto">
          <a:xfrm>
            <a:off x="1835076" y="2884488"/>
            <a:ext cx="1800225" cy="1149350"/>
          </a:xfrm>
          <a:prstGeom prst="rect">
            <a:avLst/>
          </a:prstGeom>
          <a:solidFill>
            <a:srgbClr val="CDD9E1"/>
          </a:solidFill>
          <a:ln w="9525">
            <a:noFill/>
            <a:miter lim="800000"/>
            <a:headEnd/>
            <a:tailEnd/>
          </a:ln>
        </p:spPr>
        <p:txBody>
          <a:bodyPr>
            <a:spAutoFit/>
          </a:bodyPr>
          <a:lstStyle/>
          <a:p>
            <a:pPr>
              <a:spcBef>
                <a:spcPct val="50000"/>
              </a:spcBef>
            </a:pPr>
            <a:r>
              <a:rPr lang="en-GB"/>
              <a:t>Heavy pressure </a:t>
            </a:r>
          </a:p>
          <a:p>
            <a:pPr>
              <a:spcBef>
                <a:spcPct val="20000"/>
              </a:spcBef>
            </a:pPr>
            <a:r>
              <a:rPr lang="en-GB" sz="1600"/>
              <a:t>may drive the innovator out of business</a:t>
            </a:r>
            <a:endParaRPr lang="en-GB" sz="2200"/>
          </a:p>
        </p:txBody>
      </p:sp>
      <p:sp>
        <p:nvSpPr>
          <p:cNvPr id="2" name="Text Box 45"/>
          <p:cNvSpPr txBox="1">
            <a:spLocks noChangeArrowheads="1"/>
          </p:cNvSpPr>
          <p:nvPr/>
        </p:nvSpPr>
        <p:spPr bwMode="auto">
          <a:xfrm>
            <a:off x="3968750" y="3940175"/>
            <a:ext cx="3649663" cy="825500"/>
          </a:xfrm>
          <a:prstGeom prst="rect">
            <a:avLst/>
          </a:prstGeom>
          <a:noFill/>
          <a:ln w="9525">
            <a:noFill/>
            <a:miter lim="800000"/>
            <a:headEnd/>
            <a:tailEnd/>
          </a:ln>
        </p:spPr>
        <p:txBody>
          <a:bodyPr>
            <a:spAutoFit/>
          </a:bodyPr>
          <a:lstStyle/>
          <a:p>
            <a:pPr marL="355600" indent="-355600" algn="ctr">
              <a:spcBef>
                <a:spcPct val="50000"/>
              </a:spcBef>
            </a:pPr>
            <a:r>
              <a:rPr lang="en-GB" sz="1600"/>
              <a:t>	Get a free ride </a:t>
            </a:r>
            <a:br>
              <a:rPr lang="en-GB" sz="1600"/>
            </a:br>
            <a:r>
              <a:rPr lang="en-GB" sz="1600"/>
              <a:t>on the back of the innovator's creativity and inventiveness</a:t>
            </a:r>
          </a:p>
        </p:txBody>
      </p:sp>
      <p:sp>
        <p:nvSpPr>
          <p:cNvPr id="112649" name="Text Box 44"/>
          <p:cNvSpPr txBox="1">
            <a:spLocks noChangeArrowheads="1"/>
          </p:cNvSpPr>
          <p:nvPr/>
        </p:nvSpPr>
        <p:spPr bwMode="auto">
          <a:xfrm>
            <a:off x="2073275" y="5157788"/>
            <a:ext cx="4659313" cy="1031875"/>
          </a:xfrm>
          <a:prstGeom prst="rect">
            <a:avLst/>
          </a:prstGeom>
          <a:solidFill>
            <a:schemeClr val="accent1"/>
          </a:solidFill>
          <a:ln w="9525">
            <a:solidFill>
              <a:schemeClr val="bg1"/>
            </a:solidFill>
            <a:miter lim="800000"/>
            <a:headEnd/>
            <a:tailEnd/>
          </a:ln>
        </p:spPr>
        <p:txBody>
          <a:bodyPr>
            <a:spAutoFit/>
          </a:bodyPr>
          <a:lstStyle/>
          <a:p>
            <a:pPr marL="92075">
              <a:spcBef>
                <a:spcPct val="20000"/>
              </a:spcBef>
              <a:spcAft>
                <a:spcPct val="500000"/>
              </a:spcAft>
            </a:pPr>
            <a:r>
              <a:rPr lang="en-GB" sz="2000" b="1">
                <a:solidFill>
                  <a:schemeClr val="bg1"/>
                </a:solidFill>
              </a:rPr>
              <a:t>IP system</a:t>
            </a:r>
            <a:r>
              <a:rPr lang="en-GB" sz="2000">
                <a:solidFill>
                  <a:schemeClr val="bg1"/>
                </a:solidFill>
              </a:rPr>
              <a:t> </a:t>
            </a:r>
            <a:br>
              <a:rPr lang="en-GB" sz="2000">
                <a:solidFill>
                  <a:schemeClr val="bg1"/>
                </a:solidFill>
              </a:rPr>
            </a:br>
            <a:r>
              <a:rPr lang="en-GB">
                <a:solidFill>
                  <a:schemeClr val="bg1"/>
                </a:solidFill>
              </a:rPr>
              <a:t>Rights over the use of inventions, designs, brands, literary and artistic works</a:t>
            </a:r>
            <a:br>
              <a:rPr lang="en-GB">
                <a:solidFill>
                  <a:schemeClr val="bg1"/>
                </a:solidFill>
              </a:rPr>
            </a:br>
            <a:endParaRPr lang="en-GB" sz="500">
              <a:solidFill>
                <a:schemeClr val="bg1"/>
              </a:solidFill>
            </a:endParaRPr>
          </a:p>
        </p:txBody>
      </p:sp>
      <p:sp>
        <p:nvSpPr>
          <p:cNvPr id="5" name="Text Box 45"/>
          <p:cNvSpPr txBox="1">
            <a:spLocks noChangeArrowheads="1"/>
          </p:cNvSpPr>
          <p:nvPr/>
        </p:nvSpPr>
        <p:spPr bwMode="auto">
          <a:xfrm>
            <a:off x="4500563" y="2884488"/>
            <a:ext cx="2879725" cy="825500"/>
          </a:xfrm>
          <a:prstGeom prst="rect">
            <a:avLst/>
          </a:prstGeom>
          <a:solidFill>
            <a:srgbClr val="F2C9C6"/>
          </a:solidFill>
          <a:ln w="9525">
            <a:noFill/>
            <a:miter lim="800000"/>
            <a:headEnd/>
            <a:tailEnd/>
          </a:ln>
        </p:spPr>
        <p:txBody>
          <a:bodyPr>
            <a:spAutoFit/>
          </a:bodyPr>
          <a:lstStyle/>
          <a:p>
            <a:pPr>
              <a:lnSpc>
                <a:spcPct val="0"/>
              </a:lnSpc>
            </a:pPr>
            <a:endParaRPr lang="en-GB" sz="1600"/>
          </a:p>
          <a:p>
            <a:pPr>
              <a:spcBef>
                <a:spcPct val="50000"/>
              </a:spcBef>
            </a:pPr>
            <a:r>
              <a:rPr lang="en-GB" sz="1600"/>
              <a:t>Can offer similar or identical </a:t>
            </a:r>
            <a:br>
              <a:rPr lang="en-GB" sz="1600"/>
            </a:br>
            <a:r>
              <a:rPr lang="en-GB" sz="1600"/>
              <a:t>products at a cheaper price</a:t>
            </a:r>
          </a:p>
          <a:p>
            <a:pPr>
              <a:lnSpc>
                <a:spcPct val="0"/>
              </a:lnSpc>
              <a:spcBef>
                <a:spcPct val="50000"/>
              </a:spcBef>
            </a:pPr>
            <a:endParaRPr lang="en-GB" sz="1600"/>
          </a:p>
        </p:txBody>
      </p:sp>
      <p:sp>
        <p:nvSpPr>
          <p:cNvPr id="112653" name="AutoShape 13"/>
          <p:cNvSpPr>
            <a:spLocks noChangeArrowheads="1"/>
          </p:cNvSpPr>
          <p:nvPr/>
        </p:nvSpPr>
        <p:spPr bwMode="auto">
          <a:xfrm>
            <a:off x="1116013" y="5445125"/>
            <a:ext cx="568325" cy="357188"/>
          </a:xfrm>
          <a:prstGeom prst="rightArrow">
            <a:avLst>
              <a:gd name="adj1" fmla="val 50000"/>
              <a:gd name="adj2" fmla="val 38746"/>
            </a:avLst>
          </a:prstGeom>
          <a:solidFill>
            <a:schemeClr val="accent1"/>
          </a:solidFill>
          <a:ln w="9525">
            <a:noFill/>
            <a:miter lim="800000"/>
            <a:headEnd/>
            <a:tailEnd/>
          </a:ln>
        </p:spPr>
        <p:txBody>
          <a:bodyPr wrap="none" anchor="ctr"/>
          <a:lstStyle/>
          <a:p>
            <a:endParaRPr lang="de-DE"/>
          </a:p>
        </p:txBody>
      </p:sp>
      <p:sp>
        <p:nvSpPr>
          <p:cNvPr id="3086" name="AutoShape 14"/>
          <p:cNvSpPr>
            <a:spLocks noChangeArrowheads="1"/>
          </p:cNvSpPr>
          <p:nvPr/>
        </p:nvSpPr>
        <p:spPr bwMode="auto">
          <a:xfrm>
            <a:off x="3779912" y="3171825"/>
            <a:ext cx="576263" cy="360363"/>
          </a:xfrm>
          <a:prstGeom prst="leftArrow">
            <a:avLst>
              <a:gd name="adj1" fmla="val 50000"/>
              <a:gd name="adj2" fmla="val 39978"/>
            </a:avLst>
          </a:prstGeom>
          <a:solidFill>
            <a:schemeClr val="bg2"/>
          </a:solidFill>
          <a:ln w="9525">
            <a:noFill/>
            <a:miter lim="800000"/>
            <a:headEnd/>
            <a:tailEnd/>
          </a:ln>
        </p:spPr>
        <p:txBody>
          <a:bodyPr wrap="none" anchor="ctr"/>
          <a:lstStyle/>
          <a:p>
            <a:endParaRPr lang="en-US"/>
          </a:p>
        </p:txBody>
      </p:sp>
      <p:sp>
        <p:nvSpPr>
          <p:cNvPr id="3087" name="AutoShape 15"/>
          <p:cNvSpPr>
            <a:spLocks noChangeArrowheads="1"/>
          </p:cNvSpPr>
          <p:nvPr/>
        </p:nvSpPr>
        <p:spPr bwMode="auto">
          <a:xfrm rot="-5400000">
            <a:off x="5688807" y="2529681"/>
            <a:ext cx="285750" cy="360363"/>
          </a:xfrm>
          <a:prstGeom prst="leftArrow">
            <a:avLst>
              <a:gd name="adj1" fmla="val 50000"/>
              <a:gd name="adj2" fmla="val 25000"/>
            </a:avLst>
          </a:prstGeom>
          <a:solidFill>
            <a:schemeClr val="bg2"/>
          </a:solidFill>
          <a:ln w="9525">
            <a:noFill/>
            <a:miter lim="800000"/>
            <a:headEnd/>
            <a:tailEnd/>
          </a:ln>
        </p:spPr>
        <p:txBody>
          <a:bodyPr vert="eaVert" wrap="none" anchor="ctr"/>
          <a:lstStyle/>
          <a:p>
            <a:endParaRPr lang="en-US"/>
          </a:p>
        </p:txBody>
      </p:sp>
      <p:sp>
        <p:nvSpPr>
          <p:cNvPr id="13328"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33C8366E-B125-4678-AC19-29504DA94006}" type="slidenum">
              <a:rPr lang="de-DE" sz="1200"/>
              <a:pPr algn="r"/>
              <a:t>8</a:t>
            </a:fld>
            <a:endParaRPr lang="de-DE" sz="1200"/>
          </a:p>
        </p:txBody>
      </p:sp>
      <p:sp>
        <p:nvSpPr>
          <p:cNvPr id="17" name="Titel 1"/>
          <p:cNvSpPr>
            <a:spLocks noGrp="1"/>
          </p:cNvSpPr>
          <p:nvPr>
            <p:ph type="title"/>
          </p:nvPr>
        </p:nvSpPr>
        <p:spPr>
          <a:xfrm>
            <a:off x="611188" y="404813"/>
            <a:ext cx="7921625" cy="936625"/>
          </a:xfrm>
        </p:spPr>
        <p:txBody>
          <a:bodyPr lIns="91440" tIns="45720" rIns="91440" bIns="45720" anchor="ctr"/>
          <a:lstStyle/>
          <a:p>
            <a:pPr eaLnBrk="1" hangingPunct="1"/>
            <a:r>
              <a:rPr lang="de-DE" altLang="en-US" dirty="0" smtClean="0"/>
              <a:t>The IP System</a:t>
            </a:r>
          </a:p>
        </p:txBody>
      </p:sp>
      <p:pic>
        <p:nvPicPr>
          <p:cNvPr id="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0" y="3398838"/>
            <a:ext cx="98583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429000"/>
            <a:ext cx="985837"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2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221229" grpId="0" animBg="1"/>
      <p:bldP spid="3" grpId="0" animBg="1"/>
      <p:bldP spid="2" grpId="0"/>
      <p:bldP spid="112649" grpId="0" animBg="1"/>
      <p:bldP spid="5" grpId="0" animBg="1"/>
      <p:bldP spid="112653" grpId="0" animBg="1"/>
      <p:bldP spid="3086" grpId="0" animBg="1"/>
      <p:bldP spid="30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itel 1"/>
          <p:cNvSpPr>
            <a:spLocks noGrp="1"/>
          </p:cNvSpPr>
          <p:nvPr>
            <p:ph type="title"/>
          </p:nvPr>
        </p:nvSpPr>
        <p:spPr>
          <a:xfrm>
            <a:off x="611188" y="404813"/>
            <a:ext cx="7921625" cy="936625"/>
          </a:xfrm>
        </p:spPr>
        <p:txBody>
          <a:bodyPr lIns="91440" tIns="45720" rIns="91440" bIns="45720" anchor="ctr"/>
          <a:lstStyle/>
          <a:p>
            <a:pPr eaLnBrk="1" hangingPunct="1"/>
            <a:r>
              <a:rPr lang="en-US" smtClean="0">
                <a:latin typeface="Arial" charset="0"/>
              </a:rPr>
              <a:t>Examples of valuable intellectual property</a:t>
            </a:r>
          </a:p>
        </p:txBody>
      </p:sp>
      <p:sp>
        <p:nvSpPr>
          <p:cNvPr id="191495" name="Textfeld 13"/>
          <p:cNvSpPr txBox="1">
            <a:spLocks noChangeArrowheads="1"/>
          </p:cNvSpPr>
          <p:nvPr/>
        </p:nvSpPr>
        <p:spPr bwMode="auto">
          <a:xfrm>
            <a:off x="755650" y="3429000"/>
            <a:ext cx="1376363" cy="366713"/>
          </a:xfrm>
          <a:prstGeom prst="rect">
            <a:avLst/>
          </a:prstGeom>
          <a:noFill/>
          <a:ln w="9525">
            <a:noFill/>
            <a:miter lim="800000"/>
            <a:headEnd/>
            <a:tailEnd/>
          </a:ln>
        </p:spPr>
        <p:txBody>
          <a:bodyPr wrap="none">
            <a:spAutoFit/>
          </a:bodyPr>
          <a:lstStyle/>
          <a:p>
            <a:r>
              <a:rPr lang="en-US"/>
              <a:t>Coca-Cola</a:t>
            </a:r>
            <a:r>
              <a:rPr lang="en-US" baseline="30000"/>
              <a:t>®</a:t>
            </a:r>
            <a:endParaRPr lang="en-US"/>
          </a:p>
        </p:txBody>
      </p:sp>
      <p:sp>
        <p:nvSpPr>
          <p:cNvPr id="191496" name="Textfeld 12"/>
          <p:cNvSpPr txBox="1">
            <a:spLocks noChangeArrowheads="1"/>
          </p:cNvSpPr>
          <p:nvPr/>
        </p:nvSpPr>
        <p:spPr bwMode="auto">
          <a:xfrm>
            <a:off x="3203575" y="3429000"/>
            <a:ext cx="2136775" cy="366713"/>
          </a:xfrm>
          <a:prstGeom prst="rect">
            <a:avLst/>
          </a:prstGeom>
          <a:noFill/>
          <a:ln w="9525">
            <a:noFill/>
            <a:miter lim="800000"/>
            <a:headEnd/>
            <a:tailEnd/>
          </a:ln>
        </p:spPr>
        <p:txBody>
          <a:bodyPr wrap="none">
            <a:spAutoFit/>
          </a:bodyPr>
          <a:lstStyle/>
          <a:p>
            <a:r>
              <a:rPr lang="en-US"/>
              <a:t>Apple</a:t>
            </a:r>
            <a:r>
              <a:rPr lang="en-US" baseline="30000"/>
              <a:t>®</a:t>
            </a:r>
            <a:r>
              <a:rPr lang="en-US"/>
              <a:t> iPod touch</a:t>
            </a:r>
            <a:r>
              <a:rPr lang="en-US" baseline="30000"/>
              <a:t>®</a:t>
            </a:r>
            <a:endParaRPr lang="en-US"/>
          </a:p>
        </p:txBody>
      </p:sp>
      <p:sp>
        <p:nvSpPr>
          <p:cNvPr id="191497" name="Text Box 13"/>
          <p:cNvSpPr txBox="1">
            <a:spLocks noChangeArrowheads="1"/>
          </p:cNvSpPr>
          <p:nvPr/>
        </p:nvSpPr>
        <p:spPr bwMode="auto">
          <a:xfrm>
            <a:off x="8315325" y="80963"/>
            <a:ext cx="828675" cy="274637"/>
          </a:xfrm>
          <a:prstGeom prst="rect">
            <a:avLst/>
          </a:prstGeom>
          <a:noFill/>
          <a:ln w="9525">
            <a:noFill/>
            <a:miter lim="800000"/>
            <a:headEnd/>
            <a:tailEnd/>
          </a:ln>
        </p:spPr>
        <p:txBody>
          <a:bodyPr>
            <a:spAutoFit/>
          </a:bodyPr>
          <a:lstStyle/>
          <a:p>
            <a:pPr>
              <a:spcBef>
                <a:spcPct val="50000"/>
              </a:spcBef>
            </a:pPr>
            <a:r>
              <a:rPr lang="en-GB" sz="1200">
                <a:solidFill>
                  <a:schemeClr val="accent1"/>
                </a:solidFill>
              </a:rPr>
              <a:t>Optional</a:t>
            </a:r>
          </a:p>
        </p:txBody>
      </p:sp>
      <p:sp>
        <p:nvSpPr>
          <p:cNvPr id="191498" name="Textfeld 16"/>
          <p:cNvSpPr txBox="1">
            <a:spLocks noChangeArrowheads="1"/>
          </p:cNvSpPr>
          <p:nvPr/>
        </p:nvSpPr>
        <p:spPr bwMode="auto">
          <a:xfrm>
            <a:off x="6684963" y="3429000"/>
            <a:ext cx="1416050" cy="366713"/>
          </a:xfrm>
          <a:prstGeom prst="rect">
            <a:avLst/>
          </a:prstGeom>
          <a:noFill/>
          <a:ln w="9525">
            <a:noFill/>
            <a:miter lim="800000"/>
            <a:headEnd/>
            <a:tailEnd/>
          </a:ln>
        </p:spPr>
        <p:txBody>
          <a:bodyPr wrap="none">
            <a:spAutoFit/>
          </a:bodyPr>
          <a:lstStyle/>
          <a:p>
            <a:r>
              <a:rPr lang="en-US"/>
              <a:t>Harry Potter</a:t>
            </a:r>
          </a:p>
        </p:txBody>
      </p:sp>
      <p:sp>
        <p:nvSpPr>
          <p:cNvPr id="191499" name="Textfeld 17"/>
          <p:cNvSpPr txBox="1">
            <a:spLocks noChangeArrowheads="1"/>
          </p:cNvSpPr>
          <p:nvPr/>
        </p:nvSpPr>
        <p:spPr bwMode="auto">
          <a:xfrm>
            <a:off x="1154113" y="5783263"/>
            <a:ext cx="2697162" cy="366712"/>
          </a:xfrm>
          <a:prstGeom prst="rect">
            <a:avLst/>
          </a:prstGeom>
          <a:noFill/>
          <a:ln w="9525">
            <a:noFill/>
            <a:miter lim="800000"/>
            <a:headEnd/>
            <a:tailEnd/>
          </a:ln>
        </p:spPr>
        <p:txBody>
          <a:bodyPr wrap="none">
            <a:spAutoFit/>
          </a:bodyPr>
          <a:lstStyle/>
          <a:p>
            <a:r>
              <a:rPr lang="en-US"/>
              <a:t>Polaroid</a:t>
            </a:r>
            <a:r>
              <a:rPr lang="en-US" baseline="30000"/>
              <a:t>®</a:t>
            </a:r>
            <a:r>
              <a:rPr lang="en-US"/>
              <a:t> instant camera</a:t>
            </a:r>
          </a:p>
        </p:txBody>
      </p:sp>
      <p:sp>
        <p:nvSpPr>
          <p:cNvPr id="191503" name="Textfeld 19"/>
          <p:cNvSpPr txBox="1">
            <a:spLocks noChangeArrowheads="1"/>
          </p:cNvSpPr>
          <p:nvPr/>
        </p:nvSpPr>
        <p:spPr bwMode="auto">
          <a:xfrm>
            <a:off x="5148263" y="5783263"/>
            <a:ext cx="2382837" cy="366712"/>
          </a:xfrm>
          <a:prstGeom prst="rect">
            <a:avLst/>
          </a:prstGeom>
          <a:noFill/>
          <a:ln w="9525">
            <a:noFill/>
            <a:miter lim="800000"/>
            <a:headEnd/>
            <a:tailEnd/>
          </a:ln>
        </p:spPr>
        <p:txBody>
          <a:bodyPr wrap="none">
            <a:spAutoFit/>
          </a:bodyPr>
          <a:lstStyle/>
          <a:p>
            <a:r>
              <a:rPr lang="en-US"/>
              <a:t>DNA copying process</a:t>
            </a:r>
          </a:p>
        </p:txBody>
      </p:sp>
      <p:sp>
        <p:nvSpPr>
          <p:cNvPr id="191513" name="Slide Number Placeholder 5"/>
          <p:cNvSpPr txBox="1">
            <a:spLocks noGrp="1"/>
          </p:cNvSpPr>
          <p:nvPr/>
        </p:nvSpPr>
        <p:spPr bwMode="auto">
          <a:xfrm>
            <a:off x="7740650" y="6524625"/>
            <a:ext cx="755650" cy="217488"/>
          </a:xfrm>
          <a:prstGeom prst="rect">
            <a:avLst/>
          </a:prstGeom>
          <a:noFill/>
          <a:ln w="9525">
            <a:noFill/>
            <a:miter lim="800000"/>
            <a:headEnd/>
            <a:tailEnd/>
          </a:ln>
        </p:spPr>
        <p:txBody>
          <a:bodyPr lIns="0" tIns="0" rIns="0" bIns="0" anchor="ctr"/>
          <a:lstStyle/>
          <a:p>
            <a:pPr algn="r"/>
            <a:fld id="{521E9887-7986-4EBB-B354-B7612D329040}" type="slidenum">
              <a:rPr lang="de-DE" sz="1200"/>
              <a:pPr algn="r"/>
              <a:t>9</a:t>
            </a:fld>
            <a:endParaRPr lang="de-DE" sz="1200"/>
          </a:p>
        </p:txBody>
      </p:sp>
      <p:pic>
        <p:nvPicPr>
          <p:cNvPr id="16" name="Picture 2" descr="297px-DNA_replication_split_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4292600"/>
            <a:ext cx="2854325"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Polaroid_instant_camera_Sx7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4005263"/>
            <a:ext cx="19081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341438"/>
            <a:ext cx="17430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iPod_Touch_Family_4PB_PF_NowPlaying_PRINT"/>
          <p:cNvPicPr>
            <a:picLocks noChangeAspect="1" noChangeArrowheads="1"/>
          </p:cNvPicPr>
          <p:nvPr/>
        </p:nvPicPr>
        <p:blipFill>
          <a:blip r:embed="rId6">
            <a:extLst>
              <a:ext uri="{28A0092B-C50C-407E-A947-70E740481C1C}">
                <a14:useLocalDpi xmlns:a14="http://schemas.microsoft.com/office/drawing/2010/main" val="0"/>
              </a:ext>
            </a:extLst>
          </a:blip>
          <a:srcRect l="13124" r="13124"/>
          <a:stretch>
            <a:fillRect/>
          </a:stretch>
        </p:blipFill>
        <p:spPr bwMode="auto">
          <a:xfrm>
            <a:off x="3059113" y="1412875"/>
            <a:ext cx="25209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4" descr="9783551313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1312863"/>
            <a:ext cx="266382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2"/>
          </p:nvPr>
        </p:nvSpPr>
        <p:spPr/>
        <p:txBody>
          <a:bodyPr/>
          <a:lstStyle/>
          <a:p>
            <a:pPr>
              <a:defRPr/>
            </a:pPr>
            <a:r>
              <a:rPr lang="en-GB" smtClean="0"/>
              <a:t>Intellectual Property Teaching Kit</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EPOTest">
  <a:themeElements>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fontScheme name="2_EPOTes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POTest 1">
        <a:dk1>
          <a:srgbClr val="4C575F"/>
        </a:dk1>
        <a:lt1>
          <a:srgbClr val="FFFFFF"/>
        </a:lt1>
        <a:dk2>
          <a:srgbClr val="4C575F"/>
        </a:dk2>
        <a:lt2>
          <a:srgbClr val="697B8D"/>
        </a:lt2>
        <a:accent1>
          <a:srgbClr val="C0362B"/>
        </a:accent1>
        <a:accent2>
          <a:srgbClr val="4C575F"/>
        </a:accent2>
        <a:accent3>
          <a:srgbClr val="FFFFFF"/>
        </a:accent3>
        <a:accent4>
          <a:srgbClr val="404950"/>
        </a:accent4>
        <a:accent5>
          <a:srgbClr val="DCAEAC"/>
        </a:accent5>
        <a:accent6>
          <a:srgbClr val="444E55"/>
        </a:accent6>
        <a:hlink>
          <a:srgbClr val="6D90A6"/>
        </a:hlink>
        <a:folHlink>
          <a:srgbClr val="B3C5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7685</Words>
  <Application>Microsoft Office PowerPoint</Application>
  <PresentationFormat>On-screen Show (4:3)</PresentationFormat>
  <Paragraphs>895</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2_EPOTest</vt:lpstr>
      <vt:lpstr>  Introduction to IP   </vt:lpstr>
      <vt:lpstr>GENERAL INTRODUCTION</vt:lpstr>
      <vt:lpstr>The different types of IP (I)</vt:lpstr>
      <vt:lpstr>The different types of IP (II)</vt:lpstr>
      <vt:lpstr>One product - many IP rights</vt:lpstr>
      <vt:lpstr>The importance of intellectual property (I)</vt:lpstr>
      <vt:lpstr>The importance of intellectual property (II)</vt:lpstr>
      <vt:lpstr>The IP System</vt:lpstr>
      <vt:lpstr>Examples of valuable intellectual property</vt:lpstr>
      <vt:lpstr>PATENTS</vt:lpstr>
      <vt:lpstr>What is a patent?</vt:lpstr>
      <vt:lpstr>What exactly can be patented?</vt:lpstr>
      <vt:lpstr>Databases</vt:lpstr>
      <vt:lpstr>What is a database?</vt:lpstr>
      <vt:lpstr>Scope of protection</vt:lpstr>
      <vt:lpstr>Rights and limitations</vt:lpstr>
      <vt:lpstr>Trade marks</vt:lpstr>
      <vt:lpstr>What is a trade mark?</vt:lpstr>
      <vt:lpstr>Routes for registration </vt:lpstr>
      <vt:lpstr>Scope of protection</vt:lpstr>
      <vt:lpstr>Designs</vt:lpstr>
      <vt:lpstr>What is a design?</vt:lpstr>
      <vt:lpstr>Registered and unregistered design rights</vt:lpstr>
      <vt:lpstr>Scope of protection</vt:lpstr>
      <vt:lpstr>GEOGRAPHICAL INDICATIONS</vt:lpstr>
      <vt:lpstr>What are geographical indications?</vt:lpstr>
      <vt:lpstr>Difference between PGIs and PDOs</vt:lpstr>
      <vt:lpstr>UTILITY MODELS</vt:lpstr>
      <vt:lpstr>What is a utility model?</vt:lpstr>
      <vt:lpstr>Scope of protection compared with patents</vt:lpstr>
      <vt:lpstr>Plant variety rights</vt:lpstr>
      <vt:lpstr>What are plant variety rights?</vt:lpstr>
      <vt:lpstr>Scope of protection</vt:lpstr>
      <vt:lpstr>PowerPoint Presentation</vt:lpstr>
      <vt:lpstr>What are semiconductor topography rights?</vt:lpstr>
      <vt:lpstr>Scope of protection</vt:lpstr>
      <vt:lpstr>Copyright</vt:lpstr>
      <vt:lpstr>What is copyright?</vt:lpstr>
      <vt:lpstr>Scope of protection</vt:lpstr>
      <vt:lpstr>     </vt:lpstr>
      <vt:lpstr>What are trade secrets?</vt:lpstr>
      <vt:lpstr>Scope of protection      </vt:lpstr>
      <vt:lpstr>Means of protection</vt:lpstr>
      <vt:lpstr>IP in the real world A practical exercise to help you decide what IP to use and when</vt:lpstr>
      <vt:lpstr>An anti-allergy sprayer and spray</vt:lpstr>
      <vt:lpstr>Which elements can be protected?</vt:lpstr>
      <vt:lpstr>Patents and designs (I)</vt:lpstr>
      <vt:lpstr>Patents and designs (II)</vt:lpstr>
      <vt:lpstr>Trade marks, copyright and domain names</vt:lpstr>
      <vt:lpstr>What next?</vt:lpstr>
    </vt:vector>
  </TitlesOfParts>
  <Company>European Patent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bold 36 pt centred  and not longer than 3 lines</dc:title>
  <dc:creator>kb22160</dc:creator>
  <cp:lastModifiedBy>Gumina Barbara</cp:lastModifiedBy>
  <cp:revision>241</cp:revision>
  <cp:lastPrinted>2014-02-05T11:57:40Z</cp:lastPrinted>
  <dcterms:created xsi:type="dcterms:W3CDTF">2012-10-08T06:57:30Z</dcterms:created>
  <dcterms:modified xsi:type="dcterms:W3CDTF">2018-10-22T09:20:19Z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ypeOfDoc">
    <vt:lpwstr/>
  </property>
  <property fmtid="{D5CDD505-2E9C-101B-9397-08002B2CF9AE}" pid="3" name="DocComment">
    <vt:lpwstr/>
  </property>
  <property fmtid="{D5CDD505-2E9C-101B-9397-08002B2CF9AE}" pid="4" name="DocStatus">
    <vt:lpwstr/>
  </property>
  <property fmtid="{D5CDD505-2E9C-101B-9397-08002B2CF9AE}" pid="5" name="Quality">
    <vt:lpwstr/>
  </property>
  <property fmtid="{D5CDD505-2E9C-101B-9397-08002B2CF9AE}" pid="6" name="Order">
    <vt:lpwstr>3891200.00000000</vt:lpwstr>
  </property>
  <property fmtid="{D5CDD505-2E9C-101B-9397-08002B2CF9AE}" pid="7" name="JobNo">
    <vt:lpwstr>131088</vt:lpwstr>
  </property>
  <property fmtid="{D5CDD505-2E9C-101B-9397-08002B2CF9AE}" pid="8" name="LCwithTrans">
    <vt:lpwstr>No</vt:lpwstr>
  </property>
  <property fmtid="{D5CDD505-2E9C-101B-9397-08002B2CF9AE}" pid="9" name="LTNo">
    <vt:lpwstr>131088a</vt:lpwstr>
  </property>
  <property fmtid="{D5CDD505-2E9C-101B-9397-08002B2CF9AE}" pid="10" name="DocLgge">
    <vt:lpwstr>EN</vt:lpwstr>
  </property>
  <property fmtid="{D5CDD505-2E9C-101B-9397-08002B2CF9AE}" pid="11" name="SentByOn">
    <vt:lpwstr/>
  </property>
  <property fmtid="{D5CDD505-2E9C-101B-9397-08002B2CF9AE}" pid="12" name="Type">
    <vt:lpwstr>Editing</vt:lpwstr>
  </property>
</Properties>
</file>