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2F1158A3.xml" ContentType="application/vnd.ms-powerpoint.comments+xml"/>
  <Override PartName="/ppt/comments/modernComment_10E_E5362D45.xml" ContentType="application/vnd.ms-powerpoint.comments+xml"/>
  <Override PartName="/ppt/comments/modernComment_10F_F6C6BC98.xml" ContentType="application/vnd.ms-powerpoint.comments+xml"/>
  <Override PartName="/ppt/comments/modernComment_110_CA81A9EA.xml" ContentType="application/vnd.ms-powerpoint.comments+xml"/>
  <Override PartName="/ppt/comments/modernComment_111_3D0C77E2.xml" ContentType="application/vnd.ms-powerpoint.comments+xml"/>
  <Override PartName="/ppt/comments/modernComment_113_F1D5F251.xml" ContentType="application/vnd.ms-powerpoint.comments+xml"/>
  <Override PartName="/ppt/comments/modernComment_116_98BFEF8D.xml" ContentType="application/vnd.ms-powerpoint.comments+xml"/>
  <Override PartName="/ppt/comments/modernComment_117_EE11CB4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77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58903-7CEF-C4B6-6BDD-3E6957941575}" name="FRANCISCO ALBERTO CERVANTES RODRIGUEZ" initials="FACR" userId="FRANCISCO ALBERTO CERVANTES RODRIGU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84059"/>
    <a:srgbClr val="3B5998"/>
    <a:srgbClr val="D00000"/>
    <a:srgbClr val="4472C4"/>
    <a:srgbClr val="FFFF00"/>
    <a:srgbClr val="33CC33"/>
    <a:srgbClr val="FFFFFF"/>
    <a:srgbClr val="6387A7"/>
    <a:srgbClr val="4A8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comments/modernComment_10D_2F1158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0060E8-47E1-49B3-8F8B-078BFA9A5D02}" authorId="{75B58903-7CEF-C4B6-6BDD-3E6957941575}" created="2022-09-08T19:15:28.660">
    <pc:sldMkLst xmlns:pc="http://schemas.microsoft.com/office/powerpoint/2013/main/command">
      <pc:docMk/>
      <pc:sldMk cId="789665955" sldId="269"/>
    </pc:sldMkLst>
    <p188:txBody>
      <a:bodyPr/>
      <a:lstStyle/>
      <a:p>
        <a:r>
          <a:rPr lang="es-MX"/>
          <a:t>KPI's</a:t>
        </a:r>
      </a:p>
    </p188:txBody>
  </p188:cm>
</p188:cmLst>
</file>

<file path=ppt/comments/modernComment_10E_E5362D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95A339-3952-4D00-98FC-DCE58C80F047}" authorId="{75B58903-7CEF-C4B6-6BDD-3E6957941575}" created="2022-09-08T19:15:28.660">
    <pc:sldMkLst xmlns:pc="http://schemas.microsoft.com/office/powerpoint/2013/main/command">
      <pc:docMk/>
      <pc:sldMk cId="789665955" sldId="269"/>
    </pc:sldMkLst>
    <p188:txBody>
      <a:bodyPr/>
      <a:lstStyle/>
      <a:p>
        <a:r>
          <a:rPr lang="es-MX"/>
          <a:t>Fuentes de nuestros datos</a:t>
        </a:r>
      </a:p>
    </p188:txBody>
  </p188:cm>
</p188:cmLst>
</file>

<file path=ppt/comments/modernComment_10F_F6C6BC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E7E827-156B-4E03-9F16-B8FA4ABE477A}" authorId="{75B58903-7CEF-C4B6-6BDD-3E6957941575}" created="2022-09-08T19:15:28.660">
    <pc:sldMkLst xmlns:pc="http://schemas.microsoft.com/office/powerpoint/2013/main/command">
      <pc:docMk/>
      <pc:sldMk cId="789665955" sldId="269"/>
    </pc:sldMkLst>
    <p188:replyLst>
      <p188:reply id="{AF6FE301-1C80-47E0-BA93-F7CAF2FD3F3D}" authorId="{75B58903-7CEF-C4B6-6BDD-3E6957941575}" created="2022-09-09T14:26:14.215">
        <p188:txBody>
          <a:bodyPr/>
          <a:lstStyle/>
          <a:p>
            <a:r>
              <a:rPr lang="es-MX"/>
              <a:t>Git</a:t>
            </a:r>
          </a:p>
        </p188:txBody>
      </p188:reply>
    </p188:replyLst>
    <p188:txBody>
      <a:bodyPr/>
      <a:lstStyle/>
      <a:p>
        <a:r>
          <a:rPr lang="es-MX"/>
          <a:t>Tecnologías a trabajar</a:t>
        </a:r>
      </a:p>
    </p188:txBody>
  </p188:cm>
</p188:cmLst>
</file>

<file path=ppt/comments/modernComment_110_CA81A9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FEE41F-408F-4AB2-B308-DAED0CF3BDDE}" authorId="{75B58903-7CEF-C4B6-6BDD-3E6957941575}" created="2022-09-08T19:15:28.660">
    <pc:sldMkLst xmlns:pc="http://schemas.microsoft.com/office/powerpoint/2013/main/command">
      <pc:docMk/>
      <pc:sldMk cId="789665955" sldId="269"/>
    </pc:sldMkLst>
    <p188:txBody>
      <a:bodyPr/>
      <a:lstStyle/>
      <a:p>
        <a:r>
          <a:rPr lang="es-MX"/>
          <a:t>Pipeline</a:t>
        </a:r>
      </a:p>
    </p188:txBody>
  </p188:cm>
</p188:cmLst>
</file>

<file path=ppt/comments/modernComment_111_3D0C77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51EBBE-E323-4C20-8143-4AD3505088F1}" authorId="{75B58903-7CEF-C4B6-6BDD-3E6957941575}" created="2022-09-08T19:15:28.660">
    <pc:sldMkLst xmlns:pc="http://schemas.microsoft.com/office/powerpoint/2013/main/command">
      <pc:docMk/>
      <pc:sldMk cId="789665955" sldId="269"/>
    </pc:sldMkLst>
    <p188:txBody>
      <a:bodyPr/>
      <a:lstStyle/>
      <a:p>
        <a:r>
          <a:rPr lang="es-MX"/>
          <a:t>ETL</a:t>
        </a:r>
      </a:p>
    </p188:txBody>
  </p188:cm>
</p188:cmLst>
</file>

<file path=ppt/comments/modernComment_113_F1D5F2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EE43E3-860A-4351-ADB6-1DF2FFA558EC}" authorId="{75B58903-7CEF-C4B6-6BDD-3E6957941575}" created="2022-09-08T19:24:34.069">
    <pc:sldMkLst xmlns:pc="http://schemas.microsoft.com/office/powerpoint/2013/main/command">
      <pc:docMk/>
      <pc:sldMk cId="4057330257" sldId="275"/>
    </pc:sldMkLst>
    <p188:txBody>
      <a:bodyPr/>
      <a:lstStyle/>
      <a:p>
        <a:r>
          <a:rPr lang="es-MX"/>
          <a:t>Machine Learning</a:t>
        </a:r>
      </a:p>
    </p188:txBody>
  </p188:cm>
</p188:cmLst>
</file>

<file path=ppt/comments/modernComment_116_98BFEF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CC338C-333F-4290-ADFB-F1EABD526954}" authorId="{75B58903-7CEF-C4B6-6BDD-3E6957941575}" created="2022-09-08T19:24:34.069">
    <pc:sldMkLst xmlns:pc="http://schemas.microsoft.com/office/powerpoint/2013/main/command">
      <pc:docMk/>
      <pc:sldMk cId="4057330257" sldId="275"/>
    </pc:sldMkLst>
    <p188:txBody>
      <a:bodyPr/>
      <a:lstStyle/>
      <a:p>
        <a:r>
          <a:rPr lang="es-MX"/>
          <a:t>Machine Learning</a:t>
        </a:r>
      </a:p>
    </p188:txBody>
  </p188:cm>
</p188:cmLst>
</file>

<file path=ppt/comments/modernComment_117_EE11CB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74C9BE-FF06-484A-978F-9BA4B70F827B}" authorId="{75B58903-7CEF-C4B6-6BDD-3E6957941575}" created="2022-09-08T19:24:34.069">
    <pc:sldMkLst xmlns:pc="http://schemas.microsoft.com/office/powerpoint/2013/main/command">
      <pc:docMk/>
      <pc:sldMk cId="4057330257" sldId="275"/>
    </pc:sldMkLst>
    <p188:txBody>
      <a:bodyPr/>
      <a:lstStyle/>
      <a:p>
        <a:r>
          <a:rPr lang="es-MX"/>
          <a:t>Machine Learning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1A10A-1329-EF2A-AC52-070CC50B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C053ED-CFD4-5310-4E68-03C4F4717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CE68A-3AB8-E821-6B03-4AAD25CF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56EA2-F901-88FB-EB22-AE06AC79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BF285-433D-71E4-F4DF-B60360BC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1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02F6-B4D9-23F7-7973-CE35C41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FDCF19-41BD-8D22-C946-3B549A3F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E0AAE-F8A5-B294-7FFD-A61C20D9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128B8-01C8-4B0F-BCBB-9F4EF7CE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9BDC6-8A65-DF55-C848-D1134178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8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F522E4-28FB-CDC9-AF80-845B44A56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DEAD0-94B0-F52A-289C-CB636F58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06120-FC33-A6EB-0AC5-732EBCC1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C45D-4C24-283A-D788-416322BD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F2367-B3E4-1A5D-898E-A8FAE52A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9008-BFED-7074-5FF3-62D16075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C07C8-B1DC-7967-1C93-B3216D83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D285E-62EC-6D00-CFD9-A4A061A6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5ED4-59D2-355C-CCD9-9C93CD68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3CA04-8F5B-1E3B-A71F-0923042F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9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D60C-A875-29F0-F3B9-25163BE7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33504-EC35-EF40-E65A-A00FE8E8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21321-5534-7309-56D7-C59AA706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8F36-3EEE-7237-E879-1164C5D9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F42A7-500F-42B7-A614-A11AEE4B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90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4492D-53F3-A063-C785-CB43BF2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ABFAA-C4AE-9A83-7401-068EAB7E8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58E8E-EA2B-0BDC-8462-B1D5C348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BE257-D461-47A6-B6E9-BCE2FD0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B7B05-7335-019F-0F4E-CF6C3A73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39612-B60C-B1EA-97D4-CC3075A3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1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0FA27-F92A-9356-E7FD-541EF014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E5F2C-6A62-88DA-4BE5-0B4AFAD6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23D60-04FE-F202-8FEC-2F41AB07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0F8E8E-775F-36B0-BFEE-7F905418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D8A9B7-AD09-25C6-1D9F-C90CB3BD6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47A747-34A3-28F6-9465-3476A5C7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832E4-99D5-C7B2-8F00-3498C895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CF3CAB-D2C7-3886-136D-4DEAC7D9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0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757D7-4840-A9A8-949A-83ECE4A1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E28963-646E-CE6C-F3C1-CD2C220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DA9871-7E31-AA5F-713A-F1262945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B2B5E-A207-766A-602B-65BC9CB4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6171A7-D514-D370-D1B4-CE80C68D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001A6C-BD1C-46F7-C31B-40CCD7F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318459-7A8C-D1B7-028F-D4D13CDA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90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425F9-AD6A-6CD6-1F02-E7F1158E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DE320-0CB4-C69E-EAD0-B42D345A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12A34-EC73-52A6-E5B0-512964B3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4EF9A-B73D-BC7F-15FA-03E86775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66B56-2052-9F18-BD40-7826DDBF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9E5889-E941-61DC-DC2E-203D65D2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0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328CD-AD15-225A-A33B-0EE7CD53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E950B7-B6FC-E303-261D-E6D5D828A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903620-978E-8E1A-6E91-3E9506E0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CF2E2-BB70-4BF5-5151-CCA5E8E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4029F6-EEB2-CC48-8740-1671FD9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9BDBF-D104-0905-3C67-EE18D72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5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3237D-0730-5C9B-3E1C-18BE7C04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C5757-761A-BB15-94F3-225E80B9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835B4-64EE-26EF-20AC-DBEB95327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6E5B-C093-4A3A-8F1D-45689AEC81E7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AEC1E-6E03-2BC8-2795-71C786EA5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B807B-D265-26E8-D7B0-FE240DD42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8230-0851-468D-94BE-C2199D88F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22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microsoft.com/office/2018/10/relationships/comments" Target="../comments/modernComment_10D_2F1158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0E_E5362D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microsoft.com/office/2018/10/relationships/comments" Target="../comments/modernComment_10F_F6C6BC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microsoft.com/office/2018/10/relationships/comments" Target="../comments/modernComment_110_CA81A9EA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svg"/><Relationship Id="rId10" Type="http://schemas.openxmlformats.org/officeDocument/2006/relationships/image" Target="../media/image41.svg"/><Relationship Id="rId19" Type="http://schemas.openxmlformats.org/officeDocument/2006/relationships/image" Target="../media/image50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11_3D0C77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13_F1D5F2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3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microsoft.com/office/2018/10/relationships/comments" Target="../comments/modernComment_116_98BFEF8D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18.png"/><Relationship Id="rId10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17_EE11CB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1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5DD477F8-037D-7799-BE36-952B905B03AA}"/>
              </a:ext>
            </a:extLst>
          </p:cNvPr>
          <p:cNvSpPr/>
          <p:nvPr/>
        </p:nvSpPr>
        <p:spPr>
          <a:xfrm>
            <a:off x="-313843" y="-771525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2E42EF-0A37-F521-95CF-8E97991CFF19}"/>
              </a:ext>
            </a:extLst>
          </p:cNvPr>
          <p:cNvSpPr txBox="1"/>
          <p:nvPr/>
        </p:nvSpPr>
        <p:spPr>
          <a:xfrm>
            <a:off x="1034742" y="139888"/>
            <a:ext cx="8463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6600" b="1" dirty="0">
                <a:solidFill>
                  <a:srgbClr val="184059"/>
                </a:solidFill>
                <a:latin typeface="Grandview" panose="020B0502040204020203" pitchFamily="34" charset="0"/>
              </a:rPr>
              <a:t>Equipo de Trabajo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63485E-DB97-2CF7-60D8-A83C79BD04A1}"/>
              </a:ext>
            </a:extLst>
          </p:cNvPr>
          <p:cNvGrpSpPr/>
          <p:nvPr/>
        </p:nvGrpSpPr>
        <p:grpSpPr>
          <a:xfrm>
            <a:off x="1717488" y="1347788"/>
            <a:ext cx="4726855" cy="1538176"/>
            <a:chOff x="1717488" y="1347788"/>
            <a:chExt cx="4726855" cy="1538176"/>
          </a:xfrm>
        </p:grpSpPr>
        <p:sp>
          <p:nvSpPr>
            <p:cNvPr id="22" name="Flecha: pentágono 21">
              <a:extLst>
                <a:ext uri="{FF2B5EF4-FFF2-40B4-BE49-F238E27FC236}">
                  <a16:creationId xmlns:a16="http://schemas.microsoft.com/office/drawing/2014/main" id="{74946381-0A93-DCE1-1A81-CBE142072AA3}"/>
                </a:ext>
              </a:extLst>
            </p:cNvPr>
            <p:cNvSpPr/>
            <p:nvPr/>
          </p:nvSpPr>
          <p:spPr>
            <a:xfrm>
              <a:off x="1717488" y="1347788"/>
              <a:ext cx="4726855" cy="1538176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4D2BD5E8-0AB8-CC7C-67D7-54C3C5FF3502}"/>
                </a:ext>
              </a:extLst>
            </p:cNvPr>
            <p:cNvSpPr txBox="1"/>
            <p:nvPr/>
          </p:nvSpPr>
          <p:spPr>
            <a:xfrm>
              <a:off x="2606558" y="1578265"/>
              <a:ext cx="326403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32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Alicia Musacchio</a:t>
              </a:r>
            </a:p>
            <a:p>
              <a:pPr algn="l"/>
              <a:r>
                <a:rPr lang="es-ES" sz="14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(Analista de datos)</a:t>
              </a:r>
            </a:p>
            <a:p>
              <a:pPr algn="l"/>
              <a:r>
                <a:rPr lang="es-ES" dirty="0">
                  <a:solidFill>
                    <a:schemeClr val="bg1"/>
                  </a:solidFill>
                  <a:latin typeface="Grandview" panose="020B0502040204020203" pitchFamily="34" charset="0"/>
                </a:rPr>
                <a:t>Visualización y Análisis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FC227BA-F6C2-0276-E6DD-CDF8181A2988}"/>
              </a:ext>
            </a:extLst>
          </p:cNvPr>
          <p:cNvGrpSpPr/>
          <p:nvPr/>
        </p:nvGrpSpPr>
        <p:grpSpPr>
          <a:xfrm>
            <a:off x="1717488" y="3168537"/>
            <a:ext cx="4726855" cy="1538176"/>
            <a:chOff x="1717488" y="3168537"/>
            <a:chExt cx="4726855" cy="1538176"/>
          </a:xfrm>
        </p:grpSpPr>
        <p:sp>
          <p:nvSpPr>
            <p:cNvPr id="42" name="Flecha: pentágono 41">
              <a:extLst>
                <a:ext uri="{FF2B5EF4-FFF2-40B4-BE49-F238E27FC236}">
                  <a16:creationId xmlns:a16="http://schemas.microsoft.com/office/drawing/2014/main" id="{23FEA6BA-08F4-F2FB-1AF5-05117A1CC093}"/>
                </a:ext>
              </a:extLst>
            </p:cNvPr>
            <p:cNvSpPr/>
            <p:nvPr/>
          </p:nvSpPr>
          <p:spPr>
            <a:xfrm>
              <a:off x="1717488" y="3168537"/>
              <a:ext cx="4726855" cy="1538176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EFDD2E87-62B0-87FD-2B1B-F205E25B8471}"/>
                </a:ext>
              </a:extLst>
            </p:cNvPr>
            <p:cNvSpPr txBox="1"/>
            <p:nvPr/>
          </p:nvSpPr>
          <p:spPr>
            <a:xfrm>
              <a:off x="2649155" y="3383625"/>
              <a:ext cx="29979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Gerardo Flores</a:t>
              </a:r>
              <a:endPara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endParaRPr>
            </a:p>
            <a:p>
              <a:pPr algn="l"/>
              <a:r>
                <a:rPr lang="es-ES" sz="14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(Científico de Datos)</a:t>
              </a:r>
            </a:p>
            <a:p>
              <a:pPr algn="l"/>
              <a:r>
                <a:rPr lang="es-MX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Validación de datos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C42CF-7888-FBA8-FE0A-BABEBC301B88}"/>
              </a:ext>
            </a:extLst>
          </p:cNvPr>
          <p:cNvGrpSpPr/>
          <p:nvPr/>
        </p:nvGrpSpPr>
        <p:grpSpPr>
          <a:xfrm>
            <a:off x="7334023" y="2258162"/>
            <a:ext cx="4726855" cy="1538176"/>
            <a:chOff x="7334023" y="2258162"/>
            <a:chExt cx="4726855" cy="1538176"/>
          </a:xfrm>
        </p:grpSpPr>
        <p:sp>
          <p:nvSpPr>
            <p:cNvPr id="46" name="Flecha: pentágono 45">
              <a:extLst>
                <a:ext uri="{FF2B5EF4-FFF2-40B4-BE49-F238E27FC236}">
                  <a16:creationId xmlns:a16="http://schemas.microsoft.com/office/drawing/2014/main" id="{8826627C-9A68-EDF1-6699-741044CC5F90}"/>
                </a:ext>
              </a:extLst>
            </p:cNvPr>
            <p:cNvSpPr/>
            <p:nvPr/>
          </p:nvSpPr>
          <p:spPr>
            <a:xfrm>
              <a:off x="7334023" y="2258162"/>
              <a:ext cx="4726855" cy="1538176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FEC7AEE6-1950-4C26-C9A4-659B93CE0FBA}"/>
                </a:ext>
              </a:extLst>
            </p:cNvPr>
            <p:cNvSpPr txBox="1"/>
            <p:nvPr/>
          </p:nvSpPr>
          <p:spPr>
            <a:xfrm>
              <a:off x="8223703" y="2485245"/>
              <a:ext cx="34868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32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Mauricio Vilar</a:t>
              </a:r>
            </a:p>
            <a:p>
              <a:pPr algn="l"/>
              <a:r>
                <a:rPr lang="es-ES" sz="14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(Ingeniero de Datos)</a:t>
              </a:r>
            </a:p>
            <a:p>
              <a:pPr algn="l"/>
              <a:r>
                <a:rPr lang="es-ES" dirty="0">
                  <a:solidFill>
                    <a:schemeClr val="bg1"/>
                  </a:solidFill>
                  <a:latin typeface="Grandview" panose="020B0502040204020203" pitchFamily="34" charset="0"/>
                </a:rPr>
                <a:t>Limpieza y adecuación de datos</a:t>
              </a:r>
              <a:endParaRPr lang="es-MX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D5B517C-21AA-098F-52DA-9EBE8512E8E2}"/>
              </a:ext>
            </a:extLst>
          </p:cNvPr>
          <p:cNvGrpSpPr/>
          <p:nvPr/>
        </p:nvGrpSpPr>
        <p:grpSpPr>
          <a:xfrm>
            <a:off x="1717487" y="4989287"/>
            <a:ext cx="4726855" cy="1538176"/>
            <a:chOff x="1717487" y="4989287"/>
            <a:chExt cx="4726855" cy="1538176"/>
          </a:xfrm>
        </p:grpSpPr>
        <p:sp>
          <p:nvSpPr>
            <p:cNvPr id="44" name="Flecha: pentágono 43">
              <a:extLst>
                <a:ext uri="{FF2B5EF4-FFF2-40B4-BE49-F238E27FC236}">
                  <a16:creationId xmlns:a16="http://schemas.microsoft.com/office/drawing/2014/main" id="{99B65E76-9623-681F-58DB-AC59683DA3F2}"/>
                </a:ext>
              </a:extLst>
            </p:cNvPr>
            <p:cNvSpPr/>
            <p:nvPr/>
          </p:nvSpPr>
          <p:spPr>
            <a:xfrm>
              <a:off x="1717487" y="4989287"/>
              <a:ext cx="4726855" cy="1538176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105C440-54F7-4B36-977B-2B30CA544AD8}"/>
                </a:ext>
              </a:extLst>
            </p:cNvPr>
            <p:cNvSpPr txBox="1"/>
            <p:nvPr/>
          </p:nvSpPr>
          <p:spPr>
            <a:xfrm>
              <a:off x="2601640" y="5204366"/>
              <a:ext cx="34996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28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Francisco Cervantes</a:t>
              </a:r>
            </a:p>
            <a:p>
              <a:pPr algn="l"/>
              <a:r>
                <a:rPr lang="es-ES" sz="14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(Ing. en Machine Learning)</a:t>
              </a:r>
            </a:p>
            <a:p>
              <a:pPr algn="l"/>
              <a:r>
                <a:rPr lang="es-MX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Presentación y proyecciones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1D3E62-1EF9-50F3-DD19-BFF6DF714F0F}"/>
              </a:ext>
            </a:extLst>
          </p:cNvPr>
          <p:cNvGrpSpPr/>
          <p:nvPr/>
        </p:nvGrpSpPr>
        <p:grpSpPr>
          <a:xfrm>
            <a:off x="7334022" y="4074041"/>
            <a:ext cx="4726855" cy="1538176"/>
            <a:chOff x="7334022" y="4074041"/>
            <a:chExt cx="4726855" cy="1538176"/>
          </a:xfrm>
        </p:grpSpPr>
        <p:sp>
          <p:nvSpPr>
            <p:cNvPr id="48" name="Flecha: pentágono 47">
              <a:extLst>
                <a:ext uri="{FF2B5EF4-FFF2-40B4-BE49-F238E27FC236}">
                  <a16:creationId xmlns:a16="http://schemas.microsoft.com/office/drawing/2014/main" id="{E081BBE6-F61D-3A26-ED16-EF35B7050C1B}"/>
                </a:ext>
              </a:extLst>
            </p:cNvPr>
            <p:cNvSpPr/>
            <p:nvPr/>
          </p:nvSpPr>
          <p:spPr>
            <a:xfrm>
              <a:off x="7334022" y="4074041"/>
              <a:ext cx="4726855" cy="1538176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332E8D8-CC66-058A-A4EA-B5656BFAA28E}"/>
                </a:ext>
              </a:extLst>
            </p:cNvPr>
            <p:cNvSpPr txBox="1"/>
            <p:nvPr/>
          </p:nvSpPr>
          <p:spPr>
            <a:xfrm>
              <a:off x="8223703" y="4304520"/>
              <a:ext cx="240322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32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Pablo Jalil</a:t>
              </a:r>
            </a:p>
            <a:p>
              <a:pPr algn="l"/>
              <a:r>
                <a:rPr lang="es-ES" sz="14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(Ingeniero de Datos)</a:t>
              </a:r>
            </a:p>
            <a:p>
              <a:pPr algn="l"/>
              <a:r>
                <a:rPr lang="es-ES" dirty="0">
                  <a:solidFill>
                    <a:schemeClr val="bg1"/>
                  </a:solidFill>
                  <a:latin typeface="Grandview" panose="020B0502040204020203" pitchFamily="34" charset="0"/>
                </a:rPr>
                <a:t>Estructura y Big Data</a:t>
              </a:r>
              <a:endParaRPr lang="es-MX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E722622-33F3-1B74-D413-AAAE131F36CF}"/>
              </a:ext>
            </a:extLst>
          </p:cNvPr>
          <p:cNvSpPr/>
          <p:nvPr/>
        </p:nvSpPr>
        <p:spPr>
          <a:xfrm>
            <a:off x="939208" y="4989277"/>
            <a:ext cx="778279" cy="153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79BA9A4-D55A-B8E1-44D0-F259045DC574}"/>
              </a:ext>
            </a:extLst>
          </p:cNvPr>
          <p:cNvSpPr/>
          <p:nvPr/>
        </p:nvSpPr>
        <p:spPr>
          <a:xfrm>
            <a:off x="6444343" y="4074042"/>
            <a:ext cx="890334" cy="153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D90ABE-68CC-9D6D-B3A9-925FF0511D15}"/>
              </a:ext>
            </a:extLst>
          </p:cNvPr>
          <p:cNvSpPr/>
          <p:nvPr/>
        </p:nvSpPr>
        <p:spPr>
          <a:xfrm>
            <a:off x="939208" y="1347785"/>
            <a:ext cx="778279" cy="153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0B0EBBC-B22D-88C1-1A4E-30D3DA49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42" y="1384300"/>
            <a:ext cx="1471364" cy="1465150"/>
          </a:xfrm>
          <a:prstGeom prst="ellipse">
            <a:avLst/>
          </a:prstGeom>
          <a:ln w="38100">
            <a:solidFill>
              <a:srgbClr val="184059"/>
            </a:solidFill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700D9-9681-C43D-AD87-75E786C6AEB3}"/>
              </a:ext>
            </a:extLst>
          </p:cNvPr>
          <p:cNvSpPr/>
          <p:nvPr/>
        </p:nvSpPr>
        <p:spPr>
          <a:xfrm>
            <a:off x="939208" y="3168533"/>
            <a:ext cx="778279" cy="153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9C77BAE-0C63-1CE7-2A8F-B20474EE6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9" t="1754" r="479" b="10299"/>
          <a:stretch/>
        </p:blipFill>
        <p:spPr>
          <a:xfrm>
            <a:off x="1034742" y="3205050"/>
            <a:ext cx="1471364" cy="1465150"/>
          </a:xfrm>
          <a:prstGeom prst="ellipse">
            <a:avLst/>
          </a:prstGeom>
          <a:ln w="38100">
            <a:solidFill>
              <a:srgbClr val="184059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24A6DE3-D94B-A027-6565-A5936F7C60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5" t="16233" r="3008" b="33173"/>
          <a:stretch/>
        </p:blipFill>
        <p:spPr>
          <a:xfrm>
            <a:off x="1034742" y="5025800"/>
            <a:ext cx="1471364" cy="1465150"/>
          </a:xfrm>
          <a:prstGeom prst="ellipse">
            <a:avLst/>
          </a:prstGeom>
          <a:ln w="38100">
            <a:solidFill>
              <a:srgbClr val="184059"/>
            </a:solidFill>
          </a:ln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3AE1384A-FC6F-FB62-48C9-01D325BAF55F}"/>
              </a:ext>
            </a:extLst>
          </p:cNvPr>
          <p:cNvSpPr/>
          <p:nvPr/>
        </p:nvSpPr>
        <p:spPr>
          <a:xfrm>
            <a:off x="6443689" y="2254767"/>
            <a:ext cx="890334" cy="153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5E36163-7EBF-C6F8-9983-5AAE774CC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95" t="14972" r="1130" b="16858"/>
          <a:stretch/>
        </p:blipFill>
        <p:spPr>
          <a:xfrm>
            <a:off x="6598341" y="2294675"/>
            <a:ext cx="1471364" cy="1465150"/>
          </a:xfrm>
          <a:prstGeom prst="ellipse">
            <a:avLst/>
          </a:prstGeom>
          <a:ln w="38100">
            <a:solidFill>
              <a:srgbClr val="184059"/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5AD29E2-7659-7927-3069-0429D76098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r="203"/>
          <a:stretch/>
        </p:blipFill>
        <p:spPr>
          <a:xfrm>
            <a:off x="6598341" y="4115425"/>
            <a:ext cx="1471364" cy="1465150"/>
          </a:xfrm>
          <a:prstGeom prst="ellipse">
            <a:avLst/>
          </a:prstGeom>
          <a:ln w="38100">
            <a:solidFill>
              <a:srgbClr val="184059"/>
            </a:solidFill>
          </a:ln>
        </p:spPr>
      </p:pic>
    </p:spTree>
    <p:extLst>
      <p:ext uri="{BB962C8B-B14F-4D97-AF65-F5344CB8AC3E}">
        <p14:creationId xmlns:p14="http://schemas.microsoft.com/office/powerpoint/2010/main" val="364688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B2E42EF-0A37-F521-95CF-8E97991CFF19}"/>
              </a:ext>
            </a:extLst>
          </p:cNvPr>
          <p:cNvSpPr txBox="1"/>
          <p:nvPr/>
        </p:nvSpPr>
        <p:spPr>
          <a:xfrm>
            <a:off x="1864191" y="58432"/>
            <a:ext cx="8463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¿Qué vamos a ver?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4AFD30-3BC6-9690-7A55-075EF04EBF54}"/>
              </a:ext>
            </a:extLst>
          </p:cNvPr>
          <p:cNvSpPr txBox="1"/>
          <p:nvPr/>
        </p:nvSpPr>
        <p:spPr>
          <a:xfrm>
            <a:off x="593381" y="1189240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KPI</a:t>
            </a:r>
            <a:r>
              <a:rPr lang="es-ES" sz="4800" b="1" dirty="0">
                <a:solidFill>
                  <a:srgbClr val="184059"/>
                </a:solidFill>
                <a:latin typeface="Grandview" panose="020B0502040204020203" pitchFamily="34" charset="0"/>
              </a:rPr>
              <a:t>’s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94BE69-3E25-3300-2295-8A6730EC5709}"/>
              </a:ext>
            </a:extLst>
          </p:cNvPr>
          <p:cNvSpPr txBox="1"/>
          <p:nvPr/>
        </p:nvSpPr>
        <p:spPr>
          <a:xfrm>
            <a:off x="593381" y="1945978"/>
            <a:ext cx="5612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Fuentes de datos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11A6E5-2845-55CC-9985-03346DAC27AC}"/>
              </a:ext>
            </a:extLst>
          </p:cNvPr>
          <p:cNvSpPr txBox="1"/>
          <p:nvPr/>
        </p:nvSpPr>
        <p:spPr>
          <a:xfrm>
            <a:off x="593381" y="2702716"/>
            <a:ext cx="6818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Tecnologías a Utilizar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F27FCE-A5AD-CB76-D20F-0A68E260CAA0}"/>
              </a:ext>
            </a:extLst>
          </p:cNvPr>
          <p:cNvSpPr txBox="1"/>
          <p:nvPr/>
        </p:nvSpPr>
        <p:spPr>
          <a:xfrm>
            <a:off x="593381" y="3459454"/>
            <a:ext cx="3119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Pipeline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9F902A0-E366-CE9C-1504-A4501F1814CB}"/>
              </a:ext>
            </a:extLst>
          </p:cNvPr>
          <p:cNvSpPr txBox="1"/>
          <p:nvPr/>
        </p:nvSpPr>
        <p:spPr>
          <a:xfrm>
            <a:off x="593381" y="4216192"/>
            <a:ext cx="1912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ETL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E792A6E-6D10-E3F6-46BE-F45AA53EF7DF}"/>
              </a:ext>
            </a:extLst>
          </p:cNvPr>
          <p:cNvSpPr txBox="1"/>
          <p:nvPr/>
        </p:nvSpPr>
        <p:spPr>
          <a:xfrm>
            <a:off x="593381" y="4972930"/>
            <a:ext cx="5804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Machine Learning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FDA04A-A37C-231B-55D3-6BAD4810E1D6}"/>
              </a:ext>
            </a:extLst>
          </p:cNvPr>
          <p:cNvSpPr txBox="1"/>
          <p:nvPr/>
        </p:nvSpPr>
        <p:spPr>
          <a:xfrm>
            <a:off x="593381" y="5729669"/>
            <a:ext cx="681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48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Dashboard (Análisis)</a:t>
            </a:r>
            <a:endParaRPr lang="es-MX" sz="48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018F933-8663-A90F-87AE-C76FE9720F51}"/>
              </a:ext>
            </a:extLst>
          </p:cNvPr>
          <p:cNvGrpSpPr/>
          <p:nvPr/>
        </p:nvGrpSpPr>
        <p:grpSpPr>
          <a:xfrm>
            <a:off x="3329983" y="1229020"/>
            <a:ext cx="1300813" cy="755019"/>
            <a:chOff x="6943735" y="3535432"/>
            <a:chExt cx="1300813" cy="755019"/>
          </a:xfrm>
        </p:grpSpPr>
        <p:sp>
          <p:nvSpPr>
            <p:cNvPr id="35" name="Flecha: pentágono 34">
              <a:extLst>
                <a:ext uri="{FF2B5EF4-FFF2-40B4-BE49-F238E27FC236}">
                  <a16:creationId xmlns:a16="http://schemas.microsoft.com/office/drawing/2014/main" id="{CF4BE99E-3D03-F828-489E-F2920C0A6C12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482FD86-9658-A019-B4A6-4D8581ABB6D1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F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1BB65DC1-FFB9-69E0-CE6A-B9CEFDB01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" b="211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FF7D730-05FB-C27F-EF8A-C2E436C212F0}"/>
              </a:ext>
            </a:extLst>
          </p:cNvPr>
          <p:cNvGrpSpPr/>
          <p:nvPr/>
        </p:nvGrpSpPr>
        <p:grpSpPr>
          <a:xfrm>
            <a:off x="6252227" y="1979781"/>
            <a:ext cx="1300813" cy="755019"/>
            <a:chOff x="6943735" y="3535432"/>
            <a:chExt cx="1300813" cy="755019"/>
          </a:xfrm>
        </p:grpSpPr>
        <p:sp>
          <p:nvSpPr>
            <p:cNvPr id="43" name="Flecha: pentágono 42">
              <a:extLst>
                <a:ext uri="{FF2B5EF4-FFF2-40B4-BE49-F238E27FC236}">
                  <a16:creationId xmlns:a16="http://schemas.microsoft.com/office/drawing/2014/main" id="{FA6B4D73-6BBE-FEC0-114E-DA7200B10F39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80315C4-C94E-44A3-19F2-D09994C59FEB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F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2A257170-12D7-2CDC-179E-ADAD4B7C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" b="211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B0D0CB9-DC6E-47B3-4809-B05F9767C33F}"/>
              </a:ext>
            </a:extLst>
          </p:cNvPr>
          <p:cNvGrpSpPr/>
          <p:nvPr/>
        </p:nvGrpSpPr>
        <p:grpSpPr>
          <a:xfrm>
            <a:off x="7494598" y="2781803"/>
            <a:ext cx="1300813" cy="755019"/>
            <a:chOff x="6943735" y="3535432"/>
            <a:chExt cx="1300813" cy="755019"/>
          </a:xfrm>
        </p:grpSpPr>
        <p:sp>
          <p:nvSpPr>
            <p:cNvPr id="50" name="Flecha: pentágono 49">
              <a:extLst>
                <a:ext uri="{FF2B5EF4-FFF2-40B4-BE49-F238E27FC236}">
                  <a16:creationId xmlns:a16="http://schemas.microsoft.com/office/drawing/2014/main" id="{AD49362D-E5C2-A501-3931-32DC6789DB3F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AC68DC9-E341-9C8E-1F0B-F8B92DBFDCCD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M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D774AB4B-E62F-E97C-0337-48C15026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" b="16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130584E2-1C64-05C4-E74A-97A8D663F1DD}"/>
              </a:ext>
            </a:extLst>
          </p:cNvPr>
          <p:cNvGrpSpPr/>
          <p:nvPr/>
        </p:nvGrpSpPr>
        <p:grpSpPr>
          <a:xfrm>
            <a:off x="3789198" y="3542592"/>
            <a:ext cx="1300813" cy="755019"/>
            <a:chOff x="6943735" y="3535432"/>
            <a:chExt cx="1300813" cy="755019"/>
          </a:xfrm>
        </p:grpSpPr>
        <p:sp>
          <p:nvSpPr>
            <p:cNvPr id="54" name="Flecha: pentágono 53">
              <a:extLst>
                <a:ext uri="{FF2B5EF4-FFF2-40B4-BE49-F238E27FC236}">
                  <a16:creationId xmlns:a16="http://schemas.microsoft.com/office/drawing/2014/main" id="{E650C96E-5765-773A-54A7-B675F0303E2A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C340518A-8F2B-F8F1-1CA1-ECC35160293E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M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1A9534BD-E201-F64D-56A1-70D29C42B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" b="16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1F852C4-590A-9C41-FD3B-B6AD6920EEE9}"/>
              </a:ext>
            </a:extLst>
          </p:cNvPr>
          <p:cNvGrpSpPr/>
          <p:nvPr/>
        </p:nvGrpSpPr>
        <p:grpSpPr>
          <a:xfrm>
            <a:off x="2666222" y="4254180"/>
            <a:ext cx="1300813" cy="755019"/>
            <a:chOff x="6943735" y="3535432"/>
            <a:chExt cx="1300813" cy="755019"/>
          </a:xfrm>
        </p:grpSpPr>
        <p:sp>
          <p:nvSpPr>
            <p:cNvPr id="58" name="Flecha: pentágono 57">
              <a:extLst>
                <a:ext uri="{FF2B5EF4-FFF2-40B4-BE49-F238E27FC236}">
                  <a16:creationId xmlns:a16="http://schemas.microsoft.com/office/drawing/2014/main" id="{F40670DD-CE32-D204-346F-8F2F174D545B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77807471-7A1A-4374-3012-1C5C19A5B3B1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M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0B1569E-8FCD-03C6-655C-46EC049B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" b="16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4AC6B8B-A52F-9059-5A27-3D461CA78300}"/>
              </a:ext>
            </a:extLst>
          </p:cNvPr>
          <p:cNvGrpSpPr/>
          <p:nvPr/>
        </p:nvGrpSpPr>
        <p:grpSpPr>
          <a:xfrm>
            <a:off x="6464111" y="5070001"/>
            <a:ext cx="1300813" cy="755019"/>
            <a:chOff x="6943735" y="3535432"/>
            <a:chExt cx="1300813" cy="755019"/>
          </a:xfrm>
        </p:grpSpPr>
        <p:sp>
          <p:nvSpPr>
            <p:cNvPr id="62" name="Flecha: pentágono 61">
              <a:extLst>
                <a:ext uri="{FF2B5EF4-FFF2-40B4-BE49-F238E27FC236}">
                  <a16:creationId xmlns:a16="http://schemas.microsoft.com/office/drawing/2014/main" id="{C6AA91B5-8AB3-9741-F23C-E1CFD3C00221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D6A717E-84DD-AE25-A7C6-1B86BA7E11FA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dirty="0">
                  <a:solidFill>
                    <a:schemeClr val="bg1"/>
                  </a:solidFill>
                  <a:latin typeface="Grandview" panose="020B0502040204020203" pitchFamily="34" charset="0"/>
                </a:rPr>
                <a:t>G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ECB1CD89-3138-14E0-2FCA-7C97E539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" b="15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1390FDAE-8221-A2E7-C394-E8033D7F3414}"/>
              </a:ext>
            </a:extLst>
          </p:cNvPr>
          <p:cNvGrpSpPr/>
          <p:nvPr/>
        </p:nvGrpSpPr>
        <p:grpSpPr>
          <a:xfrm>
            <a:off x="7283505" y="5839638"/>
            <a:ext cx="1300813" cy="755019"/>
            <a:chOff x="6943735" y="3535432"/>
            <a:chExt cx="1300813" cy="755019"/>
          </a:xfrm>
        </p:grpSpPr>
        <p:sp>
          <p:nvSpPr>
            <p:cNvPr id="66" name="Flecha: pentágono 65">
              <a:extLst>
                <a:ext uri="{FF2B5EF4-FFF2-40B4-BE49-F238E27FC236}">
                  <a16:creationId xmlns:a16="http://schemas.microsoft.com/office/drawing/2014/main" id="{24316C94-DD4E-0FFB-EF03-29B2AF56D0EC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17424AD1-F104-AA16-5152-DE29803A237F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A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20C6E2E3-AC55-30D2-F8BD-D2D8CE0C9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50B22AFD-2228-3EDF-4CAE-19C85BE36B2F}"/>
              </a:ext>
            </a:extLst>
          </p:cNvPr>
          <p:cNvSpPr/>
          <p:nvPr/>
        </p:nvSpPr>
        <p:spPr>
          <a:xfrm>
            <a:off x="11257826" y="-70948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D4BAE76-057A-0A5E-3C54-9B33C5FAE64D}"/>
              </a:ext>
            </a:extLst>
          </p:cNvPr>
          <p:cNvGrpSpPr/>
          <p:nvPr/>
        </p:nvGrpSpPr>
        <p:grpSpPr>
          <a:xfrm>
            <a:off x="8755027" y="5827436"/>
            <a:ext cx="1300813" cy="755019"/>
            <a:chOff x="6943735" y="3535432"/>
            <a:chExt cx="1300813" cy="755019"/>
          </a:xfrm>
        </p:grpSpPr>
        <p:sp>
          <p:nvSpPr>
            <p:cNvPr id="71" name="Flecha: pentágono 70">
              <a:extLst>
                <a:ext uri="{FF2B5EF4-FFF2-40B4-BE49-F238E27FC236}">
                  <a16:creationId xmlns:a16="http://schemas.microsoft.com/office/drawing/2014/main" id="{3A081ACF-F0E1-123F-B90E-F2ABD7022AB7}"/>
                </a:ext>
              </a:extLst>
            </p:cNvPr>
            <p:cNvSpPr/>
            <p:nvPr/>
          </p:nvSpPr>
          <p:spPr>
            <a:xfrm>
              <a:off x="7281711" y="3535432"/>
              <a:ext cx="962837" cy="755019"/>
            </a:xfrm>
            <a:prstGeom prst="homePlate">
              <a:avLst>
                <a:gd name="adj" fmla="val 37324"/>
              </a:avLst>
            </a:prstGeom>
            <a:solidFill>
              <a:srgbClr val="184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s-ES" dirty="0"/>
              </a:br>
              <a:endParaRPr lang="es-MX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EFDE2ED7-BC50-89A8-4B42-69F07B38FFEC}"/>
                </a:ext>
              </a:extLst>
            </p:cNvPr>
            <p:cNvSpPr txBox="1"/>
            <p:nvPr/>
          </p:nvSpPr>
          <p:spPr>
            <a:xfrm>
              <a:off x="7558696" y="3620553"/>
              <a:ext cx="494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3200" i="0" u="none" strike="noStrike" dirty="0">
                  <a:solidFill>
                    <a:schemeClr val="bg1"/>
                  </a:solidFill>
                  <a:effectLst/>
                  <a:latin typeface="Grandview" panose="020B0502040204020203" pitchFamily="34" charset="0"/>
                </a:rPr>
                <a:t>P</a:t>
              </a:r>
              <a:endParaRPr lang="es-ES" dirty="0">
                <a:solidFill>
                  <a:schemeClr val="bg1"/>
                </a:solidFill>
                <a:latin typeface="Grandview" panose="020B0502040204020203" pitchFamily="34" charset="0"/>
              </a:endParaRPr>
            </a:p>
          </p:txBody>
        </p:sp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9ADB2EDD-427E-8849-E76F-82CCB926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" r="180"/>
            <a:stretch/>
          </p:blipFill>
          <p:spPr>
            <a:xfrm>
              <a:off x="6943735" y="3576392"/>
              <a:ext cx="675952" cy="673096"/>
            </a:xfrm>
            <a:prstGeom prst="ellipse">
              <a:avLst/>
            </a:prstGeom>
            <a:ln w="38100">
              <a:solidFill>
                <a:srgbClr val="184059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22276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8" grpId="0"/>
      <p:bldP spid="23" grpId="0"/>
      <p:bldP spid="27" grpId="0"/>
      <p:bldP spid="31" grpId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8912690-D6BC-C6C8-B661-25532946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49" y="231599"/>
            <a:ext cx="8355686" cy="1180182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D34FF9-BCEA-920F-C8E9-E5F1C4D96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9" y="231599"/>
            <a:ext cx="1180182" cy="1180182"/>
          </a:xfrm>
          <a:prstGeom prst="rect">
            <a:avLst/>
          </a:prstGeom>
        </p:spPr>
      </p:pic>
      <p:pic>
        <p:nvPicPr>
          <p:cNvPr id="7" name="Imagen 6" descr="Imagen que contiene cuarto, casa de juegos, dibujo&#10;&#10;Descripción generada automáticamente">
            <a:extLst>
              <a:ext uri="{FF2B5EF4-FFF2-40B4-BE49-F238E27FC236}">
                <a16:creationId xmlns:a16="http://schemas.microsoft.com/office/drawing/2014/main" id="{5585044E-7979-5A33-ACCA-606CA52F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9" y="1539290"/>
            <a:ext cx="1180182" cy="11801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BCFBBAB3-B64E-296E-FF57-20BF08B1A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9" y="2841600"/>
            <a:ext cx="1180182" cy="118018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6116B9A-72AB-65F6-693A-37B159BF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" y="4143910"/>
            <a:ext cx="1180182" cy="1180182"/>
          </a:xfrm>
          <a:prstGeom prst="rect">
            <a:avLst/>
          </a:prstGeom>
        </p:spPr>
      </p:pic>
      <p:pic>
        <p:nvPicPr>
          <p:cNvPr id="13" name="Imagen 12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0C993533-3AE2-7950-ED15-63397FF9B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9" y="5446220"/>
            <a:ext cx="1180182" cy="1180182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B4D91D52-910F-8AB6-5A3F-6D90BF842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0" y="1539290"/>
            <a:ext cx="8355686" cy="1180182"/>
          </a:xfrm>
          <a:prstGeom prst="rect">
            <a:avLst/>
          </a:prstGeom>
        </p:spPr>
      </p:pic>
      <p:pic>
        <p:nvPicPr>
          <p:cNvPr id="20" name="Imagen 19" descr="Texto&#10;&#10;Descripción generada automáticamente">
            <a:extLst>
              <a:ext uri="{FF2B5EF4-FFF2-40B4-BE49-F238E27FC236}">
                <a16:creationId xmlns:a16="http://schemas.microsoft.com/office/drawing/2014/main" id="{47F6A2D6-350F-0808-8CB4-5A54089BB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0" y="2841600"/>
            <a:ext cx="8355686" cy="1180182"/>
          </a:xfrm>
          <a:prstGeom prst="rect">
            <a:avLst/>
          </a:prstGeom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5C70ECED-B125-91DE-CDE0-00143DA4D8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0" y="4138529"/>
            <a:ext cx="8355686" cy="1180182"/>
          </a:xfrm>
          <a:prstGeom prst="rect">
            <a:avLst/>
          </a:prstGeom>
        </p:spPr>
      </p:pic>
      <p:pic>
        <p:nvPicPr>
          <p:cNvPr id="24" name="Imagen 23" descr="Texto&#10;&#10;Descripción generada automáticamente">
            <a:extLst>
              <a:ext uri="{FF2B5EF4-FFF2-40B4-BE49-F238E27FC236}">
                <a16:creationId xmlns:a16="http://schemas.microsoft.com/office/drawing/2014/main" id="{A36F9A5D-C683-A0A8-7032-02BBFCA35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50" y="5435458"/>
            <a:ext cx="8355686" cy="1180182"/>
          </a:xfrm>
          <a:prstGeom prst="rect">
            <a:avLst/>
          </a:prstGeom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7953CA39-BDA2-5A94-34C6-D523CB6BE4AB}"/>
              </a:ext>
            </a:extLst>
          </p:cNvPr>
          <p:cNvSpPr/>
          <p:nvPr/>
        </p:nvSpPr>
        <p:spPr>
          <a:xfrm>
            <a:off x="11247666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66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1.875E-6 0.10301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2AE46C-B825-0195-1312-73AD3238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66" y="1476739"/>
            <a:ext cx="20570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BD89F1-955C-5335-8F86-7EF1849C38B7}"/>
              </a:ext>
            </a:extLst>
          </p:cNvPr>
          <p:cNvSpPr txBox="1"/>
          <p:nvPr/>
        </p:nvSpPr>
        <p:spPr>
          <a:xfrm>
            <a:off x="4013200" y="58432"/>
            <a:ext cx="355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Fuentes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pic>
        <p:nvPicPr>
          <p:cNvPr id="2052" name="Picture 4" descr="Banco Mundial en America Latina y el Caribe - YouTube">
            <a:extLst>
              <a:ext uri="{FF2B5EF4-FFF2-40B4-BE49-F238E27FC236}">
                <a16:creationId xmlns:a16="http://schemas.microsoft.com/office/drawing/2014/main" id="{3AAF7D1C-B94E-6ADE-3837-C8F689A7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77" y="1309099"/>
            <a:ext cx="1849120" cy="18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EA163F-7022-E5B1-4F5D-2D3328D4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560" y="3429000"/>
            <a:ext cx="2142154" cy="27657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2D4F64-D8A0-3F04-CE18-9BBE0355A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641" y="3943191"/>
            <a:ext cx="2381250" cy="2047875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E88098F9-D0E4-8F5A-DF49-913E390B58B9}"/>
              </a:ext>
            </a:extLst>
          </p:cNvPr>
          <p:cNvSpPr/>
          <p:nvPr/>
        </p:nvSpPr>
        <p:spPr>
          <a:xfrm>
            <a:off x="11247666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53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9A5CCB-20E1-772A-67C7-1355D2CD5798}"/>
              </a:ext>
            </a:extLst>
          </p:cNvPr>
          <p:cNvSpPr txBox="1"/>
          <p:nvPr/>
        </p:nvSpPr>
        <p:spPr>
          <a:xfrm>
            <a:off x="3200400" y="58432"/>
            <a:ext cx="5506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Tecnologías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64F441-0CB2-A6F6-F8A0-E953E4A83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20" y="1476477"/>
            <a:ext cx="1952523" cy="1952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1860E6C-04D1-9EAE-E579-0762F3AC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97" y="1825722"/>
            <a:ext cx="2198086" cy="12069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DAB7D8-CC39-FE3B-B677-3E4565F1F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52" y="1644872"/>
            <a:ext cx="1616488" cy="1616488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65B7EDB-0373-EE75-FE20-888133D60417}"/>
              </a:ext>
            </a:extLst>
          </p:cNvPr>
          <p:cNvGrpSpPr/>
          <p:nvPr/>
        </p:nvGrpSpPr>
        <p:grpSpPr>
          <a:xfrm>
            <a:off x="5104352" y="3825342"/>
            <a:ext cx="4606214" cy="1801860"/>
            <a:chOff x="4565872" y="3825342"/>
            <a:chExt cx="4606214" cy="180186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13D38F6-3A04-BC81-8F33-8EC372C69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2158" y="3825342"/>
              <a:ext cx="1509928" cy="1495478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3F147F3F-59BD-F9BF-B455-859F7888D421}"/>
                </a:ext>
              </a:extLst>
            </p:cNvPr>
            <p:cNvGrpSpPr/>
            <p:nvPr/>
          </p:nvGrpSpPr>
          <p:grpSpPr>
            <a:xfrm>
              <a:off x="4565872" y="3926307"/>
              <a:ext cx="2186994" cy="1700895"/>
              <a:chOff x="3292185" y="4135292"/>
              <a:chExt cx="2186994" cy="1700895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AC453C10-520A-D022-45EC-FB3AC8CFC0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25" t="26323" r="26386" b="26058"/>
              <a:stretch/>
            </p:blipFill>
            <p:spPr>
              <a:xfrm>
                <a:off x="3292185" y="4135292"/>
                <a:ext cx="1350226" cy="133702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7FEC27ED-6D01-C5E1-BBAB-78E78EE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765" y="4806395"/>
                <a:ext cx="962414" cy="1029792"/>
              </a:xfrm>
              <a:prstGeom prst="rect">
                <a:avLst/>
              </a:prstGeom>
            </p:spPr>
          </p:pic>
        </p:grpSp>
      </p:grpSp>
      <p:pic>
        <p:nvPicPr>
          <p:cNvPr id="5122" name="Picture 2" descr="Github para Data Science">
            <a:extLst>
              <a:ext uri="{FF2B5EF4-FFF2-40B4-BE49-F238E27FC236}">
                <a16:creationId xmlns:a16="http://schemas.microsoft.com/office/drawing/2014/main" id="{95534298-90AA-1F37-20C7-44471F32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32" y="3738419"/>
            <a:ext cx="1643104" cy="16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86352F5-0556-E8F5-CF57-4E13DF581362}"/>
              </a:ext>
            </a:extLst>
          </p:cNvPr>
          <p:cNvSpPr/>
          <p:nvPr/>
        </p:nvSpPr>
        <p:spPr>
          <a:xfrm>
            <a:off x="-310777" y="-61842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1954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B0400E7-CE1F-0CDC-55D9-BAA987F966B5}"/>
              </a:ext>
            </a:extLst>
          </p:cNvPr>
          <p:cNvGrpSpPr/>
          <p:nvPr/>
        </p:nvGrpSpPr>
        <p:grpSpPr>
          <a:xfrm>
            <a:off x="1104298" y="2236216"/>
            <a:ext cx="945067" cy="994910"/>
            <a:chOff x="932594" y="2002536"/>
            <a:chExt cx="945067" cy="994910"/>
          </a:xfrm>
        </p:grpSpPr>
        <p:pic>
          <p:nvPicPr>
            <p:cNvPr id="3" name="Gráfico 2" descr="Nube con relleno sólido">
              <a:extLst>
                <a:ext uri="{FF2B5EF4-FFF2-40B4-BE49-F238E27FC236}">
                  <a16:creationId xmlns:a16="http://schemas.microsoft.com/office/drawing/2014/main" id="{F87CAC33-D691-163B-4FAD-F2082510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7928" y="2002536"/>
              <a:ext cx="914400" cy="9144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1ED0355-8E4B-D809-3EDC-F5EB94113FBD}"/>
                </a:ext>
              </a:extLst>
            </p:cNvPr>
            <p:cNvSpPr txBox="1"/>
            <p:nvPr/>
          </p:nvSpPr>
          <p:spPr>
            <a:xfrm>
              <a:off x="932594" y="2628114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184059"/>
                  </a:solidFill>
                </a:rPr>
                <a:t>Internet</a:t>
              </a:r>
              <a:endParaRPr lang="es-MX" dirty="0">
                <a:solidFill>
                  <a:srgbClr val="184059"/>
                </a:solidFill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A6A7341-763D-33C1-FD4A-0808F50BE86B}"/>
              </a:ext>
            </a:extLst>
          </p:cNvPr>
          <p:cNvGrpSpPr/>
          <p:nvPr/>
        </p:nvGrpSpPr>
        <p:grpSpPr>
          <a:xfrm>
            <a:off x="1104298" y="3856704"/>
            <a:ext cx="914400" cy="1174742"/>
            <a:chOff x="963261" y="3524226"/>
            <a:chExt cx="914400" cy="1174742"/>
          </a:xfrm>
        </p:grpSpPr>
        <p:pic>
          <p:nvPicPr>
            <p:cNvPr id="6" name="Gráfico 5" descr="Documento con relleno sólido">
              <a:extLst>
                <a:ext uri="{FF2B5EF4-FFF2-40B4-BE49-F238E27FC236}">
                  <a16:creationId xmlns:a16="http://schemas.microsoft.com/office/drawing/2014/main" id="{B8AFB7A3-FE07-C8DE-29DF-7EEA70574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3261" y="3524226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3B4DED6-1CD1-A20C-85E9-1270E463F411}"/>
                </a:ext>
              </a:extLst>
            </p:cNvPr>
            <p:cNvSpPr txBox="1"/>
            <p:nvPr/>
          </p:nvSpPr>
          <p:spPr>
            <a:xfrm>
              <a:off x="1148591" y="4329636"/>
              <a:ext cx="543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184059"/>
                  </a:solidFill>
                </a:rPr>
                <a:t>CSV</a:t>
              </a:r>
              <a:endParaRPr lang="es-MX" dirty="0">
                <a:solidFill>
                  <a:srgbClr val="184059"/>
                </a:solidFill>
              </a:endParaRPr>
            </a:p>
          </p:txBody>
        </p:sp>
      </p:grpSp>
      <p:sp>
        <p:nvSpPr>
          <p:cNvPr id="8" name="Cerrar corchete 7">
            <a:extLst>
              <a:ext uri="{FF2B5EF4-FFF2-40B4-BE49-F238E27FC236}">
                <a16:creationId xmlns:a16="http://schemas.microsoft.com/office/drawing/2014/main" id="{E2A3D60C-0839-7DD6-9325-65145160B0FA}"/>
              </a:ext>
            </a:extLst>
          </p:cNvPr>
          <p:cNvSpPr/>
          <p:nvPr/>
        </p:nvSpPr>
        <p:spPr>
          <a:xfrm>
            <a:off x="1833368" y="1623568"/>
            <a:ext cx="612126" cy="3927348"/>
          </a:xfrm>
          <a:prstGeom prst="rightBracket">
            <a:avLst>
              <a:gd name="adj" fmla="val 8362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3651B2-1C31-E245-B819-3A6FE4204D58}"/>
              </a:ext>
            </a:extLst>
          </p:cNvPr>
          <p:cNvSpPr/>
          <p:nvPr/>
        </p:nvSpPr>
        <p:spPr>
          <a:xfrm>
            <a:off x="2924048" y="1623568"/>
            <a:ext cx="6355080" cy="392734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F827F4-A0CE-E43A-5B4C-C364BD6AD7A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2445494" y="3587242"/>
            <a:ext cx="4785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45104FD8-3BD8-8A32-8772-2F40CDC80DEB}"/>
              </a:ext>
            </a:extLst>
          </p:cNvPr>
          <p:cNvSpPr/>
          <p:nvPr/>
        </p:nvSpPr>
        <p:spPr>
          <a:xfrm flipH="1">
            <a:off x="9789340" y="1623568"/>
            <a:ext cx="572538" cy="3927348"/>
          </a:xfrm>
          <a:prstGeom prst="rightBracket">
            <a:avLst>
              <a:gd name="adj" fmla="val 8362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7E6DE43-D032-F832-07E1-2C73979499EB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9279128" y="3587242"/>
            <a:ext cx="51021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7264D8A-AFFC-773C-3AD8-E1B7FF5D59FA}"/>
              </a:ext>
            </a:extLst>
          </p:cNvPr>
          <p:cNvGrpSpPr/>
          <p:nvPr/>
        </p:nvGrpSpPr>
        <p:grpSpPr>
          <a:xfrm>
            <a:off x="2122447" y="2294515"/>
            <a:ext cx="1709132" cy="2655354"/>
            <a:chOff x="2977201" y="2175994"/>
            <a:chExt cx="1709132" cy="2655354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82A6161-31EC-435A-B27D-E62CAA8F0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77201" y="2175994"/>
              <a:ext cx="1709132" cy="1213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G QUERY – Interpolados">
              <a:extLst>
                <a:ext uri="{FF2B5EF4-FFF2-40B4-BE49-F238E27FC236}">
                  <a16:creationId xmlns:a16="http://schemas.microsoft.com/office/drawing/2014/main" id="{E35E6ABB-38A2-EC52-DABD-FFBBD27AB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254" y="3442322"/>
              <a:ext cx="1389026" cy="138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4" descr="BIG QUERY – Interpolados">
            <a:extLst>
              <a:ext uri="{FF2B5EF4-FFF2-40B4-BE49-F238E27FC236}">
                <a16:creationId xmlns:a16="http://schemas.microsoft.com/office/drawing/2014/main" id="{6891F470-69D4-2302-C896-2EAAAD33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41" y="1461038"/>
            <a:ext cx="1986600" cy="19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D00F276A-67C3-DBF9-4C40-D1D142936D6F}"/>
              </a:ext>
            </a:extLst>
          </p:cNvPr>
          <p:cNvGrpSpPr/>
          <p:nvPr/>
        </p:nvGrpSpPr>
        <p:grpSpPr>
          <a:xfrm>
            <a:off x="5090544" y="2658810"/>
            <a:ext cx="1856864" cy="1856864"/>
            <a:chOff x="4836544" y="2658810"/>
            <a:chExt cx="1856864" cy="1856864"/>
          </a:xfrm>
        </p:grpSpPr>
        <p:pic>
          <p:nvPicPr>
            <p:cNvPr id="18" name="Gráfico 17" descr="Flecha: recto con relleno sólido">
              <a:extLst>
                <a:ext uri="{FF2B5EF4-FFF2-40B4-BE49-F238E27FC236}">
                  <a16:creationId xmlns:a16="http://schemas.microsoft.com/office/drawing/2014/main" id="{7D0895ED-D0A3-C153-F200-B70F986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4836544" y="2658810"/>
              <a:ext cx="1856864" cy="1856864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C1DF907-7979-0C84-FE55-F0109DA92E7B}"/>
                </a:ext>
              </a:extLst>
            </p:cNvPr>
            <p:cNvSpPr txBox="1"/>
            <p:nvPr/>
          </p:nvSpPr>
          <p:spPr>
            <a:xfrm>
              <a:off x="5348033" y="2775712"/>
              <a:ext cx="833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>
                  <a:solidFill>
                    <a:srgbClr val="184059"/>
                  </a:solidFill>
                </a:rPr>
                <a:t>ETL</a:t>
              </a:r>
              <a:endParaRPr lang="es-MX" sz="3600" b="1" dirty="0">
                <a:solidFill>
                  <a:srgbClr val="184059"/>
                </a:solidFill>
              </a:endParaRPr>
            </a:p>
          </p:txBody>
        </p:sp>
      </p:grpSp>
      <p:pic>
        <p:nvPicPr>
          <p:cNvPr id="20" name="Picture 2" descr="python logo - DevAcademy España">
            <a:extLst>
              <a:ext uri="{FF2B5EF4-FFF2-40B4-BE49-F238E27FC236}">
                <a16:creationId xmlns:a16="http://schemas.microsoft.com/office/drawing/2014/main" id="{35ECFC3C-9BCB-72DA-B7F4-8FD15590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4" y="1879336"/>
            <a:ext cx="713760" cy="7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D0C07EF-EABC-DA13-E1F1-AE2E51595D5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807" t="36017" r="25452" b="36008"/>
          <a:stretch/>
        </p:blipFill>
        <p:spPr>
          <a:xfrm>
            <a:off x="3874000" y="236331"/>
            <a:ext cx="4155123" cy="863354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76DC0C9-B89B-5EEC-AF6C-3B3174347C50}"/>
              </a:ext>
            </a:extLst>
          </p:cNvPr>
          <p:cNvGrpSpPr/>
          <p:nvPr/>
        </p:nvGrpSpPr>
        <p:grpSpPr>
          <a:xfrm>
            <a:off x="7926215" y="1879336"/>
            <a:ext cx="1889556" cy="3424552"/>
            <a:chOff x="9741081" y="1809880"/>
            <a:chExt cx="1889556" cy="3424552"/>
          </a:xfrm>
        </p:grpSpPr>
        <p:pic>
          <p:nvPicPr>
            <p:cNvPr id="23" name="Picture 10" descr="Jobs at Streamlit - Otta - The only job search that does you justice">
              <a:extLst>
                <a:ext uri="{FF2B5EF4-FFF2-40B4-BE49-F238E27FC236}">
                  <a16:creationId xmlns:a16="http://schemas.microsoft.com/office/drawing/2014/main" id="{DF87E063-349F-8808-6774-E16F34EE4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480" y="1809880"/>
              <a:ext cx="1352304" cy="64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6A7D3F6-E428-8E0C-5A02-EAA7E2DC4BD6}"/>
                </a:ext>
              </a:extLst>
            </p:cNvPr>
            <p:cNvGrpSpPr/>
            <p:nvPr/>
          </p:nvGrpSpPr>
          <p:grpSpPr>
            <a:xfrm>
              <a:off x="9741081" y="2733154"/>
              <a:ext cx="1743101" cy="914400"/>
              <a:chOff x="9783931" y="2620944"/>
              <a:chExt cx="1743101" cy="914400"/>
            </a:xfrm>
          </p:grpSpPr>
          <p:pic>
            <p:nvPicPr>
              <p:cNvPr id="28" name="Gráfico 27" descr="Gráfico circular con relleno sólido">
                <a:extLst>
                  <a:ext uri="{FF2B5EF4-FFF2-40B4-BE49-F238E27FC236}">
                    <a16:creationId xmlns:a16="http://schemas.microsoft.com/office/drawing/2014/main" id="{21FAD726-4234-5488-A311-6E35C884A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83931" y="26209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áfico 28" descr="Gráfico de barras con tendencia alcista con relleno sólido">
                <a:extLst>
                  <a:ext uri="{FF2B5EF4-FFF2-40B4-BE49-F238E27FC236}">
                    <a16:creationId xmlns:a16="http://schemas.microsoft.com/office/drawing/2014/main" id="{BCCD25BC-E726-F97D-94AF-4962138C0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612632" y="262094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9391139-EA84-A4EF-4946-00C745B4EBA8}"/>
                </a:ext>
              </a:extLst>
            </p:cNvPr>
            <p:cNvGrpSpPr/>
            <p:nvPr/>
          </p:nvGrpSpPr>
          <p:grpSpPr>
            <a:xfrm>
              <a:off x="9766024" y="3850540"/>
              <a:ext cx="1864613" cy="1383892"/>
              <a:chOff x="9766024" y="3850540"/>
              <a:chExt cx="1864613" cy="1383892"/>
            </a:xfrm>
          </p:grpSpPr>
          <p:pic>
            <p:nvPicPr>
              <p:cNvPr id="26" name="Gráfico 25" descr="Cerebro en la cabeza con relleno sólido">
                <a:extLst>
                  <a:ext uri="{FF2B5EF4-FFF2-40B4-BE49-F238E27FC236}">
                    <a16:creationId xmlns:a16="http://schemas.microsoft.com/office/drawing/2014/main" id="{820E75A6-30C6-8CB7-CA84-2E07AF31F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10092345" y="3850540"/>
                <a:ext cx="1180906" cy="1180906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AAB843-AF59-534B-3B5D-6CFA667D987F}"/>
                  </a:ext>
                </a:extLst>
              </p:cNvPr>
              <p:cNvSpPr txBox="1"/>
              <p:nvPr/>
            </p:nvSpPr>
            <p:spPr>
              <a:xfrm>
                <a:off x="9766024" y="4865100"/>
                <a:ext cx="1864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184059"/>
                    </a:solidFill>
                  </a:rPr>
                  <a:t>Machine Learning</a:t>
                </a:r>
                <a:endParaRPr lang="es-MX" dirty="0">
                  <a:solidFill>
                    <a:srgbClr val="184059"/>
                  </a:solidFill>
                </a:endParaRPr>
              </a:p>
            </p:txBody>
          </p:sp>
        </p:grp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24AEFB8-64C2-ACA0-911B-4BA7D2F28977}"/>
              </a:ext>
            </a:extLst>
          </p:cNvPr>
          <p:cNvSpPr txBox="1"/>
          <p:nvPr/>
        </p:nvSpPr>
        <p:spPr>
          <a:xfrm>
            <a:off x="5075794" y="1027001"/>
            <a:ext cx="20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rgbClr val="184059"/>
                </a:solidFill>
              </a:rPr>
              <a:t>Data Lake</a:t>
            </a:r>
            <a:endParaRPr lang="es-MX" sz="3600" dirty="0">
              <a:solidFill>
                <a:srgbClr val="184059"/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ECBFFBF-7B8E-374B-D4BD-6BB5D558134E}"/>
              </a:ext>
            </a:extLst>
          </p:cNvPr>
          <p:cNvGrpSpPr/>
          <p:nvPr/>
        </p:nvGrpSpPr>
        <p:grpSpPr>
          <a:xfrm>
            <a:off x="1104298" y="2234676"/>
            <a:ext cx="945067" cy="2795816"/>
            <a:chOff x="6671509" y="4979243"/>
            <a:chExt cx="945067" cy="2795816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AF170CD0-57E7-9884-B172-9B388E90BA24}"/>
                </a:ext>
              </a:extLst>
            </p:cNvPr>
            <p:cNvGrpSpPr/>
            <p:nvPr/>
          </p:nvGrpSpPr>
          <p:grpSpPr>
            <a:xfrm>
              <a:off x="6671509" y="4979243"/>
              <a:ext cx="945067" cy="995759"/>
              <a:chOff x="912342" y="2002536"/>
              <a:chExt cx="945067" cy="995759"/>
            </a:xfrm>
          </p:grpSpPr>
          <p:pic>
            <p:nvPicPr>
              <p:cNvPr id="36" name="Gráfico 35" descr="Nube con relleno sólido">
                <a:extLst>
                  <a:ext uri="{FF2B5EF4-FFF2-40B4-BE49-F238E27FC236}">
                    <a16:creationId xmlns:a16="http://schemas.microsoft.com/office/drawing/2014/main" id="{4B118CD8-A22D-B5C2-AB3E-D8876EA33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8298" y="200253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8F92C7C-AF5E-F320-7B13-4679BACAEF09}"/>
                  </a:ext>
                </a:extLst>
              </p:cNvPr>
              <p:cNvSpPr txBox="1"/>
              <p:nvPr/>
            </p:nvSpPr>
            <p:spPr>
              <a:xfrm>
                <a:off x="912342" y="2628963"/>
                <a:ext cx="94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184059"/>
                    </a:solidFill>
                  </a:rPr>
                  <a:t>Internet</a:t>
                </a:r>
                <a:endParaRPr lang="es-MX" dirty="0">
                  <a:solidFill>
                    <a:srgbClr val="184059"/>
                  </a:solidFill>
                </a:endParaRP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97EC2039-F410-A071-D4CD-B5E9FE6826E2}"/>
                </a:ext>
              </a:extLst>
            </p:cNvPr>
            <p:cNvGrpSpPr/>
            <p:nvPr/>
          </p:nvGrpSpPr>
          <p:grpSpPr>
            <a:xfrm>
              <a:off x="6680205" y="6601271"/>
              <a:ext cx="914400" cy="1173788"/>
              <a:chOff x="951705" y="3525766"/>
              <a:chExt cx="914400" cy="1173788"/>
            </a:xfrm>
          </p:grpSpPr>
          <p:pic>
            <p:nvPicPr>
              <p:cNvPr id="34" name="Gráfico 33" descr="Documento con relleno sólido">
                <a:extLst>
                  <a:ext uri="{FF2B5EF4-FFF2-40B4-BE49-F238E27FC236}">
                    <a16:creationId xmlns:a16="http://schemas.microsoft.com/office/drawing/2014/main" id="{F5027CC6-F7EF-24B1-5FAE-A6CD70C64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1705" y="352576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04D51BB-2271-A4E0-8D4D-87F72E0B5A4D}"/>
                  </a:ext>
                </a:extLst>
              </p:cNvPr>
              <p:cNvSpPr txBox="1"/>
              <p:nvPr/>
            </p:nvSpPr>
            <p:spPr>
              <a:xfrm>
                <a:off x="1137035" y="4330222"/>
                <a:ext cx="54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184059"/>
                    </a:solidFill>
                  </a:rPr>
                  <a:t>CSV</a:t>
                </a:r>
                <a:endParaRPr lang="es-MX" dirty="0">
                  <a:solidFill>
                    <a:srgbClr val="184059"/>
                  </a:solidFill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D860259-9830-B553-5548-CF781A1984E6}"/>
              </a:ext>
            </a:extLst>
          </p:cNvPr>
          <p:cNvGrpSpPr/>
          <p:nvPr/>
        </p:nvGrpSpPr>
        <p:grpSpPr>
          <a:xfrm>
            <a:off x="3224708" y="2319877"/>
            <a:ext cx="1709132" cy="2655354"/>
            <a:chOff x="2977201" y="2175994"/>
            <a:chExt cx="1709132" cy="2655354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DAE782F-F50B-73DA-1B24-4CC99251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77201" y="2175994"/>
              <a:ext cx="1709132" cy="1213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BIG QUERY – Interpolados">
              <a:extLst>
                <a:ext uri="{FF2B5EF4-FFF2-40B4-BE49-F238E27FC236}">
                  <a16:creationId xmlns:a16="http://schemas.microsoft.com/office/drawing/2014/main" id="{1C7967FE-B10C-D1F3-345F-C2A1BDE10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254" y="3442322"/>
              <a:ext cx="1389026" cy="138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B8BF5E0-F83B-879F-0DF6-8F16282CEC89}"/>
              </a:ext>
            </a:extLst>
          </p:cNvPr>
          <p:cNvSpPr txBox="1"/>
          <p:nvPr/>
        </p:nvSpPr>
        <p:spPr>
          <a:xfrm>
            <a:off x="864320" y="5700359"/>
            <a:ext cx="117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84059"/>
                </a:solidFill>
              </a:rPr>
              <a:t>Fuentes</a:t>
            </a:r>
            <a:endParaRPr lang="es-MX" sz="2400" dirty="0">
              <a:solidFill>
                <a:srgbClr val="184059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7BE866C-CA64-DA3F-803E-D6FBA0591DC5}"/>
              </a:ext>
            </a:extLst>
          </p:cNvPr>
          <p:cNvSpPr txBox="1"/>
          <p:nvPr/>
        </p:nvSpPr>
        <p:spPr>
          <a:xfrm>
            <a:off x="3932260" y="5688999"/>
            <a:ext cx="445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84059"/>
                </a:solidFill>
              </a:rPr>
              <a:t>Procesamiento y Almacenamiento</a:t>
            </a:r>
            <a:endParaRPr lang="es-MX" sz="2400" dirty="0">
              <a:solidFill>
                <a:srgbClr val="184059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1F60DF2-E1A1-238E-57AE-A0C229E6405F}"/>
              </a:ext>
            </a:extLst>
          </p:cNvPr>
          <p:cNvSpPr txBox="1"/>
          <p:nvPr/>
        </p:nvSpPr>
        <p:spPr>
          <a:xfrm>
            <a:off x="9279128" y="5688999"/>
            <a:ext cx="3020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84059"/>
                </a:solidFill>
              </a:rPr>
              <a:t>Presentación y Análisis</a:t>
            </a:r>
            <a:endParaRPr lang="es-MX" sz="2400" dirty="0">
              <a:solidFill>
                <a:srgbClr val="184059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6501BE6-EE04-22A8-E77C-74DA7F15375E}"/>
              </a:ext>
            </a:extLst>
          </p:cNvPr>
          <p:cNvSpPr txBox="1"/>
          <p:nvPr/>
        </p:nvSpPr>
        <p:spPr>
          <a:xfrm>
            <a:off x="6996778" y="2287592"/>
            <a:ext cx="200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184059"/>
                </a:solidFill>
              </a:rPr>
              <a:t>Motor de consultas</a:t>
            </a:r>
          </a:p>
          <a:p>
            <a:pPr algn="ctr"/>
            <a:r>
              <a:rPr lang="es-ES" dirty="0">
                <a:solidFill>
                  <a:srgbClr val="184059"/>
                </a:solidFill>
              </a:rPr>
              <a:t>SQL sin servidor</a:t>
            </a:r>
            <a:endParaRPr lang="es-MX" dirty="0">
              <a:solidFill>
                <a:srgbClr val="184059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BCEB5A-C62F-962D-0DF1-62749D7F1E85}"/>
              </a:ext>
            </a:extLst>
          </p:cNvPr>
          <p:cNvSpPr txBox="1"/>
          <p:nvPr/>
        </p:nvSpPr>
        <p:spPr>
          <a:xfrm>
            <a:off x="3217816" y="2057005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184059"/>
                </a:solidFill>
              </a:rPr>
              <a:t>Almacenamiento</a:t>
            </a:r>
            <a:endParaRPr lang="es-MX" dirty="0">
              <a:solidFill>
                <a:srgbClr val="184059"/>
              </a:solidFill>
            </a:endParaRPr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5F1868E5-0B9C-D05D-D57B-928706DE0D63}"/>
              </a:ext>
            </a:extLst>
          </p:cNvPr>
          <p:cNvSpPr/>
          <p:nvPr/>
        </p:nvSpPr>
        <p:spPr>
          <a:xfrm>
            <a:off x="-327298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49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6993 -0.000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9192 -0.0064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8672 -0.0048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7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4.79167E-6 -0.10139 C 4.79167E-6 -0.14699 0.0358 -0.20277 0.06497 -0.20277 L 0.12994 -0.20277 " pathEditMode="relative" rAng="0" ptsTypes="AAAA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-1013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07 -3.7037E-7 C 0.10234 -3.7037E-7 0.1414 0.0544 0.1414 0.09861 L 0.1414 0.19745 " pathEditMode="relative" rAng="0" ptsTypes="AAAA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0.10301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33CCA81-DC3E-6602-A34F-5906C66938B6}"/>
              </a:ext>
            </a:extLst>
          </p:cNvPr>
          <p:cNvSpPr txBox="1"/>
          <p:nvPr/>
        </p:nvSpPr>
        <p:spPr>
          <a:xfrm>
            <a:off x="312682" y="139712"/>
            <a:ext cx="358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ETL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651B1D8-702F-5084-D655-73CCF6993519}"/>
              </a:ext>
            </a:extLst>
          </p:cNvPr>
          <p:cNvGrpSpPr/>
          <p:nvPr/>
        </p:nvGrpSpPr>
        <p:grpSpPr>
          <a:xfrm>
            <a:off x="941926" y="1586688"/>
            <a:ext cx="2141933" cy="2201263"/>
            <a:chOff x="1148469" y="2158945"/>
            <a:chExt cx="2141933" cy="2201263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11D5568-BBB7-D553-BBD3-245BCD66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192" y="2158945"/>
              <a:ext cx="1616488" cy="1616488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5A5900B-2597-8DD8-8D38-A22DBA447080}"/>
                </a:ext>
              </a:extLst>
            </p:cNvPr>
            <p:cNvSpPr txBox="1"/>
            <p:nvPr/>
          </p:nvSpPr>
          <p:spPr>
            <a:xfrm>
              <a:off x="1148469" y="3775433"/>
              <a:ext cx="214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3200" b="1" dirty="0">
                  <a:solidFill>
                    <a:srgbClr val="184059"/>
                  </a:solidFill>
                  <a:latin typeface="Grandview" panose="020B0502040204020203" pitchFamily="34" charset="0"/>
                </a:rPr>
                <a:t>Estructura</a:t>
              </a:r>
              <a:endParaRPr lang="es-MX" sz="32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281FFA1-5C73-271A-3E73-0E9309770D61}"/>
              </a:ext>
            </a:extLst>
          </p:cNvPr>
          <p:cNvGrpSpPr/>
          <p:nvPr/>
        </p:nvGrpSpPr>
        <p:grpSpPr>
          <a:xfrm>
            <a:off x="1083791" y="1586688"/>
            <a:ext cx="1858201" cy="2693706"/>
            <a:chOff x="4358656" y="2158945"/>
            <a:chExt cx="1858201" cy="2693706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92A41B1-FF91-75E8-F40D-391084BAC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512" y="2158945"/>
              <a:ext cx="1616488" cy="1616488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B1C9DE0-4C5F-8326-406A-32F93392CE5D}"/>
                </a:ext>
              </a:extLst>
            </p:cNvPr>
            <p:cNvSpPr txBox="1"/>
            <p:nvPr/>
          </p:nvSpPr>
          <p:spPr>
            <a:xfrm>
              <a:off x="4358656" y="3775433"/>
              <a:ext cx="185820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3200" b="1" i="0" u="none" strike="noStrike" dirty="0">
                  <a:solidFill>
                    <a:srgbClr val="184059"/>
                  </a:solidFill>
                  <a:effectLst/>
                  <a:latin typeface="Grandview" panose="020B0502040204020203" pitchFamily="34" charset="0"/>
                </a:rPr>
                <a:t>Limpieza</a:t>
              </a:r>
            </a:p>
            <a:p>
              <a:pPr algn="ctr"/>
              <a:r>
                <a:rPr lang="es-ES" sz="3200" b="1" dirty="0">
                  <a:solidFill>
                    <a:srgbClr val="184059"/>
                  </a:solidFill>
                  <a:latin typeface="Grandview" panose="020B0502040204020203" pitchFamily="34" charset="0"/>
                </a:rPr>
                <a:t>Carga</a:t>
              </a:r>
              <a:endParaRPr lang="es-MX" sz="32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0A807D8-7C4B-368D-E75A-D2A7CFB7F354}"/>
              </a:ext>
            </a:extLst>
          </p:cNvPr>
          <p:cNvGrpSpPr/>
          <p:nvPr/>
        </p:nvGrpSpPr>
        <p:grpSpPr>
          <a:xfrm>
            <a:off x="805669" y="1586688"/>
            <a:ext cx="2414444" cy="2693706"/>
            <a:chOff x="7270773" y="2158945"/>
            <a:chExt cx="2414444" cy="2693706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1592F8DA-AFF0-FC19-88D2-B4DA1693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52" y="2158945"/>
              <a:ext cx="1616488" cy="1616488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B3A3B62-86FC-808B-E7A9-48A75B7CB74B}"/>
                </a:ext>
              </a:extLst>
            </p:cNvPr>
            <p:cNvSpPr txBox="1"/>
            <p:nvPr/>
          </p:nvSpPr>
          <p:spPr>
            <a:xfrm>
              <a:off x="7270773" y="3775433"/>
              <a:ext cx="24144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3200" b="1" dirty="0">
                  <a:solidFill>
                    <a:srgbClr val="184059"/>
                  </a:solidFill>
                  <a:latin typeface="Grandview" panose="020B0502040204020203" pitchFamily="34" charset="0"/>
                </a:rPr>
                <a:t>Carga</a:t>
              </a:r>
            </a:p>
            <a:p>
              <a:pPr algn="ctr"/>
              <a:r>
                <a:rPr lang="es-ES" sz="3200" b="1" i="0" u="none" strike="noStrike" dirty="0">
                  <a:solidFill>
                    <a:srgbClr val="184059"/>
                  </a:solidFill>
                  <a:effectLst/>
                  <a:latin typeface="Grandview" panose="020B0502040204020203" pitchFamily="34" charset="0"/>
                </a:rPr>
                <a:t>Incremental</a:t>
              </a:r>
              <a:endParaRPr lang="es-MX" sz="32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E0B0DA26-A705-D297-4CE3-1DE1F40A2385}"/>
              </a:ext>
            </a:extLst>
          </p:cNvPr>
          <p:cNvSpPr/>
          <p:nvPr/>
        </p:nvSpPr>
        <p:spPr>
          <a:xfrm>
            <a:off x="-327298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8" name="Tabla 28">
            <a:extLst>
              <a:ext uri="{FF2B5EF4-FFF2-40B4-BE49-F238E27FC236}">
                <a16:creationId xmlns:a16="http://schemas.microsoft.com/office/drawing/2014/main" id="{79AAD26A-B10B-F19F-D72D-D2997809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77353"/>
              </p:ext>
            </p:extLst>
          </p:nvPr>
        </p:nvGraphicFramePr>
        <p:xfrm>
          <a:off x="3954068" y="1301003"/>
          <a:ext cx="21419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06936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8952D6DE-A8D5-E9AB-517C-EDAD9B7F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9242"/>
              </p:ext>
            </p:extLst>
          </p:nvPr>
        </p:nvGraphicFramePr>
        <p:xfrm>
          <a:off x="8297163" y="2323710"/>
          <a:ext cx="21419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12522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06936"/>
                  </a:ext>
                </a:extLst>
              </a:tr>
            </a:tbl>
          </a:graphicData>
        </a:graphic>
      </p:graphicFrame>
      <p:pic>
        <p:nvPicPr>
          <p:cNvPr id="31" name="Gráfico 30" descr="Base de datos con relleno sólido">
            <a:extLst>
              <a:ext uri="{FF2B5EF4-FFF2-40B4-BE49-F238E27FC236}">
                <a16:creationId xmlns:a16="http://schemas.microsoft.com/office/drawing/2014/main" id="{0B04DDD7-BC3B-8934-F4DA-31B7E57B2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320" y="1584036"/>
            <a:ext cx="2560320" cy="2560320"/>
          </a:xfrm>
          <a:prstGeom prst="rect">
            <a:avLst/>
          </a:prstGeom>
        </p:spPr>
      </p:pic>
      <p:pic>
        <p:nvPicPr>
          <p:cNvPr id="32" name="Gráfico 31" descr="Base de datos con relleno sólido">
            <a:extLst>
              <a:ext uri="{FF2B5EF4-FFF2-40B4-BE49-F238E27FC236}">
                <a16:creationId xmlns:a16="http://schemas.microsoft.com/office/drawing/2014/main" id="{926530C1-19A6-9FF2-3EAA-2C8EF968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862" y="2205243"/>
            <a:ext cx="2560320" cy="2560320"/>
          </a:xfrm>
          <a:prstGeom prst="rect">
            <a:avLst/>
          </a:prstGeom>
        </p:spPr>
      </p:pic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4248A0C0-02C3-FBDD-928B-3C51233CF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2231"/>
              </p:ext>
            </p:extLst>
          </p:nvPr>
        </p:nvGraphicFramePr>
        <p:xfrm>
          <a:off x="8297163" y="2323710"/>
          <a:ext cx="21419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12522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Col1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Col2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742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X3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234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65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1260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06936"/>
                  </a:ext>
                </a:extLst>
              </a:tr>
            </a:tbl>
          </a:graphicData>
        </a:graphic>
      </p:graphicFrame>
      <p:pic>
        <p:nvPicPr>
          <p:cNvPr id="37" name="Gráfico 36" descr="Base de datos con relleno sólido">
            <a:extLst>
              <a:ext uri="{FF2B5EF4-FFF2-40B4-BE49-F238E27FC236}">
                <a16:creationId xmlns:a16="http://schemas.microsoft.com/office/drawing/2014/main" id="{379894FE-FC13-B220-EF6F-CF136FB75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320" y="1594196"/>
            <a:ext cx="2560320" cy="2560320"/>
          </a:xfrm>
          <a:prstGeom prst="rect">
            <a:avLst/>
          </a:prstGeom>
        </p:spPr>
      </p:pic>
      <p:pic>
        <p:nvPicPr>
          <p:cNvPr id="38" name="Gráfico 37" descr="Base de datos con relleno sólido">
            <a:extLst>
              <a:ext uri="{FF2B5EF4-FFF2-40B4-BE49-F238E27FC236}">
                <a16:creationId xmlns:a16="http://schemas.microsoft.com/office/drawing/2014/main" id="{B87EE517-8107-46F4-F589-C45869FDB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862" y="2215403"/>
            <a:ext cx="2560320" cy="2560320"/>
          </a:xfrm>
          <a:prstGeom prst="rect">
            <a:avLst/>
          </a:prstGeom>
        </p:spPr>
      </p:pic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51164D44-8987-EF19-5E5B-017DD23EA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27258"/>
              </p:ext>
            </p:extLst>
          </p:nvPr>
        </p:nvGraphicFramePr>
        <p:xfrm>
          <a:off x="4693056" y="2591323"/>
          <a:ext cx="2141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12522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Col1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Col2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X3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234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65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534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X6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79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</a:tbl>
          </a:graphicData>
        </a:graphic>
      </p:graphicFrame>
      <p:grpSp>
        <p:nvGrpSpPr>
          <p:cNvPr id="44" name="Grupo 43">
            <a:extLst>
              <a:ext uri="{FF2B5EF4-FFF2-40B4-BE49-F238E27FC236}">
                <a16:creationId xmlns:a16="http://schemas.microsoft.com/office/drawing/2014/main" id="{0C9D30F2-EA7D-BA9C-35C4-8372768CA63C}"/>
              </a:ext>
            </a:extLst>
          </p:cNvPr>
          <p:cNvGrpSpPr/>
          <p:nvPr/>
        </p:nvGrpSpPr>
        <p:grpSpPr>
          <a:xfrm>
            <a:off x="4693056" y="2948206"/>
            <a:ext cx="5746039" cy="825734"/>
            <a:chOff x="4703824" y="2962217"/>
            <a:chExt cx="5746039" cy="825734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E58E408-3179-FF3B-4A61-C28E5BFEB37A}"/>
                </a:ext>
              </a:extLst>
            </p:cNvPr>
            <p:cNvSpPr/>
            <p:nvPr/>
          </p:nvSpPr>
          <p:spPr>
            <a:xfrm>
              <a:off x="8307931" y="3429000"/>
              <a:ext cx="2141932" cy="358951"/>
            </a:xfrm>
            <a:prstGeom prst="rect">
              <a:avLst/>
            </a:prstGeom>
            <a:solidFill>
              <a:srgbClr val="33CC3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8854BBE7-3A8B-9BD3-A605-6D491D52A8BE}"/>
                </a:ext>
              </a:extLst>
            </p:cNvPr>
            <p:cNvSpPr/>
            <p:nvPr/>
          </p:nvSpPr>
          <p:spPr>
            <a:xfrm>
              <a:off x="4703824" y="2962217"/>
              <a:ext cx="2141932" cy="358951"/>
            </a:xfrm>
            <a:prstGeom prst="rect">
              <a:avLst/>
            </a:prstGeom>
            <a:solidFill>
              <a:srgbClr val="33CC3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D4C9E03-E81F-4849-61D4-EA4C79E3D95A}"/>
              </a:ext>
            </a:extLst>
          </p:cNvPr>
          <p:cNvGrpSpPr/>
          <p:nvPr/>
        </p:nvGrpSpPr>
        <p:grpSpPr>
          <a:xfrm>
            <a:off x="4703824" y="3335761"/>
            <a:ext cx="5746039" cy="825734"/>
            <a:chOff x="4703824" y="2962217"/>
            <a:chExt cx="5746039" cy="825734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CA205DB6-A67A-933E-7FAA-4B2BAC298656}"/>
                </a:ext>
              </a:extLst>
            </p:cNvPr>
            <p:cNvSpPr/>
            <p:nvPr/>
          </p:nvSpPr>
          <p:spPr>
            <a:xfrm>
              <a:off x="8307931" y="3429000"/>
              <a:ext cx="2141932" cy="358951"/>
            </a:xfrm>
            <a:prstGeom prst="rect">
              <a:avLst/>
            </a:prstGeom>
            <a:solidFill>
              <a:srgbClr val="33CC3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F30E8656-E16E-9ECD-62CC-E2F267CF3DF0}"/>
                </a:ext>
              </a:extLst>
            </p:cNvPr>
            <p:cNvSpPr/>
            <p:nvPr/>
          </p:nvSpPr>
          <p:spPr>
            <a:xfrm>
              <a:off x="4703824" y="2962217"/>
              <a:ext cx="2141932" cy="358951"/>
            </a:xfrm>
            <a:prstGeom prst="rect">
              <a:avLst/>
            </a:prstGeom>
            <a:solidFill>
              <a:srgbClr val="33CC3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B856CA2-C17B-1F33-441F-004DE15200A9}"/>
              </a:ext>
            </a:extLst>
          </p:cNvPr>
          <p:cNvGrpSpPr/>
          <p:nvPr/>
        </p:nvGrpSpPr>
        <p:grpSpPr>
          <a:xfrm>
            <a:off x="4703824" y="3692536"/>
            <a:ext cx="5746039" cy="825734"/>
            <a:chOff x="4703824" y="2962217"/>
            <a:chExt cx="5746039" cy="825734"/>
          </a:xfrm>
          <a:solidFill>
            <a:srgbClr val="FFFF00">
              <a:alpha val="50196"/>
            </a:srgbClr>
          </a:solidFill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0201F90A-4BD3-4667-46F3-B5F152FE4DFA}"/>
                </a:ext>
              </a:extLst>
            </p:cNvPr>
            <p:cNvSpPr/>
            <p:nvPr/>
          </p:nvSpPr>
          <p:spPr>
            <a:xfrm>
              <a:off x="8307931" y="3429000"/>
              <a:ext cx="2141932" cy="358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1225B5B3-C296-4AD9-5C22-19FD2816AE7A}"/>
                </a:ext>
              </a:extLst>
            </p:cNvPr>
            <p:cNvSpPr/>
            <p:nvPr/>
          </p:nvSpPr>
          <p:spPr>
            <a:xfrm>
              <a:off x="4703824" y="2962217"/>
              <a:ext cx="2141932" cy="358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2802AB11-2C0D-6970-8B8F-734BEAA4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90383"/>
              </p:ext>
            </p:extLst>
          </p:nvPr>
        </p:nvGraphicFramePr>
        <p:xfrm>
          <a:off x="8297163" y="2323710"/>
          <a:ext cx="21419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12522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Col1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Col2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742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X3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234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65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534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06936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C819E3E4-C146-24FC-0479-CCE3B0DD8BBA}"/>
              </a:ext>
            </a:extLst>
          </p:cNvPr>
          <p:cNvGrpSpPr/>
          <p:nvPr/>
        </p:nvGrpSpPr>
        <p:grpSpPr>
          <a:xfrm>
            <a:off x="4703824" y="2698681"/>
            <a:ext cx="5735271" cy="1811579"/>
            <a:chOff x="4703824" y="1591187"/>
            <a:chExt cx="5735271" cy="1811579"/>
          </a:xfrm>
          <a:solidFill>
            <a:srgbClr val="FFFF00">
              <a:alpha val="50196"/>
            </a:srgbClr>
          </a:solidFill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6A185169-2320-B549-1852-32EF5782616F}"/>
                </a:ext>
              </a:extLst>
            </p:cNvPr>
            <p:cNvSpPr/>
            <p:nvPr/>
          </p:nvSpPr>
          <p:spPr>
            <a:xfrm>
              <a:off x="8297163" y="1591187"/>
              <a:ext cx="2141932" cy="1811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C5C2CC5-A393-2B8F-F46B-0A901D6C6F1A}"/>
                </a:ext>
              </a:extLst>
            </p:cNvPr>
            <p:cNvSpPr/>
            <p:nvPr/>
          </p:nvSpPr>
          <p:spPr>
            <a:xfrm>
              <a:off x="4703824" y="2962217"/>
              <a:ext cx="2141932" cy="358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42093E15-E95E-D4ED-7E0B-ED616572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0548"/>
              </p:ext>
            </p:extLst>
          </p:nvPr>
        </p:nvGraphicFramePr>
        <p:xfrm>
          <a:off x="8297163" y="2323710"/>
          <a:ext cx="21419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66">
                  <a:extLst>
                    <a:ext uri="{9D8B030D-6E8A-4147-A177-3AD203B41FA5}">
                      <a16:colId xmlns:a16="http://schemas.microsoft.com/office/drawing/2014/main" val="2051800438"/>
                    </a:ext>
                  </a:extLst>
                </a:gridCol>
                <a:gridCol w="1070966">
                  <a:extLst>
                    <a:ext uri="{9D8B030D-6E8A-4147-A177-3AD203B41FA5}">
                      <a16:colId xmlns:a16="http://schemas.microsoft.com/office/drawing/2014/main" val="1065915850"/>
                    </a:ext>
                  </a:extLst>
                </a:gridCol>
              </a:tblGrid>
              <a:tr h="12522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Col1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Col2</a:t>
                      </a:r>
                      <a:endParaRPr lang="es-MX" dirty="0"/>
                    </a:p>
                  </a:txBody>
                  <a:tcPr anchor="ctr">
                    <a:solidFill>
                      <a:srgbClr val="184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54690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742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80135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X2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71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78457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X3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234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3661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65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5149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534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06936"/>
                  </a:ext>
                </a:extLst>
              </a:tr>
              <a:tr h="25677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X6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79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638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2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6289 0.1502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38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22227 0.0921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22227 0.0921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0.10301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1705B65-DE56-F38B-5899-A1963818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14" y="1457325"/>
            <a:ext cx="1990725" cy="1971675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9E1EA78E-C09C-DBA8-A1F7-B1187A28AE15}"/>
              </a:ext>
            </a:extLst>
          </p:cNvPr>
          <p:cNvGrpSpPr/>
          <p:nvPr/>
        </p:nvGrpSpPr>
        <p:grpSpPr>
          <a:xfrm>
            <a:off x="3136771" y="1457325"/>
            <a:ext cx="2555194" cy="2077720"/>
            <a:chOff x="3136771" y="1457325"/>
            <a:chExt cx="2555194" cy="207772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1D1F6D4-1B37-879A-72F6-68574ED33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25" t="26323" r="26386" b="26058"/>
            <a:stretch/>
          </p:blipFill>
          <p:spPr>
            <a:xfrm>
              <a:off x="3136771" y="1457325"/>
              <a:ext cx="1780171" cy="176276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812CAAA-0D70-A9EF-C6D7-6FFF8C1A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096" y="2177343"/>
              <a:ext cx="1268869" cy="1357702"/>
            </a:xfrm>
            <a:prstGeom prst="rect">
              <a:avLst/>
            </a:prstGeom>
          </p:spPr>
        </p:pic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E751B3F-6C85-2E75-A5AD-0149F070FA34}"/>
              </a:ext>
            </a:extLst>
          </p:cNvPr>
          <p:cNvSpPr/>
          <p:nvPr/>
        </p:nvSpPr>
        <p:spPr>
          <a:xfrm>
            <a:off x="-327298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8AC72D-531A-6251-B382-AACCF5C27572}"/>
              </a:ext>
            </a:extLst>
          </p:cNvPr>
          <p:cNvSpPr txBox="1"/>
          <p:nvPr/>
        </p:nvSpPr>
        <p:spPr>
          <a:xfrm>
            <a:off x="1954924" y="155340"/>
            <a:ext cx="828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Machine Learning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3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12474 0.166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83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8E8AC72D-531A-6251-B382-AACCF5C27572}"/>
              </a:ext>
            </a:extLst>
          </p:cNvPr>
          <p:cNvSpPr txBox="1"/>
          <p:nvPr/>
        </p:nvSpPr>
        <p:spPr>
          <a:xfrm>
            <a:off x="1954924" y="155340"/>
            <a:ext cx="828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Machine Learning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221628-A7BE-4AAE-4646-53D0F8AB8381}"/>
              </a:ext>
            </a:extLst>
          </p:cNvPr>
          <p:cNvGrpSpPr/>
          <p:nvPr/>
        </p:nvGrpSpPr>
        <p:grpSpPr>
          <a:xfrm>
            <a:off x="987286" y="2064481"/>
            <a:ext cx="3831336" cy="3118104"/>
            <a:chOff x="3136771" y="1457325"/>
            <a:chExt cx="2555194" cy="20777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CAD2290-CD9B-9E35-79D3-1FFFE4B0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25" t="26323" r="26386" b="26058"/>
            <a:stretch/>
          </p:blipFill>
          <p:spPr>
            <a:xfrm>
              <a:off x="3136771" y="1457325"/>
              <a:ext cx="1780171" cy="176276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D49EA7F-3BFB-3687-E5C1-3F080464A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096" y="2177343"/>
              <a:ext cx="1268869" cy="135770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2E14EB-5DC0-0686-50C4-EF85DCD2514C}"/>
                  </a:ext>
                </a:extLst>
              </p:cNvPr>
              <p:cNvSpPr txBox="1"/>
              <p:nvPr/>
            </p:nvSpPr>
            <p:spPr>
              <a:xfrm>
                <a:off x="6098448" y="3244507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2E14EB-5DC0-0686-50C4-EF85DCD2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48" y="3244507"/>
                <a:ext cx="68389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4131D8-C90B-2A86-0588-E5C7C692A087}"/>
                  </a:ext>
                </a:extLst>
              </p:cNvPr>
              <p:cNvSpPr txBox="1"/>
              <p:nvPr/>
            </p:nvSpPr>
            <p:spPr>
              <a:xfrm>
                <a:off x="7274149" y="2209409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4131D8-C90B-2A86-0588-E5C7C692A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49" y="2209409"/>
                <a:ext cx="6838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6280655-17FE-21ED-3F93-E6B765E58DA8}"/>
                  </a:ext>
                </a:extLst>
              </p:cNvPr>
              <p:cNvSpPr txBox="1"/>
              <p:nvPr/>
            </p:nvSpPr>
            <p:spPr>
              <a:xfrm>
                <a:off x="7274149" y="2717345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6280655-17FE-21ED-3F93-E6B765E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49" y="2717345"/>
                <a:ext cx="6838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A76EE-E4BE-99E4-EAE6-4A7E6E7AE159}"/>
                  </a:ext>
                </a:extLst>
              </p:cNvPr>
              <p:cNvSpPr txBox="1"/>
              <p:nvPr/>
            </p:nvSpPr>
            <p:spPr>
              <a:xfrm>
                <a:off x="7274149" y="3225281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A76EE-E4BE-99E4-EAE6-4A7E6E7A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49" y="3225281"/>
                <a:ext cx="6838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DA2F18A-DC17-EF76-A5CE-0C2E05D47BE7}"/>
                  </a:ext>
                </a:extLst>
              </p:cNvPr>
              <p:cNvSpPr txBox="1"/>
              <p:nvPr/>
            </p:nvSpPr>
            <p:spPr>
              <a:xfrm>
                <a:off x="7274149" y="3733217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DA2F18A-DC17-EF76-A5CE-0C2E05D4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49" y="3733217"/>
                <a:ext cx="68389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0228740-223E-B0B2-01FE-AB965A0C97F7}"/>
                  </a:ext>
                </a:extLst>
              </p:cNvPr>
              <p:cNvSpPr txBox="1"/>
              <p:nvPr/>
            </p:nvSpPr>
            <p:spPr>
              <a:xfrm>
                <a:off x="7274149" y="4241151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0228740-223E-B0B2-01FE-AB965A0C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49" y="4241151"/>
                <a:ext cx="68389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24A26B8-195E-8A37-70E9-8DFF5FC5EDE8}"/>
                  </a:ext>
                </a:extLst>
              </p:cNvPr>
              <p:cNvSpPr txBox="1"/>
              <p:nvPr/>
            </p:nvSpPr>
            <p:spPr>
              <a:xfrm>
                <a:off x="8148043" y="2960543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24A26B8-195E-8A37-70E9-8DFF5FC5E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043" y="2960543"/>
                <a:ext cx="68389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5B21C6A-E492-FEB8-1FF2-3D4931AC8961}"/>
                  </a:ext>
                </a:extLst>
              </p:cNvPr>
              <p:cNvSpPr txBox="1"/>
              <p:nvPr/>
            </p:nvSpPr>
            <p:spPr>
              <a:xfrm>
                <a:off x="8148043" y="3538760"/>
                <a:ext cx="683892" cy="430887"/>
              </a:xfrm>
              <a:prstGeom prst="rect">
                <a:avLst/>
              </a:prstGeom>
              <a:solidFill>
                <a:srgbClr val="D000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E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5B21C6A-E492-FEB8-1FF2-3D4931AC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043" y="3538760"/>
                <a:ext cx="68389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brir corchete 18">
            <a:extLst>
              <a:ext uri="{FF2B5EF4-FFF2-40B4-BE49-F238E27FC236}">
                <a16:creationId xmlns:a16="http://schemas.microsoft.com/office/drawing/2014/main" id="{6449B5D1-E147-EB60-62EB-1A0988875C17}"/>
              </a:ext>
            </a:extLst>
          </p:cNvPr>
          <p:cNvSpPr/>
          <p:nvPr/>
        </p:nvSpPr>
        <p:spPr>
          <a:xfrm>
            <a:off x="6974422" y="2029917"/>
            <a:ext cx="347935" cy="2860068"/>
          </a:xfrm>
          <a:prstGeom prst="leftBracket">
            <a:avLst>
              <a:gd name="adj" fmla="val 110064"/>
            </a:avLst>
          </a:prstGeom>
          <a:noFill/>
          <a:ln w="28575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b="1">
              <a:solidFill>
                <a:schemeClr val="bg1"/>
              </a:solidFill>
            </a:endParaRPr>
          </a:p>
        </p:txBody>
      </p:sp>
      <p:pic>
        <p:nvPicPr>
          <p:cNvPr id="22" name="Imagen 2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3C71962-ED92-5917-9FB5-BFBA2C9229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12899" b="7630"/>
          <a:stretch/>
        </p:blipFill>
        <p:spPr>
          <a:xfrm>
            <a:off x="780875" y="1263336"/>
            <a:ext cx="10974445" cy="50764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2867958-62D6-190C-3D83-A68FB89488D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12358" r="1339" b="3457"/>
          <a:stretch/>
        </p:blipFill>
        <p:spPr>
          <a:xfrm>
            <a:off x="853314" y="1340847"/>
            <a:ext cx="10974445" cy="5076495"/>
          </a:xfrm>
          <a:prstGeom prst="rect">
            <a:avLst/>
          </a:prstGeom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D811274F-BC53-4604-E618-62A8480E0C66}"/>
              </a:ext>
            </a:extLst>
          </p:cNvPr>
          <p:cNvSpPr/>
          <p:nvPr/>
        </p:nvSpPr>
        <p:spPr>
          <a:xfrm>
            <a:off x="-327298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8EF9207A-946F-48FC-695A-E6F82BA909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7" y="1128439"/>
            <a:ext cx="1180182" cy="11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xit" presetSubtype="8" ac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0.10301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E751B3F-6C85-2E75-A5AD-0149F070FA34}"/>
              </a:ext>
            </a:extLst>
          </p:cNvPr>
          <p:cNvSpPr/>
          <p:nvPr/>
        </p:nvSpPr>
        <p:spPr>
          <a:xfrm>
            <a:off x="-327298" y="-742521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8AC72D-531A-6251-B382-AACCF5C27572}"/>
              </a:ext>
            </a:extLst>
          </p:cNvPr>
          <p:cNvSpPr txBox="1"/>
          <p:nvPr/>
        </p:nvSpPr>
        <p:spPr>
          <a:xfrm>
            <a:off x="1954924" y="155340"/>
            <a:ext cx="828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0" u="none" strike="noStrike" dirty="0">
                <a:solidFill>
                  <a:srgbClr val="184059"/>
                </a:solidFill>
                <a:effectLst/>
                <a:latin typeface="Grandview" panose="020B0502040204020203" pitchFamily="34" charset="0"/>
              </a:rPr>
              <a:t>Machine Learning</a:t>
            </a:r>
            <a:endParaRPr lang="es-MX" sz="66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75EF21-126F-9FC8-1234-0CBBB232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25" y="2401222"/>
            <a:ext cx="2827097" cy="28000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BEF0CA-B4D9-DA03-A952-F96F4BD57C36}"/>
              </a:ext>
            </a:extLst>
          </p:cNvPr>
          <p:cNvSpPr txBox="1"/>
          <p:nvPr/>
        </p:nvSpPr>
        <p:spPr>
          <a:xfrm>
            <a:off x="4197194" y="2225525"/>
            <a:ext cx="177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184059"/>
                </a:solidFill>
                <a:latin typeface="Grandview" panose="020B0502040204020203" pitchFamily="34" charset="0"/>
              </a:rPr>
              <a:t>Meta</a:t>
            </a:r>
            <a:endParaRPr lang="es-MX" sz="4000" b="1" dirty="0" err="1">
              <a:solidFill>
                <a:srgbClr val="184059"/>
              </a:solidFill>
              <a:latin typeface="Grandview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3DAA88-CB9A-40C5-0A5B-FD9559E1F2DC}"/>
              </a:ext>
            </a:extLst>
          </p:cNvPr>
          <p:cNvSpPr txBox="1"/>
          <p:nvPr/>
        </p:nvSpPr>
        <p:spPr>
          <a:xfrm>
            <a:off x="4197194" y="3093357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184059"/>
                </a:solidFill>
                <a:latin typeface="Grandview" panose="020B0502040204020203" pitchFamily="34" charset="0"/>
              </a:rPr>
              <a:t>Series de tiempo</a:t>
            </a:r>
            <a:endParaRPr lang="es-MX" sz="4000" b="1" dirty="0" err="1">
              <a:solidFill>
                <a:srgbClr val="184059"/>
              </a:solidFill>
              <a:latin typeface="Grandview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809F50-E1A8-65B3-DE33-8E7936520005}"/>
              </a:ext>
            </a:extLst>
          </p:cNvPr>
          <p:cNvSpPr txBox="1"/>
          <p:nvPr/>
        </p:nvSpPr>
        <p:spPr>
          <a:xfrm>
            <a:off x="4197194" y="3961189"/>
            <a:ext cx="5033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184059"/>
                </a:solidFill>
                <a:latin typeface="Grandview" panose="020B0502040204020203" pitchFamily="34" charset="0"/>
              </a:rPr>
              <a:t>Proyecciones</a:t>
            </a:r>
            <a:br>
              <a:rPr lang="es-ES" sz="4000" b="1" dirty="0">
                <a:solidFill>
                  <a:srgbClr val="184059"/>
                </a:solidFill>
                <a:latin typeface="Grandview" panose="020B0502040204020203" pitchFamily="34" charset="0"/>
              </a:rPr>
            </a:br>
            <a:r>
              <a:rPr lang="es-ES" sz="4000" b="1" dirty="0">
                <a:solidFill>
                  <a:srgbClr val="184059"/>
                </a:solidFill>
                <a:latin typeface="Grandview" panose="020B0502040204020203" pitchFamily="34" charset="0"/>
              </a:rPr>
              <a:t>de manera sencilla</a:t>
            </a:r>
            <a:endParaRPr lang="es-MX" sz="4000" b="1" dirty="0" err="1">
              <a:solidFill>
                <a:srgbClr val="184059"/>
              </a:solidFill>
              <a:latin typeface="Grandview" panose="020B0502040204020203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A4EAA73-1815-A779-CD8F-5A907A7E5D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 b="23663"/>
          <a:stretch/>
        </p:blipFill>
        <p:spPr>
          <a:xfrm>
            <a:off x="780875" y="1262995"/>
            <a:ext cx="10974445" cy="46440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C06A4E5-60E0-85C5-FBD0-27E30480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1" r="4537" b="23868"/>
          <a:stretch/>
        </p:blipFill>
        <p:spPr>
          <a:xfrm>
            <a:off x="1102278" y="1488665"/>
            <a:ext cx="10476516" cy="4418417"/>
          </a:xfrm>
          <a:prstGeom prst="rect">
            <a:avLst/>
          </a:prstGeom>
        </p:spPr>
      </p:pic>
      <p:pic>
        <p:nvPicPr>
          <p:cNvPr id="26" name="Imagen 25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57ED688A-0198-5E2E-73D4-B5B632425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5" y="830587"/>
            <a:ext cx="1180182" cy="11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xit" presetSubtype="8" ac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3000652" y="3429000"/>
            <a:ext cx="933043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E8F3034E-DA8D-1B7A-EEB5-C9403B3C32BB}"/>
              </a:ext>
            </a:extLst>
          </p:cNvPr>
          <p:cNvSpPr/>
          <p:nvPr/>
        </p:nvSpPr>
        <p:spPr>
          <a:xfrm>
            <a:off x="2835656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8246199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3F07E1-43CD-7D0B-121A-6C108EE79942}"/>
              </a:ext>
            </a:extLst>
          </p:cNvPr>
          <p:cNvSpPr txBox="1"/>
          <p:nvPr/>
        </p:nvSpPr>
        <p:spPr>
          <a:xfrm>
            <a:off x="2489711" y="2556189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1824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4441CC-D608-6A4F-CBFA-E5F3E83C3848}"/>
              </a:ext>
            </a:extLst>
          </p:cNvPr>
          <p:cNvSpPr txBox="1"/>
          <p:nvPr/>
        </p:nvSpPr>
        <p:spPr>
          <a:xfrm>
            <a:off x="609603" y="4257486"/>
            <a:ext cx="483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Joseph Fourier descubre que la atmósfera es capaz de </a:t>
            </a:r>
            <a:r>
              <a:rPr lang="es-MX" sz="2400" b="1" dirty="0">
                <a:solidFill>
                  <a:schemeClr val="bg1"/>
                </a:solidFill>
                <a:latin typeface="Grandview" panose="020B0502040204020203" pitchFamily="34" charset="0"/>
              </a:rPr>
              <a:t>absorber el calor </a:t>
            </a:r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que emite la Tierra.</a:t>
            </a:r>
            <a:endParaRPr lang="es-MX" sz="24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9DE33-70AD-D258-780B-383EF8414CD9}"/>
              </a:ext>
            </a:extLst>
          </p:cNvPr>
          <p:cNvSpPr txBox="1"/>
          <p:nvPr/>
        </p:nvSpPr>
        <p:spPr>
          <a:xfrm>
            <a:off x="5672827" y="1030855"/>
            <a:ext cx="553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Aumento en la producción industrial y la mecanización. Trayendo consigo no solo tecnología, si no </a:t>
            </a:r>
            <a:r>
              <a:rPr lang="es-MX" sz="2400" b="1" dirty="0">
                <a:solidFill>
                  <a:schemeClr val="bg1"/>
                </a:solidFill>
                <a:latin typeface="Grandview" panose="020B0502040204020203" pitchFamily="34" charset="0"/>
              </a:rPr>
              <a:t>aumento en el efecto invernadero</a:t>
            </a:r>
            <a:endParaRPr lang="es-MX" sz="2400" b="1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7FB310-328D-22F6-2797-7C2B96BCC43F}"/>
              </a:ext>
            </a:extLst>
          </p:cNvPr>
          <p:cNvSpPr txBox="1"/>
          <p:nvPr/>
        </p:nvSpPr>
        <p:spPr>
          <a:xfrm>
            <a:off x="7900255" y="3678818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1839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6098955" y="2556189"/>
            <a:ext cx="4678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Revolución Industrial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D73859-EFCA-6D3A-A3F7-6A983E5479FF}"/>
              </a:ext>
            </a:extLst>
          </p:cNvPr>
          <p:cNvSpPr txBox="1"/>
          <p:nvPr/>
        </p:nvSpPr>
        <p:spPr>
          <a:xfrm>
            <a:off x="998450" y="3717036"/>
            <a:ext cx="4058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Efecto Invernadero</a:t>
            </a:r>
          </a:p>
        </p:txBody>
      </p:sp>
    </p:spTree>
    <p:extLst>
      <p:ext uri="{BB962C8B-B14F-4D97-AF65-F5344CB8AC3E}">
        <p14:creationId xmlns:p14="http://schemas.microsoft.com/office/powerpoint/2010/main" val="320332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46FF14E-2C4F-F96F-07E7-670D0A94A90D}"/>
              </a:ext>
            </a:extLst>
          </p:cNvPr>
          <p:cNvSpPr/>
          <p:nvPr/>
        </p:nvSpPr>
        <p:spPr>
          <a:xfrm>
            <a:off x="-1" y="-24008"/>
            <a:ext cx="12192001" cy="3477016"/>
          </a:xfrm>
          <a:prstGeom prst="rect">
            <a:avLst/>
          </a:prstGeom>
          <a:solidFill>
            <a:srgbClr val="D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6AC9FF3-D6EF-FCEC-2257-A15814770341}"/>
              </a:ext>
            </a:extLst>
          </p:cNvPr>
          <p:cNvGrpSpPr/>
          <p:nvPr/>
        </p:nvGrpSpPr>
        <p:grpSpPr>
          <a:xfrm>
            <a:off x="949752" y="429803"/>
            <a:ext cx="2555194" cy="2077720"/>
            <a:chOff x="3136771" y="1457325"/>
            <a:chExt cx="2555194" cy="207772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217C961-E30D-DB2B-88A4-F5A82C619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25" t="26323" r="26386" b="26058"/>
            <a:stretch/>
          </p:blipFill>
          <p:spPr>
            <a:xfrm>
              <a:off x="3136771" y="1457325"/>
              <a:ext cx="1780171" cy="176276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3B2425C-549B-AFA6-4CD6-275354EB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096" y="2177343"/>
              <a:ext cx="1268869" cy="1357702"/>
            </a:xfrm>
            <a:prstGeom prst="rect">
              <a:avLst/>
            </a:prstGeom>
          </p:spPr>
        </p:pic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99C669-E93B-0DD6-87A2-4E5ABFC038F0}"/>
              </a:ext>
            </a:extLst>
          </p:cNvPr>
          <p:cNvSpPr/>
          <p:nvPr/>
        </p:nvSpPr>
        <p:spPr>
          <a:xfrm>
            <a:off x="0" y="3453008"/>
            <a:ext cx="12192001" cy="3429000"/>
          </a:xfrm>
          <a:prstGeom prst="rect">
            <a:avLst/>
          </a:prstGeom>
          <a:solidFill>
            <a:srgbClr val="3B59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DA14B3A-2250-E0F3-4967-1F5961B1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60" y="4181671"/>
            <a:ext cx="1990725" cy="1971675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51A0830-0FA9-A26B-3DE5-7F4B6C484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86" y="2858198"/>
            <a:ext cx="1093588" cy="1093588"/>
          </a:xfrm>
          <a:prstGeom prst="rect">
            <a:avLst/>
          </a:prstGeom>
        </p:spPr>
      </p:pic>
      <p:pic>
        <p:nvPicPr>
          <p:cNvPr id="15" name="Imagen 14" descr="Imagen que contiene cuarto, casa de juegos, dibujo&#10;&#10;Descripción generada automáticamente">
            <a:extLst>
              <a:ext uri="{FF2B5EF4-FFF2-40B4-BE49-F238E27FC236}">
                <a16:creationId xmlns:a16="http://schemas.microsoft.com/office/drawing/2014/main" id="{5E9FBAFD-DCEA-882B-F406-0C35E38F4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59" y="2858198"/>
            <a:ext cx="1093588" cy="1093588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EC2CC77-A36D-173A-8883-FA6E9BB5D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32" y="2858198"/>
            <a:ext cx="1093588" cy="1093588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AF6A9E26-5C3F-3104-81CC-30E9EB012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05" y="2858198"/>
            <a:ext cx="1093588" cy="1093588"/>
          </a:xfrm>
          <a:prstGeom prst="rect">
            <a:avLst/>
          </a:prstGeom>
        </p:spPr>
      </p:pic>
      <p:pic>
        <p:nvPicPr>
          <p:cNvPr id="18" name="Imagen 17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734073B9-2E55-9E33-9ACD-769631EAA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9" y="2858198"/>
            <a:ext cx="1093588" cy="1093588"/>
          </a:xfrm>
          <a:prstGeom prst="rect">
            <a:avLst/>
          </a:prstGeom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8AB2248D-C445-0C4C-F2FA-5336D6D42FCF}"/>
              </a:ext>
            </a:extLst>
          </p:cNvPr>
          <p:cNvSpPr/>
          <p:nvPr/>
        </p:nvSpPr>
        <p:spPr>
          <a:xfrm>
            <a:off x="5469475" y="-81243"/>
            <a:ext cx="1253051" cy="7600521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960290-C982-BBC7-56CD-27BB2D17B894}"/>
              </a:ext>
            </a:extLst>
          </p:cNvPr>
          <p:cNvSpPr/>
          <p:nvPr/>
        </p:nvSpPr>
        <p:spPr>
          <a:xfrm>
            <a:off x="0" y="69239"/>
            <a:ext cx="12192000" cy="6882008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493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BB82218-2564-1BC9-EE23-9DDEBE05BF4D}"/>
              </a:ext>
            </a:extLst>
          </p:cNvPr>
          <p:cNvSpPr txBox="1"/>
          <p:nvPr/>
        </p:nvSpPr>
        <p:spPr>
          <a:xfrm>
            <a:off x="1954924" y="2497976"/>
            <a:ext cx="82821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5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Dashboard</a:t>
            </a:r>
            <a:endParaRPr lang="es-MX" sz="11500" b="1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-124287" y="3429000"/>
            <a:ext cx="124553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8742001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9DE33-70AD-D258-780B-383EF8414CD9}"/>
              </a:ext>
            </a:extLst>
          </p:cNvPr>
          <p:cNvSpPr txBox="1"/>
          <p:nvPr/>
        </p:nvSpPr>
        <p:spPr>
          <a:xfrm>
            <a:off x="6682186" y="1030855"/>
            <a:ext cx="4503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Savante Arrhenius fue el primero en proclamar que los podrían </a:t>
            </a:r>
            <a:r>
              <a:rPr lang="es-MX" sz="24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acelerar el calentamiento </a:t>
            </a:r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de la Tierra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7FB310-328D-22F6-2797-7C2B96BCC43F}"/>
              </a:ext>
            </a:extLst>
          </p:cNvPr>
          <p:cNvSpPr txBox="1"/>
          <p:nvPr/>
        </p:nvSpPr>
        <p:spPr>
          <a:xfrm>
            <a:off x="8396057" y="3678818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1896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6833106" y="2556189"/>
            <a:ext cx="4201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schemeClr val="bg1"/>
                </a:solidFill>
                <a:latin typeface="Grandview" panose="020B0502040204020203" pitchFamily="34" charset="0"/>
              </a:rPr>
              <a:t>C</a:t>
            </a:r>
            <a:r>
              <a:rPr lang="es-MX" sz="32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ombustibles Fósiles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8F3034E-DA8D-1B7A-EEB5-C9403B3C32BB}"/>
              </a:ext>
            </a:extLst>
          </p:cNvPr>
          <p:cNvSpPr/>
          <p:nvPr/>
        </p:nvSpPr>
        <p:spPr>
          <a:xfrm>
            <a:off x="3065950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3F07E1-43CD-7D0B-121A-6C108EE79942}"/>
              </a:ext>
            </a:extLst>
          </p:cNvPr>
          <p:cNvSpPr txBox="1"/>
          <p:nvPr/>
        </p:nvSpPr>
        <p:spPr>
          <a:xfrm>
            <a:off x="2720005" y="2556189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1861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4441CC-D608-6A4F-CBFA-E5F3E83C3848}"/>
              </a:ext>
            </a:extLst>
          </p:cNvPr>
          <p:cNvSpPr txBox="1"/>
          <p:nvPr/>
        </p:nvSpPr>
        <p:spPr>
          <a:xfrm>
            <a:off x="839897" y="4257486"/>
            <a:ext cx="483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John Tyndall  encuentra que el </a:t>
            </a:r>
            <a:r>
              <a:rPr lang="es-MX" sz="24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CO2</a:t>
            </a:r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 podría </a:t>
            </a:r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tener un efecto importante en la </a:t>
            </a:r>
            <a:r>
              <a:rPr lang="es-MX" sz="2400" b="1" dirty="0">
                <a:solidFill>
                  <a:schemeClr val="bg1"/>
                </a:solidFill>
                <a:latin typeface="Grandview" panose="020B0502040204020203" pitchFamily="34" charset="0"/>
              </a:rPr>
              <a:t>temperatura</a:t>
            </a:r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 de la Tierra</a:t>
            </a:r>
            <a:endParaRPr lang="es-MX" sz="24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D73859-EFCA-6D3A-A3F7-6A983E5479FF}"/>
              </a:ext>
            </a:extLst>
          </p:cNvPr>
          <p:cNvSpPr txBox="1"/>
          <p:nvPr/>
        </p:nvSpPr>
        <p:spPr>
          <a:xfrm>
            <a:off x="1617824" y="3717036"/>
            <a:ext cx="3280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CO2 y Calor</a:t>
            </a:r>
          </a:p>
        </p:txBody>
      </p:sp>
    </p:spTree>
    <p:extLst>
      <p:ext uri="{BB962C8B-B14F-4D97-AF65-F5344CB8AC3E}">
        <p14:creationId xmlns:p14="http://schemas.microsoft.com/office/powerpoint/2010/main" val="2892173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-124287" y="3429000"/>
            <a:ext cx="124553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8742001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9DE33-70AD-D258-780B-383EF8414CD9}"/>
              </a:ext>
            </a:extLst>
          </p:cNvPr>
          <p:cNvSpPr txBox="1"/>
          <p:nvPr/>
        </p:nvSpPr>
        <p:spPr>
          <a:xfrm>
            <a:off x="6214369" y="1030855"/>
            <a:ext cx="5439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La temperatura media comienza a aumentar. Las ONG’s medioambientales establecen necesidad de protección global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7FB310-328D-22F6-2797-7C2B96BCC43F}"/>
              </a:ext>
            </a:extLst>
          </p:cNvPr>
          <p:cNvSpPr txBox="1"/>
          <p:nvPr/>
        </p:nvSpPr>
        <p:spPr>
          <a:xfrm>
            <a:off x="8396057" y="3678818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1980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6833106" y="2556189"/>
            <a:ext cx="4201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Sobrecalentamiento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8F3034E-DA8D-1B7A-EEB5-C9403B3C32BB}"/>
              </a:ext>
            </a:extLst>
          </p:cNvPr>
          <p:cNvSpPr/>
          <p:nvPr/>
        </p:nvSpPr>
        <p:spPr>
          <a:xfrm>
            <a:off x="3065950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3F07E1-43CD-7D0B-121A-6C108EE79942}"/>
              </a:ext>
            </a:extLst>
          </p:cNvPr>
          <p:cNvSpPr txBox="1"/>
          <p:nvPr/>
        </p:nvSpPr>
        <p:spPr>
          <a:xfrm>
            <a:off x="2720005" y="2556189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1940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4441CC-D608-6A4F-CBFA-E5F3E83C3848}"/>
              </a:ext>
            </a:extLst>
          </p:cNvPr>
          <p:cNvSpPr txBox="1"/>
          <p:nvPr/>
        </p:nvSpPr>
        <p:spPr>
          <a:xfrm>
            <a:off x="839897" y="4257486"/>
            <a:ext cx="483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Se comprueba que el aumento del gas CO2 en la atmósfera provoca una mayor </a:t>
            </a:r>
            <a:r>
              <a:rPr lang="es-MX" sz="24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absorción</a:t>
            </a:r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 de calor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D73859-EFCA-6D3A-A3F7-6A983E5479FF}"/>
              </a:ext>
            </a:extLst>
          </p:cNvPr>
          <p:cNvSpPr txBox="1"/>
          <p:nvPr/>
        </p:nvSpPr>
        <p:spPr>
          <a:xfrm>
            <a:off x="1304755" y="3678818"/>
            <a:ext cx="3906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Dióxido de carbono</a:t>
            </a:r>
          </a:p>
        </p:txBody>
      </p:sp>
    </p:spTree>
    <p:extLst>
      <p:ext uri="{BB962C8B-B14F-4D97-AF65-F5344CB8AC3E}">
        <p14:creationId xmlns:p14="http://schemas.microsoft.com/office/powerpoint/2010/main" val="2122878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-124287" y="3429000"/>
            <a:ext cx="124553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8742001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9DE33-70AD-D258-780B-383EF8414CD9}"/>
              </a:ext>
            </a:extLst>
          </p:cNvPr>
          <p:cNvSpPr txBox="1"/>
          <p:nvPr/>
        </p:nvSpPr>
        <p:spPr>
          <a:xfrm>
            <a:off x="6549021" y="1030855"/>
            <a:ext cx="477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Un primer intento de 192 países en controlar las emisiones de CO2 a nivel mundial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7FB310-328D-22F6-2797-7C2B96BCC43F}"/>
              </a:ext>
            </a:extLst>
          </p:cNvPr>
          <p:cNvSpPr txBox="1"/>
          <p:nvPr/>
        </p:nvSpPr>
        <p:spPr>
          <a:xfrm>
            <a:off x="8396058" y="3678818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Grandview" panose="020B0502040204020203" pitchFamily="34" charset="0"/>
              </a:rPr>
              <a:t>2005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6833106" y="2556189"/>
            <a:ext cx="4201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prstClr val="white"/>
                </a:solidFill>
                <a:latin typeface="Grandview" panose="020B0502040204020203" pitchFamily="34" charset="0"/>
              </a:rPr>
              <a:t>Protocolo de Kioto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8F3034E-DA8D-1B7A-EEB5-C9403B3C32BB}"/>
              </a:ext>
            </a:extLst>
          </p:cNvPr>
          <p:cNvSpPr/>
          <p:nvPr/>
        </p:nvSpPr>
        <p:spPr>
          <a:xfrm>
            <a:off x="3065950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3F07E1-43CD-7D0B-121A-6C108EE79942}"/>
              </a:ext>
            </a:extLst>
          </p:cNvPr>
          <p:cNvSpPr txBox="1"/>
          <p:nvPr/>
        </p:nvSpPr>
        <p:spPr>
          <a:xfrm>
            <a:off x="2720005" y="2556189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1988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4441CC-D608-6A4F-CBFA-E5F3E83C3848}"/>
              </a:ext>
            </a:extLst>
          </p:cNvPr>
          <p:cNvSpPr txBox="1"/>
          <p:nvPr/>
        </p:nvSpPr>
        <p:spPr>
          <a:xfrm>
            <a:off x="839897" y="4257486"/>
            <a:ext cx="4836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Se reconoce que el clima es más caliente que antes de 1880. Se asume la teor</a:t>
            </a:r>
            <a:r>
              <a:rPr lang="es-MX" sz="2400" dirty="0">
                <a:solidFill>
                  <a:schemeClr val="bg1"/>
                </a:solidFill>
                <a:latin typeface="Grandview" panose="020B0502040204020203" pitchFamily="34" charset="0"/>
              </a:rPr>
              <a:t>ía del efecto invernadero y se acepta un </a:t>
            </a:r>
            <a:r>
              <a:rPr lang="es-MX" sz="2400" b="1" dirty="0">
                <a:solidFill>
                  <a:schemeClr val="bg1"/>
                </a:solidFill>
                <a:latin typeface="Grandview" panose="020B0502040204020203" pitchFamily="34" charset="0"/>
              </a:rPr>
              <a:t>calentamiento global</a:t>
            </a:r>
            <a:endParaRPr lang="es-MX" sz="2400" b="1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D73859-EFCA-6D3A-A3F7-6A983E5479FF}"/>
              </a:ext>
            </a:extLst>
          </p:cNvPr>
          <p:cNvSpPr txBox="1"/>
          <p:nvPr/>
        </p:nvSpPr>
        <p:spPr>
          <a:xfrm>
            <a:off x="1304755" y="3678818"/>
            <a:ext cx="3906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ndview" panose="020B0502040204020203" pitchFamily="34" charset="0"/>
                <a:ea typeface="+mn-ea"/>
                <a:cs typeface="+mn-cs"/>
              </a:rPr>
              <a:t>Clima más caliente</a:t>
            </a:r>
          </a:p>
        </p:txBody>
      </p:sp>
    </p:spTree>
    <p:extLst>
      <p:ext uri="{BB962C8B-B14F-4D97-AF65-F5344CB8AC3E}">
        <p14:creationId xmlns:p14="http://schemas.microsoft.com/office/powerpoint/2010/main" val="4246616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-124287" y="3429000"/>
            <a:ext cx="124553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5903976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E9DE33-70AD-D258-780B-383EF8414CD9}"/>
              </a:ext>
            </a:extLst>
          </p:cNvPr>
          <p:cNvSpPr txBox="1"/>
          <p:nvPr/>
        </p:nvSpPr>
        <p:spPr>
          <a:xfrm>
            <a:off x="3710996" y="1297186"/>
            <a:ext cx="477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Entra en vigor este acuerdo, para limitar el incremento de </a:t>
            </a:r>
            <a:r>
              <a:rPr lang="es-MX" sz="24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temperaturas</a:t>
            </a:r>
            <a:r>
              <a:rPr lang="es-MX" sz="2400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 en el ambiente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7FB310-328D-22F6-2797-7C2B96BCC43F}"/>
              </a:ext>
            </a:extLst>
          </p:cNvPr>
          <p:cNvSpPr txBox="1"/>
          <p:nvPr/>
        </p:nvSpPr>
        <p:spPr>
          <a:xfrm>
            <a:off x="5558032" y="3678818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Grandview" panose="020B0502040204020203" pitchFamily="34" charset="0"/>
              </a:rPr>
              <a:t>2016</a:t>
            </a:r>
            <a:endParaRPr lang="es-MX" sz="3200" i="0" u="none" strike="noStrike" dirty="0">
              <a:solidFill>
                <a:schemeClr val="bg1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3995081" y="2556189"/>
            <a:ext cx="4201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prstClr val="white"/>
                </a:solidFill>
                <a:latin typeface="Grandview" panose="020B0502040204020203" pitchFamily="34" charset="0"/>
              </a:rPr>
              <a:t>Acuerdo de París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9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7D2D2C3-929A-3B70-0DCD-F261C7CFCA87}"/>
              </a:ext>
            </a:extLst>
          </p:cNvPr>
          <p:cNvCxnSpPr>
            <a:cxnSpLocks/>
          </p:cNvCxnSpPr>
          <p:nvPr/>
        </p:nvCxnSpPr>
        <p:spPr>
          <a:xfrm>
            <a:off x="-124287" y="3429000"/>
            <a:ext cx="62202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6700D30-9985-5AF0-889A-884D945A351D}"/>
              </a:ext>
            </a:extLst>
          </p:cNvPr>
          <p:cNvSpPr/>
          <p:nvPr/>
        </p:nvSpPr>
        <p:spPr>
          <a:xfrm>
            <a:off x="5903976" y="3236976"/>
            <a:ext cx="384048" cy="384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310B25-FB97-9738-0F5B-161372AD9B2D}"/>
              </a:ext>
            </a:extLst>
          </p:cNvPr>
          <p:cNvSpPr txBox="1"/>
          <p:nvPr/>
        </p:nvSpPr>
        <p:spPr>
          <a:xfrm>
            <a:off x="3995081" y="2556189"/>
            <a:ext cx="4201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prstClr val="white"/>
                </a:solidFill>
                <a:latin typeface="Grandview" panose="020B0502040204020203" pitchFamily="34" charset="0"/>
              </a:rPr>
              <a:t>Actualidad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5085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8BB4A9C-6FA4-4B45-A909-A55252098078}"/>
              </a:ext>
            </a:extLst>
          </p:cNvPr>
          <p:cNvGrpSpPr/>
          <p:nvPr/>
        </p:nvGrpSpPr>
        <p:grpSpPr>
          <a:xfrm>
            <a:off x="1174778" y="1586753"/>
            <a:ext cx="9283148" cy="3684494"/>
            <a:chOff x="1147483" y="484094"/>
            <a:chExt cx="9283148" cy="3684494"/>
          </a:xfrm>
        </p:grpSpPr>
        <p:pic>
          <p:nvPicPr>
            <p:cNvPr id="1028" name="Picture 4" descr="Sistema ONU | Agenda 2030 en América Latina y el Caribe">
              <a:extLst>
                <a:ext uri="{FF2B5EF4-FFF2-40B4-BE49-F238E27FC236}">
                  <a16:creationId xmlns:a16="http://schemas.microsoft.com/office/drawing/2014/main" id="{1EB9F96A-7A72-EC64-83BF-E23BAF0A8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483" y="484094"/>
              <a:ext cx="3684494" cy="368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5869D2F-F575-EDF0-EEBB-827EFA1FA081}"/>
                </a:ext>
              </a:extLst>
            </p:cNvPr>
            <p:cNvSpPr txBox="1"/>
            <p:nvPr/>
          </p:nvSpPr>
          <p:spPr>
            <a:xfrm>
              <a:off x="5065060" y="748986"/>
              <a:ext cx="536557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19900" b="1" dirty="0">
                  <a:solidFill>
                    <a:srgbClr val="4A8AC9"/>
                  </a:solidFill>
                  <a:latin typeface="Grandview" panose="020B0502040204020203" pitchFamily="34" charset="0"/>
                </a:rPr>
                <a:t>ONU</a:t>
              </a:r>
              <a:endParaRPr lang="es-MX" sz="19900" b="1" i="0" u="none" strike="noStrike" dirty="0">
                <a:solidFill>
                  <a:srgbClr val="4A8AC9"/>
                </a:solidFill>
                <a:effectLst/>
                <a:latin typeface="Grandview" panose="020B0502040204020203" pitchFamily="34" charset="0"/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2EAB6C-15F8-4531-0BE3-CD7ADB979AF0}"/>
              </a:ext>
            </a:extLst>
          </p:cNvPr>
          <p:cNvSpPr/>
          <p:nvPr/>
        </p:nvSpPr>
        <p:spPr>
          <a:xfrm>
            <a:off x="-1" y="0"/>
            <a:ext cx="914401" cy="6858000"/>
          </a:xfrm>
          <a:prstGeom prst="rect">
            <a:avLst/>
          </a:prstGeom>
          <a:solidFill>
            <a:srgbClr val="4A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2FDF8F9D-E7E4-9371-E21D-931A2C283498}"/>
              </a:ext>
            </a:extLst>
          </p:cNvPr>
          <p:cNvSpPr/>
          <p:nvPr/>
        </p:nvSpPr>
        <p:spPr>
          <a:xfrm>
            <a:off x="9905191" y="603913"/>
            <a:ext cx="1122200" cy="5650174"/>
          </a:xfrm>
          <a:prstGeom prst="leftBrace">
            <a:avLst>
              <a:gd name="adj1" fmla="val 60185"/>
              <a:gd name="adj2" fmla="val 50000"/>
            </a:avLst>
          </a:prstGeom>
          <a:ln w="76200">
            <a:solidFill>
              <a:srgbClr val="4A8A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91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42 0.00046 L 0.04532 0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88DE01-3050-3B39-0882-75DCB9138BF6}"/>
              </a:ext>
            </a:extLst>
          </p:cNvPr>
          <p:cNvSpPr/>
          <p:nvPr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E2F2A9-7009-1EE6-C19A-9C79C3061F28}"/>
              </a:ext>
            </a:extLst>
          </p:cNvPr>
          <p:cNvSpPr txBox="1"/>
          <p:nvPr/>
        </p:nvSpPr>
        <p:spPr>
          <a:xfrm>
            <a:off x="3728382" y="2126558"/>
            <a:ext cx="84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8000" b="1" i="0" u="none" strike="noStrike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Comisión</a:t>
            </a:r>
            <a:endParaRPr lang="es-MX" sz="8000" b="1" i="0" u="none" strike="noStrike" dirty="0">
              <a:solidFill>
                <a:srgbClr val="232323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E3BAFD-0694-4F6C-8245-5594863EF65A}"/>
              </a:ext>
            </a:extLst>
          </p:cNvPr>
          <p:cNvSpPr txBox="1"/>
          <p:nvPr/>
        </p:nvSpPr>
        <p:spPr>
          <a:xfrm>
            <a:off x="3728382" y="3428999"/>
            <a:ext cx="84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8000" b="1" dirty="0">
                <a:solidFill>
                  <a:srgbClr val="184059"/>
                </a:solidFill>
                <a:latin typeface="Grandview" panose="020B0502040204020203" pitchFamily="34" charset="0"/>
              </a:rPr>
              <a:t>Latinoamericana</a:t>
            </a:r>
            <a:endParaRPr lang="es-MX" sz="8000" b="1" i="0" u="none" strike="noStrike" dirty="0">
              <a:solidFill>
                <a:srgbClr val="184059"/>
              </a:solidFill>
              <a:effectLst/>
              <a:latin typeface="Grandview" panose="020B0502040204020203" pitchFamily="34" charset="0"/>
            </a:endParaRPr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CA4D9FAF-F10C-1E48-E32C-D607738E9F0B}"/>
              </a:ext>
            </a:extLst>
          </p:cNvPr>
          <p:cNvSpPr/>
          <p:nvPr/>
        </p:nvSpPr>
        <p:spPr>
          <a:xfrm>
            <a:off x="-313843" y="0"/>
            <a:ext cx="1253051" cy="7484093"/>
          </a:xfrm>
          <a:prstGeom prst="downArrow">
            <a:avLst/>
          </a:prstGeom>
          <a:solidFill>
            <a:srgbClr val="18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6C616599-77DA-E9E5-FD61-C584CD720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91" y="1761565"/>
            <a:ext cx="3337570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1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3200" dirty="0" err="1" smtClean="0">
            <a:solidFill>
              <a:srgbClr val="184059"/>
            </a:solidFill>
            <a:latin typeface="Grandview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394</Words>
  <Application>Microsoft Office PowerPoint</Application>
  <PresentationFormat>Panorámica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Grandview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ALBERTO CERVANTES RODRIGUEZ</dc:creator>
  <cp:lastModifiedBy>FRANCISCO ALBERTO CERVANTES RODRIGUEZ</cp:lastModifiedBy>
  <cp:revision>8</cp:revision>
  <dcterms:created xsi:type="dcterms:W3CDTF">2022-09-08T14:19:37Z</dcterms:created>
  <dcterms:modified xsi:type="dcterms:W3CDTF">2022-09-09T17:34:04Z</dcterms:modified>
</cp:coreProperties>
</file>