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1" r:id="rId2"/>
    <p:sldMasterId id="2147483689" r:id="rId3"/>
    <p:sldMasterId id="2147483707" r:id="rId4"/>
    <p:sldMasterId id="2147483725" r:id="rId5"/>
  </p:sldMasterIdLst>
  <p:sldIdLst>
    <p:sldId id="256" r:id="rId6"/>
    <p:sldId id="262" r:id="rId7"/>
    <p:sldId id="264" r:id="rId8"/>
    <p:sldId id="274" r:id="rId9"/>
    <p:sldId id="267" r:id="rId10"/>
    <p:sldId id="278" r:id="rId11"/>
    <p:sldId id="269" r:id="rId12"/>
    <p:sldId id="272" r:id="rId13"/>
    <p:sldId id="270" r:id="rId14"/>
    <p:sldId id="279" r:id="rId15"/>
    <p:sldId id="281" r:id="rId16"/>
    <p:sldId id="284" r:id="rId17"/>
    <p:sldId id="280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C0B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322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77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4724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1022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8415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0998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9655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275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6592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7934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9956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E5155">
                    <a:lumMod val="40000"/>
                    <a:lumOff val="60000"/>
                  </a:srgb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E5155">
                    <a:lumMod val="40000"/>
                    <a:lumOff val="60000"/>
                  </a:srgb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448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6151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8699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3230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0980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3149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1110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5258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5017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7407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38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5280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9153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3693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4413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9686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0362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E5155">
                    <a:lumMod val="40000"/>
                    <a:lumOff val="60000"/>
                  </a:srgb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E5155">
                    <a:lumMod val="40000"/>
                    <a:lumOff val="60000"/>
                  </a:srgb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18378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6971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50226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03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90730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0533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116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1645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217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56575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71724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75541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50538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43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14790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67413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41915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E5155">
                    <a:lumMod val="40000"/>
                    <a:lumOff val="60000"/>
                  </a:srgb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E5155">
                    <a:lumMod val="40000"/>
                    <a:lumOff val="60000"/>
                  </a:srgb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652077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31354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54968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595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0314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50529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68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57201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32010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76884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74057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34911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68386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29734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70487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01253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81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E5155">
                    <a:lumMod val="40000"/>
                    <a:lumOff val="60000"/>
                  </a:srgb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E5155">
                    <a:lumMod val="40000"/>
                    <a:lumOff val="60000"/>
                  </a:srgb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226681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59846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17619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81913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38051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56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71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963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922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367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6/13/2013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38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9854" y="1447800"/>
            <a:ext cx="9813701" cy="2634803"/>
          </a:xfrm>
        </p:spPr>
        <p:txBody>
          <a:bodyPr/>
          <a:lstStyle/>
          <a:p>
            <a:r>
              <a:rPr lang="es-CL" sz="7000" dirty="0" smtClean="0"/>
              <a:t>BÚSQUEDA INDEXADA</a:t>
            </a:r>
            <a:endParaRPr lang="es-CL" sz="7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429650"/>
            <a:ext cx="8825658" cy="861420"/>
          </a:xfrm>
        </p:spPr>
        <p:txBody>
          <a:bodyPr/>
          <a:lstStyle/>
          <a:p>
            <a:r>
              <a:rPr lang="es-CL" dirty="0" smtClean="0"/>
              <a:t>Algoritmos de Búsqueda</a:t>
            </a:r>
          </a:p>
          <a:p>
            <a:r>
              <a:rPr lang="es-CL" dirty="0" smtClean="0"/>
              <a:t>Grupo: Los </a:t>
            </a:r>
            <a:r>
              <a:rPr lang="es-CL" dirty="0" err="1" smtClean="0"/>
              <a:t>walo</a:t>
            </a:r>
            <a:r>
              <a:rPr lang="es-CL" dirty="0" smtClean="0"/>
              <a:t>’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24768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Tabla de Mediciones</a:t>
            </a:r>
            <a:endParaRPr lang="es-CL" dirty="0"/>
          </a:p>
        </p:txBody>
      </p:sp>
      <p:graphicFrame>
        <p:nvGraphicFramePr>
          <p:cNvPr id="9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0839257"/>
              </p:ext>
            </p:extLst>
          </p:nvPr>
        </p:nvGraphicFramePr>
        <p:xfrm>
          <a:off x="1715221" y="1983876"/>
          <a:ext cx="6488252" cy="128183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22063"/>
                <a:gridCol w="1622063"/>
                <a:gridCol w="1622063"/>
                <a:gridCol w="1622063"/>
              </a:tblGrid>
              <a:tr h="663220">
                <a:tc>
                  <a:txBody>
                    <a:bodyPr/>
                    <a:lstStyle/>
                    <a:p>
                      <a:r>
                        <a:rPr lang="es-CL" dirty="0" smtClean="0"/>
                        <a:t>A[n]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1.000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10.000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100.000</a:t>
                      </a:r>
                      <a:endParaRPr lang="es-CL" dirty="0"/>
                    </a:p>
                  </a:txBody>
                  <a:tcPr/>
                </a:tc>
              </a:tr>
              <a:tr h="618618">
                <a:tc>
                  <a:txBody>
                    <a:bodyPr/>
                    <a:lstStyle/>
                    <a:p>
                      <a:r>
                        <a:rPr lang="es-CL" dirty="0" smtClean="0"/>
                        <a:t>Tiempo (s)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0.296 seg.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0,643 seg. 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6.079 seg.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06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Cuando Ocupamos B. Indexada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dirty="0" smtClean="0"/>
              <a:t>Conveniente para archivos con mediana volatilidad, actividad variable y tamaño estable.</a:t>
            </a:r>
          </a:p>
          <a:p>
            <a:pPr algn="just"/>
            <a:r>
              <a:rPr lang="es-CL" dirty="0" smtClean="0"/>
              <a:t>Para N muy grandes (porque?)</a:t>
            </a:r>
          </a:p>
          <a:p>
            <a:pPr algn="just"/>
            <a:r>
              <a:rPr lang="es-CL" dirty="0" smtClean="0"/>
              <a:t>En lugares donde se presente el ingreso de datos (registros) sin ningún tipo de orden especifico</a:t>
            </a:r>
          </a:p>
          <a:p>
            <a:pPr algn="just"/>
            <a:r>
              <a:rPr lang="es-CL" dirty="0" smtClean="0"/>
              <a:t>Ejemplos: </a:t>
            </a:r>
            <a:r>
              <a:rPr lang="es-CL" dirty="0" err="1" smtClean="0"/>
              <a:t>Spip</a:t>
            </a:r>
            <a:r>
              <a:rPr lang="es-CL" dirty="0" smtClean="0"/>
              <a:t> (que es </a:t>
            </a:r>
            <a:r>
              <a:rPr lang="es-CL" dirty="0" err="1" smtClean="0"/>
              <a:t>Spip</a:t>
            </a:r>
            <a:r>
              <a:rPr lang="es-CL" dirty="0" smtClean="0"/>
              <a:t>?)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0403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5394" y="191461"/>
            <a:ext cx="10228217" cy="1400530"/>
          </a:xfrm>
        </p:spPr>
        <p:txBody>
          <a:bodyPr/>
          <a:lstStyle/>
          <a:p>
            <a:r>
              <a:rPr lang="es-MX" dirty="0" smtClean="0"/>
              <a:t>Ejemplo de indexación para los textos</a:t>
            </a:r>
            <a:endParaRPr lang="es-MX" dirty="0"/>
          </a:p>
        </p:txBody>
      </p:sp>
      <p:pic>
        <p:nvPicPr>
          <p:cNvPr id="1026" name="Picture 2" descr="C:\Users\Aldo\Desktop\Documentos Latex\EjemploIndexac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166" y="1175657"/>
            <a:ext cx="8399417" cy="507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292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59622" y="690154"/>
            <a:ext cx="4396338" cy="576262"/>
          </a:xfrm>
        </p:spPr>
        <p:txBody>
          <a:bodyPr/>
          <a:lstStyle/>
          <a:p>
            <a:r>
              <a:rPr lang="es-CL" dirty="0" smtClean="0"/>
              <a:t>Ventajas</a:t>
            </a:r>
            <a:endParaRPr lang="es-CL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959621" y="1299754"/>
            <a:ext cx="4396339" cy="3741738"/>
          </a:xfrm>
        </p:spPr>
        <p:txBody>
          <a:bodyPr/>
          <a:lstStyle/>
          <a:p>
            <a:pPr algn="just"/>
            <a:r>
              <a:rPr lang="es-CL" dirty="0" smtClean="0"/>
              <a:t>Procesar archivo secuencialmente por orden lógico o al azar</a:t>
            </a:r>
          </a:p>
          <a:p>
            <a:pPr algn="just"/>
            <a:r>
              <a:rPr lang="es-CL" dirty="0" smtClean="0"/>
              <a:t>Se hace una búsqueda en una tabla de índices pequeña y luego en una parte reducida de la tabla original de registros</a:t>
            </a:r>
          </a:p>
          <a:p>
            <a:endParaRPr lang="es-CL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510804" y="690154"/>
            <a:ext cx="4396339" cy="576262"/>
          </a:xfrm>
        </p:spPr>
        <p:txBody>
          <a:bodyPr/>
          <a:lstStyle/>
          <a:p>
            <a:r>
              <a:rPr lang="es-CL" dirty="0" smtClean="0"/>
              <a:t>Desventajas</a:t>
            </a:r>
            <a:endParaRPr lang="es-CL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510804" y="1299754"/>
            <a:ext cx="4396339" cy="3741738"/>
          </a:xfrm>
        </p:spPr>
        <p:txBody>
          <a:bodyPr>
            <a:normAutofit/>
          </a:bodyPr>
          <a:lstStyle/>
          <a:p>
            <a:pPr algn="just"/>
            <a:r>
              <a:rPr lang="es-CL" dirty="0" smtClean="0"/>
              <a:t>Implica un aumento en la cantidad de espacio requerido.</a:t>
            </a:r>
          </a:p>
          <a:p>
            <a:pPr algn="just"/>
            <a:r>
              <a:rPr lang="es-CL" dirty="0" smtClean="0"/>
              <a:t>El uso de una lista de índices da una gran sobrecarga de espacio y tiempo para los apuntadores usados en búsquedas de registros.</a:t>
            </a:r>
          </a:p>
          <a:p>
            <a:pPr algn="just"/>
            <a:r>
              <a:rPr lang="es-CL" dirty="0"/>
              <a:t>La inserción en una tabla secuencial indexada es </a:t>
            </a:r>
            <a:r>
              <a:rPr lang="es-CL" dirty="0" smtClean="0"/>
              <a:t>difícil.</a:t>
            </a:r>
            <a:endParaRPr lang="es-CL" dirty="0"/>
          </a:p>
          <a:p>
            <a:pPr algn="just"/>
            <a:r>
              <a:rPr lang="es-CL" dirty="0" smtClean="0"/>
              <a:t>Los registros deben ser de longitud fija.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7357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Conclusiones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s-CL" dirty="0" smtClean="0"/>
              <a:t>Es el método de Búsqueda mas rápido, sin embargo necesita ocupar otro tipo de búsqueda.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L" dirty="0" smtClean="0"/>
              <a:t>Sera más rápida cuando los n sean muy grandes.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L" dirty="0" smtClean="0"/>
              <a:t>Es uno de los métodos de búsqueda más usado por los motores de búsqueda de internet.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L" dirty="0" smtClean="0"/>
              <a:t>Su eficacia se observa en la búsqueda en archivos de gran magnitud.</a:t>
            </a:r>
          </a:p>
          <a:p>
            <a:pPr marL="457200" indent="-457200">
              <a:buFont typeface="+mj-lt"/>
              <a:buAutoNum type="arabicPeriod"/>
            </a:pPr>
            <a:r>
              <a:rPr lang="es-CL" dirty="0" smtClean="0"/>
              <a:t>E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2575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5130" y="427318"/>
            <a:ext cx="9404723" cy="1400530"/>
          </a:xfrm>
        </p:spPr>
        <p:txBody>
          <a:bodyPr/>
          <a:lstStyle/>
          <a:p>
            <a:r>
              <a:rPr lang="es-CL" dirty="0" smtClean="0"/>
              <a:t>Tabla de Contenidos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964018"/>
            <a:ext cx="8946541" cy="4195481"/>
          </a:xfrm>
        </p:spPr>
        <p:txBody>
          <a:bodyPr>
            <a:normAutofit/>
          </a:bodyPr>
          <a:lstStyle/>
          <a:p>
            <a:r>
              <a:rPr lang="es-CL" dirty="0" smtClean="0"/>
              <a:t>Introducción</a:t>
            </a:r>
            <a:endParaRPr lang="es-CL" dirty="0" smtClean="0"/>
          </a:p>
          <a:p>
            <a:r>
              <a:rPr lang="es-CL" dirty="0" smtClean="0"/>
              <a:t>Complejidad</a:t>
            </a:r>
            <a:endParaRPr lang="es-CL" dirty="0" smtClean="0"/>
          </a:p>
          <a:p>
            <a:r>
              <a:rPr lang="es-CL" dirty="0" smtClean="0"/>
              <a:t>Como </a:t>
            </a:r>
            <a:r>
              <a:rPr lang="es-CL" dirty="0" smtClean="0"/>
              <a:t>funciona</a:t>
            </a:r>
            <a:endParaRPr lang="es-CL" dirty="0" smtClean="0"/>
          </a:p>
          <a:p>
            <a:r>
              <a:rPr lang="es-CL" dirty="0" smtClean="0"/>
              <a:t>Cuando se </a:t>
            </a:r>
            <a:r>
              <a:rPr lang="es-CL" dirty="0" smtClean="0"/>
              <a:t>ocupa</a:t>
            </a:r>
            <a:endParaRPr lang="es-CL" dirty="0" smtClean="0"/>
          </a:p>
          <a:p>
            <a:r>
              <a:rPr lang="es-CL" dirty="0" smtClean="0"/>
              <a:t>Comparación con otros métodos de búsqueda</a:t>
            </a:r>
          </a:p>
          <a:p>
            <a:r>
              <a:rPr lang="es-CL" dirty="0" smtClean="0"/>
              <a:t>Ventajas y Desventajas</a:t>
            </a:r>
          </a:p>
          <a:p>
            <a:r>
              <a:rPr lang="es-CL" dirty="0" smtClean="0"/>
              <a:t>Conclusiones</a:t>
            </a:r>
          </a:p>
          <a:p>
            <a:endParaRPr lang="es-CL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79554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</a:t>
            </a:r>
            <a:r>
              <a:rPr lang="es-CL" dirty="0" smtClean="0"/>
              <a:t>Que es Búsqueda Indexada?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dirty="0" smtClean="0"/>
              <a:t>Algoritmo de Búsqueda Recursivo</a:t>
            </a:r>
          </a:p>
          <a:p>
            <a:pPr algn="just"/>
            <a:r>
              <a:rPr lang="es-CL" dirty="0" smtClean="0"/>
              <a:t>Uso de Key o Índices</a:t>
            </a:r>
          </a:p>
          <a:p>
            <a:pPr algn="just"/>
            <a:r>
              <a:rPr lang="es-CL" dirty="0" smtClean="0"/>
              <a:t>Acción de registrar ordenadamente la información para elaborar su índice</a:t>
            </a:r>
          </a:p>
          <a:p>
            <a:pPr algn="just"/>
            <a:r>
              <a:rPr lang="es-CL" dirty="0" smtClean="0"/>
              <a:t>La indexación es un elemento fundamental para motores de búsqueda y las base de datos</a:t>
            </a:r>
          </a:p>
          <a:p>
            <a:pPr algn="just"/>
            <a:r>
              <a:rPr lang="es-CL" dirty="0" smtClean="0"/>
              <a:t>Es la manera más eficiente de organizar y recuperar contenido de una base de datos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8975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5130" y="400467"/>
            <a:ext cx="9404723" cy="922568"/>
          </a:xfrm>
        </p:spPr>
        <p:txBody>
          <a:bodyPr/>
          <a:lstStyle/>
          <a:p>
            <a:r>
              <a:rPr lang="es-CL" dirty="0" smtClean="0"/>
              <a:t>Complejidad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521470"/>
            <a:ext cx="8946541" cy="2074945"/>
          </a:xfrm>
        </p:spPr>
        <p:txBody>
          <a:bodyPr/>
          <a:lstStyle/>
          <a:p>
            <a:pPr marL="0" indent="0">
              <a:buNone/>
            </a:pPr>
            <a:r>
              <a:rPr lang="es-CL" dirty="0" smtClean="0"/>
              <a:t>La complejidad es Variable, puede depender de:</a:t>
            </a:r>
          </a:p>
          <a:p>
            <a:pPr lvl="1" algn="just"/>
            <a:r>
              <a:rPr lang="es-CL" dirty="0" smtClean="0"/>
              <a:t>Algoritmo de ordenamiento ocupado</a:t>
            </a:r>
          </a:p>
          <a:p>
            <a:pPr lvl="1" algn="just"/>
            <a:r>
              <a:rPr lang="es-CL" dirty="0" smtClean="0"/>
              <a:t>Uso de otros algoritmos de búsqueda</a:t>
            </a:r>
          </a:p>
          <a:p>
            <a:pPr lvl="1" algn="just"/>
            <a:r>
              <a:rPr lang="es-CL" dirty="0" smtClean="0"/>
              <a:t>Forma de llenado de arreglo de índices</a:t>
            </a:r>
          </a:p>
          <a:p>
            <a:pPr lvl="1" algn="just"/>
            <a:r>
              <a:rPr lang="es-CL" dirty="0" smtClean="0"/>
              <a:t>Otros.</a:t>
            </a:r>
            <a:endParaRPr lang="es-CL" dirty="0"/>
          </a:p>
        </p:txBody>
      </p:sp>
      <p:sp>
        <p:nvSpPr>
          <p:cNvPr id="4" name="CuadroTexto 3"/>
          <p:cNvSpPr txBox="1"/>
          <p:nvPr/>
        </p:nvSpPr>
        <p:spPr>
          <a:xfrm>
            <a:off x="632794" y="3751538"/>
            <a:ext cx="1036613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 smtClean="0"/>
              <a:t>Calculo de la complejidad notación O(n):</a:t>
            </a:r>
          </a:p>
          <a:p>
            <a:endParaRPr lang="es-CL" dirty="0"/>
          </a:p>
          <a:p>
            <a:r>
              <a:rPr lang="es-CL" sz="3200" dirty="0" smtClean="0"/>
              <a:t>O(n)=7n^2  +  8n +  n/c  + 1 =  n^2  +  log(n)  =  n^2</a:t>
            </a:r>
            <a:endParaRPr lang="es-CL" sz="3200" dirty="0"/>
          </a:p>
        </p:txBody>
      </p:sp>
      <p:sp>
        <p:nvSpPr>
          <p:cNvPr id="5" name="CuadroTexto 4"/>
          <p:cNvSpPr txBox="1"/>
          <p:nvPr/>
        </p:nvSpPr>
        <p:spPr>
          <a:xfrm>
            <a:off x="4506686" y="5244686"/>
            <a:ext cx="2182756" cy="52322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Creación arreglo de índices</a:t>
            </a:r>
            <a:endParaRPr lang="es-CL" sz="1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2769327" y="5829125"/>
            <a:ext cx="1737359" cy="52322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Búsqueda arreglo original</a:t>
            </a:r>
            <a:endParaRPr lang="es-CL" sz="1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1281421" y="5183467"/>
            <a:ext cx="1724297" cy="52322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s-CL" sz="1400" dirty="0" smtClean="0"/>
              <a:t>Búsqueda arreglo índice</a:t>
            </a:r>
            <a:endParaRPr lang="es-CL" sz="1400" dirty="0"/>
          </a:p>
        </p:txBody>
      </p:sp>
      <p:cxnSp>
        <p:nvCxnSpPr>
          <p:cNvPr id="9" name="Conector recto de flecha 8"/>
          <p:cNvCxnSpPr>
            <a:stCxn id="7" idx="0"/>
          </p:cNvCxnSpPr>
          <p:nvPr/>
        </p:nvCxnSpPr>
        <p:spPr>
          <a:xfrm flipV="1">
            <a:off x="2143570" y="4928096"/>
            <a:ext cx="103242" cy="25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6" idx="0"/>
          </p:cNvCxnSpPr>
          <p:nvPr/>
        </p:nvCxnSpPr>
        <p:spPr>
          <a:xfrm flipV="1">
            <a:off x="3638007" y="5013958"/>
            <a:ext cx="112294" cy="81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H="1" flipV="1">
            <a:off x="5185954" y="4917748"/>
            <a:ext cx="143692" cy="25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13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755494" y="416125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 dirty="0" smtClean="0"/>
              <a:t>Complejidad </a:t>
            </a:r>
            <a:r>
              <a:rPr lang="es-CL" sz="1800" dirty="0"/>
              <a:t>(peor caso O(n</a:t>
            </a:r>
            <a:r>
              <a:rPr lang="es-CL" sz="1800" dirty="0" smtClean="0"/>
              <a:t>))</a:t>
            </a:r>
            <a:endParaRPr lang="es-CL" sz="1800" dirty="0"/>
          </a:p>
        </p:txBody>
      </p:sp>
      <p:sp>
        <p:nvSpPr>
          <p:cNvPr id="6" name="Marcador de texto 4"/>
          <p:cNvSpPr txBox="1">
            <a:spLocks/>
          </p:cNvSpPr>
          <p:nvPr/>
        </p:nvSpPr>
        <p:spPr>
          <a:xfrm>
            <a:off x="8740972" y="2470276"/>
            <a:ext cx="3451027" cy="239477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CL" dirty="0"/>
              <a:t>n^2 + n^2 + n = n^2</a:t>
            </a:r>
          </a:p>
          <a:p>
            <a:pPr marL="457200" indent="-457200">
              <a:buFont typeface="+mj-lt"/>
              <a:buAutoNum type="arabicPeriod"/>
            </a:pPr>
            <a:r>
              <a:rPr lang="es-CL" dirty="0"/>
              <a:t>n^2+n^2+Log2(n)</a:t>
            </a:r>
          </a:p>
          <a:p>
            <a:pPr marL="0" indent="0">
              <a:buNone/>
            </a:pPr>
            <a:r>
              <a:rPr lang="es-CL" dirty="0"/>
              <a:t>	= n^2</a:t>
            </a:r>
          </a:p>
        </p:txBody>
      </p:sp>
      <p:sp>
        <p:nvSpPr>
          <p:cNvPr id="7" name="Marcador de texto 5"/>
          <p:cNvSpPr txBox="1">
            <a:spLocks/>
          </p:cNvSpPr>
          <p:nvPr/>
        </p:nvSpPr>
        <p:spPr>
          <a:xfrm>
            <a:off x="3746366" y="5330384"/>
            <a:ext cx="2044336" cy="5762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s-CL" dirty="0" smtClean="0"/>
              <a:t>n^2</a:t>
            </a:r>
            <a:endParaRPr lang="es-CL" dirty="0"/>
          </a:p>
        </p:txBody>
      </p:sp>
      <p:sp>
        <p:nvSpPr>
          <p:cNvPr id="10" name="Marcador de texto 2"/>
          <p:cNvSpPr txBox="1">
            <a:spLocks/>
          </p:cNvSpPr>
          <p:nvPr/>
        </p:nvSpPr>
        <p:spPr>
          <a:xfrm>
            <a:off x="618969" y="1634495"/>
            <a:ext cx="2940050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CL" sz="2000" dirty="0" smtClean="0"/>
              <a:t>Ordenamiento Quicksort</a:t>
            </a:r>
            <a:endParaRPr lang="es-CL" sz="2000" dirty="0"/>
          </a:p>
        </p:txBody>
      </p:sp>
      <p:sp>
        <p:nvSpPr>
          <p:cNvPr id="13" name="Marcador de texto 5"/>
          <p:cNvSpPr txBox="1">
            <a:spLocks/>
          </p:cNvSpPr>
          <p:nvPr/>
        </p:nvSpPr>
        <p:spPr>
          <a:xfrm>
            <a:off x="3695544" y="1620126"/>
            <a:ext cx="209515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CL" sz="2000" dirty="0" smtClean="0"/>
              <a:t>Algoritmo Bus. Indexada</a:t>
            </a:r>
            <a:endParaRPr lang="es-CL" sz="2000" dirty="0"/>
          </a:p>
        </p:txBody>
      </p:sp>
      <p:sp>
        <p:nvSpPr>
          <p:cNvPr id="16" name="Marcador de texto 8"/>
          <p:cNvSpPr txBox="1">
            <a:spLocks/>
          </p:cNvSpPr>
          <p:nvPr/>
        </p:nvSpPr>
        <p:spPr>
          <a:xfrm>
            <a:off x="6424230" y="1703503"/>
            <a:ext cx="2253979" cy="3452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s-CL" dirty="0" smtClean="0"/>
              <a:t>Secuencial</a:t>
            </a:r>
            <a:endParaRPr lang="es-CL" dirty="0"/>
          </a:p>
        </p:txBody>
      </p:sp>
      <p:sp>
        <p:nvSpPr>
          <p:cNvPr id="17" name="Marcador de texto 10"/>
          <p:cNvSpPr txBox="1">
            <a:spLocks/>
          </p:cNvSpPr>
          <p:nvPr/>
        </p:nvSpPr>
        <p:spPr>
          <a:xfrm>
            <a:off x="6981698" y="4883198"/>
            <a:ext cx="2935997" cy="6591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s-CL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69" y="2409952"/>
            <a:ext cx="2667000" cy="2038350"/>
          </a:xfrm>
          <a:prstGeom prst="rect">
            <a:avLst/>
          </a:prstGeom>
          <a:ln>
            <a:noFill/>
            <a:prstDash val="dash"/>
          </a:ln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366" y="2285004"/>
            <a:ext cx="2044336" cy="2882513"/>
          </a:xfrm>
          <a:prstGeom prst="rect">
            <a:avLst/>
          </a:prstGeom>
        </p:spPr>
      </p:pic>
      <p:sp>
        <p:nvSpPr>
          <p:cNvPr id="21" name="Marcador de texto 4"/>
          <p:cNvSpPr txBox="1">
            <a:spLocks/>
          </p:cNvSpPr>
          <p:nvPr/>
        </p:nvSpPr>
        <p:spPr>
          <a:xfrm>
            <a:off x="6486994" y="3079209"/>
            <a:ext cx="2188664" cy="34670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s-CL" dirty="0" smtClean="0"/>
              <a:t>n</a:t>
            </a:r>
            <a:endParaRPr lang="es-CL" dirty="0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544" y="2149691"/>
            <a:ext cx="2188665" cy="901995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994" y="4135345"/>
            <a:ext cx="2188665" cy="1518933"/>
          </a:xfrm>
          <a:prstGeom prst="rect">
            <a:avLst/>
          </a:prstGeom>
        </p:spPr>
      </p:pic>
      <p:sp>
        <p:nvSpPr>
          <p:cNvPr id="24" name="Marcador de texto 8"/>
          <p:cNvSpPr txBox="1">
            <a:spLocks/>
          </p:cNvSpPr>
          <p:nvPr/>
        </p:nvSpPr>
        <p:spPr>
          <a:xfrm>
            <a:off x="9477483" y="1967894"/>
            <a:ext cx="975615" cy="3452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CL" dirty="0" smtClean="0"/>
              <a:t>Final</a:t>
            </a:r>
            <a:endParaRPr lang="es-CL" dirty="0"/>
          </a:p>
        </p:txBody>
      </p:sp>
      <p:sp>
        <p:nvSpPr>
          <p:cNvPr id="25" name="Marcador de texto 8"/>
          <p:cNvSpPr txBox="1">
            <a:spLocks/>
          </p:cNvSpPr>
          <p:nvPr/>
        </p:nvSpPr>
        <p:spPr>
          <a:xfrm>
            <a:off x="6421679" y="3792615"/>
            <a:ext cx="2253979" cy="3452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s-CL" dirty="0" smtClean="0"/>
              <a:t>Binaria</a:t>
            </a:r>
            <a:endParaRPr lang="es-CL" dirty="0"/>
          </a:p>
        </p:txBody>
      </p:sp>
      <p:cxnSp>
        <p:nvCxnSpPr>
          <p:cNvPr id="27" name="Conector recto de flecha 26"/>
          <p:cNvCxnSpPr>
            <a:stCxn id="19" idx="3"/>
            <a:endCxn id="22" idx="1"/>
          </p:cNvCxnSpPr>
          <p:nvPr/>
        </p:nvCxnSpPr>
        <p:spPr>
          <a:xfrm flipV="1">
            <a:off x="5790702" y="2600689"/>
            <a:ext cx="698842" cy="1125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19" idx="3"/>
            <a:endCxn id="23" idx="1"/>
          </p:cNvCxnSpPr>
          <p:nvPr/>
        </p:nvCxnSpPr>
        <p:spPr>
          <a:xfrm>
            <a:off x="5790702" y="3726261"/>
            <a:ext cx="696292" cy="116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arcador de texto 4"/>
          <p:cNvSpPr txBox="1">
            <a:spLocks/>
          </p:cNvSpPr>
          <p:nvPr/>
        </p:nvSpPr>
        <p:spPr>
          <a:xfrm>
            <a:off x="618969" y="4622318"/>
            <a:ext cx="2667000" cy="48546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s-CL" dirty="0"/>
              <a:t>n^2</a:t>
            </a:r>
          </a:p>
        </p:txBody>
      </p:sp>
      <p:sp>
        <p:nvSpPr>
          <p:cNvPr id="34" name="Marcador de texto 4"/>
          <p:cNvSpPr txBox="1">
            <a:spLocks/>
          </p:cNvSpPr>
          <p:nvPr/>
        </p:nvSpPr>
        <p:spPr>
          <a:xfrm>
            <a:off x="6486994" y="5735740"/>
            <a:ext cx="2188664" cy="48546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s-CL" dirty="0" smtClean="0"/>
              <a:t>Log2(</a:t>
            </a:r>
            <a:r>
              <a:rPr lang="es-CL" i="1" dirty="0" smtClean="0"/>
              <a:t>n)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26832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755494" y="416125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 dirty="0" smtClean="0">
                <a:solidFill>
                  <a:srgbClr val="EBEBEB"/>
                </a:solidFill>
              </a:rPr>
              <a:t>Complejidad </a:t>
            </a:r>
            <a:r>
              <a:rPr lang="es-CL" sz="1800" dirty="0" smtClean="0">
                <a:solidFill>
                  <a:srgbClr val="EBEBEB"/>
                </a:solidFill>
              </a:rPr>
              <a:t>(caso medio O(n))</a:t>
            </a:r>
            <a:endParaRPr lang="es-CL" sz="1800" dirty="0">
              <a:solidFill>
                <a:srgbClr val="EBEBEB"/>
              </a:solidFill>
            </a:endParaRPr>
          </a:p>
        </p:txBody>
      </p:sp>
      <p:sp>
        <p:nvSpPr>
          <p:cNvPr id="6" name="Marcador de texto 4"/>
          <p:cNvSpPr txBox="1">
            <a:spLocks/>
          </p:cNvSpPr>
          <p:nvPr/>
        </p:nvSpPr>
        <p:spPr>
          <a:xfrm>
            <a:off x="8740972" y="2470276"/>
            <a:ext cx="3451027" cy="239477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457200">
              <a:buClr>
                <a:srgbClr val="1E5155">
                  <a:lumMod val="40000"/>
                  <a:lumOff val="60000"/>
                </a:srgbClr>
              </a:buClr>
              <a:buFont typeface="+mj-lt"/>
              <a:buAutoNum type="arabicPeriod"/>
            </a:pPr>
            <a:r>
              <a:rPr lang="es-CL" dirty="0" smtClean="0">
                <a:solidFill>
                  <a:prstClr val="white"/>
                </a:solidFill>
              </a:rPr>
              <a:t>nLog(n) + n^2 + n</a:t>
            </a: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Font typeface="Wingdings 3" charset="2"/>
              <a:buNone/>
            </a:pPr>
            <a:r>
              <a:rPr lang="es-CL" dirty="0" smtClean="0">
                <a:solidFill>
                  <a:prstClr val="white"/>
                </a:solidFill>
              </a:rPr>
              <a:t>	= n^2</a:t>
            </a:r>
          </a:p>
          <a:p>
            <a:pPr marL="457200" indent="-457200">
              <a:buClr>
                <a:srgbClr val="1E5155">
                  <a:lumMod val="40000"/>
                  <a:lumOff val="60000"/>
                </a:srgbClr>
              </a:buClr>
              <a:buFont typeface="+mj-lt"/>
              <a:buAutoNum type="arabicPeriod"/>
            </a:pPr>
            <a:r>
              <a:rPr lang="es-CL" dirty="0" smtClean="0">
                <a:solidFill>
                  <a:prstClr val="white"/>
                </a:solidFill>
              </a:rPr>
              <a:t>nLog2n + n^2 + Log2n</a:t>
            </a: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Font typeface="Wingdings 3" charset="2"/>
              <a:buNone/>
            </a:pPr>
            <a:r>
              <a:rPr lang="es-CL" dirty="0">
                <a:solidFill>
                  <a:prstClr val="white"/>
                </a:solidFill>
              </a:rPr>
              <a:t>	</a:t>
            </a:r>
            <a:r>
              <a:rPr lang="es-CL" dirty="0" smtClean="0">
                <a:solidFill>
                  <a:prstClr val="white"/>
                </a:solidFill>
              </a:rPr>
              <a:t>= n^2</a:t>
            </a:r>
          </a:p>
        </p:txBody>
      </p:sp>
      <p:sp>
        <p:nvSpPr>
          <p:cNvPr id="7" name="Marcador de texto 5"/>
          <p:cNvSpPr txBox="1">
            <a:spLocks/>
          </p:cNvSpPr>
          <p:nvPr/>
        </p:nvSpPr>
        <p:spPr>
          <a:xfrm>
            <a:off x="3746366" y="5330384"/>
            <a:ext cx="2044336" cy="5762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Clr>
                <a:srgbClr val="1E5155">
                  <a:lumMod val="40000"/>
                  <a:lumOff val="60000"/>
                </a:srgbClr>
              </a:buClr>
              <a:buFont typeface="Wingdings 3" charset="2"/>
              <a:buNone/>
            </a:pPr>
            <a:r>
              <a:rPr lang="es-CL" dirty="0" smtClean="0">
                <a:solidFill>
                  <a:prstClr val="white"/>
                </a:solidFill>
              </a:rPr>
              <a:t>n^2</a:t>
            </a:r>
            <a:endParaRPr lang="es-CL" dirty="0">
              <a:solidFill>
                <a:prstClr val="white"/>
              </a:solidFill>
            </a:endParaRPr>
          </a:p>
        </p:txBody>
      </p:sp>
      <p:sp>
        <p:nvSpPr>
          <p:cNvPr id="10" name="Marcador de texto 2"/>
          <p:cNvSpPr txBox="1">
            <a:spLocks/>
          </p:cNvSpPr>
          <p:nvPr/>
        </p:nvSpPr>
        <p:spPr>
          <a:xfrm>
            <a:off x="618969" y="1634495"/>
            <a:ext cx="2940050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s-CL" sz="2000" dirty="0" smtClean="0">
                <a:solidFill>
                  <a:srgbClr val="1E5155">
                    <a:lumMod val="40000"/>
                    <a:lumOff val="60000"/>
                  </a:srgbClr>
                </a:solidFill>
              </a:rPr>
              <a:t>Ordenamiento Quicksort</a:t>
            </a:r>
            <a:endParaRPr lang="es-CL" sz="2000" dirty="0">
              <a:solidFill>
                <a:srgbClr val="1E5155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3" name="Marcador de texto 5"/>
          <p:cNvSpPr txBox="1">
            <a:spLocks/>
          </p:cNvSpPr>
          <p:nvPr/>
        </p:nvSpPr>
        <p:spPr>
          <a:xfrm>
            <a:off x="3695544" y="1620126"/>
            <a:ext cx="209515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s-CL" sz="2000" dirty="0" smtClean="0">
                <a:solidFill>
                  <a:srgbClr val="1E5155">
                    <a:lumMod val="40000"/>
                    <a:lumOff val="60000"/>
                  </a:srgbClr>
                </a:solidFill>
              </a:rPr>
              <a:t>Algoritmo Bus. Indexada</a:t>
            </a:r>
            <a:endParaRPr lang="es-CL" sz="2000" dirty="0">
              <a:solidFill>
                <a:srgbClr val="1E5155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6" name="Marcador de texto 8"/>
          <p:cNvSpPr txBox="1">
            <a:spLocks/>
          </p:cNvSpPr>
          <p:nvPr/>
        </p:nvSpPr>
        <p:spPr>
          <a:xfrm>
            <a:off x="6424230" y="1703503"/>
            <a:ext cx="2253979" cy="3452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>
              <a:buClr>
                <a:srgbClr val="1E5155">
                  <a:lumMod val="40000"/>
                  <a:lumOff val="60000"/>
                </a:srgbClr>
              </a:buClr>
            </a:pPr>
            <a:r>
              <a:rPr lang="es-CL" dirty="0" smtClean="0">
                <a:solidFill>
                  <a:srgbClr val="1E5155">
                    <a:lumMod val="40000"/>
                    <a:lumOff val="60000"/>
                  </a:srgbClr>
                </a:solidFill>
              </a:rPr>
              <a:t>Secuencial</a:t>
            </a:r>
            <a:endParaRPr lang="es-CL" dirty="0">
              <a:solidFill>
                <a:srgbClr val="1E5155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7" name="Marcador de texto 10"/>
          <p:cNvSpPr txBox="1">
            <a:spLocks/>
          </p:cNvSpPr>
          <p:nvPr/>
        </p:nvSpPr>
        <p:spPr>
          <a:xfrm>
            <a:off x="6981698" y="4883198"/>
            <a:ext cx="2935997" cy="6591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rgbClr val="1E5155">
                  <a:lumMod val="40000"/>
                  <a:lumOff val="60000"/>
                </a:srgbClr>
              </a:buClr>
            </a:pPr>
            <a:endParaRPr lang="es-CL">
              <a:solidFill>
                <a:prstClr val="white"/>
              </a:solidFill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69" y="2409952"/>
            <a:ext cx="2667000" cy="203835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366" y="2285004"/>
            <a:ext cx="2044336" cy="2882513"/>
          </a:xfrm>
          <a:prstGeom prst="rect">
            <a:avLst/>
          </a:prstGeom>
        </p:spPr>
      </p:pic>
      <p:sp>
        <p:nvSpPr>
          <p:cNvPr id="21" name="Marcador de texto 4"/>
          <p:cNvSpPr txBox="1">
            <a:spLocks/>
          </p:cNvSpPr>
          <p:nvPr/>
        </p:nvSpPr>
        <p:spPr>
          <a:xfrm>
            <a:off x="6486994" y="3079209"/>
            <a:ext cx="2188664" cy="34670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Clr>
                <a:srgbClr val="1E5155">
                  <a:lumMod val="40000"/>
                  <a:lumOff val="60000"/>
                </a:srgbClr>
              </a:buClr>
              <a:buFont typeface="Wingdings 3" charset="2"/>
              <a:buNone/>
            </a:pPr>
            <a:r>
              <a:rPr lang="es-CL" dirty="0" smtClean="0">
                <a:solidFill>
                  <a:prstClr val="white"/>
                </a:solidFill>
              </a:rPr>
              <a:t>n/2 = n</a:t>
            </a:r>
            <a:endParaRPr lang="es-CL" dirty="0">
              <a:solidFill>
                <a:prstClr val="white"/>
              </a:solidFill>
            </a:endParaRP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544" y="2149691"/>
            <a:ext cx="2188665" cy="901995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994" y="4135345"/>
            <a:ext cx="2188665" cy="1518933"/>
          </a:xfrm>
          <a:prstGeom prst="rect">
            <a:avLst/>
          </a:prstGeom>
        </p:spPr>
      </p:pic>
      <p:sp>
        <p:nvSpPr>
          <p:cNvPr id="24" name="Marcador de texto 8"/>
          <p:cNvSpPr txBox="1">
            <a:spLocks/>
          </p:cNvSpPr>
          <p:nvPr/>
        </p:nvSpPr>
        <p:spPr>
          <a:xfrm>
            <a:off x="9477483" y="1967894"/>
            <a:ext cx="975615" cy="3452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s-CL" dirty="0" smtClean="0">
                <a:solidFill>
                  <a:srgbClr val="1E5155">
                    <a:lumMod val="40000"/>
                    <a:lumOff val="60000"/>
                  </a:srgbClr>
                </a:solidFill>
              </a:rPr>
              <a:t>Final</a:t>
            </a:r>
            <a:endParaRPr lang="es-CL" dirty="0">
              <a:solidFill>
                <a:srgbClr val="1E5155">
                  <a:lumMod val="40000"/>
                  <a:lumOff val="60000"/>
                </a:srgbClr>
              </a:solidFill>
            </a:endParaRPr>
          </a:p>
        </p:txBody>
      </p:sp>
      <p:sp>
        <p:nvSpPr>
          <p:cNvPr id="25" name="Marcador de texto 8"/>
          <p:cNvSpPr txBox="1">
            <a:spLocks/>
          </p:cNvSpPr>
          <p:nvPr/>
        </p:nvSpPr>
        <p:spPr>
          <a:xfrm>
            <a:off x="6421679" y="3792615"/>
            <a:ext cx="2253979" cy="3452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>
              <a:buClr>
                <a:srgbClr val="1E5155">
                  <a:lumMod val="40000"/>
                  <a:lumOff val="60000"/>
                </a:srgbClr>
              </a:buClr>
            </a:pPr>
            <a:r>
              <a:rPr lang="es-CL" dirty="0" smtClean="0">
                <a:solidFill>
                  <a:srgbClr val="1E5155">
                    <a:lumMod val="40000"/>
                    <a:lumOff val="60000"/>
                  </a:srgbClr>
                </a:solidFill>
              </a:rPr>
              <a:t>Binaria</a:t>
            </a:r>
            <a:endParaRPr lang="es-CL" dirty="0">
              <a:solidFill>
                <a:srgbClr val="1E5155">
                  <a:lumMod val="40000"/>
                  <a:lumOff val="60000"/>
                </a:srgbClr>
              </a:solidFill>
            </a:endParaRPr>
          </a:p>
        </p:txBody>
      </p:sp>
      <p:cxnSp>
        <p:nvCxnSpPr>
          <p:cNvPr id="27" name="Conector recto de flecha 26"/>
          <p:cNvCxnSpPr>
            <a:stCxn id="19" idx="3"/>
            <a:endCxn id="22" idx="1"/>
          </p:cNvCxnSpPr>
          <p:nvPr/>
        </p:nvCxnSpPr>
        <p:spPr>
          <a:xfrm flipV="1">
            <a:off x="5790702" y="2600689"/>
            <a:ext cx="698842" cy="1125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19" idx="3"/>
            <a:endCxn id="23" idx="1"/>
          </p:cNvCxnSpPr>
          <p:nvPr/>
        </p:nvCxnSpPr>
        <p:spPr>
          <a:xfrm>
            <a:off x="5790702" y="3726261"/>
            <a:ext cx="696292" cy="116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arcador de texto 4"/>
          <p:cNvSpPr txBox="1">
            <a:spLocks/>
          </p:cNvSpPr>
          <p:nvPr/>
        </p:nvSpPr>
        <p:spPr>
          <a:xfrm>
            <a:off x="618969" y="4622318"/>
            <a:ext cx="2667000" cy="48546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Clr>
                <a:srgbClr val="1E5155">
                  <a:lumMod val="40000"/>
                  <a:lumOff val="60000"/>
                </a:srgbClr>
              </a:buClr>
              <a:buFont typeface="Wingdings 3" charset="2"/>
              <a:buNone/>
            </a:pPr>
            <a:r>
              <a:rPr lang="es-CL" dirty="0" smtClean="0">
                <a:solidFill>
                  <a:prstClr val="white"/>
                </a:solidFill>
              </a:rPr>
              <a:t>nLog2(n)</a:t>
            </a:r>
            <a:endParaRPr lang="es-CL" dirty="0">
              <a:solidFill>
                <a:prstClr val="white"/>
              </a:solidFill>
            </a:endParaRPr>
          </a:p>
        </p:txBody>
      </p:sp>
      <p:sp>
        <p:nvSpPr>
          <p:cNvPr id="34" name="Marcador de texto 4"/>
          <p:cNvSpPr txBox="1">
            <a:spLocks/>
          </p:cNvSpPr>
          <p:nvPr/>
        </p:nvSpPr>
        <p:spPr>
          <a:xfrm>
            <a:off x="6486994" y="5735740"/>
            <a:ext cx="2188664" cy="48546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Clr>
                <a:srgbClr val="1E5155">
                  <a:lumMod val="40000"/>
                  <a:lumOff val="60000"/>
                </a:srgbClr>
              </a:buClr>
              <a:buFont typeface="Wingdings 3" charset="2"/>
              <a:buNone/>
            </a:pPr>
            <a:r>
              <a:rPr lang="es-CL" dirty="0" smtClean="0">
                <a:solidFill>
                  <a:prstClr val="white"/>
                </a:solidFill>
              </a:rPr>
              <a:t>Log2(</a:t>
            </a:r>
            <a:r>
              <a:rPr lang="es-CL" i="1" dirty="0" smtClean="0">
                <a:solidFill>
                  <a:prstClr val="white"/>
                </a:solidFill>
              </a:rPr>
              <a:t>n) </a:t>
            </a:r>
            <a:endParaRPr lang="es-C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835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Como Funciona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3" y="1700011"/>
            <a:ext cx="8396288" cy="408260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CL" dirty="0" smtClean="0"/>
              <a:t>Mediante cada elemento del </a:t>
            </a:r>
            <a:r>
              <a:rPr lang="es-CL" b="1" i="1" dirty="0" smtClean="0"/>
              <a:t>array índice</a:t>
            </a:r>
            <a:r>
              <a:rPr lang="es-CL" dirty="0" smtClean="0"/>
              <a:t> se asocian grupos de elementos del </a:t>
            </a:r>
            <a:r>
              <a:rPr lang="es-CL" b="1" i="1" dirty="0" smtClean="0"/>
              <a:t>array inicial</a:t>
            </a:r>
            <a:r>
              <a:rPr lang="es-CL" dirty="0" smtClean="0"/>
              <a:t>. </a:t>
            </a:r>
            <a:endParaRPr lang="es-CL" dirty="0" smtClean="0"/>
          </a:p>
          <a:p>
            <a:pPr algn="just"/>
            <a:r>
              <a:rPr lang="es-CL" dirty="0" smtClean="0"/>
              <a:t>Los </a:t>
            </a:r>
            <a:r>
              <a:rPr lang="es-CL" dirty="0" smtClean="0"/>
              <a:t>elementos en el índice y en el array deben estar ordenados. </a:t>
            </a:r>
            <a:endParaRPr lang="es-CL" dirty="0" smtClean="0"/>
          </a:p>
          <a:p>
            <a:pPr algn="just"/>
            <a:r>
              <a:rPr lang="es-CL" dirty="0" smtClean="0"/>
              <a:t>El </a:t>
            </a:r>
            <a:r>
              <a:rPr lang="es-CL" dirty="0" smtClean="0"/>
              <a:t>método consta de dos pasos: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CL" dirty="0" smtClean="0"/>
              <a:t>Buscar en el </a:t>
            </a:r>
            <a:r>
              <a:rPr lang="es-CL" b="1" dirty="0" smtClean="0"/>
              <a:t>array_indice</a:t>
            </a:r>
            <a:r>
              <a:rPr lang="es-CL" dirty="0" smtClean="0"/>
              <a:t> el intervalo correspondiente al elemento buscado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CL" dirty="0" smtClean="0"/>
              <a:t>Restringir la Búsqueda a los elementos del intervalo localizado previamente</a:t>
            </a:r>
          </a:p>
          <a:p>
            <a:pPr algn="just"/>
            <a:r>
              <a:rPr lang="es-CL" dirty="0"/>
              <a:t>Se puede implementar la búsqueda binaria o secuencial en el array de </a:t>
            </a:r>
            <a:r>
              <a:rPr lang="es-CL" dirty="0" smtClean="0"/>
              <a:t>índices y en el inicial.</a:t>
            </a:r>
            <a:endParaRPr lang="es-CL" dirty="0"/>
          </a:p>
          <a:p>
            <a:pPr algn="just"/>
            <a:r>
              <a:rPr lang="es-CL" dirty="0"/>
              <a:t>Finaliza la búsqueda según </a:t>
            </a:r>
            <a:r>
              <a:rPr lang="es-CL" dirty="0" smtClean="0"/>
              <a:t>las condiciones del </a:t>
            </a:r>
            <a:r>
              <a:rPr lang="es-CL" dirty="0"/>
              <a:t>algoritmo de búsqueda </a:t>
            </a:r>
            <a:r>
              <a:rPr lang="es-CL" dirty="0" smtClean="0"/>
              <a:t>sub-utilizado </a:t>
            </a:r>
            <a:r>
              <a:rPr lang="es-CL" dirty="0"/>
              <a:t>(Binario/Secuencial</a:t>
            </a:r>
            <a:r>
              <a:rPr lang="es-CL" dirty="0" smtClean="0"/>
              <a:t>)</a:t>
            </a:r>
            <a:endParaRPr lang="es-CL" dirty="0"/>
          </a:p>
          <a:p>
            <a:pPr lvl="1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40970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2" y="374341"/>
            <a:ext cx="2607402" cy="644562"/>
          </a:xfrm>
        </p:spPr>
        <p:txBody>
          <a:bodyPr/>
          <a:lstStyle/>
          <a:p>
            <a:r>
              <a:rPr lang="es-CL" dirty="0" smtClean="0"/>
              <a:t>Ejemplos</a:t>
            </a:r>
            <a:endParaRPr lang="es-CL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723168"/>
              </p:ext>
            </p:extLst>
          </p:nvPr>
        </p:nvGraphicFramePr>
        <p:xfrm>
          <a:off x="1284472" y="1493432"/>
          <a:ext cx="8127999" cy="3708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3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4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5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6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7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8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9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14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16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19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1949814" y="5355631"/>
            <a:ext cx="108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smtClean="0">
                <a:solidFill>
                  <a:prstClr val="white"/>
                </a:solidFill>
              </a:rPr>
              <a:t>Clave</a:t>
            </a:r>
            <a:endParaRPr lang="es-CL" sz="2400" dirty="0">
              <a:solidFill>
                <a:prstClr val="white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949813" y="5956444"/>
            <a:ext cx="1415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smtClean="0">
                <a:solidFill>
                  <a:prstClr val="white"/>
                </a:solidFill>
              </a:rPr>
              <a:t>Posición</a:t>
            </a:r>
            <a:endParaRPr lang="es-CL" sz="2400" dirty="0">
              <a:solidFill>
                <a:prstClr val="white"/>
              </a:solidFill>
            </a:endParaRPr>
          </a:p>
        </p:txBody>
      </p:sp>
      <p:cxnSp>
        <p:nvCxnSpPr>
          <p:cNvPr id="10" name="Conector recto de flecha 9"/>
          <p:cNvCxnSpPr>
            <a:stCxn id="7" idx="3"/>
          </p:cNvCxnSpPr>
          <p:nvPr/>
        </p:nvCxnSpPr>
        <p:spPr>
          <a:xfrm>
            <a:off x="3039142" y="5586464"/>
            <a:ext cx="1867987" cy="97245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8" idx="3"/>
          </p:cNvCxnSpPr>
          <p:nvPr/>
        </p:nvCxnSpPr>
        <p:spPr>
          <a:xfrm flipV="1">
            <a:off x="3365711" y="6140909"/>
            <a:ext cx="1541418" cy="46368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3503453" y="1227101"/>
            <a:ext cx="0" cy="90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V="1">
            <a:off x="5706722" y="1227101"/>
            <a:ext cx="0" cy="90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V="1">
            <a:off x="7927407" y="1227101"/>
            <a:ext cx="0" cy="90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echa abajo 26"/>
          <p:cNvSpPr/>
          <p:nvPr/>
        </p:nvSpPr>
        <p:spPr>
          <a:xfrm flipV="1">
            <a:off x="6738686" y="1984928"/>
            <a:ext cx="222068" cy="40956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prstClr val="white"/>
              </a:solidFill>
            </a:endParaRPr>
          </a:p>
        </p:txBody>
      </p:sp>
      <p:sp>
        <p:nvSpPr>
          <p:cNvPr id="28" name="Marcador de texto 4"/>
          <p:cNvSpPr txBox="1">
            <a:spLocks/>
          </p:cNvSpPr>
          <p:nvPr/>
        </p:nvSpPr>
        <p:spPr>
          <a:xfrm>
            <a:off x="974788" y="2254132"/>
            <a:ext cx="8706678" cy="311387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>
              <a:buClr>
                <a:srgbClr val="1E5155">
                  <a:lumMod val="40000"/>
                  <a:lumOff val="60000"/>
                </a:srgbClr>
              </a:buClr>
              <a:buFont typeface="+mj-lt"/>
              <a:buAutoNum type="arabicPeriod"/>
            </a:pPr>
            <a:r>
              <a:rPr lang="es-CL" sz="1600" dirty="0" smtClean="0">
                <a:solidFill>
                  <a:prstClr val="white"/>
                </a:solidFill>
              </a:rPr>
              <a:t>Si X=10, Buscara en el array de índice comparando la ‘clave’ con ‘X’, si ‘clave’ es ‘&gt;=’ ingresa a buscar al arreglo original de lo contrario continua a la siguiente casilla (clave). </a:t>
            </a:r>
            <a:r>
              <a:rPr lang="es-CL" sz="1600" dirty="0" smtClean="0">
                <a:solidFill>
                  <a:prstClr val="white"/>
                </a:solidFill>
              </a:rPr>
              <a:t>Otra forma es comparando si X es ‘&lt;‘, e ingresa a buscar a la casilla anterior.</a:t>
            </a:r>
            <a:endParaRPr lang="es-CL" sz="1600" dirty="0" smtClean="0">
              <a:solidFill>
                <a:prstClr val="white"/>
              </a:solidFill>
            </a:endParaRPr>
          </a:p>
          <a:p>
            <a:pPr algn="just">
              <a:buClr>
                <a:srgbClr val="1E5155">
                  <a:lumMod val="40000"/>
                  <a:lumOff val="60000"/>
                </a:srgbClr>
              </a:buClr>
              <a:buFont typeface="+mj-lt"/>
              <a:buAutoNum type="arabicPeriod"/>
            </a:pPr>
            <a:r>
              <a:rPr lang="es-CL" sz="1600" dirty="0" smtClean="0">
                <a:solidFill>
                  <a:prstClr val="white"/>
                </a:solidFill>
              </a:rPr>
              <a:t>Una vez encontrada la clave ingresara </a:t>
            </a:r>
            <a:r>
              <a:rPr lang="es-CL" sz="1600" dirty="0" smtClean="0">
                <a:solidFill>
                  <a:prstClr val="white"/>
                </a:solidFill>
              </a:rPr>
              <a:t>a buscar al sub-arreglo desde la casilla ‘posición</a:t>
            </a:r>
            <a:r>
              <a:rPr lang="es-CL" sz="1600" dirty="0" smtClean="0">
                <a:solidFill>
                  <a:prstClr val="white"/>
                </a:solidFill>
              </a:rPr>
              <a:t>’. En </a:t>
            </a:r>
            <a:r>
              <a:rPr lang="es-CL" sz="1600" dirty="0">
                <a:solidFill>
                  <a:prstClr val="white"/>
                </a:solidFill>
              </a:rPr>
              <a:t>el </a:t>
            </a:r>
            <a:r>
              <a:rPr lang="es-CL" sz="1600" dirty="0" smtClean="0">
                <a:solidFill>
                  <a:prstClr val="white"/>
                </a:solidFill>
              </a:rPr>
              <a:t>array índice </a:t>
            </a:r>
            <a:r>
              <a:rPr lang="es-CL" sz="1600" dirty="0">
                <a:solidFill>
                  <a:prstClr val="white"/>
                </a:solidFill>
              </a:rPr>
              <a:t>la casilla 2 (clave 9</a:t>
            </a:r>
            <a:r>
              <a:rPr lang="es-CL" sz="1600" dirty="0" smtClean="0">
                <a:solidFill>
                  <a:prstClr val="white"/>
                </a:solidFill>
              </a:rPr>
              <a:t>) indicara buscar a partir de la casilla 6 del arreglo original hasta el final del bloque. </a:t>
            </a:r>
          </a:p>
          <a:p>
            <a:pPr algn="just">
              <a:buClr>
                <a:srgbClr val="1E5155">
                  <a:lumMod val="40000"/>
                  <a:lumOff val="60000"/>
                </a:srgbClr>
              </a:buClr>
              <a:buFont typeface="+mj-lt"/>
              <a:buAutoNum type="arabicPeriod"/>
            </a:pPr>
            <a:r>
              <a:rPr lang="es-CL" sz="1600" dirty="0" smtClean="0">
                <a:solidFill>
                  <a:prstClr val="white"/>
                </a:solidFill>
              </a:rPr>
              <a:t>Al ingresar al sub-arreglo [9; 10; 14], Ira comparando la igualdad desde la primera casilla a la última del sub-arreglo una tras otra.</a:t>
            </a:r>
          </a:p>
          <a:p>
            <a:pPr algn="just">
              <a:buClr>
                <a:srgbClr val="1E5155">
                  <a:lumMod val="40000"/>
                  <a:lumOff val="60000"/>
                </a:srgbClr>
              </a:buClr>
              <a:buFont typeface="+mj-lt"/>
              <a:buAutoNum type="arabicPeriod"/>
            </a:pPr>
            <a:r>
              <a:rPr lang="es-CL" sz="1600" dirty="0" smtClean="0">
                <a:solidFill>
                  <a:prstClr val="white"/>
                </a:solidFill>
              </a:rPr>
              <a:t>Al encontrar 10 lo retorna</a:t>
            </a:r>
          </a:p>
        </p:txBody>
      </p:sp>
      <p:graphicFrame>
        <p:nvGraphicFramePr>
          <p:cNvPr id="29" name="Tab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256082"/>
              </p:ext>
            </p:extLst>
          </p:nvPr>
        </p:nvGraphicFramePr>
        <p:xfrm>
          <a:off x="5053660" y="5465918"/>
          <a:ext cx="3222488" cy="7416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805622"/>
                <a:gridCol w="805622"/>
                <a:gridCol w="805622"/>
                <a:gridCol w="8056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/>
                        <a:t>3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/>
                        <a:t>6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/>
                        <a:t>9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/>
                        <a:t>16</a:t>
                      </a:r>
                      <a:endParaRPr lang="es-CL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/>
                        <a:t>0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/>
                        <a:t>3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/>
                        <a:t>6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/>
                        <a:t>9</a:t>
                      </a:r>
                      <a:endParaRPr lang="es-CL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CuadroTexto 29"/>
          <p:cNvSpPr txBox="1"/>
          <p:nvPr/>
        </p:nvSpPr>
        <p:spPr>
          <a:xfrm>
            <a:off x="3120275" y="649571"/>
            <a:ext cx="28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solidFill>
                  <a:prstClr val="white"/>
                </a:solidFill>
              </a:rPr>
              <a:t>(Búsqueda Secuencial)</a:t>
            </a:r>
            <a:endParaRPr lang="es-CL" dirty="0">
              <a:solidFill>
                <a:prstClr val="white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6457836" y="1370974"/>
            <a:ext cx="718457" cy="613954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0232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2" y="405562"/>
            <a:ext cx="2607402" cy="644562"/>
          </a:xfrm>
        </p:spPr>
        <p:txBody>
          <a:bodyPr/>
          <a:lstStyle/>
          <a:p>
            <a:r>
              <a:rPr lang="es-CL" dirty="0" smtClean="0"/>
              <a:t>Ejemplos</a:t>
            </a:r>
            <a:endParaRPr lang="es-CL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10341"/>
              </p:ext>
            </p:extLst>
          </p:nvPr>
        </p:nvGraphicFramePr>
        <p:xfrm>
          <a:off x="1336724" y="1359924"/>
          <a:ext cx="8127999" cy="3708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3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4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5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6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7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8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9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14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16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19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1241573" y="5635785"/>
            <a:ext cx="108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smtClean="0"/>
              <a:t>Clave</a:t>
            </a:r>
            <a:endParaRPr lang="es-CL" sz="2400" dirty="0"/>
          </a:p>
        </p:txBody>
      </p:sp>
      <p:sp>
        <p:nvSpPr>
          <p:cNvPr id="8" name="CuadroTexto 7"/>
          <p:cNvSpPr txBox="1"/>
          <p:nvPr/>
        </p:nvSpPr>
        <p:spPr>
          <a:xfrm>
            <a:off x="1241572" y="6236598"/>
            <a:ext cx="1415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smtClean="0"/>
              <a:t>Posición</a:t>
            </a:r>
            <a:endParaRPr lang="es-CL" sz="2400" dirty="0"/>
          </a:p>
        </p:txBody>
      </p:sp>
      <p:cxnSp>
        <p:nvCxnSpPr>
          <p:cNvPr id="10" name="Conector recto de flecha 9"/>
          <p:cNvCxnSpPr>
            <a:stCxn id="7" idx="3"/>
          </p:cNvCxnSpPr>
          <p:nvPr/>
        </p:nvCxnSpPr>
        <p:spPr>
          <a:xfrm>
            <a:off x="2330901" y="5866618"/>
            <a:ext cx="1867987" cy="97245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8" idx="3"/>
          </p:cNvCxnSpPr>
          <p:nvPr/>
        </p:nvCxnSpPr>
        <p:spPr>
          <a:xfrm flipV="1">
            <a:off x="2657470" y="6421063"/>
            <a:ext cx="1541418" cy="46368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3555705" y="1093593"/>
            <a:ext cx="0" cy="90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V="1">
            <a:off x="5758974" y="1093593"/>
            <a:ext cx="0" cy="90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V="1">
            <a:off x="7979659" y="1093593"/>
            <a:ext cx="0" cy="90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375241"/>
              </p:ext>
            </p:extLst>
          </p:nvPr>
        </p:nvGraphicFramePr>
        <p:xfrm>
          <a:off x="4345419" y="5746072"/>
          <a:ext cx="3222488" cy="7416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805622"/>
                <a:gridCol w="805622"/>
                <a:gridCol w="805622"/>
                <a:gridCol w="8056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/>
                        <a:t>3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/>
                        <a:t>6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/>
                        <a:t>9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/>
                        <a:t>16</a:t>
                      </a:r>
                      <a:endParaRPr lang="es-CL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/>
                        <a:t>0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/>
                        <a:t>3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/>
                        <a:t>6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 smtClean="0"/>
                        <a:t>9</a:t>
                      </a:r>
                      <a:endParaRPr lang="es-CL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CuadroTexto 29"/>
          <p:cNvSpPr txBox="1"/>
          <p:nvPr/>
        </p:nvSpPr>
        <p:spPr>
          <a:xfrm>
            <a:off x="3120276" y="680792"/>
            <a:ext cx="304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(Búsqueda Binaria)</a:t>
            </a:r>
            <a:endParaRPr lang="es-CL" dirty="0"/>
          </a:p>
        </p:txBody>
      </p:sp>
      <p:sp>
        <p:nvSpPr>
          <p:cNvPr id="32" name="Elipse 31"/>
          <p:cNvSpPr/>
          <p:nvPr/>
        </p:nvSpPr>
        <p:spPr>
          <a:xfrm>
            <a:off x="5057933" y="1242191"/>
            <a:ext cx="718457" cy="613954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Flecha abajo 39"/>
          <p:cNvSpPr/>
          <p:nvPr/>
        </p:nvSpPr>
        <p:spPr>
          <a:xfrm flipV="1">
            <a:off x="5306127" y="1856145"/>
            <a:ext cx="222068" cy="40956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prstClr val="white"/>
              </a:solidFill>
            </a:endParaRPr>
          </a:p>
        </p:txBody>
      </p:sp>
      <p:sp>
        <p:nvSpPr>
          <p:cNvPr id="41" name="Marcador de texto 4"/>
          <p:cNvSpPr txBox="1">
            <a:spLocks/>
          </p:cNvSpPr>
          <p:nvPr/>
        </p:nvSpPr>
        <p:spPr>
          <a:xfrm>
            <a:off x="1013792" y="2226126"/>
            <a:ext cx="9658561" cy="32705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>
              <a:buClr>
                <a:srgbClr val="1E5155">
                  <a:lumMod val="40000"/>
                  <a:lumOff val="60000"/>
                </a:srgbClr>
              </a:buClr>
              <a:buFont typeface="+mj-lt"/>
              <a:buAutoNum type="arabicPeriod"/>
            </a:pPr>
            <a:r>
              <a:rPr lang="es-CL" sz="1800" dirty="0">
                <a:solidFill>
                  <a:prstClr val="white"/>
                </a:solidFill>
              </a:rPr>
              <a:t>Si </a:t>
            </a:r>
            <a:r>
              <a:rPr lang="es-CL" sz="1800" dirty="0" smtClean="0">
                <a:solidFill>
                  <a:prstClr val="white"/>
                </a:solidFill>
              </a:rPr>
              <a:t>X=8, </a:t>
            </a:r>
            <a:r>
              <a:rPr lang="es-CL" sz="1800" dirty="0" smtClean="0">
                <a:solidFill>
                  <a:prstClr val="white"/>
                </a:solidFill>
              </a:rPr>
              <a:t>Realiza el mismo tipo de búsqueda en el arreglo de índices que el caso anterior.</a:t>
            </a:r>
            <a:endParaRPr lang="es-CL" sz="1800" dirty="0">
              <a:solidFill>
                <a:prstClr val="white"/>
              </a:solidFill>
            </a:endParaRPr>
          </a:p>
          <a:p>
            <a:pPr algn="just">
              <a:buClr>
                <a:srgbClr val="1E5155">
                  <a:lumMod val="40000"/>
                  <a:lumOff val="60000"/>
                </a:srgbClr>
              </a:buClr>
              <a:buFont typeface="+mj-lt"/>
              <a:buAutoNum type="arabicPeriod"/>
            </a:pPr>
            <a:r>
              <a:rPr lang="es-CL" sz="1800" dirty="0">
                <a:solidFill>
                  <a:prstClr val="white"/>
                </a:solidFill>
              </a:rPr>
              <a:t>En el array índice la casilla 1</a:t>
            </a:r>
            <a:r>
              <a:rPr lang="es-CL" sz="1800" dirty="0" smtClean="0">
                <a:solidFill>
                  <a:prstClr val="white"/>
                </a:solidFill>
              </a:rPr>
              <a:t> </a:t>
            </a:r>
            <a:r>
              <a:rPr lang="es-CL" sz="1800" dirty="0">
                <a:solidFill>
                  <a:prstClr val="white"/>
                </a:solidFill>
              </a:rPr>
              <a:t>(clave </a:t>
            </a:r>
            <a:r>
              <a:rPr lang="es-CL" sz="1800" dirty="0" smtClean="0">
                <a:solidFill>
                  <a:prstClr val="white"/>
                </a:solidFill>
              </a:rPr>
              <a:t>6) </a:t>
            </a:r>
            <a:r>
              <a:rPr lang="es-CL" sz="1800" dirty="0">
                <a:solidFill>
                  <a:prstClr val="white"/>
                </a:solidFill>
              </a:rPr>
              <a:t>indicara buscar a partir de la casilla 3</a:t>
            </a:r>
            <a:r>
              <a:rPr lang="es-CL" sz="1800" dirty="0" smtClean="0">
                <a:solidFill>
                  <a:prstClr val="white"/>
                </a:solidFill>
              </a:rPr>
              <a:t> </a:t>
            </a:r>
            <a:r>
              <a:rPr lang="es-CL" sz="1800" dirty="0">
                <a:solidFill>
                  <a:prstClr val="white"/>
                </a:solidFill>
              </a:rPr>
              <a:t>del arreglo original hasta el final del bloque. </a:t>
            </a:r>
          </a:p>
          <a:p>
            <a:pPr algn="just">
              <a:buClr>
                <a:srgbClr val="1E5155">
                  <a:lumMod val="40000"/>
                  <a:lumOff val="60000"/>
                </a:srgbClr>
              </a:buClr>
              <a:buFont typeface="+mj-lt"/>
              <a:buAutoNum type="arabicPeriod"/>
            </a:pPr>
            <a:r>
              <a:rPr lang="es-CL" sz="1800" dirty="0" smtClean="0">
                <a:solidFill>
                  <a:prstClr val="white"/>
                </a:solidFill>
              </a:rPr>
              <a:t>La </a:t>
            </a:r>
            <a:r>
              <a:rPr lang="es-CL" sz="1800" dirty="0">
                <a:solidFill>
                  <a:prstClr val="white"/>
                </a:solidFill>
              </a:rPr>
              <a:t>búsqueda en el array inicial comenzara en la casilla </a:t>
            </a:r>
            <a:r>
              <a:rPr lang="es-CL" sz="1800" dirty="0">
                <a:solidFill>
                  <a:prstClr val="white"/>
                </a:solidFill>
              </a:rPr>
              <a:t>3</a:t>
            </a:r>
            <a:r>
              <a:rPr lang="es-CL" sz="1800" dirty="0" smtClean="0">
                <a:solidFill>
                  <a:prstClr val="white"/>
                </a:solidFill>
              </a:rPr>
              <a:t>, </a:t>
            </a:r>
            <a:r>
              <a:rPr lang="es-CL" sz="1800" dirty="0" smtClean="0">
                <a:solidFill>
                  <a:prstClr val="white"/>
                </a:solidFill>
              </a:rPr>
              <a:t>en el bloque [6; 7; 8]</a:t>
            </a:r>
          </a:p>
          <a:p>
            <a:pPr algn="just">
              <a:buClr>
                <a:srgbClr val="1E5155">
                  <a:lumMod val="40000"/>
                  <a:lumOff val="60000"/>
                </a:srgbClr>
              </a:buClr>
              <a:buFont typeface="+mj-lt"/>
              <a:buAutoNum type="arabicPeriod"/>
            </a:pPr>
            <a:r>
              <a:rPr lang="es-CL" sz="1800" dirty="0" smtClean="0">
                <a:solidFill>
                  <a:prstClr val="white"/>
                </a:solidFill>
              </a:rPr>
              <a:t>Compara si es igual a ‘X’. Sino ira a la mitad de arreglo ((n+1)/2) y comparara nuevamente, si es mayor seguirá hacia la mitad superior sino hacia la mitad inferior.</a:t>
            </a:r>
            <a:endParaRPr lang="es-CL" sz="1800" dirty="0">
              <a:solidFill>
                <a:prstClr val="white"/>
              </a:solidFill>
            </a:endParaRPr>
          </a:p>
          <a:p>
            <a:pPr algn="just">
              <a:buClr>
                <a:srgbClr val="1E5155">
                  <a:lumMod val="40000"/>
                  <a:lumOff val="60000"/>
                </a:srgbClr>
              </a:buClr>
              <a:buFont typeface="+mj-lt"/>
              <a:buAutoNum type="arabicPeriod"/>
            </a:pPr>
            <a:r>
              <a:rPr lang="es-CL" sz="1800" dirty="0">
                <a:solidFill>
                  <a:prstClr val="white"/>
                </a:solidFill>
              </a:rPr>
              <a:t>Al encontrar </a:t>
            </a:r>
            <a:r>
              <a:rPr lang="es-CL" sz="1800" dirty="0">
                <a:solidFill>
                  <a:prstClr val="white"/>
                </a:solidFill>
              </a:rPr>
              <a:t>8</a:t>
            </a:r>
            <a:r>
              <a:rPr lang="es-CL" sz="1800" dirty="0" smtClean="0">
                <a:solidFill>
                  <a:prstClr val="white"/>
                </a:solidFill>
              </a:rPr>
              <a:t> </a:t>
            </a:r>
            <a:r>
              <a:rPr lang="es-CL" sz="1800" dirty="0">
                <a:solidFill>
                  <a:prstClr val="white"/>
                </a:solidFill>
              </a:rPr>
              <a:t>lo </a:t>
            </a:r>
            <a:r>
              <a:rPr lang="es-CL" sz="1800" dirty="0" smtClean="0">
                <a:solidFill>
                  <a:prstClr val="white"/>
                </a:solidFill>
              </a:rPr>
              <a:t>retorna.</a:t>
            </a:r>
            <a:endParaRPr lang="es-CL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263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2_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4.xml><?xml version="1.0" encoding="utf-8"?>
<a:theme xmlns:a="http://schemas.openxmlformats.org/drawingml/2006/main" name="3_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5.xml><?xml version="1.0" encoding="utf-8"?>
<a:theme xmlns:a="http://schemas.openxmlformats.org/drawingml/2006/main" name="4_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1178</TotalTime>
  <Words>816</Words>
  <Application>Microsoft Office PowerPoint</Application>
  <PresentationFormat>Panorámica</PresentationFormat>
  <Paragraphs>148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1_Ion</vt:lpstr>
      <vt:lpstr>2_Ion</vt:lpstr>
      <vt:lpstr>3_Ion</vt:lpstr>
      <vt:lpstr>4_Ion</vt:lpstr>
      <vt:lpstr>BÚSQUEDA INDEXADA</vt:lpstr>
      <vt:lpstr>Tabla de Contenidos</vt:lpstr>
      <vt:lpstr>¿Que es Búsqueda Indexada?</vt:lpstr>
      <vt:lpstr>Complejidad</vt:lpstr>
      <vt:lpstr>Presentación de PowerPoint</vt:lpstr>
      <vt:lpstr>Presentación de PowerPoint</vt:lpstr>
      <vt:lpstr>Como Funciona</vt:lpstr>
      <vt:lpstr>Ejemplos</vt:lpstr>
      <vt:lpstr>Ejemplos</vt:lpstr>
      <vt:lpstr>Tabla de Mediciones</vt:lpstr>
      <vt:lpstr>Cuando Ocupamos B. Indexada</vt:lpstr>
      <vt:lpstr>Ejemplo de indexación para los textos</vt:lpstr>
      <vt:lpstr>Presentación de PowerPoint</vt:lpstr>
      <vt:lpstr>Conclusiones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BÚSQUEDA INDEXADA</dc:title>
  <dc:creator>Gershon Leiva</dc:creator>
  <cp:lastModifiedBy>Gershon</cp:lastModifiedBy>
  <cp:revision>68</cp:revision>
  <dcterms:created xsi:type="dcterms:W3CDTF">2013-05-02T21:08:47Z</dcterms:created>
  <dcterms:modified xsi:type="dcterms:W3CDTF">2013-06-14T04:04:53Z</dcterms:modified>
</cp:coreProperties>
</file>