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  <p:sldMasterId id="2147483689" r:id="rId3"/>
    <p:sldMasterId id="2147483707" r:id="rId4"/>
    <p:sldMasterId id="2147483725" r:id="rId5"/>
  </p:sldMasterIdLst>
  <p:sldIdLst>
    <p:sldId id="256" r:id="rId6"/>
    <p:sldId id="262" r:id="rId7"/>
    <p:sldId id="264" r:id="rId8"/>
    <p:sldId id="274" r:id="rId9"/>
    <p:sldId id="267" r:id="rId10"/>
    <p:sldId id="278" r:id="rId11"/>
    <p:sldId id="269" r:id="rId12"/>
    <p:sldId id="272" r:id="rId13"/>
    <p:sldId id="270" r:id="rId14"/>
    <p:sldId id="279" r:id="rId15"/>
    <p:sldId id="273" r:id="rId16"/>
    <p:sldId id="280" r:id="rId17"/>
    <p:sldId id="281" r:id="rId18"/>
    <p:sldId id="282" r:id="rId19"/>
    <p:sldId id="28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C0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1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2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72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02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41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99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65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27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59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93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95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4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15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69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3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98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4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110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25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01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40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280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15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693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1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68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36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837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7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022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73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53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116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4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7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57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72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554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053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479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741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19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5207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135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496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5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031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052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720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201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688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405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491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838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973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048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25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2668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984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761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191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805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6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63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2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36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5/23/2013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1447800"/>
            <a:ext cx="9813701" cy="2634803"/>
          </a:xfrm>
        </p:spPr>
        <p:txBody>
          <a:bodyPr/>
          <a:lstStyle/>
          <a:p>
            <a:r>
              <a:rPr lang="es-CL" sz="7000" dirty="0" smtClean="0"/>
              <a:t>BÚSQUEDA INDEXADA</a:t>
            </a:r>
            <a:endParaRPr lang="es-CL" sz="7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429650"/>
            <a:ext cx="8825658" cy="861420"/>
          </a:xfrm>
        </p:spPr>
        <p:txBody>
          <a:bodyPr/>
          <a:lstStyle/>
          <a:p>
            <a:r>
              <a:rPr lang="es-CL" dirty="0" smtClean="0"/>
              <a:t>Algoritmos de Búsqueda</a:t>
            </a:r>
          </a:p>
          <a:p>
            <a:r>
              <a:rPr lang="es-CL" dirty="0" smtClean="0"/>
              <a:t>Grupo: Los </a:t>
            </a:r>
            <a:r>
              <a:rPr lang="es-CL" dirty="0" err="1" smtClean="0"/>
              <a:t>walo</a:t>
            </a:r>
            <a:r>
              <a:rPr lang="es-CL" dirty="0" smtClean="0"/>
              <a:t>’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47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Tabla de Mediciones</a:t>
            </a:r>
            <a:endParaRPr lang="es-CL" dirty="0"/>
          </a:p>
        </p:txBody>
      </p:sp>
      <p:graphicFrame>
        <p:nvGraphicFramePr>
          <p:cNvPr id="9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839257"/>
              </p:ext>
            </p:extLst>
          </p:nvPr>
        </p:nvGraphicFramePr>
        <p:xfrm>
          <a:off x="1715221" y="1983876"/>
          <a:ext cx="6488252" cy="12818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2063"/>
                <a:gridCol w="1622063"/>
                <a:gridCol w="1622063"/>
                <a:gridCol w="1622063"/>
              </a:tblGrid>
              <a:tr h="663220">
                <a:tc>
                  <a:txBody>
                    <a:bodyPr/>
                    <a:lstStyle/>
                    <a:p>
                      <a:r>
                        <a:rPr lang="es-CL" dirty="0" smtClean="0"/>
                        <a:t>A[n]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10.000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100.000</a:t>
                      </a:r>
                      <a:endParaRPr lang="es-CL" dirty="0"/>
                    </a:p>
                  </a:txBody>
                  <a:tcPr/>
                </a:tc>
              </a:tr>
              <a:tr h="618618">
                <a:tc>
                  <a:txBody>
                    <a:bodyPr/>
                    <a:lstStyle/>
                    <a:p>
                      <a:r>
                        <a:rPr lang="es-CL" dirty="0" smtClean="0"/>
                        <a:t>Tiempo (s)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0.296 seg.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0,643 seg.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6.079 seg.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Tabla Comparativa de Mediciones</a:t>
            </a:r>
            <a:endParaRPr lang="es-CL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99095"/>
              </p:ext>
            </p:extLst>
          </p:nvPr>
        </p:nvGraphicFramePr>
        <p:xfrm>
          <a:off x="1410787" y="2129245"/>
          <a:ext cx="8412481" cy="33808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941850"/>
                <a:gridCol w="1572060"/>
                <a:gridCol w="1685108"/>
                <a:gridCol w="3213463"/>
              </a:tblGrid>
              <a:tr h="482980">
                <a:tc>
                  <a:txBody>
                    <a:bodyPr/>
                    <a:lstStyle/>
                    <a:p>
                      <a:r>
                        <a:rPr lang="es-CL" dirty="0" smtClean="0"/>
                        <a:t>A [n]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Secuencial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  Binaria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Indexada  Secuencial</a:t>
                      </a:r>
                      <a:endParaRPr lang="es-CL" dirty="0"/>
                    </a:p>
                  </a:txBody>
                  <a:tcPr/>
                </a:tc>
              </a:tr>
              <a:tr h="482980">
                <a:tc>
                  <a:txBody>
                    <a:bodyPr/>
                    <a:lstStyle/>
                    <a:p>
                      <a:r>
                        <a:rPr lang="es-CL" dirty="0" smtClean="0"/>
                        <a:t>1.000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482980">
                <a:tc>
                  <a:txBody>
                    <a:bodyPr/>
                    <a:lstStyle/>
                    <a:p>
                      <a:r>
                        <a:rPr lang="es-CL" dirty="0" smtClean="0"/>
                        <a:t>10.000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482980">
                <a:tc>
                  <a:txBody>
                    <a:bodyPr/>
                    <a:lstStyle/>
                    <a:p>
                      <a:r>
                        <a:rPr lang="es-CL" dirty="0" smtClean="0"/>
                        <a:t>100.000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482980">
                <a:tc>
                  <a:txBody>
                    <a:bodyPr/>
                    <a:lstStyle/>
                    <a:p>
                      <a:r>
                        <a:rPr lang="es-CL" dirty="0" smtClean="0"/>
                        <a:t>1.000.000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482980">
                <a:tc>
                  <a:txBody>
                    <a:bodyPr/>
                    <a:lstStyle/>
                    <a:p>
                      <a:r>
                        <a:rPr lang="es-CL" dirty="0" smtClean="0"/>
                        <a:t>10.000.000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482980">
                <a:tc>
                  <a:txBody>
                    <a:bodyPr/>
                    <a:lstStyle/>
                    <a:p>
                      <a:r>
                        <a:rPr lang="es-CL" dirty="0" smtClean="0"/>
                        <a:t>100.000.000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7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59622" y="690154"/>
            <a:ext cx="4396338" cy="576262"/>
          </a:xfrm>
        </p:spPr>
        <p:txBody>
          <a:bodyPr/>
          <a:lstStyle/>
          <a:p>
            <a:r>
              <a:rPr lang="es-CL" dirty="0" smtClean="0"/>
              <a:t>Ventajas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59621" y="1299754"/>
            <a:ext cx="4396339" cy="3741738"/>
          </a:xfrm>
        </p:spPr>
        <p:txBody>
          <a:bodyPr/>
          <a:lstStyle/>
          <a:p>
            <a:pPr algn="just"/>
            <a:r>
              <a:rPr lang="es-CL" dirty="0" smtClean="0"/>
              <a:t>Procesar archivo secuencialmente por orden lógico o al azar</a:t>
            </a:r>
          </a:p>
          <a:p>
            <a:pPr algn="just"/>
            <a:r>
              <a:rPr lang="es-CL" dirty="0" smtClean="0"/>
              <a:t>Se hace una búsqueda en una tabla de índices pequeña y luego en una parte reducida de la tabla original de registros</a:t>
            </a:r>
          </a:p>
          <a:p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10804" y="690154"/>
            <a:ext cx="4396339" cy="576262"/>
          </a:xfrm>
        </p:spPr>
        <p:txBody>
          <a:bodyPr/>
          <a:lstStyle/>
          <a:p>
            <a:r>
              <a:rPr lang="es-CL" dirty="0" smtClean="0"/>
              <a:t>Desventajas</a:t>
            </a:r>
            <a:endParaRPr lang="es-C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10804" y="1299754"/>
            <a:ext cx="4396339" cy="3741738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Implica un aumento en la cantidad de espacio requerido.</a:t>
            </a:r>
          </a:p>
          <a:p>
            <a:pPr algn="just"/>
            <a:r>
              <a:rPr lang="es-CL" dirty="0" smtClean="0"/>
              <a:t>El uso de una lista de índices da una gran sobrecarga de espacio y tiempo para los apuntadores usados en búsquedas de registros.</a:t>
            </a:r>
          </a:p>
          <a:p>
            <a:pPr algn="just"/>
            <a:r>
              <a:rPr lang="es-CL" dirty="0"/>
              <a:t>La inserción en una tabla secuencial indexada es </a:t>
            </a:r>
            <a:r>
              <a:rPr lang="es-CL" dirty="0" smtClean="0"/>
              <a:t>difícil.</a:t>
            </a:r>
            <a:endParaRPr lang="es-CL" dirty="0"/>
          </a:p>
          <a:p>
            <a:pPr algn="just"/>
            <a:r>
              <a:rPr lang="es-CL" dirty="0" smtClean="0"/>
              <a:t>Los registros deben ser de longitud fija.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35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Cuando Ocupamos B. Indexada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Conveniente para archivos con mediana volatilidad, actividad variable y tamaño estable.</a:t>
            </a:r>
          </a:p>
          <a:p>
            <a:pPr algn="just"/>
            <a:r>
              <a:rPr lang="es-CL" dirty="0" smtClean="0"/>
              <a:t>Para N muy grandes (porque?)</a:t>
            </a:r>
          </a:p>
          <a:p>
            <a:pPr algn="just"/>
            <a:r>
              <a:rPr lang="es-CL" dirty="0" smtClean="0"/>
              <a:t>En lugares donde se presente el ingreso de datos (registros) sin ningún tipo de orden especifico</a:t>
            </a:r>
          </a:p>
          <a:p>
            <a:pPr algn="just"/>
            <a:r>
              <a:rPr lang="es-CL" dirty="0" smtClean="0"/>
              <a:t>Ejemplos: </a:t>
            </a:r>
            <a:r>
              <a:rPr lang="es-CL" dirty="0" err="1" smtClean="0"/>
              <a:t>Spip</a:t>
            </a:r>
            <a:r>
              <a:rPr lang="es-CL" dirty="0" smtClean="0"/>
              <a:t> (que es </a:t>
            </a:r>
            <a:r>
              <a:rPr lang="es-CL" dirty="0" err="1" smtClean="0"/>
              <a:t>Spip</a:t>
            </a:r>
            <a:r>
              <a:rPr lang="es-CL" dirty="0" smtClean="0"/>
              <a:t>?)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40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43051" cy="1570186"/>
          </a:xfrm>
        </p:spPr>
        <p:txBody>
          <a:bodyPr>
            <a:normAutofit fontScale="90000"/>
          </a:bodyPr>
          <a:lstStyle/>
          <a:p>
            <a:r>
              <a:rPr lang="es-MX" dirty="0"/>
              <a:t>Por ejemplo, tenemos un sitio con tres artículos, cuyos textos (muy cortos) son: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-  </a:t>
            </a:r>
            <a:r>
              <a:rPr lang="es-MX" dirty="0"/>
              <a:t>artículo 1: «El gato pequeño ha muerto de frío y de hambre.»</a:t>
            </a:r>
          </a:p>
          <a:p>
            <a:pPr marL="0" indent="0">
              <a:buNone/>
            </a:pPr>
            <a:r>
              <a:rPr lang="es-MX" dirty="0"/>
              <a:t>-  artículo 2: «El gato grande ha entrado en la casa.»</a:t>
            </a:r>
          </a:p>
          <a:p>
            <a:pPr marL="0" indent="0">
              <a:buNone/>
            </a:pPr>
            <a:r>
              <a:rPr lang="es-MX" dirty="0"/>
              <a:t>-  artículo 3: «La casa protege del frío.»</a:t>
            </a:r>
          </a:p>
        </p:txBody>
      </p:sp>
    </p:spTree>
    <p:extLst>
      <p:ext uri="{BB962C8B-B14F-4D97-AF65-F5344CB8AC3E}">
        <p14:creationId xmlns:p14="http://schemas.microsoft.com/office/powerpoint/2010/main" val="77751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40704" y="274638"/>
            <a:ext cx="12432704" cy="149817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Vamos a extraer las palabras de cada artículo, y grabar para cada palabra a qué artículo corresponde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3392" y="2132857"/>
            <a:ext cx="10972800" cy="4525963"/>
          </a:xfrm>
        </p:spPr>
        <p:txBody>
          <a:bodyPr>
            <a:normAutofit/>
          </a:bodyPr>
          <a:lstStyle/>
          <a:p>
            <a:r>
              <a:rPr lang="es-MX" dirty="0" smtClean="0"/>
              <a:t> </a:t>
            </a:r>
            <a:r>
              <a:rPr lang="es-MX" dirty="0"/>
              <a:t>pequeño: 1</a:t>
            </a:r>
          </a:p>
          <a:p>
            <a:r>
              <a:rPr lang="es-MX" dirty="0" smtClean="0"/>
              <a:t> </a:t>
            </a:r>
            <a:r>
              <a:rPr lang="es-MX" dirty="0"/>
              <a:t>gato: 1, 2</a:t>
            </a:r>
          </a:p>
          <a:p>
            <a:r>
              <a:rPr lang="es-MX" dirty="0" smtClean="0"/>
              <a:t> </a:t>
            </a:r>
            <a:r>
              <a:rPr lang="es-MX" dirty="0"/>
              <a:t>muerto: 1</a:t>
            </a:r>
          </a:p>
          <a:p>
            <a:r>
              <a:rPr lang="es-MX" dirty="0" smtClean="0"/>
              <a:t> </a:t>
            </a:r>
            <a:r>
              <a:rPr lang="es-MX" dirty="0"/>
              <a:t>frío: 1, 3</a:t>
            </a:r>
          </a:p>
          <a:p>
            <a:r>
              <a:rPr lang="es-MX" dirty="0" smtClean="0"/>
              <a:t> </a:t>
            </a:r>
            <a:r>
              <a:rPr lang="es-MX" dirty="0"/>
              <a:t>hambre: 1</a:t>
            </a:r>
          </a:p>
          <a:p>
            <a:r>
              <a:rPr lang="es-MX" dirty="0" smtClean="0"/>
              <a:t> grande</a:t>
            </a:r>
            <a:r>
              <a:rPr lang="es-MX" dirty="0"/>
              <a:t>: 1</a:t>
            </a:r>
          </a:p>
          <a:p>
            <a:r>
              <a:rPr lang="es-MX" dirty="0" smtClean="0"/>
              <a:t> </a:t>
            </a:r>
            <a:r>
              <a:rPr lang="es-MX" dirty="0"/>
              <a:t>entrado: 2</a:t>
            </a:r>
          </a:p>
          <a:p>
            <a:r>
              <a:rPr lang="es-MX" dirty="0" smtClean="0"/>
              <a:t> </a:t>
            </a:r>
            <a:r>
              <a:rPr lang="es-MX" dirty="0"/>
              <a:t>casa: 2, 3</a:t>
            </a:r>
          </a:p>
          <a:p>
            <a:r>
              <a:rPr lang="es-MX" dirty="0" smtClean="0"/>
              <a:t> </a:t>
            </a:r>
            <a:r>
              <a:rPr lang="es-MX" dirty="0"/>
              <a:t>protege: 3</a:t>
            </a:r>
          </a:p>
        </p:txBody>
      </p:sp>
    </p:spTree>
    <p:extLst>
      <p:ext uri="{BB962C8B-B14F-4D97-AF65-F5344CB8AC3E}">
        <p14:creationId xmlns:p14="http://schemas.microsoft.com/office/powerpoint/2010/main" val="406359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Es el método de Búsqueda mas rápido, sin embargo necesita ocupar otro tipo de búsqueda.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Sera más rápida cuando los n sean muy grandes.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Es uno de los métodos de búsqueda más usado por los motores de búsqueda de internet.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Su eficacia se observa en la búsqueda en archivos de gran magnitud.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5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427318"/>
            <a:ext cx="9404723" cy="1400530"/>
          </a:xfrm>
        </p:spPr>
        <p:txBody>
          <a:bodyPr/>
          <a:lstStyle/>
          <a:p>
            <a:r>
              <a:rPr lang="es-CL" dirty="0" smtClean="0"/>
              <a:t>Tabla de Contenidos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964018"/>
            <a:ext cx="8946541" cy="4195481"/>
          </a:xfrm>
        </p:spPr>
        <p:txBody>
          <a:bodyPr>
            <a:normAutofit/>
          </a:bodyPr>
          <a:lstStyle/>
          <a:p>
            <a:r>
              <a:rPr lang="es-CL" dirty="0" smtClean="0"/>
              <a:t>Introducción (Que es y en que consiste)</a:t>
            </a:r>
          </a:p>
          <a:p>
            <a:r>
              <a:rPr lang="es-CL" dirty="0" smtClean="0"/>
              <a:t>Complejidad (con y sin ordenamiento </a:t>
            </a:r>
            <a:r>
              <a:rPr lang="es-CL" dirty="0" err="1"/>
              <a:t>Q</a:t>
            </a:r>
            <a:r>
              <a:rPr lang="es-CL" dirty="0" err="1" smtClean="0"/>
              <a:t>uicksort</a:t>
            </a:r>
            <a:r>
              <a:rPr lang="es-CL" dirty="0" smtClean="0"/>
              <a:t>)</a:t>
            </a:r>
          </a:p>
          <a:p>
            <a:r>
              <a:rPr lang="es-CL" dirty="0" smtClean="0"/>
              <a:t>Como funciona (Aplicación a ejemplos)</a:t>
            </a:r>
          </a:p>
          <a:p>
            <a:r>
              <a:rPr lang="es-CL" dirty="0" smtClean="0"/>
              <a:t>Tabla de mediciones con:</a:t>
            </a:r>
          </a:p>
          <a:p>
            <a:pPr marL="457200" lvl="1" indent="0">
              <a:buNone/>
            </a:pPr>
            <a:r>
              <a:rPr lang="es-CL" dirty="0" smtClean="0"/>
              <a:t>	N[1000, 10.000, 100.000, 1.000.000, 10.000.000, 100.000.000]</a:t>
            </a:r>
            <a:endParaRPr lang="es-CL" dirty="0"/>
          </a:p>
          <a:p>
            <a:r>
              <a:rPr lang="es-CL" dirty="0" smtClean="0"/>
              <a:t>Cuando se ocupa (para que y donde)</a:t>
            </a:r>
          </a:p>
          <a:p>
            <a:r>
              <a:rPr lang="es-CL" dirty="0" smtClean="0"/>
              <a:t>Comparación con otros métodos de búsqueda</a:t>
            </a:r>
          </a:p>
          <a:p>
            <a:r>
              <a:rPr lang="es-CL" dirty="0" smtClean="0"/>
              <a:t>Ventajas y Desventajas</a:t>
            </a:r>
          </a:p>
          <a:p>
            <a:r>
              <a:rPr lang="es-CL" dirty="0" smtClean="0"/>
              <a:t>Conclusiones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955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</a:t>
            </a:r>
            <a:r>
              <a:rPr lang="es-CL" dirty="0" smtClean="0"/>
              <a:t>Que es Búsqueda Indexada?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Algoritmo de Búsqueda Recursivo</a:t>
            </a:r>
          </a:p>
          <a:p>
            <a:pPr algn="just"/>
            <a:r>
              <a:rPr lang="es-CL" dirty="0" smtClean="0"/>
              <a:t>Uso de Key o Índices</a:t>
            </a:r>
          </a:p>
          <a:p>
            <a:pPr algn="just"/>
            <a:r>
              <a:rPr lang="es-CL" dirty="0" smtClean="0"/>
              <a:t>Acción de registrar ordenadamente la información para elaborar su índice</a:t>
            </a:r>
          </a:p>
          <a:p>
            <a:pPr algn="just"/>
            <a:r>
              <a:rPr lang="es-CL" dirty="0" smtClean="0"/>
              <a:t>La indexación es un elemento fundamental para motores de búsqueda y las base de datos</a:t>
            </a:r>
          </a:p>
          <a:p>
            <a:pPr algn="just"/>
            <a:r>
              <a:rPr lang="es-CL" dirty="0" smtClean="0"/>
              <a:t>Es la manera más eficiente de organizar y recuperar contenido de una base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975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400467"/>
            <a:ext cx="9404723" cy="922568"/>
          </a:xfrm>
        </p:spPr>
        <p:txBody>
          <a:bodyPr/>
          <a:lstStyle/>
          <a:p>
            <a:r>
              <a:rPr lang="es-CL" dirty="0" smtClean="0"/>
              <a:t>Complejidad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21470"/>
            <a:ext cx="8946541" cy="2074945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La complejidad es Variable, puede depender de:</a:t>
            </a:r>
          </a:p>
          <a:p>
            <a:pPr lvl="1" algn="just"/>
            <a:r>
              <a:rPr lang="es-CL" dirty="0" smtClean="0"/>
              <a:t>Algoritmo de ordenamiento ocupado</a:t>
            </a:r>
          </a:p>
          <a:p>
            <a:pPr lvl="1" algn="just"/>
            <a:r>
              <a:rPr lang="es-CL" dirty="0" smtClean="0"/>
              <a:t>Uso de otros algoritmos de búsqueda</a:t>
            </a:r>
          </a:p>
          <a:p>
            <a:pPr lvl="1" algn="just"/>
            <a:r>
              <a:rPr lang="es-CL" dirty="0" smtClean="0"/>
              <a:t>Forma de llenado de arreglo de índices</a:t>
            </a:r>
          </a:p>
          <a:p>
            <a:pPr lvl="1" algn="just"/>
            <a:r>
              <a:rPr lang="es-CL" dirty="0" smtClean="0"/>
              <a:t>Otros.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94" y="3751538"/>
            <a:ext cx="103661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Calculo de la complejidad notación O(n):</a:t>
            </a:r>
          </a:p>
          <a:p>
            <a:endParaRPr lang="es-CL" dirty="0"/>
          </a:p>
          <a:p>
            <a:r>
              <a:rPr lang="es-CL" sz="3200" dirty="0" smtClean="0"/>
              <a:t>O(n)=7n^2  +  8n +  n/c  + 1 =  n^2  +  log(n)  =  n^2</a:t>
            </a:r>
            <a:endParaRPr lang="es-CL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506686" y="5244686"/>
            <a:ext cx="2182756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Creación arreglo de índices</a:t>
            </a:r>
            <a:endParaRPr lang="es-CL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769327" y="5829125"/>
            <a:ext cx="173735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Búsqueda arreglo original</a:t>
            </a:r>
            <a:endParaRPr lang="es-CL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281421" y="5183467"/>
            <a:ext cx="1724297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Búsqueda arreglo índice</a:t>
            </a:r>
            <a:endParaRPr lang="es-CL" sz="1400" dirty="0"/>
          </a:p>
        </p:txBody>
      </p:sp>
      <p:cxnSp>
        <p:nvCxnSpPr>
          <p:cNvPr id="9" name="Conector recto de flecha 8"/>
          <p:cNvCxnSpPr>
            <a:stCxn id="7" idx="0"/>
          </p:cNvCxnSpPr>
          <p:nvPr/>
        </p:nvCxnSpPr>
        <p:spPr>
          <a:xfrm flipV="1">
            <a:off x="2143570" y="4928096"/>
            <a:ext cx="103242" cy="2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0"/>
          </p:cNvCxnSpPr>
          <p:nvPr/>
        </p:nvCxnSpPr>
        <p:spPr>
          <a:xfrm flipV="1">
            <a:off x="3638007" y="5013958"/>
            <a:ext cx="112294" cy="81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5185954" y="4917748"/>
            <a:ext cx="143692" cy="2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55494" y="416125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/>
              <a:t>Complejidad </a:t>
            </a:r>
            <a:r>
              <a:rPr lang="es-CL" sz="1800" dirty="0"/>
              <a:t>(peor caso O(n</a:t>
            </a:r>
            <a:r>
              <a:rPr lang="es-CL" sz="1800" dirty="0" smtClean="0"/>
              <a:t>))</a:t>
            </a:r>
            <a:endParaRPr lang="es-CL" sz="1800" dirty="0"/>
          </a:p>
        </p:txBody>
      </p:sp>
      <p:sp>
        <p:nvSpPr>
          <p:cNvPr id="6" name="Marcador de texto 4"/>
          <p:cNvSpPr txBox="1">
            <a:spLocks/>
          </p:cNvSpPr>
          <p:nvPr/>
        </p:nvSpPr>
        <p:spPr>
          <a:xfrm>
            <a:off x="8740972" y="2470276"/>
            <a:ext cx="3451027" cy="2394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L" dirty="0"/>
              <a:t>n^2 + n^2 + n = n^2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n^2+n^2+Log2(n)</a:t>
            </a:r>
          </a:p>
          <a:p>
            <a:pPr marL="0" indent="0">
              <a:buNone/>
            </a:pPr>
            <a:r>
              <a:rPr lang="es-CL" dirty="0"/>
              <a:t>	= n^2</a:t>
            </a:r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3746366" y="5330384"/>
            <a:ext cx="2044336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 smtClean="0"/>
              <a:t>n^2</a:t>
            </a:r>
            <a:endParaRPr lang="es-CL" dirty="0"/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618969" y="1634495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sz="2000" dirty="0" smtClean="0"/>
              <a:t>Ordenamiento Quicksort</a:t>
            </a:r>
            <a:endParaRPr lang="es-CL" sz="2000" dirty="0"/>
          </a:p>
        </p:txBody>
      </p:sp>
      <p:sp>
        <p:nvSpPr>
          <p:cNvPr id="13" name="Marcador de texto 5"/>
          <p:cNvSpPr txBox="1">
            <a:spLocks/>
          </p:cNvSpPr>
          <p:nvPr/>
        </p:nvSpPr>
        <p:spPr>
          <a:xfrm>
            <a:off x="3695544" y="1620126"/>
            <a:ext cx="209515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sz="2000" dirty="0" smtClean="0"/>
              <a:t>Algoritmo Bus. Indexada</a:t>
            </a:r>
            <a:endParaRPr lang="es-CL" sz="2000" dirty="0"/>
          </a:p>
        </p:txBody>
      </p:sp>
      <p:sp>
        <p:nvSpPr>
          <p:cNvPr id="16" name="Marcador de texto 8"/>
          <p:cNvSpPr txBox="1">
            <a:spLocks/>
          </p:cNvSpPr>
          <p:nvPr/>
        </p:nvSpPr>
        <p:spPr>
          <a:xfrm>
            <a:off x="6424230" y="1703503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s-CL" dirty="0" smtClean="0"/>
              <a:t>Secuencial</a:t>
            </a:r>
            <a:endParaRPr lang="es-CL" dirty="0"/>
          </a:p>
        </p:txBody>
      </p:sp>
      <p:sp>
        <p:nvSpPr>
          <p:cNvPr id="17" name="Marcador de texto 10"/>
          <p:cNvSpPr txBox="1">
            <a:spLocks/>
          </p:cNvSpPr>
          <p:nvPr/>
        </p:nvSpPr>
        <p:spPr>
          <a:xfrm>
            <a:off x="6981698" y="4883198"/>
            <a:ext cx="2935997" cy="65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CL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9" y="2409952"/>
            <a:ext cx="2667000" cy="20383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66" y="2285004"/>
            <a:ext cx="2044336" cy="2882513"/>
          </a:xfrm>
          <a:prstGeom prst="rect">
            <a:avLst/>
          </a:prstGeom>
        </p:spPr>
      </p:pic>
      <p:sp>
        <p:nvSpPr>
          <p:cNvPr id="21" name="Marcador de texto 4"/>
          <p:cNvSpPr txBox="1">
            <a:spLocks/>
          </p:cNvSpPr>
          <p:nvPr/>
        </p:nvSpPr>
        <p:spPr>
          <a:xfrm>
            <a:off x="6486994" y="3079209"/>
            <a:ext cx="2188664" cy="3467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 smtClean="0"/>
              <a:t>n</a:t>
            </a:r>
            <a:endParaRPr lang="es-C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4" y="2149691"/>
            <a:ext cx="2188665" cy="90199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4" y="4135345"/>
            <a:ext cx="2188665" cy="1518933"/>
          </a:xfrm>
          <a:prstGeom prst="rect">
            <a:avLst/>
          </a:prstGeom>
        </p:spPr>
      </p:pic>
      <p:sp>
        <p:nvSpPr>
          <p:cNvPr id="24" name="Marcador de texto 8"/>
          <p:cNvSpPr txBox="1">
            <a:spLocks/>
          </p:cNvSpPr>
          <p:nvPr/>
        </p:nvSpPr>
        <p:spPr>
          <a:xfrm>
            <a:off x="9477483" y="1967894"/>
            <a:ext cx="975615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 smtClean="0"/>
              <a:t>Final</a:t>
            </a:r>
            <a:endParaRPr lang="es-CL" dirty="0"/>
          </a:p>
        </p:txBody>
      </p:sp>
      <p:sp>
        <p:nvSpPr>
          <p:cNvPr id="25" name="Marcador de texto 8"/>
          <p:cNvSpPr txBox="1">
            <a:spLocks/>
          </p:cNvSpPr>
          <p:nvPr/>
        </p:nvSpPr>
        <p:spPr>
          <a:xfrm>
            <a:off x="6421679" y="3792615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s-CL" dirty="0" smtClean="0"/>
              <a:t>Binaria</a:t>
            </a:r>
            <a:endParaRPr lang="es-CL" dirty="0"/>
          </a:p>
        </p:txBody>
      </p:sp>
      <p:cxnSp>
        <p:nvCxnSpPr>
          <p:cNvPr id="27" name="Conector recto de flecha 26"/>
          <p:cNvCxnSpPr>
            <a:stCxn id="19" idx="3"/>
            <a:endCxn id="22" idx="1"/>
          </p:cNvCxnSpPr>
          <p:nvPr/>
        </p:nvCxnSpPr>
        <p:spPr>
          <a:xfrm flipV="1">
            <a:off x="5790702" y="2600689"/>
            <a:ext cx="698842" cy="11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9" idx="3"/>
            <a:endCxn id="23" idx="1"/>
          </p:cNvCxnSpPr>
          <p:nvPr/>
        </p:nvCxnSpPr>
        <p:spPr>
          <a:xfrm>
            <a:off x="5790702" y="3726261"/>
            <a:ext cx="696292" cy="11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texto 4"/>
          <p:cNvSpPr txBox="1">
            <a:spLocks/>
          </p:cNvSpPr>
          <p:nvPr/>
        </p:nvSpPr>
        <p:spPr>
          <a:xfrm>
            <a:off x="618969" y="4622318"/>
            <a:ext cx="2667000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/>
              <a:t>n^2</a:t>
            </a:r>
          </a:p>
        </p:txBody>
      </p:sp>
      <p:sp>
        <p:nvSpPr>
          <p:cNvPr id="34" name="Marcador de texto 4"/>
          <p:cNvSpPr txBox="1">
            <a:spLocks/>
          </p:cNvSpPr>
          <p:nvPr/>
        </p:nvSpPr>
        <p:spPr>
          <a:xfrm>
            <a:off x="6486994" y="5735740"/>
            <a:ext cx="2188664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 smtClean="0"/>
              <a:t>Log2(</a:t>
            </a:r>
            <a:r>
              <a:rPr lang="es-CL" i="1" dirty="0" smtClean="0"/>
              <a:t>n)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683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55494" y="416125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>
                <a:solidFill>
                  <a:srgbClr val="EBEBEB"/>
                </a:solidFill>
              </a:rPr>
              <a:t>Complejidad </a:t>
            </a:r>
            <a:r>
              <a:rPr lang="es-CL" sz="1800" dirty="0" smtClean="0">
                <a:solidFill>
                  <a:srgbClr val="EBEBEB"/>
                </a:solidFill>
              </a:rPr>
              <a:t>(caso medio O(n))</a:t>
            </a:r>
            <a:endParaRPr lang="es-CL" sz="1800" dirty="0">
              <a:solidFill>
                <a:srgbClr val="EBEBEB"/>
              </a:solidFill>
            </a:endParaRPr>
          </a:p>
        </p:txBody>
      </p:sp>
      <p:sp>
        <p:nvSpPr>
          <p:cNvPr id="6" name="Marcador de texto 4"/>
          <p:cNvSpPr txBox="1">
            <a:spLocks/>
          </p:cNvSpPr>
          <p:nvPr/>
        </p:nvSpPr>
        <p:spPr>
          <a:xfrm>
            <a:off x="8740972" y="2470276"/>
            <a:ext cx="3451027" cy="2394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dirty="0" smtClean="0">
                <a:solidFill>
                  <a:prstClr val="white"/>
                </a:solidFill>
              </a:rPr>
              <a:t>nLog(n) + n^2 + n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	= n^2</a:t>
            </a:r>
          </a:p>
          <a:p>
            <a:pPr marL="45720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dirty="0" smtClean="0">
                <a:solidFill>
                  <a:prstClr val="white"/>
                </a:solidFill>
              </a:rPr>
              <a:t>nLog2n + n^2 + Log2n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>
                <a:solidFill>
                  <a:prstClr val="white"/>
                </a:solidFill>
              </a:rPr>
              <a:t>	</a:t>
            </a:r>
            <a:r>
              <a:rPr lang="es-CL" dirty="0" smtClean="0">
                <a:solidFill>
                  <a:prstClr val="white"/>
                </a:solidFill>
              </a:rPr>
              <a:t>= n^2</a:t>
            </a:r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3746366" y="5330384"/>
            <a:ext cx="2044336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n^2</a:t>
            </a:r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618969" y="1634495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s-CL" sz="2000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Ordenamiento Quicksort</a:t>
            </a:r>
            <a:endParaRPr lang="es-CL" sz="2000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Marcador de texto 5"/>
          <p:cNvSpPr txBox="1">
            <a:spLocks/>
          </p:cNvSpPr>
          <p:nvPr/>
        </p:nvSpPr>
        <p:spPr>
          <a:xfrm>
            <a:off x="3695544" y="1620126"/>
            <a:ext cx="209515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s-CL" sz="2000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Algoritmo Bus. Indexada</a:t>
            </a:r>
            <a:endParaRPr lang="es-CL" sz="2000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Marcador de texto 8"/>
          <p:cNvSpPr txBox="1">
            <a:spLocks/>
          </p:cNvSpPr>
          <p:nvPr/>
        </p:nvSpPr>
        <p:spPr>
          <a:xfrm>
            <a:off x="6424230" y="1703503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rgbClr val="1E5155">
                  <a:lumMod val="40000"/>
                  <a:lumOff val="60000"/>
                </a:srgbClr>
              </a:buClr>
            </a:pPr>
            <a:r>
              <a:rPr lang="es-C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Secuencial</a:t>
            </a:r>
            <a:endParaRPr lang="es-CL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Marcador de texto 10"/>
          <p:cNvSpPr txBox="1">
            <a:spLocks/>
          </p:cNvSpPr>
          <p:nvPr/>
        </p:nvSpPr>
        <p:spPr>
          <a:xfrm>
            <a:off x="6981698" y="4883198"/>
            <a:ext cx="2935997" cy="65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es-CL">
              <a:solidFill>
                <a:prstClr val="white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9" y="2409952"/>
            <a:ext cx="2667000" cy="20383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66" y="2285004"/>
            <a:ext cx="2044336" cy="2882513"/>
          </a:xfrm>
          <a:prstGeom prst="rect">
            <a:avLst/>
          </a:prstGeom>
        </p:spPr>
      </p:pic>
      <p:sp>
        <p:nvSpPr>
          <p:cNvPr id="21" name="Marcador de texto 4"/>
          <p:cNvSpPr txBox="1">
            <a:spLocks/>
          </p:cNvSpPr>
          <p:nvPr/>
        </p:nvSpPr>
        <p:spPr>
          <a:xfrm>
            <a:off x="6486994" y="3079209"/>
            <a:ext cx="2188664" cy="3467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n/2 = n</a:t>
            </a:r>
            <a:endParaRPr lang="es-CL" dirty="0">
              <a:solidFill>
                <a:prstClr val="white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4" y="2149691"/>
            <a:ext cx="2188665" cy="90199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4" y="4135345"/>
            <a:ext cx="2188665" cy="1518933"/>
          </a:xfrm>
          <a:prstGeom prst="rect">
            <a:avLst/>
          </a:prstGeom>
        </p:spPr>
      </p:pic>
      <p:sp>
        <p:nvSpPr>
          <p:cNvPr id="24" name="Marcador de texto 8"/>
          <p:cNvSpPr txBox="1">
            <a:spLocks/>
          </p:cNvSpPr>
          <p:nvPr/>
        </p:nvSpPr>
        <p:spPr>
          <a:xfrm>
            <a:off x="9477483" y="1967894"/>
            <a:ext cx="975615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s-C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Final</a:t>
            </a:r>
            <a:endParaRPr lang="es-CL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Marcador de texto 8"/>
          <p:cNvSpPr txBox="1">
            <a:spLocks/>
          </p:cNvSpPr>
          <p:nvPr/>
        </p:nvSpPr>
        <p:spPr>
          <a:xfrm>
            <a:off x="6421679" y="3792615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rgbClr val="1E5155">
                  <a:lumMod val="40000"/>
                  <a:lumOff val="60000"/>
                </a:srgbClr>
              </a:buClr>
            </a:pPr>
            <a:r>
              <a:rPr lang="es-C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Binaria</a:t>
            </a:r>
            <a:endParaRPr lang="es-CL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27" name="Conector recto de flecha 26"/>
          <p:cNvCxnSpPr>
            <a:stCxn id="19" idx="3"/>
            <a:endCxn id="22" idx="1"/>
          </p:cNvCxnSpPr>
          <p:nvPr/>
        </p:nvCxnSpPr>
        <p:spPr>
          <a:xfrm flipV="1">
            <a:off x="5790702" y="2600689"/>
            <a:ext cx="698842" cy="11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9" idx="3"/>
            <a:endCxn id="23" idx="1"/>
          </p:cNvCxnSpPr>
          <p:nvPr/>
        </p:nvCxnSpPr>
        <p:spPr>
          <a:xfrm>
            <a:off x="5790702" y="3726261"/>
            <a:ext cx="696292" cy="11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texto 4"/>
          <p:cNvSpPr txBox="1">
            <a:spLocks/>
          </p:cNvSpPr>
          <p:nvPr/>
        </p:nvSpPr>
        <p:spPr>
          <a:xfrm>
            <a:off x="618969" y="4622318"/>
            <a:ext cx="2667000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nLog2(n)</a:t>
            </a:r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34" name="Marcador de texto 4"/>
          <p:cNvSpPr txBox="1">
            <a:spLocks/>
          </p:cNvSpPr>
          <p:nvPr/>
        </p:nvSpPr>
        <p:spPr>
          <a:xfrm>
            <a:off x="6486994" y="5735740"/>
            <a:ext cx="2188664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Log2(</a:t>
            </a:r>
            <a:r>
              <a:rPr lang="es-CL" i="1" dirty="0" smtClean="0">
                <a:solidFill>
                  <a:prstClr val="white"/>
                </a:solidFill>
              </a:rPr>
              <a:t>n) </a:t>
            </a:r>
            <a:endParaRPr lang="es-C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Como Funciona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946366"/>
            <a:ext cx="8396288" cy="3749039"/>
          </a:xfrm>
        </p:spPr>
        <p:txBody>
          <a:bodyPr>
            <a:normAutofit fontScale="92500"/>
          </a:bodyPr>
          <a:lstStyle/>
          <a:p>
            <a:pPr algn="just"/>
            <a:r>
              <a:rPr lang="es-CL" dirty="0" smtClean="0"/>
              <a:t>Mediante cada elemento del array índice se asocian grupos de elementos del array inicial. Los elementos en el índice y en el array deben estar ordenados. El método consta de dos pasos: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Buscar en el </a:t>
            </a:r>
            <a:r>
              <a:rPr lang="es-CL" b="1" dirty="0" smtClean="0"/>
              <a:t>array_indice</a:t>
            </a:r>
            <a:r>
              <a:rPr lang="es-CL" dirty="0" smtClean="0"/>
              <a:t> el intervalo correspondiente al elemento buscado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Restringir la Búsqueda a los elementos del intervalo localizado previamente</a:t>
            </a:r>
          </a:p>
          <a:p>
            <a:pPr algn="just"/>
            <a:r>
              <a:rPr lang="es-CL" dirty="0"/>
              <a:t>Se puede implementar la búsqueda binaria o secuencial en el array de </a:t>
            </a:r>
            <a:r>
              <a:rPr lang="es-CL" dirty="0" smtClean="0"/>
              <a:t>índices y en el inicial.</a:t>
            </a:r>
            <a:endParaRPr lang="es-CL" dirty="0"/>
          </a:p>
          <a:p>
            <a:pPr algn="just"/>
            <a:r>
              <a:rPr lang="es-CL" dirty="0"/>
              <a:t>Finaliza la búsqueda según </a:t>
            </a:r>
            <a:r>
              <a:rPr lang="es-CL" dirty="0" smtClean="0"/>
              <a:t>las condiciones del </a:t>
            </a:r>
            <a:r>
              <a:rPr lang="es-CL" dirty="0"/>
              <a:t>algoritmo de búsqueda </a:t>
            </a:r>
            <a:r>
              <a:rPr lang="es-CL" dirty="0" smtClean="0"/>
              <a:t>sub-utilizado </a:t>
            </a:r>
            <a:r>
              <a:rPr lang="es-CL" dirty="0"/>
              <a:t>(Binario/Secuencial</a:t>
            </a:r>
            <a:r>
              <a:rPr lang="es-CL" dirty="0" smtClean="0"/>
              <a:t>)</a:t>
            </a: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097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374341"/>
            <a:ext cx="2607402" cy="644562"/>
          </a:xfrm>
        </p:spPr>
        <p:txBody>
          <a:bodyPr/>
          <a:lstStyle/>
          <a:p>
            <a:r>
              <a:rPr lang="es-CL" dirty="0" smtClean="0"/>
              <a:t>Ejemplos</a:t>
            </a:r>
            <a:endParaRPr lang="es-CL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23168"/>
              </p:ext>
            </p:extLst>
          </p:nvPr>
        </p:nvGraphicFramePr>
        <p:xfrm>
          <a:off x="1284472" y="1493432"/>
          <a:ext cx="8127999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19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949814" y="5355631"/>
            <a:ext cx="108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prstClr val="white"/>
                </a:solidFill>
              </a:rPr>
              <a:t>Clave</a:t>
            </a:r>
            <a:endParaRPr lang="es-CL" sz="2400" dirty="0">
              <a:solidFill>
                <a:prstClr val="white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813" y="5956444"/>
            <a:ext cx="141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prstClr val="white"/>
                </a:solidFill>
              </a:rPr>
              <a:t>Posición</a:t>
            </a:r>
            <a:endParaRPr lang="es-CL" sz="2400" dirty="0">
              <a:solidFill>
                <a:prstClr val="white"/>
              </a:solidFill>
            </a:endParaRPr>
          </a:p>
        </p:txBody>
      </p:sp>
      <p:cxnSp>
        <p:nvCxnSpPr>
          <p:cNvPr id="10" name="Conector recto de flecha 9"/>
          <p:cNvCxnSpPr>
            <a:stCxn id="7" idx="3"/>
          </p:cNvCxnSpPr>
          <p:nvPr/>
        </p:nvCxnSpPr>
        <p:spPr>
          <a:xfrm>
            <a:off x="3039142" y="5586464"/>
            <a:ext cx="1867987" cy="97245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3"/>
          </p:cNvCxnSpPr>
          <p:nvPr/>
        </p:nvCxnSpPr>
        <p:spPr>
          <a:xfrm flipV="1">
            <a:off x="3365711" y="6140909"/>
            <a:ext cx="1541418" cy="46368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503453" y="1227101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5706722" y="1227101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7927407" y="1227101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echa abajo 26"/>
          <p:cNvSpPr/>
          <p:nvPr/>
        </p:nvSpPr>
        <p:spPr>
          <a:xfrm flipV="1">
            <a:off x="6738686" y="1984928"/>
            <a:ext cx="222068" cy="409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sp>
        <p:nvSpPr>
          <p:cNvPr id="28" name="Marcador de texto 4"/>
          <p:cNvSpPr txBox="1">
            <a:spLocks/>
          </p:cNvSpPr>
          <p:nvPr/>
        </p:nvSpPr>
        <p:spPr>
          <a:xfrm>
            <a:off x="987667" y="2267949"/>
            <a:ext cx="8706678" cy="31138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Si X=10, Buscara en el array de índice comparando la ‘clave’ con ‘X’, si ‘clave’ es ‘&gt;=’ ingresa a buscar al arreglo original de lo contrario continua a la siguiente casilla (clave). 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Si la ‘clave’ es ‘&gt;=‘ a ‘X’ ingresara a buscar al sub-arreglo desde la casilla ‘posición’, de lo contrario continúa comparando en la siguiente casilla (clave</a:t>
            </a:r>
            <a:r>
              <a:rPr lang="es-CL" sz="1600" dirty="0">
                <a:solidFill>
                  <a:prstClr val="white"/>
                </a:solidFill>
              </a:rPr>
              <a:t>)</a:t>
            </a:r>
            <a:r>
              <a:rPr lang="es-CL" sz="1600" dirty="0" smtClean="0">
                <a:solidFill>
                  <a:prstClr val="white"/>
                </a:solidFill>
              </a:rPr>
              <a:t>. 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En </a:t>
            </a:r>
            <a:r>
              <a:rPr lang="es-CL" sz="1600" dirty="0">
                <a:solidFill>
                  <a:prstClr val="white"/>
                </a:solidFill>
              </a:rPr>
              <a:t>el </a:t>
            </a:r>
            <a:r>
              <a:rPr lang="es-CL" sz="1600" dirty="0" smtClean="0">
                <a:solidFill>
                  <a:prstClr val="white"/>
                </a:solidFill>
              </a:rPr>
              <a:t>array índice </a:t>
            </a:r>
            <a:r>
              <a:rPr lang="es-CL" sz="1600" dirty="0">
                <a:solidFill>
                  <a:prstClr val="white"/>
                </a:solidFill>
              </a:rPr>
              <a:t>la casilla 2 (clave 9</a:t>
            </a:r>
            <a:r>
              <a:rPr lang="es-CL" sz="1600" dirty="0" smtClean="0">
                <a:solidFill>
                  <a:prstClr val="white"/>
                </a:solidFill>
              </a:rPr>
              <a:t>) indicara buscar a partir de la casilla 6 del arreglo original hasta el final del bloque. 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Al ingresar al sub-arreglo [9; 10; 14], Ira comparando la igualdad desde la primera casilla a la última del sub-arreglo una tras otra.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Al encontrar 10 lo retorna</a:t>
            </a:r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56082"/>
              </p:ext>
            </p:extLst>
          </p:nvPr>
        </p:nvGraphicFramePr>
        <p:xfrm>
          <a:off x="5053660" y="5465918"/>
          <a:ext cx="3222488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05622"/>
                <a:gridCol w="805622"/>
                <a:gridCol w="805622"/>
                <a:gridCol w="8056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16</a:t>
                      </a:r>
                      <a:endParaRPr lang="es-C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0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3120275" y="649571"/>
            <a:ext cx="28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prstClr val="white"/>
                </a:solidFill>
              </a:rPr>
              <a:t>(Búsqueda Secuencial)</a:t>
            </a:r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457836" y="1370974"/>
            <a:ext cx="718457" cy="61395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23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05562"/>
            <a:ext cx="2607402" cy="644562"/>
          </a:xfrm>
        </p:spPr>
        <p:txBody>
          <a:bodyPr/>
          <a:lstStyle/>
          <a:p>
            <a:r>
              <a:rPr lang="es-CL" dirty="0" smtClean="0"/>
              <a:t>Ejemplos</a:t>
            </a:r>
            <a:endParaRPr lang="es-CL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0341"/>
              </p:ext>
            </p:extLst>
          </p:nvPr>
        </p:nvGraphicFramePr>
        <p:xfrm>
          <a:off x="1336724" y="1359924"/>
          <a:ext cx="8127999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19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241573" y="5635785"/>
            <a:ext cx="108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Clave</a:t>
            </a:r>
            <a:endParaRPr lang="es-CL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241572" y="6236598"/>
            <a:ext cx="141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Posición</a:t>
            </a:r>
            <a:endParaRPr lang="es-CL" sz="2400" dirty="0"/>
          </a:p>
        </p:txBody>
      </p:sp>
      <p:cxnSp>
        <p:nvCxnSpPr>
          <p:cNvPr id="10" name="Conector recto de flecha 9"/>
          <p:cNvCxnSpPr>
            <a:stCxn id="7" idx="3"/>
          </p:cNvCxnSpPr>
          <p:nvPr/>
        </p:nvCxnSpPr>
        <p:spPr>
          <a:xfrm>
            <a:off x="2330901" y="5866618"/>
            <a:ext cx="1867987" cy="97245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3"/>
          </p:cNvCxnSpPr>
          <p:nvPr/>
        </p:nvCxnSpPr>
        <p:spPr>
          <a:xfrm flipV="1">
            <a:off x="2657470" y="6421063"/>
            <a:ext cx="1541418" cy="46368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555705" y="1093593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5758974" y="1093593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7979659" y="1093593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75241"/>
              </p:ext>
            </p:extLst>
          </p:nvPr>
        </p:nvGraphicFramePr>
        <p:xfrm>
          <a:off x="4345419" y="5746072"/>
          <a:ext cx="3222488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05622"/>
                <a:gridCol w="805622"/>
                <a:gridCol w="805622"/>
                <a:gridCol w="8056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16</a:t>
                      </a:r>
                      <a:endParaRPr lang="es-C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0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3120276" y="680792"/>
            <a:ext cx="304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(Búsqueda Binaria)</a:t>
            </a:r>
            <a:endParaRPr lang="es-CL" dirty="0"/>
          </a:p>
        </p:txBody>
      </p:sp>
      <p:sp>
        <p:nvSpPr>
          <p:cNvPr id="32" name="Elipse 31"/>
          <p:cNvSpPr/>
          <p:nvPr/>
        </p:nvSpPr>
        <p:spPr>
          <a:xfrm>
            <a:off x="5057933" y="1242191"/>
            <a:ext cx="718457" cy="61395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Flecha abajo 39"/>
          <p:cNvSpPr/>
          <p:nvPr/>
        </p:nvSpPr>
        <p:spPr>
          <a:xfrm flipV="1">
            <a:off x="5306127" y="1856145"/>
            <a:ext cx="222068" cy="409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sp>
        <p:nvSpPr>
          <p:cNvPr id="41" name="Marcador de texto 4"/>
          <p:cNvSpPr txBox="1">
            <a:spLocks/>
          </p:cNvSpPr>
          <p:nvPr/>
        </p:nvSpPr>
        <p:spPr>
          <a:xfrm>
            <a:off x="1013792" y="2226126"/>
            <a:ext cx="9658561" cy="3270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>
                <a:solidFill>
                  <a:prstClr val="white"/>
                </a:solidFill>
              </a:rPr>
              <a:t>Si </a:t>
            </a:r>
            <a:r>
              <a:rPr lang="es-CL" sz="1800" dirty="0" smtClean="0">
                <a:solidFill>
                  <a:prstClr val="white"/>
                </a:solidFill>
              </a:rPr>
              <a:t>X=5, Realiza el mismo tipo de búsqueda en el arreglo de índices que el caso anterior.</a:t>
            </a:r>
            <a:endParaRPr lang="es-CL" sz="1800" dirty="0">
              <a:solidFill>
                <a:prstClr val="white"/>
              </a:solidFill>
            </a:endParaRP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>
                <a:solidFill>
                  <a:prstClr val="white"/>
                </a:solidFill>
              </a:rPr>
              <a:t>En el array índice la casilla 1</a:t>
            </a:r>
            <a:r>
              <a:rPr lang="es-CL" sz="1800" dirty="0" smtClean="0">
                <a:solidFill>
                  <a:prstClr val="white"/>
                </a:solidFill>
              </a:rPr>
              <a:t> </a:t>
            </a:r>
            <a:r>
              <a:rPr lang="es-CL" sz="1800" dirty="0">
                <a:solidFill>
                  <a:prstClr val="white"/>
                </a:solidFill>
              </a:rPr>
              <a:t>(clave </a:t>
            </a:r>
            <a:r>
              <a:rPr lang="es-CL" sz="1800" dirty="0" smtClean="0">
                <a:solidFill>
                  <a:prstClr val="white"/>
                </a:solidFill>
              </a:rPr>
              <a:t>6) </a:t>
            </a:r>
            <a:r>
              <a:rPr lang="es-CL" sz="1800" dirty="0">
                <a:solidFill>
                  <a:prstClr val="white"/>
                </a:solidFill>
              </a:rPr>
              <a:t>indicara buscar a partir de la casilla 3</a:t>
            </a:r>
            <a:r>
              <a:rPr lang="es-CL" sz="1800" dirty="0" smtClean="0">
                <a:solidFill>
                  <a:prstClr val="white"/>
                </a:solidFill>
              </a:rPr>
              <a:t> </a:t>
            </a:r>
            <a:r>
              <a:rPr lang="es-CL" sz="1800" dirty="0">
                <a:solidFill>
                  <a:prstClr val="white"/>
                </a:solidFill>
              </a:rPr>
              <a:t>del arreglo original hasta el final del bloque. 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 smtClean="0">
                <a:solidFill>
                  <a:prstClr val="white"/>
                </a:solidFill>
              </a:rPr>
              <a:t>La </a:t>
            </a:r>
            <a:r>
              <a:rPr lang="es-CL" sz="1800" dirty="0">
                <a:solidFill>
                  <a:prstClr val="white"/>
                </a:solidFill>
              </a:rPr>
              <a:t>búsqueda en el array inicial comenzara en la casilla </a:t>
            </a:r>
            <a:r>
              <a:rPr lang="es-CL" sz="1800" dirty="0" smtClean="0">
                <a:solidFill>
                  <a:prstClr val="white"/>
                </a:solidFill>
              </a:rPr>
              <a:t>4, en el bloque [6; 7; 8]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 smtClean="0">
                <a:solidFill>
                  <a:prstClr val="white"/>
                </a:solidFill>
              </a:rPr>
              <a:t>Compara si es igual a ‘X’. Sino ira a la mitad de arreglo ((n+1)/2) y comparara nuevamente, si es mayor seguirá hacia la mitad superior sino hacia la mitad inferior.</a:t>
            </a:r>
            <a:endParaRPr lang="es-CL" sz="1800" dirty="0">
              <a:solidFill>
                <a:prstClr val="white"/>
              </a:solidFill>
            </a:endParaRP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>
                <a:solidFill>
                  <a:prstClr val="white"/>
                </a:solidFill>
              </a:rPr>
              <a:t>Al encontrar </a:t>
            </a:r>
            <a:r>
              <a:rPr lang="es-CL" sz="1800" dirty="0" smtClean="0">
                <a:solidFill>
                  <a:prstClr val="white"/>
                </a:solidFill>
              </a:rPr>
              <a:t>6 </a:t>
            </a:r>
            <a:r>
              <a:rPr lang="es-CL" sz="1800" dirty="0">
                <a:solidFill>
                  <a:prstClr val="white"/>
                </a:solidFill>
              </a:rPr>
              <a:t>lo </a:t>
            </a:r>
            <a:r>
              <a:rPr lang="es-CL" sz="1800" dirty="0" smtClean="0">
                <a:solidFill>
                  <a:prstClr val="white"/>
                </a:solidFill>
              </a:rPr>
              <a:t>retorna.</a:t>
            </a:r>
            <a:endParaRPr lang="es-CL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6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4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1033</TotalTime>
  <Words>961</Words>
  <Application>Microsoft Office PowerPoint</Application>
  <PresentationFormat>Personalizado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Ion</vt:lpstr>
      <vt:lpstr>1_Ion</vt:lpstr>
      <vt:lpstr>2_Ion</vt:lpstr>
      <vt:lpstr>3_Ion</vt:lpstr>
      <vt:lpstr>4_Ion</vt:lpstr>
      <vt:lpstr>BÚSQUEDA INDEXADA</vt:lpstr>
      <vt:lpstr>Tabla de Contenidos</vt:lpstr>
      <vt:lpstr>¿Que es Búsqueda Indexada?</vt:lpstr>
      <vt:lpstr>Complejidad</vt:lpstr>
      <vt:lpstr>Presentación de PowerPoint</vt:lpstr>
      <vt:lpstr>Presentación de PowerPoint</vt:lpstr>
      <vt:lpstr>Como Funciona</vt:lpstr>
      <vt:lpstr>Ejemplos</vt:lpstr>
      <vt:lpstr>Ejemplos</vt:lpstr>
      <vt:lpstr>Tabla de Mediciones</vt:lpstr>
      <vt:lpstr>Tabla Comparativa de Mediciones</vt:lpstr>
      <vt:lpstr>Presentación de PowerPoint</vt:lpstr>
      <vt:lpstr>Cuando Ocupamos B. Indexada</vt:lpstr>
      <vt:lpstr>Por ejemplo, tenemos un sitio con tres artículos, cuyos textos (muy cortos) son: </vt:lpstr>
      <vt:lpstr>Vamos a extraer las palabras de cada artículo, y grabar para cada palabra a qué artículo corresponde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INDEXADA</dc:title>
  <dc:creator>Gershon Leiva</dc:creator>
  <cp:lastModifiedBy>Aldo</cp:lastModifiedBy>
  <cp:revision>57</cp:revision>
  <dcterms:created xsi:type="dcterms:W3CDTF">2013-05-02T21:08:47Z</dcterms:created>
  <dcterms:modified xsi:type="dcterms:W3CDTF">2013-05-24T03:23:15Z</dcterms:modified>
</cp:coreProperties>
</file>