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4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6F9B-1ACA-47A4-A72A-F0B23CD18D09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F81F-AF52-4414-A206-8E5272A67B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31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6F9B-1ACA-47A4-A72A-F0B23CD18D09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F81F-AF52-4414-A206-8E5272A67B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519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6F9B-1ACA-47A4-A72A-F0B23CD18D09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F81F-AF52-4414-A206-8E5272A67B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20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6F9B-1ACA-47A4-A72A-F0B23CD18D09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F81F-AF52-4414-A206-8E5272A67B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745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6F9B-1ACA-47A4-A72A-F0B23CD18D09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F81F-AF52-4414-A206-8E5272A67B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71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6F9B-1ACA-47A4-A72A-F0B23CD18D09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F81F-AF52-4414-A206-8E5272A67B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73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6F9B-1ACA-47A4-A72A-F0B23CD18D09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F81F-AF52-4414-A206-8E5272A67B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489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6F9B-1ACA-47A4-A72A-F0B23CD18D09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F81F-AF52-4414-A206-8E5272A67B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867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6F9B-1ACA-47A4-A72A-F0B23CD18D09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F81F-AF52-4414-A206-8E5272A67B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041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6F9B-1ACA-47A4-A72A-F0B23CD18D09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F81F-AF52-4414-A206-8E5272A67B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39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6F9B-1ACA-47A4-A72A-F0B23CD18D09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F81F-AF52-4414-A206-8E5272A67B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88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A6F9B-1ACA-47A4-A72A-F0B23CD18D09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4F81F-AF52-4414-A206-8E5272A67B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87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rupo 255">
            <a:extLst>
              <a:ext uri="{FF2B5EF4-FFF2-40B4-BE49-F238E27FC236}">
                <a16:creationId xmlns:a16="http://schemas.microsoft.com/office/drawing/2014/main" id="{0F7A0F9D-A5F1-4B5E-A639-0B01AEA0B9FC}"/>
              </a:ext>
            </a:extLst>
          </p:cNvPr>
          <p:cNvGrpSpPr/>
          <p:nvPr/>
        </p:nvGrpSpPr>
        <p:grpSpPr>
          <a:xfrm>
            <a:off x="314323" y="241548"/>
            <a:ext cx="6231735" cy="5736688"/>
            <a:chOff x="314323" y="241548"/>
            <a:chExt cx="6231735" cy="5736688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ED9481DD-4311-44E7-BC95-5E3A428BA824}"/>
                </a:ext>
              </a:extLst>
            </p:cNvPr>
            <p:cNvSpPr/>
            <p:nvPr/>
          </p:nvSpPr>
          <p:spPr>
            <a:xfrm>
              <a:off x="2466729" y="1055444"/>
              <a:ext cx="1400909" cy="6330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dirty="0"/>
                <a:t>Solicitar:</a:t>
              </a:r>
            </a:p>
            <a:p>
              <a:pPr marL="514344" lvl="1" indent="-197825">
                <a:buFont typeface="Arial" panose="020B0604020202020204" pitchFamily="34" charset="0"/>
                <a:buChar char="•"/>
              </a:pPr>
              <a:r>
                <a:rPr lang="es-ES" sz="1000" dirty="0"/>
                <a:t>Usuario</a:t>
              </a:r>
            </a:p>
            <a:p>
              <a:pPr marL="514344" lvl="1" indent="-197825">
                <a:buFont typeface="Arial" panose="020B0604020202020204" pitchFamily="34" charset="0"/>
                <a:buChar char="•"/>
              </a:pPr>
              <a:r>
                <a:rPr lang="es-ES" sz="1000" dirty="0"/>
                <a:t> Password</a:t>
              </a:r>
            </a:p>
            <a:p>
              <a:r>
                <a:rPr lang="es-ES" sz="1000" b="1" dirty="0"/>
                <a:t>REGISTRO</a:t>
              </a:r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EAE7319E-4853-48F8-B416-099FE8C868DC}"/>
                </a:ext>
              </a:extLst>
            </p:cNvPr>
            <p:cNvSpPr/>
            <p:nvPr/>
          </p:nvSpPr>
          <p:spPr>
            <a:xfrm>
              <a:off x="4686302" y="1055444"/>
              <a:ext cx="1283678" cy="6330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831" b="1" u="sng" dirty="0"/>
                <a:t>REGISTRO</a:t>
              </a:r>
            </a:p>
            <a:p>
              <a:r>
                <a:rPr lang="es-ES" sz="1000" dirty="0"/>
                <a:t>Solicitar</a:t>
              </a:r>
              <a:r>
                <a:rPr lang="es-ES" sz="831" dirty="0"/>
                <a:t> datos de Usuario</a:t>
              </a:r>
            </a:p>
            <a:p>
              <a:endParaRPr lang="es-ES" sz="831" dirty="0"/>
            </a:p>
          </p:txBody>
        </p:sp>
        <p:cxnSp>
          <p:nvCxnSpPr>
            <p:cNvPr id="11" name="Conector: angular 10">
              <a:extLst>
                <a:ext uri="{FF2B5EF4-FFF2-40B4-BE49-F238E27FC236}">
                  <a16:creationId xmlns:a16="http://schemas.microsoft.com/office/drawing/2014/main" id="{9D973A7F-8181-4D60-B1FA-88953C8D48A3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3867638" y="1371967"/>
              <a:ext cx="818664" cy="12700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DF07285F-821B-42A5-91B8-32309DCE10C6}"/>
                </a:ext>
              </a:extLst>
            </p:cNvPr>
            <p:cNvSpPr/>
            <p:nvPr/>
          </p:nvSpPr>
          <p:spPr>
            <a:xfrm>
              <a:off x="2786182" y="241548"/>
              <a:ext cx="762000" cy="4161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46" dirty="0"/>
                <a:t>Inicio</a:t>
              </a:r>
            </a:p>
          </p:txBody>
        </p: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D61DB4F6-EBD7-4588-A8A3-BC83B946DCE0}"/>
                </a:ext>
              </a:extLst>
            </p:cNvPr>
            <p:cNvCxnSpPr>
              <a:cxnSpLocks/>
              <a:stCxn id="15" idx="4"/>
              <a:endCxn id="4" idx="0"/>
            </p:cNvCxnSpPr>
            <p:nvPr/>
          </p:nvCxnSpPr>
          <p:spPr>
            <a:xfrm>
              <a:off x="3167182" y="657717"/>
              <a:ext cx="2" cy="397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Diagrama de flujo: decisión 17">
              <a:extLst>
                <a:ext uri="{FF2B5EF4-FFF2-40B4-BE49-F238E27FC236}">
                  <a16:creationId xmlns:a16="http://schemas.microsoft.com/office/drawing/2014/main" id="{EC856ABC-1FA7-4570-83B9-711620FACD47}"/>
                </a:ext>
              </a:extLst>
            </p:cNvPr>
            <p:cNvSpPr/>
            <p:nvPr/>
          </p:nvSpPr>
          <p:spPr>
            <a:xfrm>
              <a:off x="559713" y="971550"/>
              <a:ext cx="1400909" cy="800835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Usuario y Password ¿OK?</a:t>
              </a:r>
            </a:p>
          </p:txBody>
        </p: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1F3DA63B-4FA6-4C9B-9FFD-81BB4B45298B}"/>
                </a:ext>
              </a:extLst>
            </p:cNvPr>
            <p:cNvCxnSpPr>
              <a:cxnSpLocks/>
              <a:stCxn id="4" idx="1"/>
              <a:endCxn id="18" idx="3"/>
            </p:cNvCxnSpPr>
            <p:nvPr/>
          </p:nvCxnSpPr>
          <p:spPr>
            <a:xfrm flipH="1">
              <a:off x="1960622" y="1371967"/>
              <a:ext cx="50610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: angular 21">
              <a:extLst>
                <a:ext uri="{FF2B5EF4-FFF2-40B4-BE49-F238E27FC236}">
                  <a16:creationId xmlns:a16="http://schemas.microsoft.com/office/drawing/2014/main" id="{621C9554-7C95-4818-B18E-59859CAFD360}"/>
                </a:ext>
              </a:extLst>
            </p:cNvPr>
            <p:cNvCxnSpPr>
              <a:cxnSpLocks/>
              <a:stCxn id="18" idx="0"/>
              <a:endCxn id="4" idx="0"/>
            </p:cNvCxnSpPr>
            <p:nvPr/>
          </p:nvCxnSpPr>
          <p:spPr>
            <a:xfrm rot="16200000" flipH="1">
              <a:off x="2171729" y="59989"/>
              <a:ext cx="83894" cy="1907016"/>
            </a:xfrm>
            <a:prstGeom prst="bentConnector3">
              <a:avLst>
                <a:gd name="adj1" fmla="val -27248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Diagrama de flujo: decisión 49">
              <a:extLst>
                <a:ext uri="{FF2B5EF4-FFF2-40B4-BE49-F238E27FC236}">
                  <a16:creationId xmlns:a16="http://schemas.microsoft.com/office/drawing/2014/main" id="{87FD0992-1408-4B7A-8EAF-A02741035168}"/>
                </a:ext>
              </a:extLst>
            </p:cNvPr>
            <p:cNvSpPr/>
            <p:nvPr/>
          </p:nvSpPr>
          <p:spPr>
            <a:xfrm>
              <a:off x="542311" y="2105493"/>
              <a:ext cx="1435714" cy="633029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Adminis-trador</a:t>
              </a:r>
            </a:p>
          </p:txBody>
        </p:sp>
        <p:sp>
          <p:nvSpPr>
            <p:cNvPr id="78" name="Diagrama de flujo: decisión 77">
              <a:extLst>
                <a:ext uri="{FF2B5EF4-FFF2-40B4-BE49-F238E27FC236}">
                  <a16:creationId xmlns:a16="http://schemas.microsoft.com/office/drawing/2014/main" id="{798FC57E-F74E-438F-BB21-0CA29BDDA94C}"/>
                </a:ext>
              </a:extLst>
            </p:cNvPr>
            <p:cNvSpPr/>
            <p:nvPr/>
          </p:nvSpPr>
          <p:spPr>
            <a:xfrm>
              <a:off x="2711143" y="2105493"/>
              <a:ext cx="1435714" cy="633029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Provee-</a:t>
              </a:r>
            </a:p>
            <a:p>
              <a:pPr algn="ctr"/>
              <a:r>
                <a:rPr lang="es-ES" sz="1000" dirty="0"/>
                <a:t>dor</a:t>
              </a:r>
            </a:p>
          </p:txBody>
        </p:sp>
        <p:sp>
          <p:nvSpPr>
            <p:cNvPr id="79" name="Diagrama de flujo: decisión 78">
              <a:extLst>
                <a:ext uri="{FF2B5EF4-FFF2-40B4-BE49-F238E27FC236}">
                  <a16:creationId xmlns:a16="http://schemas.microsoft.com/office/drawing/2014/main" id="{AC9F7F04-792D-4292-9336-81C0950CD547}"/>
                </a:ext>
              </a:extLst>
            </p:cNvPr>
            <p:cNvSpPr/>
            <p:nvPr/>
          </p:nvSpPr>
          <p:spPr>
            <a:xfrm>
              <a:off x="4879975" y="2105493"/>
              <a:ext cx="1435714" cy="633029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Cliente</a:t>
              </a:r>
            </a:p>
          </p:txBody>
        </p:sp>
        <p:cxnSp>
          <p:nvCxnSpPr>
            <p:cNvPr id="81" name="Conector recto de flecha 80">
              <a:extLst>
                <a:ext uri="{FF2B5EF4-FFF2-40B4-BE49-F238E27FC236}">
                  <a16:creationId xmlns:a16="http://schemas.microsoft.com/office/drawing/2014/main" id="{7EA6C323-AAEB-4B7E-BF95-0BF120510966}"/>
                </a:ext>
              </a:extLst>
            </p:cNvPr>
            <p:cNvCxnSpPr>
              <a:stCxn id="18" idx="2"/>
              <a:endCxn id="50" idx="0"/>
            </p:cNvCxnSpPr>
            <p:nvPr/>
          </p:nvCxnSpPr>
          <p:spPr>
            <a:xfrm>
              <a:off x="1260168" y="1772385"/>
              <a:ext cx="0" cy="33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recto de flecha 82">
              <a:extLst>
                <a:ext uri="{FF2B5EF4-FFF2-40B4-BE49-F238E27FC236}">
                  <a16:creationId xmlns:a16="http://schemas.microsoft.com/office/drawing/2014/main" id="{3FE69811-DE3C-4769-ACBB-11808D3290EC}"/>
                </a:ext>
              </a:extLst>
            </p:cNvPr>
            <p:cNvCxnSpPr>
              <a:stCxn id="50" idx="3"/>
              <a:endCxn id="78" idx="1"/>
            </p:cNvCxnSpPr>
            <p:nvPr/>
          </p:nvCxnSpPr>
          <p:spPr>
            <a:xfrm>
              <a:off x="1978025" y="2422008"/>
              <a:ext cx="7331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ector recto de flecha 84">
              <a:extLst>
                <a:ext uri="{FF2B5EF4-FFF2-40B4-BE49-F238E27FC236}">
                  <a16:creationId xmlns:a16="http://schemas.microsoft.com/office/drawing/2014/main" id="{090B9946-6219-426A-819E-17977215313F}"/>
                </a:ext>
              </a:extLst>
            </p:cNvPr>
            <p:cNvCxnSpPr>
              <a:stCxn id="78" idx="3"/>
              <a:endCxn id="79" idx="1"/>
            </p:cNvCxnSpPr>
            <p:nvPr/>
          </p:nvCxnSpPr>
          <p:spPr>
            <a:xfrm>
              <a:off x="4146857" y="2422008"/>
              <a:ext cx="7331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FD7017E5-5BC9-476D-AFEE-8A8004E5D851}"/>
                </a:ext>
              </a:extLst>
            </p:cNvPr>
            <p:cNvSpPr txBox="1"/>
            <p:nvPr/>
          </p:nvSpPr>
          <p:spPr>
            <a:xfrm>
              <a:off x="1171576" y="725327"/>
              <a:ext cx="3353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No</a:t>
              </a:r>
            </a:p>
          </p:txBody>
        </p:sp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7740FD51-6D2F-4E1E-BB01-8D1E608B5AE0}"/>
                </a:ext>
              </a:extLst>
            </p:cNvPr>
            <p:cNvSpPr txBox="1"/>
            <p:nvPr/>
          </p:nvSpPr>
          <p:spPr>
            <a:xfrm>
              <a:off x="1173204" y="1772385"/>
              <a:ext cx="2728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Si</a:t>
              </a:r>
            </a:p>
          </p:txBody>
        </p:sp>
        <p:sp>
          <p:nvSpPr>
            <p:cNvPr id="91" name="CuadroTexto 90">
              <a:extLst>
                <a:ext uri="{FF2B5EF4-FFF2-40B4-BE49-F238E27FC236}">
                  <a16:creationId xmlns:a16="http://schemas.microsoft.com/office/drawing/2014/main" id="{740FE4A6-E4EE-450A-AF81-D80BE1CAEFB2}"/>
                </a:ext>
              </a:extLst>
            </p:cNvPr>
            <p:cNvSpPr txBox="1"/>
            <p:nvPr/>
          </p:nvSpPr>
          <p:spPr>
            <a:xfrm>
              <a:off x="1924051" y="2259689"/>
              <a:ext cx="3353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No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AA3C8086-8612-4E6D-85B9-86A2F08A961E}"/>
                </a:ext>
              </a:extLst>
            </p:cNvPr>
            <p:cNvSpPr txBox="1"/>
            <p:nvPr/>
          </p:nvSpPr>
          <p:spPr>
            <a:xfrm>
              <a:off x="4071939" y="2249494"/>
              <a:ext cx="3353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No</a:t>
              </a:r>
            </a:p>
          </p:txBody>
        </p:sp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07852015-0C22-40AF-83D2-9614429BC3C6}"/>
                </a:ext>
              </a:extLst>
            </p:cNvPr>
            <p:cNvSpPr/>
            <p:nvPr/>
          </p:nvSpPr>
          <p:spPr>
            <a:xfrm>
              <a:off x="314323" y="2903732"/>
              <a:ext cx="1885947" cy="1789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ZONA ADMINISTRACION (ZA)</a:t>
              </a:r>
            </a:p>
          </p:txBody>
        </p:sp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DBEB1F73-E72D-4767-BEFF-3FDE1CC3C49E}"/>
                </a:ext>
              </a:extLst>
            </p:cNvPr>
            <p:cNvSpPr/>
            <p:nvPr/>
          </p:nvSpPr>
          <p:spPr>
            <a:xfrm>
              <a:off x="2489844" y="2903732"/>
              <a:ext cx="1885947" cy="1789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ZONA PROVEEDOR  (ZP)</a:t>
              </a:r>
            </a:p>
          </p:txBody>
        </p:sp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85CEFAE1-037F-4488-9F95-F13DE174B830}"/>
                </a:ext>
              </a:extLst>
            </p:cNvPr>
            <p:cNvSpPr/>
            <p:nvPr/>
          </p:nvSpPr>
          <p:spPr>
            <a:xfrm>
              <a:off x="4660111" y="2899227"/>
              <a:ext cx="1885947" cy="1789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ZONA CLIENTE  (ZC)</a:t>
              </a:r>
            </a:p>
          </p:txBody>
        </p:sp>
        <p:cxnSp>
          <p:nvCxnSpPr>
            <p:cNvPr id="102" name="Conector recto de flecha 101">
              <a:extLst>
                <a:ext uri="{FF2B5EF4-FFF2-40B4-BE49-F238E27FC236}">
                  <a16:creationId xmlns:a16="http://schemas.microsoft.com/office/drawing/2014/main" id="{4BDA9C08-8BED-4C90-A1E0-8DED22AB26F4}"/>
                </a:ext>
              </a:extLst>
            </p:cNvPr>
            <p:cNvCxnSpPr>
              <a:stCxn id="50" idx="2"/>
              <a:endCxn id="98" idx="0"/>
            </p:cNvCxnSpPr>
            <p:nvPr/>
          </p:nvCxnSpPr>
          <p:spPr>
            <a:xfrm flipH="1">
              <a:off x="1257297" y="2738522"/>
              <a:ext cx="2871" cy="165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ector recto de flecha 102">
              <a:extLst>
                <a:ext uri="{FF2B5EF4-FFF2-40B4-BE49-F238E27FC236}">
                  <a16:creationId xmlns:a16="http://schemas.microsoft.com/office/drawing/2014/main" id="{B1826713-F520-4CDF-B51C-B9009C8FD0B3}"/>
                </a:ext>
              </a:extLst>
            </p:cNvPr>
            <p:cNvCxnSpPr>
              <a:cxnSpLocks/>
              <a:stCxn id="78" idx="2"/>
              <a:endCxn id="99" idx="0"/>
            </p:cNvCxnSpPr>
            <p:nvPr/>
          </p:nvCxnSpPr>
          <p:spPr>
            <a:xfrm>
              <a:off x="3429000" y="2738522"/>
              <a:ext cx="3818" cy="165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Conector recto de flecha 103">
              <a:extLst>
                <a:ext uri="{FF2B5EF4-FFF2-40B4-BE49-F238E27FC236}">
                  <a16:creationId xmlns:a16="http://schemas.microsoft.com/office/drawing/2014/main" id="{21F30086-4957-4BDC-8012-B3E75811CCC8}"/>
                </a:ext>
              </a:extLst>
            </p:cNvPr>
            <p:cNvCxnSpPr>
              <a:cxnSpLocks/>
              <a:stCxn id="79" idx="2"/>
              <a:endCxn id="100" idx="0"/>
            </p:cNvCxnSpPr>
            <p:nvPr/>
          </p:nvCxnSpPr>
          <p:spPr>
            <a:xfrm>
              <a:off x="5597832" y="2738522"/>
              <a:ext cx="5253" cy="16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Diagrama de flujo: terminador 112">
              <a:extLst>
                <a:ext uri="{FF2B5EF4-FFF2-40B4-BE49-F238E27FC236}">
                  <a16:creationId xmlns:a16="http://schemas.microsoft.com/office/drawing/2014/main" id="{866911D0-0624-4466-B974-9C96C8CD40E0}"/>
                </a:ext>
              </a:extLst>
            </p:cNvPr>
            <p:cNvSpPr/>
            <p:nvPr/>
          </p:nvSpPr>
          <p:spPr>
            <a:xfrm>
              <a:off x="763191" y="3371551"/>
              <a:ext cx="1181172" cy="23495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900" dirty="0"/>
                <a:t>Inicio</a:t>
              </a:r>
            </a:p>
          </p:txBody>
        </p:sp>
        <p:sp>
          <p:nvSpPr>
            <p:cNvPr id="114" name="Diagrama de flujo: terminador 113">
              <a:extLst>
                <a:ext uri="{FF2B5EF4-FFF2-40B4-BE49-F238E27FC236}">
                  <a16:creationId xmlns:a16="http://schemas.microsoft.com/office/drawing/2014/main" id="{14143272-B864-4434-9417-A2F1146057A8}"/>
                </a:ext>
              </a:extLst>
            </p:cNvPr>
            <p:cNvSpPr/>
            <p:nvPr/>
          </p:nvSpPr>
          <p:spPr>
            <a:xfrm>
              <a:off x="763191" y="4012911"/>
              <a:ext cx="1197431" cy="23495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Proveedores</a:t>
              </a:r>
            </a:p>
          </p:txBody>
        </p:sp>
        <p:sp>
          <p:nvSpPr>
            <p:cNvPr id="115" name="Diagrama de flujo: terminador 114">
              <a:extLst>
                <a:ext uri="{FF2B5EF4-FFF2-40B4-BE49-F238E27FC236}">
                  <a16:creationId xmlns:a16="http://schemas.microsoft.com/office/drawing/2014/main" id="{84B66CB4-98C8-494C-8353-D23B580A5100}"/>
                </a:ext>
              </a:extLst>
            </p:cNvPr>
            <p:cNvSpPr/>
            <p:nvPr/>
          </p:nvSpPr>
          <p:spPr>
            <a:xfrm>
              <a:off x="763191" y="4358986"/>
              <a:ext cx="1197431" cy="23495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Clientes</a:t>
              </a:r>
            </a:p>
          </p:txBody>
        </p:sp>
        <p:sp>
          <p:nvSpPr>
            <p:cNvPr id="116" name="Diagrama de flujo: terminador 115">
              <a:extLst>
                <a:ext uri="{FF2B5EF4-FFF2-40B4-BE49-F238E27FC236}">
                  <a16:creationId xmlns:a16="http://schemas.microsoft.com/office/drawing/2014/main" id="{18120B1D-40EA-45A5-A882-BB307410225F}"/>
                </a:ext>
              </a:extLst>
            </p:cNvPr>
            <p:cNvSpPr/>
            <p:nvPr/>
          </p:nvSpPr>
          <p:spPr>
            <a:xfrm>
              <a:off x="763190" y="4705061"/>
              <a:ext cx="1197431" cy="23495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Productos</a:t>
              </a:r>
            </a:p>
          </p:txBody>
        </p:sp>
        <p:sp>
          <p:nvSpPr>
            <p:cNvPr id="117" name="Diagrama de flujo: terminador 116">
              <a:extLst>
                <a:ext uri="{FF2B5EF4-FFF2-40B4-BE49-F238E27FC236}">
                  <a16:creationId xmlns:a16="http://schemas.microsoft.com/office/drawing/2014/main" id="{6C67A34E-C55A-4383-A3D1-1B77F324CC3C}"/>
                </a:ext>
              </a:extLst>
            </p:cNvPr>
            <p:cNvSpPr/>
            <p:nvPr/>
          </p:nvSpPr>
          <p:spPr>
            <a:xfrm>
              <a:off x="763190" y="5051136"/>
              <a:ext cx="1197430" cy="23495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Categorías</a:t>
              </a:r>
            </a:p>
          </p:txBody>
        </p:sp>
        <p:sp>
          <p:nvSpPr>
            <p:cNvPr id="118" name="Diagrama de flujo: terminador 117">
              <a:extLst>
                <a:ext uri="{FF2B5EF4-FFF2-40B4-BE49-F238E27FC236}">
                  <a16:creationId xmlns:a16="http://schemas.microsoft.com/office/drawing/2014/main" id="{D87C2E13-A43D-4286-BC3D-96488410BA85}"/>
                </a:ext>
              </a:extLst>
            </p:cNvPr>
            <p:cNvSpPr/>
            <p:nvPr/>
          </p:nvSpPr>
          <p:spPr>
            <a:xfrm>
              <a:off x="763190" y="5397211"/>
              <a:ext cx="948224" cy="23495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Graficas</a:t>
              </a:r>
            </a:p>
          </p:txBody>
        </p:sp>
        <p:sp>
          <p:nvSpPr>
            <p:cNvPr id="119" name="Diagrama de flujo: terminador 118">
              <a:extLst>
                <a:ext uri="{FF2B5EF4-FFF2-40B4-BE49-F238E27FC236}">
                  <a16:creationId xmlns:a16="http://schemas.microsoft.com/office/drawing/2014/main" id="{3720DB63-E9AC-4DCB-82C9-7264E086677E}"/>
                </a:ext>
              </a:extLst>
            </p:cNvPr>
            <p:cNvSpPr/>
            <p:nvPr/>
          </p:nvSpPr>
          <p:spPr>
            <a:xfrm>
              <a:off x="763190" y="5743286"/>
              <a:ext cx="948224" cy="23495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Logout</a:t>
              </a:r>
            </a:p>
          </p:txBody>
        </p:sp>
        <p:sp>
          <p:nvSpPr>
            <p:cNvPr id="120" name="Diagrama de flujo: terminador 119">
              <a:extLst>
                <a:ext uri="{FF2B5EF4-FFF2-40B4-BE49-F238E27FC236}">
                  <a16:creationId xmlns:a16="http://schemas.microsoft.com/office/drawing/2014/main" id="{4ACA7AE6-55A6-4C4D-8613-E771BA9DF16A}"/>
                </a:ext>
              </a:extLst>
            </p:cNvPr>
            <p:cNvSpPr/>
            <p:nvPr/>
          </p:nvSpPr>
          <p:spPr>
            <a:xfrm>
              <a:off x="2869636" y="3362325"/>
              <a:ext cx="1169103" cy="23495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900" dirty="0"/>
                <a:t>Inicio</a:t>
              </a:r>
            </a:p>
          </p:txBody>
        </p:sp>
        <p:sp>
          <p:nvSpPr>
            <p:cNvPr id="121" name="Diagrama de flujo: terminador 120">
              <a:extLst>
                <a:ext uri="{FF2B5EF4-FFF2-40B4-BE49-F238E27FC236}">
                  <a16:creationId xmlns:a16="http://schemas.microsoft.com/office/drawing/2014/main" id="{3497076C-A73C-48CF-BC32-876BAEE0F103}"/>
                </a:ext>
              </a:extLst>
            </p:cNvPr>
            <p:cNvSpPr/>
            <p:nvPr/>
          </p:nvSpPr>
          <p:spPr>
            <a:xfrm>
              <a:off x="2869636" y="3708400"/>
              <a:ext cx="1169103" cy="23495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Datos Proveedor</a:t>
              </a:r>
            </a:p>
          </p:txBody>
        </p:sp>
        <p:sp>
          <p:nvSpPr>
            <p:cNvPr id="122" name="Diagrama de flujo: terminador 121">
              <a:extLst>
                <a:ext uri="{FF2B5EF4-FFF2-40B4-BE49-F238E27FC236}">
                  <a16:creationId xmlns:a16="http://schemas.microsoft.com/office/drawing/2014/main" id="{209E98A6-3344-45EA-A679-C2FA1399D5A8}"/>
                </a:ext>
              </a:extLst>
            </p:cNvPr>
            <p:cNvSpPr/>
            <p:nvPr/>
          </p:nvSpPr>
          <p:spPr>
            <a:xfrm>
              <a:off x="2869636" y="4054475"/>
              <a:ext cx="1169104" cy="23495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Gráficas</a:t>
              </a:r>
            </a:p>
          </p:txBody>
        </p:sp>
        <p:sp>
          <p:nvSpPr>
            <p:cNvPr id="126" name="Diagrama de flujo: terminador 125">
              <a:extLst>
                <a:ext uri="{FF2B5EF4-FFF2-40B4-BE49-F238E27FC236}">
                  <a16:creationId xmlns:a16="http://schemas.microsoft.com/office/drawing/2014/main" id="{BE1E6B17-5D19-4C92-83AC-EB1BC4CFAE50}"/>
                </a:ext>
              </a:extLst>
            </p:cNvPr>
            <p:cNvSpPr/>
            <p:nvPr/>
          </p:nvSpPr>
          <p:spPr>
            <a:xfrm>
              <a:off x="2864991" y="4409587"/>
              <a:ext cx="1169104" cy="23495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Logout</a:t>
              </a:r>
            </a:p>
          </p:txBody>
        </p:sp>
        <p:cxnSp>
          <p:nvCxnSpPr>
            <p:cNvPr id="135" name="Conector: angular 134">
              <a:extLst>
                <a:ext uri="{FF2B5EF4-FFF2-40B4-BE49-F238E27FC236}">
                  <a16:creationId xmlns:a16="http://schemas.microsoft.com/office/drawing/2014/main" id="{C7CDFB79-ECCF-48ED-8F56-F51E159A1FF3}"/>
                </a:ext>
              </a:extLst>
            </p:cNvPr>
            <p:cNvCxnSpPr>
              <a:cxnSpLocks/>
              <a:stCxn id="98" idx="2"/>
              <a:endCxn id="113" idx="1"/>
            </p:cNvCxnSpPr>
            <p:nvPr/>
          </p:nvCxnSpPr>
          <p:spPr>
            <a:xfrm rot="5400000">
              <a:off x="807079" y="3038807"/>
              <a:ext cx="406331" cy="494106"/>
            </a:xfrm>
            <a:prstGeom prst="bentConnector4">
              <a:avLst>
                <a:gd name="adj1" fmla="val 35544"/>
                <a:gd name="adj2" fmla="val 14626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Conector: angular 135">
              <a:extLst>
                <a:ext uri="{FF2B5EF4-FFF2-40B4-BE49-F238E27FC236}">
                  <a16:creationId xmlns:a16="http://schemas.microsoft.com/office/drawing/2014/main" id="{7027D04E-FA20-46E8-B518-E40D27F03684}"/>
                </a:ext>
              </a:extLst>
            </p:cNvPr>
            <p:cNvCxnSpPr>
              <a:cxnSpLocks/>
              <a:stCxn id="98" idx="2"/>
              <a:endCxn id="119" idx="1"/>
            </p:cNvCxnSpPr>
            <p:nvPr/>
          </p:nvCxnSpPr>
          <p:spPr>
            <a:xfrm rot="5400000">
              <a:off x="-378789" y="4224675"/>
              <a:ext cx="2778066" cy="494107"/>
            </a:xfrm>
            <a:prstGeom prst="bentConnector4">
              <a:avLst>
                <a:gd name="adj1" fmla="val 5028"/>
                <a:gd name="adj2" fmla="val 14626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Conector: angular 146">
              <a:extLst>
                <a:ext uri="{FF2B5EF4-FFF2-40B4-BE49-F238E27FC236}">
                  <a16:creationId xmlns:a16="http://schemas.microsoft.com/office/drawing/2014/main" id="{951192CE-8A51-4364-8DFD-915E45F62425}"/>
                </a:ext>
              </a:extLst>
            </p:cNvPr>
            <p:cNvCxnSpPr>
              <a:cxnSpLocks/>
              <a:stCxn id="98" idx="2"/>
              <a:endCxn id="118" idx="1"/>
            </p:cNvCxnSpPr>
            <p:nvPr/>
          </p:nvCxnSpPr>
          <p:spPr>
            <a:xfrm rot="5400000">
              <a:off x="-205751" y="4051637"/>
              <a:ext cx="2431991" cy="494107"/>
            </a:xfrm>
            <a:prstGeom prst="bentConnector4">
              <a:avLst>
                <a:gd name="adj1" fmla="val 5972"/>
                <a:gd name="adj2" fmla="val 14626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Conector: angular 149">
              <a:extLst>
                <a:ext uri="{FF2B5EF4-FFF2-40B4-BE49-F238E27FC236}">
                  <a16:creationId xmlns:a16="http://schemas.microsoft.com/office/drawing/2014/main" id="{BAFBEA75-AA8A-40D1-91FA-D4F3AF7CFF06}"/>
                </a:ext>
              </a:extLst>
            </p:cNvPr>
            <p:cNvCxnSpPr>
              <a:cxnSpLocks/>
              <a:stCxn id="98" idx="2"/>
              <a:endCxn id="116" idx="1"/>
            </p:cNvCxnSpPr>
            <p:nvPr/>
          </p:nvCxnSpPr>
          <p:spPr>
            <a:xfrm rot="5400000">
              <a:off x="140324" y="3705562"/>
              <a:ext cx="1739841" cy="494107"/>
            </a:xfrm>
            <a:prstGeom prst="bentConnector4">
              <a:avLst>
                <a:gd name="adj1" fmla="val 8165"/>
                <a:gd name="adj2" fmla="val 14626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Conector: angular 151">
              <a:extLst>
                <a:ext uri="{FF2B5EF4-FFF2-40B4-BE49-F238E27FC236}">
                  <a16:creationId xmlns:a16="http://schemas.microsoft.com/office/drawing/2014/main" id="{9D01A3F0-15CB-47A2-ABD4-1EA5EC6FC550}"/>
                </a:ext>
              </a:extLst>
            </p:cNvPr>
            <p:cNvCxnSpPr>
              <a:cxnSpLocks/>
              <a:stCxn id="98" idx="2"/>
              <a:endCxn id="115" idx="1"/>
            </p:cNvCxnSpPr>
            <p:nvPr/>
          </p:nvCxnSpPr>
          <p:spPr>
            <a:xfrm rot="5400000">
              <a:off x="313361" y="3532525"/>
              <a:ext cx="1393766" cy="494106"/>
            </a:xfrm>
            <a:prstGeom prst="bentConnector4">
              <a:avLst>
                <a:gd name="adj1" fmla="val 10762"/>
                <a:gd name="adj2" fmla="val 14626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Conector: angular 153">
              <a:extLst>
                <a:ext uri="{FF2B5EF4-FFF2-40B4-BE49-F238E27FC236}">
                  <a16:creationId xmlns:a16="http://schemas.microsoft.com/office/drawing/2014/main" id="{C2E1EC1A-1A87-4E14-BD68-48A75D1301C8}"/>
                </a:ext>
              </a:extLst>
            </p:cNvPr>
            <p:cNvCxnSpPr>
              <a:cxnSpLocks/>
              <a:stCxn id="98" idx="2"/>
              <a:endCxn id="114" idx="1"/>
            </p:cNvCxnSpPr>
            <p:nvPr/>
          </p:nvCxnSpPr>
          <p:spPr>
            <a:xfrm rot="5400000">
              <a:off x="486399" y="3359487"/>
              <a:ext cx="1047691" cy="494106"/>
            </a:xfrm>
            <a:prstGeom prst="bentConnector4">
              <a:avLst>
                <a:gd name="adj1" fmla="val 14165"/>
                <a:gd name="adj2" fmla="val 14626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Diagrama de flujo: terminador 162">
              <a:extLst>
                <a:ext uri="{FF2B5EF4-FFF2-40B4-BE49-F238E27FC236}">
                  <a16:creationId xmlns:a16="http://schemas.microsoft.com/office/drawing/2014/main" id="{D3212BD2-535F-44E2-8945-DF2029C3647C}"/>
                </a:ext>
              </a:extLst>
            </p:cNvPr>
            <p:cNvSpPr/>
            <p:nvPr/>
          </p:nvSpPr>
          <p:spPr>
            <a:xfrm>
              <a:off x="5151230" y="3371551"/>
              <a:ext cx="1169103" cy="23495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900" dirty="0"/>
                <a:t>Inicio</a:t>
              </a:r>
            </a:p>
          </p:txBody>
        </p:sp>
        <p:sp>
          <p:nvSpPr>
            <p:cNvPr id="164" name="Diagrama de flujo: terminador 163">
              <a:extLst>
                <a:ext uri="{FF2B5EF4-FFF2-40B4-BE49-F238E27FC236}">
                  <a16:creationId xmlns:a16="http://schemas.microsoft.com/office/drawing/2014/main" id="{F2C0004B-4893-43DD-9DA7-DC1DFFDBBA74}"/>
                </a:ext>
              </a:extLst>
            </p:cNvPr>
            <p:cNvSpPr/>
            <p:nvPr/>
          </p:nvSpPr>
          <p:spPr>
            <a:xfrm>
              <a:off x="5151230" y="3717626"/>
              <a:ext cx="1169103" cy="23495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Datos Cliente</a:t>
              </a:r>
            </a:p>
          </p:txBody>
        </p:sp>
        <p:sp>
          <p:nvSpPr>
            <p:cNvPr id="165" name="Diagrama de flujo: terminador 164">
              <a:extLst>
                <a:ext uri="{FF2B5EF4-FFF2-40B4-BE49-F238E27FC236}">
                  <a16:creationId xmlns:a16="http://schemas.microsoft.com/office/drawing/2014/main" id="{A66F3880-26E9-43BB-BE6B-3DD5A7B9B1AD}"/>
                </a:ext>
              </a:extLst>
            </p:cNvPr>
            <p:cNvSpPr/>
            <p:nvPr/>
          </p:nvSpPr>
          <p:spPr>
            <a:xfrm>
              <a:off x="5146584" y="4470101"/>
              <a:ext cx="1169104" cy="23495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Gráficas</a:t>
              </a:r>
            </a:p>
          </p:txBody>
        </p:sp>
        <p:sp>
          <p:nvSpPr>
            <p:cNvPr id="166" name="Diagrama de flujo: terminador 165">
              <a:extLst>
                <a:ext uri="{FF2B5EF4-FFF2-40B4-BE49-F238E27FC236}">
                  <a16:creationId xmlns:a16="http://schemas.microsoft.com/office/drawing/2014/main" id="{DA9EAF58-369A-4E91-8BAF-26B0EBC2EA42}"/>
                </a:ext>
              </a:extLst>
            </p:cNvPr>
            <p:cNvSpPr/>
            <p:nvPr/>
          </p:nvSpPr>
          <p:spPr>
            <a:xfrm>
              <a:off x="5141939" y="4825213"/>
              <a:ext cx="1169104" cy="23495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Logout</a:t>
              </a:r>
            </a:p>
          </p:txBody>
        </p:sp>
        <p:cxnSp>
          <p:nvCxnSpPr>
            <p:cNvPr id="168" name="Conector: angular 167">
              <a:extLst>
                <a:ext uri="{FF2B5EF4-FFF2-40B4-BE49-F238E27FC236}">
                  <a16:creationId xmlns:a16="http://schemas.microsoft.com/office/drawing/2014/main" id="{68CB29A8-8030-45A3-B630-5D310AA5BA0D}"/>
                </a:ext>
              </a:extLst>
            </p:cNvPr>
            <p:cNvCxnSpPr>
              <a:cxnSpLocks/>
              <a:stCxn id="98" idx="2"/>
              <a:endCxn id="117" idx="1"/>
            </p:cNvCxnSpPr>
            <p:nvPr/>
          </p:nvCxnSpPr>
          <p:spPr>
            <a:xfrm rot="5400000">
              <a:off x="-32714" y="3878600"/>
              <a:ext cx="2085916" cy="494107"/>
            </a:xfrm>
            <a:prstGeom prst="bentConnector4">
              <a:avLst>
                <a:gd name="adj1" fmla="val 7000"/>
                <a:gd name="adj2" fmla="val 14626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Conector: angular 171">
              <a:extLst>
                <a:ext uri="{FF2B5EF4-FFF2-40B4-BE49-F238E27FC236}">
                  <a16:creationId xmlns:a16="http://schemas.microsoft.com/office/drawing/2014/main" id="{9F942602-1DAE-47E5-B728-F32659E49F5E}"/>
                </a:ext>
              </a:extLst>
            </p:cNvPr>
            <p:cNvCxnSpPr>
              <a:stCxn id="99" idx="2"/>
              <a:endCxn id="120" idx="1"/>
            </p:cNvCxnSpPr>
            <p:nvPr/>
          </p:nvCxnSpPr>
          <p:spPr>
            <a:xfrm rot="5400000">
              <a:off x="2952675" y="2999656"/>
              <a:ext cx="397105" cy="563182"/>
            </a:xfrm>
            <a:prstGeom prst="bentConnector4">
              <a:avLst>
                <a:gd name="adj1" fmla="val 35209"/>
                <a:gd name="adj2" fmla="val 14059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Conector: angular 172">
              <a:extLst>
                <a:ext uri="{FF2B5EF4-FFF2-40B4-BE49-F238E27FC236}">
                  <a16:creationId xmlns:a16="http://schemas.microsoft.com/office/drawing/2014/main" id="{C0FFB07E-D37C-44DF-9479-2254473C4A10}"/>
                </a:ext>
              </a:extLst>
            </p:cNvPr>
            <p:cNvCxnSpPr>
              <a:cxnSpLocks/>
              <a:stCxn id="99" idx="2"/>
              <a:endCxn id="121" idx="1"/>
            </p:cNvCxnSpPr>
            <p:nvPr/>
          </p:nvCxnSpPr>
          <p:spPr>
            <a:xfrm rot="5400000">
              <a:off x="2779637" y="3172694"/>
              <a:ext cx="743180" cy="563182"/>
            </a:xfrm>
            <a:prstGeom prst="bentConnector4">
              <a:avLst>
                <a:gd name="adj1" fmla="val 19667"/>
                <a:gd name="adj2" fmla="val 14059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: angular 173">
              <a:extLst>
                <a:ext uri="{FF2B5EF4-FFF2-40B4-BE49-F238E27FC236}">
                  <a16:creationId xmlns:a16="http://schemas.microsoft.com/office/drawing/2014/main" id="{E6822355-F0D6-451E-851D-49D21A20E92D}"/>
                </a:ext>
              </a:extLst>
            </p:cNvPr>
            <p:cNvCxnSpPr>
              <a:cxnSpLocks/>
              <a:stCxn id="100" idx="2"/>
              <a:endCxn id="163" idx="1"/>
            </p:cNvCxnSpPr>
            <p:nvPr/>
          </p:nvCxnSpPr>
          <p:spPr>
            <a:xfrm rot="5400000">
              <a:off x="5171740" y="3057681"/>
              <a:ext cx="410836" cy="451855"/>
            </a:xfrm>
            <a:prstGeom prst="bentConnector4">
              <a:avLst>
                <a:gd name="adj1" fmla="val 35703"/>
                <a:gd name="adj2" fmla="val 15059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Conector: angular 174">
              <a:extLst>
                <a:ext uri="{FF2B5EF4-FFF2-40B4-BE49-F238E27FC236}">
                  <a16:creationId xmlns:a16="http://schemas.microsoft.com/office/drawing/2014/main" id="{00A107EF-62FA-4D51-9A25-38FD914B19F4}"/>
                </a:ext>
              </a:extLst>
            </p:cNvPr>
            <p:cNvCxnSpPr>
              <a:cxnSpLocks/>
              <a:stCxn id="99" idx="2"/>
              <a:endCxn id="122" idx="1"/>
            </p:cNvCxnSpPr>
            <p:nvPr/>
          </p:nvCxnSpPr>
          <p:spPr>
            <a:xfrm rot="5400000">
              <a:off x="2606600" y="3345731"/>
              <a:ext cx="1089255" cy="563182"/>
            </a:xfrm>
            <a:prstGeom prst="bentConnector4">
              <a:avLst>
                <a:gd name="adj1" fmla="val 13128"/>
                <a:gd name="adj2" fmla="val 14059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Conector: angular 175">
              <a:extLst>
                <a:ext uri="{FF2B5EF4-FFF2-40B4-BE49-F238E27FC236}">
                  <a16:creationId xmlns:a16="http://schemas.microsoft.com/office/drawing/2014/main" id="{8D4B29E7-189D-4294-8976-C3153EB60254}"/>
                </a:ext>
              </a:extLst>
            </p:cNvPr>
            <p:cNvCxnSpPr>
              <a:cxnSpLocks/>
              <a:stCxn id="99" idx="2"/>
              <a:endCxn id="126" idx="1"/>
            </p:cNvCxnSpPr>
            <p:nvPr/>
          </p:nvCxnSpPr>
          <p:spPr>
            <a:xfrm rot="5400000">
              <a:off x="2426722" y="3520965"/>
              <a:ext cx="1444367" cy="567827"/>
            </a:xfrm>
            <a:prstGeom prst="bentConnector4">
              <a:avLst>
                <a:gd name="adj1" fmla="val 9333"/>
                <a:gd name="adj2" fmla="val 13942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Conector: angular 176">
              <a:extLst>
                <a:ext uri="{FF2B5EF4-FFF2-40B4-BE49-F238E27FC236}">
                  <a16:creationId xmlns:a16="http://schemas.microsoft.com/office/drawing/2014/main" id="{3450EE7E-404D-4865-B88C-3A158DD7407A}"/>
                </a:ext>
              </a:extLst>
            </p:cNvPr>
            <p:cNvCxnSpPr>
              <a:cxnSpLocks/>
              <a:stCxn id="100" idx="2"/>
              <a:endCxn id="164" idx="1"/>
            </p:cNvCxnSpPr>
            <p:nvPr/>
          </p:nvCxnSpPr>
          <p:spPr>
            <a:xfrm rot="5400000">
              <a:off x="4998703" y="3230718"/>
              <a:ext cx="756911" cy="451855"/>
            </a:xfrm>
            <a:prstGeom prst="bentConnector4">
              <a:avLst>
                <a:gd name="adj1" fmla="val 19274"/>
                <a:gd name="adj2" fmla="val 15059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: angular 177">
              <a:extLst>
                <a:ext uri="{FF2B5EF4-FFF2-40B4-BE49-F238E27FC236}">
                  <a16:creationId xmlns:a16="http://schemas.microsoft.com/office/drawing/2014/main" id="{F4AB47E9-4FFF-4BD9-A47B-76CAA02F3963}"/>
                </a:ext>
              </a:extLst>
            </p:cNvPr>
            <p:cNvCxnSpPr>
              <a:cxnSpLocks/>
              <a:stCxn id="100" idx="2"/>
              <a:endCxn id="165" idx="1"/>
            </p:cNvCxnSpPr>
            <p:nvPr/>
          </p:nvCxnSpPr>
          <p:spPr>
            <a:xfrm rot="5400000">
              <a:off x="4620142" y="3604633"/>
              <a:ext cx="1509386" cy="456501"/>
            </a:xfrm>
            <a:prstGeom prst="bentConnector4">
              <a:avLst>
                <a:gd name="adj1" fmla="val 9507"/>
                <a:gd name="adj2" fmla="val 14903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Conector: angular 178">
              <a:extLst>
                <a:ext uri="{FF2B5EF4-FFF2-40B4-BE49-F238E27FC236}">
                  <a16:creationId xmlns:a16="http://schemas.microsoft.com/office/drawing/2014/main" id="{E3FB29DD-2B0E-45D5-9614-CB56816AABBA}"/>
                </a:ext>
              </a:extLst>
            </p:cNvPr>
            <p:cNvCxnSpPr>
              <a:cxnSpLocks/>
              <a:stCxn id="100" idx="2"/>
              <a:endCxn id="166" idx="1"/>
            </p:cNvCxnSpPr>
            <p:nvPr/>
          </p:nvCxnSpPr>
          <p:spPr>
            <a:xfrm rot="5400000">
              <a:off x="4440263" y="3779866"/>
              <a:ext cx="1864498" cy="461146"/>
            </a:xfrm>
            <a:prstGeom prst="bentConnector4">
              <a:avLst>
                <a:gd name="adj1" fmla="val 7641"/>
                <a:gd name="adj2" fmla="val 14750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2" name="Diagrama de flujo: terminador 211">
              <a:extLst>
                <a:ext uri="{FF2B5EF4-FFF2-40B4-BE49-F238E27FC236}">
                  <a16:creationId xmlns:a16="http://schemas.microsoft.com/office/drawing/2014/main" id="{B9A05613-8B25-421D-9ADA-A2C7809C8D6C}"/>
                </a:ext>
              </a:extLst>
            </p:cNvPr>
            <p:cNvSpPr/>
            <p:nvPr/>
          </p:nvSpPr>
          <p:spPr>
            <a:xfrm>
              <a:off x="5146584" y="4092824"/>
              <a:ext cx="1169104" cy="23495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Tienda</a:t>
              </a:r>
            </a:p>
          </p:txBody>
        </p:sp>
        <p:cxnSp>
          <p:nvCxnSpPr>
            <p:cNvPr id="223" name="Conector: angular 222">
              <a:extLst>
                <a:ext uri="{FF2B5EF4-FFF2-40B4-BE49-F238E27FC236}">
                  <a16:creationId xmlns:a16="http://schemas.microsoft.com/office/drawing/2014/main" id="{43E287E2-7E43-4C29-8867-FF9782981A4D}"/>
                </a:ext>
              </a:extLst>
            </p:cNvPr>
            <p:cNvCxnSpPr>
              <a:cxnSpLocks/>
              <a:stCxn id="100" idx="2"/>
              <a:endCxn id="212" idx="1"/>
            </p:cNvCxnSpPr>
            <p:nvPr/>
          </p:nvCxnSpPr>
          <p:spPr>
            <a:xfrm rot="5400000">
              <a:off x="4808781" y="3415994"/>
              <a:ext cx="1132109" cy="456501"/>
            </a:xfrm>
            <a:prstGeom prst="bentConnector4">
              <a:avLst>
                <a:gd name="adj1" fmla="val 13051"/>
                <a:gd name="adj2" fmla="val 14851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8" name="Diagrama de flujo: terminador 227">
              <a:extLst>
                <a:ext uri="{FF2B5EF4-FFF2-40B4-BE49-F238E27FC236}">
                  <a16:creationId xmlns:a16="http://schemas.microsoft.com/office/drawing/2014/main" id="{983EE42E-1062-4E8F-BB14-85E2AAF79851}"/>
                </a:ext>
              </a:extLst>
            </p:cNvPr>
            <p:cNvSpPr/>
            <p:nvPr/>
          </p:nvSpPr>
          <p:spPr>
            <a:xfrm>
              <a:off x="779450" y="3676361"/>
              <a:ext cx="1181172" cy="23495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Administradores</a:t>
              </a:r>
            </a:p>
          </p:txBody>
        </p:sp>
        <p:cxnSp>
          <p:nvCxnSpPr>
            <p:cNvPr id="239" name="Conector: angular 238">
              <a:extLst>
                <a:ext uri="{FF2B5EF4-FFF2-40B4-BE49-F238E27FC236}">
                  <a16:creationId xmlns:a16="http://schemas.microsoft.com/office/drawing/2014/main" id="{2DFD36AD-8D25-457C-84E9-D05E2A471C6C}"/>
                </a:ext>
              </a:extLst>
            </p:cNvPr>
            <p:cNvCxnSpPr>
              <a:cxnSpLocks/>
              <a:stCxn id="98" idx="2"/>
              <a:endCxn id="228" idx="1"/>
            </p:cNvCxnSpPr>
            <p:nvPr/>
          </p:nvCxnSpPr>
          <p:spPr>
            <a:xfrm rot="5400000">
              <a:off x="662804" y="3199342"/>
              <a:ext cx="711141" cy="477847"/>
            </a:xfrm>
            <a:prstGeom prst="bentConnector4">
              <a:avLst>
                <a:gd name="adj1" fmla="val 19975"/>
                <a:gd name="adj2" fmla="val 15083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990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28985A0-157E-4C51-9BB0-B47EB96BF2EF}"/>
              </a:ext>
            </a:extLst>
          </p:cNvPr>
          <p:cNvSpPr/>
          <p:nvPr/>
        </p:nvSpPr>
        <p:spPr>
          <a:xfrm>
            <a:off x="719136" y="445048"/>
            <a:ext cx="5419724" cy="234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ZONA ADMINISTRACION (ZA</a:t>
            </a:r>
            <a:r>
              <a:rPr lang="es-ES" sz="1000" dirty="0"/>
              <a:t>)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60EAA03-6044-4772-9C2A-0D4C912EB891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3428998" y="679998"/>
            <a:ext cx="1" cy="15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Diagrama de flujo: terminador 38">
            <a:extLst>
              <a:ext uri="{FF2B5EF4-FFF2-40B4-BE49-F238E27FC236}">
                <a16:creationId xmlns:a16="http://schemas.microsoft.com/office/drawing/2014/main" id="{54BDBAEA-E2D2-4E9A-88F7-13169684E428}"/>
              </a:ext>
            </a:extLst>
          </p:cNvPr>
          <p:cNvSpPr/>
          <p:nvPr/>
        </p:nvSpPr>
        <p:spPr>
          <a:xfrm>
            <a:off x="504825" y="9281481"/>
            <a:ext cx="1149442" cy="23495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Logout</a:t>
            </a:r>
          </a:p>
        </p:txBody>
      </p:sp>
      <p:grpSp>
        <p:nvGrpSpPr>
          <p:cNvPr id="72" name="Grupo 71">
            <a:extLst>
              <a:ext uri="{FF2B5EF4-FFF2-40B4-BE49-F238E27FC236}">
                <a16:creationId xmlns:a16="http://schemas.microsoft.com/office/drawing/2014/main" id="{4F8A40B6-6BF5-4EF8-A248-DDC1A3F491E0}"/>
              </a:ext>
            </a:extLst>
          </p:cNvPr>
          <p:cNvGrpSpPr/>
          <p:nvPr/>
        </p:nvGrpSpPr>
        <p:grpSpPr>
          <a:xfrm>
            <a:off x="504827" y="3069147"/>
            <a:ext cx="4367209" cy="978695"/>
            <a:chOff x="504827" y="3342875"/>
            <a:chExt cx="4367209" cy="978695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F0898D8-33F2-4AFE-9121-E63236B32FB3}"/>
                </a:ext>
              </a:extLst>
            </p:cNvPr>
            <p:cNvSpPr/>
            <p:nvPr/>
          </p:nvSpPr>
          <p:spPr>
            <a:xfrm>
              <a:off x="1985960" y="3342875"/>
              <a:ext cx="2886076" cy="978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s-ES" sz="1000" dirty="0"/>
                <a:t>Relación Proveedores (datos)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ES" sz="1000" dirty="0"/>
                <a:t>Nombre, CIF/NIF, Domicilio, C.Postal, Localidad, Telefono, Email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sz="1000" dirty="0"/>
                <a:t>Acciones</a:t>
              </a:r>
            </a:p>
            <a:p>
              <a:pPr marL="1200150" lvl="2" indent="-285750">
                <a:buFont typeface="Wingdings" panose="05000000000000000000" pitchFamily="2" charset="2"/>
                <a:buChar char="q"/>
              </a:pPr>
              <a:r>
                <a:rPr lang="es-ES" sz="1000" dirty="0"/>
                <a:t>Editar datos</a:t>
              </a:r>
            </a:p>
            <a:p>
              <a:pPr marL="1200150" lvl="2" indent="-285750">
                <a:buFont typeface="Wingdings" panose="05000000000000000000" pitchFamily="2" charset="2"/>
                <a:buChar char="q"/>
              </a:pPr>
              <a:r>
                <a:rPr lang="es-ES" sz="1000" dirty="0"/>
                <a:t>Eliminar Proveedor</a:t>
              </a:r>
            </a:p>
          </p:txBody>
        </p:sp>
        <p:sp>
          <p:nvSpPr>
            <p:cNvPr id="34" name="Diagrama de flujo: terminador 33">
              <a:extLst>
                <a:ext uri="{FF2B5EF4-FFF2-40B4-BE49-F238E27FC236}">
                  <a16:creationId xmlns:a16="http://schemas.microsoft.com/office/drawing/2014/main" id="{9E7A17A4-E8BF-4994-ACD5-4DBFDE5A5584}"/>
                </a:ext>
              </a:extLst>
            </p:cNvPr>
            <p:cNvSpPr/>
            <p:nvPr/>
          </p:nvSpPr>
          <p:spPr>
            <a:xfrm>
              <a:off x="504827" y="3714747"/>
              <a:ext cx="1149442" cy="23495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Proveedores</a:t>
              </a:r>
            </a:p>
          </p:txBody>
        </p: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13B1713E-26EB-45C9-B7EA-2BF3197B6869}"/>
                </a:ext>
              </a:extLst>
            </p:cNvPr>
            <p:cNvCxnSpPr>
              <a:cxnSpLocks/>
              <a:stCxn id="34" idx="3"/>
              <a:endCxn id="18" idx="1"/>
            </p:cNvCxnSpPr>
            <p:nvPr/>
          </p:nvCxnSpPr>
          <p:spPr>
            <a:xfrm>
              <a:off x="1654269" y="3832222"/>
              <a:ext cx="33169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DEC5C79E-042F-403C-8F91-D8E2EB9D365A}"/>
              </a:ext>
            </a:extLst>
          </p:cNvPr>
          <p:cNvGrpSpPr/>
          <p:nvPr/>
        </p:nvGrpSpPr>
        <p:grpSpPr>
          <a:xfrm>
            <a:off x="504827" y="4178897"/>
            <a:ext cx="4367209" cy="978695"/>
            <a:chOff x="504827" y="4570557"/>
            <a:chExt cx="4367209" cy="978695"/>
          </a:xfrm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F93030A-26B8-40FF-AFB6-EAD30FEEC416}"/>
                </a:ext>
              </a:extLst>
            </p:cNvPr>
            <p:cNvSpPr/>
            <p:nvPr/>
          </p:nvSpPr>
          <p:spPr>
            <a:xfrm>
              <a:off x="1985960" y="4570557"/>
              <a:ext cx="2886076" cy="978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s-ES" sz="1000" dirty="0"/>
                <a:t>Relación Clientes (datos)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ES" sz="1000" dirty="0"/>
                <a:t>Nombre, CIF/nif, Domicilio, C.Postal, Localidad, Telefono, Email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sz="1000" dirty="0"/>
                <a:t>Acciones</a:t>
              </a:r>
            </a:p>
            <a:p>
              <a:pPr marL="1200150" lvl="2" indent="-285750">
                <a:buFont typeface="Wingdings" panose="05000000000000000000" pitchFamily="2" charset="2"/>
                <a:buChar char="q"/>
              </a:pPr>
              <a:r>
                <a:rPr lang="es-ES" sz="1000" dirty="0"/>
                <a:t>Editar datos</a:t>
              </a:r>
            </a:p>
            <a:p>
              <a:pPr marL="1200150" lvl="2" indent="-285750">
                <a:buFont typeface="Wingdings" panose="05000000000000000000" pitchFamily="2" charset="2"/>
                <a:buChar char="q"/>
              </a:pPr>
              <a:r>
                <a:rPr lang="es-ES" sz="1000" dirty="0"/>
                <a:t>Eliminar Cliente</a:t>
              </a:r>
            </a:p>
          </p:txBody>
        </p:sp>
        <p:sp>
          <p:nvSpPr>
            <p:cNvPr id="35" name="Diagrama de flujo: terminador 34">
              <a:extLst>
                <a:ext uri="{FF2B5EF4-FFF2-40B4-BE49-F238E27FC236}">
                  <a16:creationId xmlns:a16="http://schemas.microsoft.com/office/drawing/2014/main" id="{35398D4E-0867-4D57-AC26-2782A709BEF9}"/>
                </a:ext>
              </a:extLst>
            </p:cNvPr>
            <p:cNvSpPr/>
            <p:nvPr/>
          </p:nvSpPr>
          <p:spPr>
            <a:xfrm>
              <a:off x="504827" y="4942429"/>
              <a:ext cx="1149442" cy="23495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Clientes</a:t>
              </a:r>
            </a:p>
          </p:txBody>
        </p: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29F14775-D00C-4BEC-806F-91AD7A0997EF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68" y="5059903"/>
              <a:ext cx="33169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E025C954-0F3B-44BC-978F-D862F679F202}"/>
              </a:ext>
            </a:extLst>
          </p:cNvPr>
          <p:cNvGrpSpPr/>
          <p:nvPr/>
        </p:nvGrpSpPr>
        <p:grpSpPr>
          <a:xfrm>
            <a:off x="504827" y="5288647"/>
            <a:ext cx="4367209" cy="1576292"/>
            <a:chOff x="504827" y="5798239"/>
            <a:chExt cx="4367209" cy="1576292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4F817A40-9988-4FBB-AFD0-053C865DCC33}"/>
                </a:ext>
              </a:extLst>
            </p:cNvPr>
            <p:cNvSpPr/>
            <p:nvPr/>
          </p:nvSpPr>
          <p:spPr>
            <a:xfrm>
              <a:off x="1985960" y="5798239"/>
              <a:ext cx="2886076" cy="15762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s-ES" sz="1000" dirty="0"/>
                <a:t>Relación Productos (datos)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ES" sz="1000" dirty="0"/>
                <a:t>Nombre, descripción, categoria, Ubicacion, Proveedor, P.V.P., Precio ultima compra, Stock actual, Stock máximo, imagen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sz="1000" dirty="0"/>
                <a:t>Acciones</a:t>
              </a:r>
            </a:p>
            <a:p>
              <a:pPr marL="1200150" lvl="2" indent="-285750">
                <a:buFont typeface="Wingdings" panose="05000000000000000000" pitchFamily="2" charset="2"/>
                <a:buChar char="q"/>
              </a:pPr>
              <a:r>
                <a:rPr lang="es-ES" sz="1000" dirty="0"/>
                <a:t>Editar Producto</a:t>
              </a:r>
            </a:p>
            <a:p>
              <a:pPr marL="1200150" lvl="2" indent="-285750">
                <a:buFont typeface="Wingdings" panose="05000000000000000000" pitchFamily="2" charset="2"/>
                <a:buChar char="q"/>
              </a:pPr>
              <a:r>
                <a:rPr lang="es-ES" sz="1000" dirty="0"/>
                <a:t>Stock (comprar)</a:t>
              </a:r>
            </a:p>
            <a:p>
              <a:pPr marL="1200150" lvl="2" indent="-285750">
                <a:buFont typeface="Wingdings" panose="05000000000000000000" pitchFamily="2" charset="2"/>
                <a:buChar char="q"/>
              </a:pPr>
              <a:r>
                <a:rPr lang="es-ES" sz="1000" dirty="0"/>
                <a:t>Eliminar Producto</a:t>
              </a:r>
            </a:p>
            <a:p>
              <a:r>
                <a:rPr lang="es-ES" sz="1000" dirty="0"/>
                <a:t>- Alta de nuevo producto</a:t>
              </a:r>
            </a:p>
          </p:txBody>
        </p:sp>
        <p:sp>
          <p:nvSpPr>
            <p:cNvPr id="36" name="Diagrama de flujo: terminador 35">
              <a:extLst>
                <a:ext uri="{FF2B5EF4-FFF2-40B4-BE49-F238E27FC236}">
                  <a16:creationId xmlns:a16="http://schemas.microsoft.com/office/drawing/2014/main" id="{5397EEA8-DD11-49D3-A881-67C9855E3A05}"/>
                </a:ext>
              </a:extLst>
            </p:cNvPr>
            <p:cNvSpPr/>
            <p:nvPr/>
          </p:nvSpPr>
          <p:spPr>
            <a:xfrm>
              <a:off x="504827" y="6468910"/>
              <a:ext cx="1149442" cy="23495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Productos</a:t>
              </a:r>
            </a:p>
          </p:txBody>
        </p: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9252CE7A-A421-4057-9304-2DEBE4FD43C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67" y="6586384"/>
              <a:ext cx="33169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6733BEB4-2BDB-46AD-94E6-56E18D75A1B5}"/>
              </a:ext>
            </a:extLst>
          </p:cNvPr>
          <p:cNvGrpSpPr/>
          <p:nvPr/>
        </p:nvGrpSpPr>
        <p:grpSpPr>
          <a:xfrm>
            <a:off x="504825" y="6995994"/>
            <a:ext cx="4367211" cy="877205"/>
            <a:chOff x="504825" y="7623518"/>
            <a:chExt cx="4367211" cy="877205"/>
          </a:xfrm>
        </p:grpSpPr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96C24145-7C77-4EAE-B5C9-BE02800B977B}"/>
                </a:ext>
              </a:extLst>
            </p:cNvPr>
            <p:cNvSpPr/>
            <p:nvPr/>
          </p:nvSpPr>
          <p:spPr>
            <a:xfrm>
              <a:off x="1985960" y="7623518"/>
              <a:ext cx="2886076" cy="8772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s-ES" sz="1000" dirty="0"/>
                <a:t>Relación Categorias (datos)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ES" sz="1000" dirty="0"/>
                <a:t>NombreAcciones</a:t>
              </a:r>
            </a:p>
            <a:p>
              <a:pPr marL="1200150" lvl="2" indent="-285750">
                <a:buFont typeface="Wingdings" panose="05000000000000000000" pitchFamily="2" charset="2"/>
                <a:buChar char="q"/>
              </a:pPr>
              <a:r>
                <a:rPr lang="es-ES" sz="1000" dirty="0"/>
                <a:t>Editar</a:t>
              </a:r>
            </a:p>
            <a:p>
              <a:pPr marL="1200150" lvl="2" indent="-285750">
                <a:buFont typeface="Wingdings" panose="05000000000000000000" pitchFamily="2" charset="2"/>
                <a:buChar char="q"/>
              </a:pPr>
              <a:r>
                <a:rPr lang="es-ES" sz="1000" dirty="0"/>
                <a:t>Eliminar Categoria</a:t>
              </a:r>
            </a:p>
            <a:p>
              <a:r>
                <a:rPr lang="es-ES" sz="1000" dirty="0"/>
                <a:t>- Alta de nueva Categoria</a:t>
              </a:r>
            </a:p>
          </p:txBody>
        </p:sp>
        <p:sp>
          <p:nvSpPr>
            <p:cNvPr id="37" name="Diagrama de flujo: terminador 36">
              <a:extLst>
                <a:ext uri="{FF2B5EF4-FFF2-40B4-BE49-F238E27FC236}">
                  <a16:creationId xmlns:a16="http://schemas.microsoft.com/office/drawing/2014/main" id="{6E2AD5EA-C20D-40FA-802B-BD3315686B48}"/>
                </a:ext>
              </a:extLst>
            </p:cNvPr>
            <p:cNvSpPr/>
            <p:nvPr/>
          </p:nvSpPr>
          <p:spPr>
            <a:xfrm>
              <a:off x="504825" y="7944645"/>
              <a:ext cx="1149442" cy="23495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Categorías</a:t>
              </a:r>
            </a:p>
          </p:txBody>
        </p: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0CF1717-9BB7-47B8-93A7-3724E2D50E2F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67" y="8066116"/>
              <a:ext cx="33169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ED580070-3822-4857-B492-7855B44785B4}"/>
              </a:ext>
            </a:extLst>
          </p:cNvPr>
          <p:cNvGrpSpPr/>
          <p:nvPr/>
        </p:nvGrpSpPr>
        <p:grpSpPr>
          <a:xfrm>
            <a:off x="504826" y="8004254"/>
            <a:ext cx="4367210" cy="877205"/>
            <a:chOff x="504825" y="8749711"/>
            <a:chExt cx="4367210" cy="877205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8B4E323D-F25C-47DD-9414-CD7089282FB6}"/>
                </a:ext>
              </a:extLst>
            </p:cNvPr>
            <p:cNvSpPr/>
            <p:nvPr/>
          </p:nvSpPr>
          <p:spPr>
            <a:xfrm>
              <a:off x="1985959" y="8749711"/>
              <a:ext cx="2886076" cy="8772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s-ES" sz="1000" dirty="0"/>
                <a:t>Graficas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ES" sz="1000" dirty="0"/>
                <a:t>10 productos más vendidos</a:t>
              </a:r>
            </a:p>
            <a:p>
              <a:pPr marL="1200150" lvl="2" indent="-285750">
                <a:buFont typeface="Wingdings" panose="05000000000000000000" pitchFamily="2" charset="2"/>
                <a:buChar char="q"/>
              </a:pPr>
              <a:r>
                <a:rPr lang="es-ES" sz="1000" dirty="0"/>
                <a:t>Bº y % entre ellos</a:t>
              </a:r>
            </a:p>
            <a:p>
              <a:pPr marL="1200150" lvl="2" indent="-285750">
                <a:buFont typeface="Wingdings" panose="05000000000000000000" pitchFamily="2" charset="2"/>
                <a:buChar char="q"/>
              </a:pPr>
              <a:r>
                <a:rPr lang="es-ES" sz="1000" dirty="0"/>
                <a:t>Unidades</a:t>
              </a:r>
            </a:p>
            <a:p>
              <a:pPr marL="1200150" lvl="2" indent="-285750">
                <a:buFont typeface="Wingdings" panose="05000000000000000000" pitchFamily="2" charset="2"/>
                <a:buChar char="q"/>
              </a:pPr>
              <a:r>
                <a:rPr lang="es-ES" sz="1000" dirty="0"/>
                <a:t>Compras</a:t>
              </a:r>
            </a:p>
          </p:txBody>
        </p:sp>
        <p:sp>
          <p:nvSpPr>
            <p:cNvPr id="38" name="Diagrama de flujo: terminador 37">
              <a:extLst>
                <a:ext uri="{FF2B5EF4-FFF2-40B4-BE49-F238E27FC236}">
                  <a16:creationId xmlns:a16="http://schemas.microsoft.com/office/drawing/2014/main" id="{70E8B670-D846-45D8-9743-B0FC57E03844}"/>
                </a:ext>
              </a:extLst>
            </p:cNvPr>
            <p:cNvSpPr/>
            <p:nvPr/>
          </p:nvSpPr>
          <p:spPr>
            <a:xfrm>
              <a:off x="504825" y="9070839"/>
              <a:ext cx="1149442" cy="23495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Graficas</a:t>
              </a:r>
            </a:p>
          </p:txBody>
        </p: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E64215C9-926F-4DCA-BEA4-9C525874A980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67" y="9188314"/>
              <a:ext cx="33169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2101C46B-9428-48A2-B064-D488A9EC67AD}"/>
              </a:ext>
            </a:extLst>
          </p:cNvPr>
          <p:cNvGrpSpPr/>
          <p:nvPr/>
        </p:nvGrpSpPr>
        <p:grpSpPr>
          <a:xfrm>
            <a:off x="504827" y="832989"/>
            <a:ext cx="5986459" cy="1051224"/>
            <a:chOff x="504827" y="832989"/>
            <a:chExt cx="5986459" cy="1051224"/>
          </a:xfrm>
        </p:grpSpPr>
        <p:sp>
          <p:nvSpPr>
            <p:cNvPr id="5" name="Diagrama de flujo: terminador 4">
              <a:extLst>
                <a:ext uri="{FF2B5EF4-FFF2-40B4-BE49-F238E27FC236}">
                  <a16:creationId xmlns:a16="http://schemas.microsoft.com/office/drawing/2014/main" id="{50B41DF6-DAC2-492C-B2E7-2F62B9AC897E}"/>
                </a:ext>
              </a:extLst>
            </p:cNvPr>
            <p:cNvSpPr/>
            <p:nvPr/>
          </p:nvSpPr>
          <p:spPr>
            <a:xfrm>
              <a:off x="504827" y="1241905"/>
              <a:ext cx="1149442" cy="22890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Inicio</a:t>
              </a:r>
              <a:endParaRPr lang="es-ES" sz="900" dirty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79F062F8-38AD-4B47-901E-ACFF9C7CA62D}"/>
                </a:ext>
              </a:extLst>
            </p:cNvPr>
            <p:cNvSpPr/>
            <p:nvPr/>
          </p:nvSpPr>
          <p:spPr>
            <a:xfrm>
              <a:off x="1985960" y="832989"/>
              <a:ext cx="2886077" cy="10512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s-ES" sz="1000" dirty="0"/>
                <a:t>Relación de Compras realizadas en el último mes 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ES" sz="1000" dirty="0"/>
                <a:t>Fecha, producto, Cantidad, Precio coste unidad, Proveedor, Categoria</a:t>
              </a:r>
            </a:p>
            <a:p>
              <a:pPr marL="171450" indent="-171450">
                <a:buFontTx/>
                <a:buChar char="-"/>
              </a:pPr>
              <a:r>
                <a:rPr lang="es-ES" sz="1000" dirty="0"/>
                <a:t>Relación de Ventas realizadas en el último mes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ES" sz="1000" dirty="0"/>
                <a:t>Fecha, producto, Cantidad, Precio Venta unidad, Cliente, Categoria</a:t>
              </a:r>
            </a:p>
          </p:txBody>
        </p: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C945B8EC-9292-4087-8B89-236E312C305C}"/>
                </a:ext>
              </a:extLst>
            </p:cNvPr>
            <p:cNvCxnSpPr>
              <a:cxnSpLocks/>
              <a:stCxn id="5" idx="3"/>
              <a:endCxn id="12" idx="1"/>
            </p:cNvCxnSpPr>
            <p:nvPr/>
          </p:nvCxnSpPr>
          <p:spPr>
            <a:xfrm>
              <a:off x="1654269" y="1356355"/>
              <a:ext cx="331691" cy="2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247FD105-65B3-4A69-9709-D7EA48946083}"/>
                </a:ext>
              </a:extLst>
            </p:cNvPr>
            <p:cNvSpPr txBox="1"/>
            <p:nvPr/>
          </p:nvSpPr>
          <p:spPr>
            <a:xfrm>
              <a:off x="4872036" y="832989"/>
              <a:ext cx="16192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sz="1000" dirty="0"/>
                <a:t>* Se presentará esta ventana al entrar y cuando se seleccione la opción “inicio”</a:t>
              </a:r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3FED639E-886B-41E3-8FDF-4A70BEA4EA95}"/>
              </a:ext>
            </a:extLst>
          </p:cNvPr>
          <p:cNvGrpSpPr/>
          <p:nvPr/>
        </p:nvGrpSpPr>
        <p:grpSpPr>
          <a:xfrm>
            <a:off x="504826" y="2015268"/>
            <a:ext cx="4367210" cy="922824"/>
            <a:chOff x="504826" y="1930703"/>
            <a:chExt cx="4367210" cy="922824"/>
          </a:xfrm>
        </p:grpSpPr>
        <p:sp>
          <p:nvSpPr>
            <p:cNvPr id="62" name="Diagrama de flujo: terminador 61">
              <a:extLst>
                <a:ext uri="{FF2B5EF4-FFF2-40B4-BE49-F238E27FC236}">
                  <a16:creationId xmlns:a16="http://schemas.microsoft.com/office/drawing/2014/main" id="{AE296575-C768-48C2-A6AF-64620A6E36B7}"/>
                </a:ext>
              </a:extLst>
            </p:cNvPr>
            <p:cNvSpPr/>
            <p:nvPr/>
          </p:nvSpPr>
          <p:spPr>
            <a:xfrm>
              <a:off x="504826" y="2272944"/>
              <a:ext cx="1149442" cy="22890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Administradores</a:t>
              </a:r>
              <a:endParaRPr lang="es-ES" sz="900" dirty="0"/>
            </a:p>
          </p:txBody>
        </p:sp>
        <p:sp>
          <p:nvSpPr>
            <p:cNvPr id="63" name="Rectángulo 62">
              <a:extLst>
                <a:ext uri="{FF2B5EF4-FFF2-40B4-BE49-F238E27FC236}">
                  <a16:creationId xmlns:a16="http://schemas.microsoft.com/office/drawing/2014/main" id="{C9F2791B-D5D8-45E9-A89E-A1397D7E3FFC}"/>
                </a:ext>
              </a:extLst>
            </p:cNvPr>
            <p:cNvSpPr/>
            <p:nvPr/>
          </p:nvSpPr>
          <p:spPr>
            <a:xfrm>
              <a:off x="1985959" y="1930703"/>
              <a:ext cx="2886077" cy="9228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s-ES" sz="1000" dirty="0"/>
                <a:t>Relación de Usuarios con Rol Administrador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sz="1000" dirty="0"/>
                <a:t>ID, Usuario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sz="1000" dirty="0"/>
                <a:t>Acciones</a:t>
              </a:r>
            </a:p>
            <a:p>
              <a:pPr marL="1200150" lvl="2" indent="-285750">
                <a:buFont typeface="Wingdings" panose="05000000000000000000" pitchFamily="2" charset="2"/>
                <a:buChar char="q"/>
              </a:pPr>
              <a:r>
                <a:rPr lang="es-ES" sz="1000" dirty="0"/>
                <a:t>Eliminar</a:t>
              </a:r>
            </a:p>
            <a:p>
              <a:r>
                <a:rPr lang="es-ES" sz="1000" dirty="0"/>
                <a:t>- Alta de nuevo usuario Administrador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endParaRPr lang="es-ES" sz="1000" dirty="0"/>
            </a:p>
          </p:txBody>
        </p:sp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FEAD3EFE-0855-45AC-BA78-F5D3957C8385}"/>
                </a:ext>
              </a:extLst>
            </p:cNvPr>
            <p:cNvCxnSpPr>
              <a:cxnSpLocks/>
              <a:stCxn id="62" idx="3"/>
              <a:endCxn id="63" idx="1"/>
            </p:cNvCxnSpPr>
            <p:nvPr/>
          </p:nvCxnSpPr>
          <p:spPr>
            <a:xfrm>
              <a:off x="1654268" y="2387394"/>
              <a:ext cx="331691" cy="4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369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28985A0-157E-4C51-9BB0-B47EB96BF2EF}"/>
              </a:ext>
            </a:extLst>
          </p:cNvPr>
          <p:cNvSpPr/>
          <p:nvPr/>
        </p:nvSpPr>
        <p:spPr>
          <a:xfrm>
            <a:off x="719136" y="445048"/>
            <a:ext cx="5419724" cy="234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ZONA CLIENTES (ZA</a:t>
            </a:r>
            <a:r>
              <a:rPr lang="es-ES" sz="1000" dirty="0"/>
              <a:t>)</a:t>
            </a:r>
          </a:p>
        </p:txBody>
      </p:sp>
      <p:sp>
        <p:nvSpPr>
          <p:cNvPr id="5" name="Diagrama de flujo: terminador 4">
            <a:extLst>
              <a:ext uri="{FF2B5EF4-FFF2-40B4-BE49-F238E27FC236}">
                <a16:creationId xmlns:a16="http://schemas.microsoft.com/office/drawing/2014/main" id="{50B41DF6-DAC2-492C-B2E7-2F62B9AC897E}"/>
              </a:ext>
            </a:extLst>
          </p:cNvPr>
          <p:cNvSpPr/>
          <p:nvPr/>
        </p:nvSpPr>
        <p:spPr>
          <a:xfrm>
            <a:off x="706043" y="1241905"/>
            <a:ext cx="948225" cy="2289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Inicio</a:t>
            </a:r>
            <a:endParaRPr lang="es-ES" sz="9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9F062F8-38AD-4B47-901E-ACFF9C7CA62D}"/>
              </a:ext>
            </a:extLst>
          </p:cNvPr>
          <p:cNvSpPr/>
          <p:nvPr/>
        </p:nvSpPr>
        <p:spPr>
          <a:xfrm>
            <a:off x="1985960" y="832989"/>
            <a:ext cx="2886077" cy="1051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s-ES" sz="1000" dirty="0"/>
              <a:t>Relación de Compras realizadas en el último mes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/>
              <a:t>Fecha, producto, Cantidad, Precio unidad, Categoria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60EAA03-6044-4772-9C2A-0D4C912EB891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3428998" y="679998"/>
            <a:ext cx="1" cy="15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945B8EC-9292-4087-8B89-236E312C305C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1654268" y="1356355"/>
            <a:ext cx="331692" cy="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F0898D8-33F2-4AFE-9121-E63236B32FB3}"/>
              </a:ext>
            </a:extLst>
          </p:cNvPr>
          <p:cNvSpPr/>
          <p:nvPr/>
        </p:nvSpPr>
        <p:spPr>
          <a:xfrm>
            <a:off x="1985960" y="2133200"/>
            <a:ext cx="2886076" cy="978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s-ES" sz="1000" dirty="0"/>
              <a:t>Datos del Cliente</a:t>
            </a:r>
          </a:p>
          <a:p>
            <a:r>
              <a:rPr lang="es-ES" sz="1000" dirty="0"/>
              <a:t>(Directamente podrá modificar sus datos)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/>
              <a:t>Nombre, CIF/nif, Domicilio, C.Postal, Localidad, Telefono, Email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F93030A-26B8-40FF-AFB6-EAD30FEEC416}"/>
              </a:ext>
            </a:extLst>
          </p:cNvPr>
          <p:cNvSpPr/>
          <p:nvPr/>
        </p:nvSpPr>
        <p:spPr>
          <a:xfrm>
            <a:off x="1985960" y="3360882"/>
            <a:ext cx="2886076" cy="2694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s-ES" sz="1000" dirty="0"/>
              <a:t>Presentara relación de productos indicado:</a:t>
            </a:r>
          </a:p>
          <a:p>
            <a:pPr algn="ctr"/>
            <a:r>
              <a:rPr lang="es-ES" sz="1000" dirty="0"/>
              <a:t>(Se podrá filtrar por categoría)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/>
              <a:t>Nombre del producto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/>
              <a:t>Descripción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/>
              <a:t>Imagen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/>
              <a:t>Precio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/>
              <a:t>Si hay stock o no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/>
              <a:t>Botón de comprar</a:t>
            </a:r>
          </a:p>
          <a:p>
            <a:pPr lvl="1"/>
            <a:endParaRPr lang="es-ES" sz="1000" dirty="0"/>
          </a:p>
          <a:p>
            <a:pPr marL="171450" indent="-171450">
              <a:buFontTx/>
              <a:buChar char="-"/>
            </a:pPr>
            <a:r>
              <a:rPr lang="es-ES" sz="1000" dirty="0"/>
              <a:t>Existirá un carrito con: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/>
              <a:t>Nombre del articulo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/>
              <a:t>Cantidad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/>
              <a:t>Precio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/>
              <a:t>Total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000" dirty="0"/>
              <a:t>Acciones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s-ES" sz="1000" dirty="0"/>
              <a:t>Eliminar articulo (1 unidad)</a:t>
            </a:r>
          </a:p>
          <a:p>
            <a:pPr lvl="1"/>
            <a:r>
              <a:rPr lang="es-ES" sz="1000" dirty="0"/>
              <a:t>Linea de TOTAL DEL CARRO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6C24145-7C77-4EAE-B5C9-BE02800B977B}"/>
              </a:ext>
            </a:extLst>
          </p:cNvPr>
          <p:cNvSpPr/>
          <p:nvPr/>
        </p:nvSpPr>
        <p:spPr>
          <a:xfrm>
            <a:off x="1985960" y="6413843"/>
            <a:ext cx="2886076" cy="877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s-ES" sz="1000" dirty="0"/>
              <a:t>Graficas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/>
              <a:t>10 productos más comprados del cliente (unidades)</a:t>
            </a:r>
          </a:p>
        </p:txBody>
      </p:sp>
      <p:sp>
        <p:nvSpPr>
          <p:cNvPr id="34" name="Diagrama de flujo: terminador 33">
            <a:extLst>
              <a:ext uri="{FF2B5EF4-FFF2-40B4-BE49-F238E27FC236}">
                <a16:creationId xmlns:a16="http://schemas.microsoft.com/office/drawing/2014/main" id="{9E7A17A4-E8BF-4994-ACD5-4DBFDE5A5584}"/>
              </a:ext>
            </a:extLst>
          </p:cNvPr>
          <p:cNvSpPr/>
          <p:nvPr/>
        </p:nvSpPr>
        <p:spPr>
          <a:xfrm>
            <a:off x="706043" y="2505072"/>
            <a:ext cx="948225" cy="23495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Datos Client.</a:t>
            </a:r>
          </a:p>
        </p:txBody>
      </p:sp>
      <p:sp>
        <p:nvSpPr>
          <p:cNvPr id="35" name="Diagrama de flujo: terminador 34">
            <a:extLst>
              <a:ext uri="{FF2B5EF4-FFF2-40B4-BE49-F238E27FC236}">
                <a16:creationId xmlns:a16="http://schemas.microsoft.com/office/drawing/2014/main" id="{35398D4E-0867-4D57-AC26-2782A709BEF9}"/>
              </a:ext>
            </a:extLst>
          </p:cNvPr>
          <p:cNvSpPr/>
          <p:nvPr/>
        </p:nvSpPr>
        <p:spPr>
          <a:xfrm>
            <a:off x="706043" y="4593814"/>
            <a:ext cx="948225" cy="23495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Tienda</a:t>
            </a:r>
          </a:p>
        </p:txBody>
      </p:sp>
      <p:sp>
        <p:nvSpPr>
          <p:cNvPr id="37" name="Diagrama de flujo: terminador 36">
            <a:extLst>
              <a:ext uri="{FF2B5EF4-FFF2-40B4-BE49-F238E27FC236}">
                <a16:creationId xmlns:a16="http://schemas.microsoft.com/office/drawing/2014/main" id="{6E2AD5EA-C20D-40FA-802B-BD3315686B48}"/>
              </a:ext>
            </a:extLst>
          </p:cNvPr>
          <p:cNvSpPr/>
          <p:nvPr/>
        </p:nvSpPr>
        <p:spPr>
          <a:xfrm>
            <a:off x="706043" y="6734970"/>
            <a:ext cx="948224" cy="23495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Gráficas</a:t>
            </a:r>
          </a:p>
        </p:txBody>
      </p:sp>
      <p:sp>
        <p:nvSpPr>
          <p:cNvPr id="38" name="Diagrama de flujo: terminador 37">
            <a:extLst>
              <a:ext uri="{FF2B5EF4-FFF2-40B4-BE49-F238E27FC236}">
                <a16:creationId xmlns:a16="http://schemas.microsoft.com/office/drawing/2014/main" id="{70E8B670-D846-45D8-9743-B0FC57E03844}"/>
              </a:ext>
            </a:extLst>
          </p:cNvPr>
          <p:cNvSpPr/>
          <p:nvPr/>
        </p:nvSpPr>
        <p:spPr>
          <a:xfrm>
            <a:off x="719136" y="7641100"/>
            <a:ext cx="948224" cy="23495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Logout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13B1713E-26EB-45C9-B7EA-2BF3197B6869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>
            <a:off x="1654268" y="2622547"/>
            <a:ext cx="3316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29F14775-D00C-4BEC-806F-91AD7A0997EF}"/>
              </a:ext>
            </a:extLst>
          </p:cNvPr>
          <p:cNvCxnSpPr>
            <a:cxnSpLocks/>
            <a:stCxn id="35" idx="3"/>
            <a:endCxn id="25" idx="1"/>
          </p:cNvCxnSpPr>
          <p:nvPr/>
        </p:nvCxnSpPr>
        <p:spPr>
          <a:xfrm flipV="1">
            <a:off x="1654268" y="4708327"/>
            <a:ext cx="331692" cy="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60CF1717-9BB7-47B8-93A7-3724E2D50E2F}"/>
              </a:ext>
            </a:extLst>
          </p:cNvPr>
          <p:cNvCxnSpPr>
            <a:cxnSpLocks/>
          </p:cNvCxnSpPr>
          <p:nvPr/>
        </p:nvCxnSpPr>
        <p:spPr>
          <a:xfrm>
            <a:off x="1654267" y="6856441"/>
            <a:ext cx="3316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247FD105-65B3-4A69-9709-D7EA48946083}"/>
              </a:ext>
            </a:extLst>
          </p:cNvPr>
          <p:cNvSpPr txBox="1"/>
          <p:nvPr/>
        </p:nvSpPr>
        <p:spPr>
          <a:xfrm>
            <a:off x="4872036" y="832989"/>
            <a:ext cx="1619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000" dirty="0"/>
              <a:t>* Se presentará esta ventana al entrar y cuando se seleccione la opción “inicio”</a:t>
            </a:r>
          </a:p>
        </p:txBody>
      </p:sp>
    </p:spTree>
    <p:extLst>
      <p:ext uri="{BB962C8B-B14F-4D97-AF65-F5344CB8AC3E}">
        <p14:creationId xmlns:p14="http://schemas.microsoft.com/office/powerpoint/2010/main" val="287997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28985A0-157E-4C51-9BB0-B47EB96BF2EF}"/>
              </a:ext>
            </a:extLst>
          </p:cNvPr>
          <p:cNvSpPr/>
          <p:nvPr/>
        </p:nvSpPr>
        <p:spPr>
          <a:xfrm>
            <a:off x="719136" y="445048"/>
            <a:ext cx="5419724" cy="234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ZONA PROVEEDOR (ZP</a:t>
            </a:r>
            <a:r>
              <a:rPr lang="es-ES" sz="1000" dirty="0"/>
              <a:t>)</a:t>
            </a:r>
          </a:p>
        </p:txBody>
      </p:sp>
      <p:sp>
        <p:nvSpPr>
          <p:cNvPr id="5" name="Diagrama de flujo: terminador 4">
            <a:extLst>
              <a:ext uri="{FF2B5EF4-FFF2-40B4-BE49-F238E27FC236}">
                <a16:creationId xmlns:a16="http://schemas.microsoft.com/office/drawing/2014/main" id="{50B41DF6-DAC2-492C-B2E7-2F62B9AC897E}"/>
              </a:ext>
            </a:extLst>
          </p:cNvPr>
          <p:cNvSpPr/>
          <p:nvPr/>
        </p:nvSpPr>
        <p:spPr>
          <a:xfrm>
            <a:off x="706043" y="1241905"/>
            <a:ext cx="948225" cy="2289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Inicio</a:t>
            </a:r>
            <a:endParaRPr lang="es-ES" sz="9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9F062F8-38AD-4B47-901E-ACFF9C7CA62D}"/>
              </a:ext>
            </a:extLst>
          </p:cNvPr>
          <p:cNvSpPr/>
          <p:nvPr/>
        </p:nvSpPr>
        <p:spPr>
          <a:xfrm>
            <a:off x="1985960" y="832989"/>
            <a:ext cx="2886077" cy="1051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s-ES" sz="1000" dirty="0"/>
              <a:t>Relación de Ventas realizadas en el último mes </a:t>
            </a:r>
          </a:p>
          <a:p>
            <a:r>
              <a:rPr lang="es-ES" sz="1000" dirty="0"/>
              <a:t>(Para nosotros serán las compras realizadas a ese proveedor)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/>
              <a:t>Fecha, producto, Cantidad, Precio coste unidad, Categoria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60EAA03-6044-4772-9C2A-0D4C912EB891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3428998" y="679998"/>
            <a:ext cx="1" cy="15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945B8EC-9292-4087-8B89-236E312C305C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1654268" y="1356355"/>
            <a:ext cx="331692" cy="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F0898D8-33F2-4AFE-9121-E63236B32FB3}"/>
              </a:ext>
            </a:extLst>
          </p:cNvPr>
          <p:cNvSpPr/>
          <p:nvPr/>
        </p:nvSpPr>
        <p:spPr>
          <a:xfrm>
            <a:off x="1985960" y="2133200"/>
            <a:ext cx="2886076" cy="978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s-ES" sz="1000" dirty="0"/>
              <a:t>Datos del Proveedores (datos)</a:t>
            </a:r>
          </a:p>
          <a:p>
            <a:r>
              <a:rPr lang="es-ES" sz="1000" dirty="0"/>
              <a:t>(Directamente podrá modificar sus datos)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/>
              <a:t>Nombre, CIF/nif, Domicilio, C.Postal, Localidad, Telefono, </a:t>
            </a:r>
            <a:r>
              <a:rPr lang="es-ES" sz="1000" dirty="0" err="1"/>
              <a:t>Emaii</a:t>
            </a:r>
            <a:endParaRPr lang="es-ES" sz="1000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F93030A-26B8-40FF-AFB6-EAD30FEEC416}"/>
              </a:ext>
            </a:extLst>
          </p:cNvPr>
          <p:cNvSpPr/>
          <p:nvPr/>
        </p:nvSpPr>
        <p:spPr>
          <a:xfrm>
            <a:off x="1985960" y="3360882"/>
            <a:ext cx="2886076" cy="978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s-ES" sz="1000" dirty="0"/>
              <a:t>Gráficas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/>
              <a:t>10 productos más vendidos de ese proveedor a nosotros</a:t>
            </a:r>
          </a:p>
        </p:txBody>
      </p:sp>
      <p:sp>
        <p:nvSpPr>
          <p:cNvPr id="34" name="Diagrama de flujo: terminador 33">
            <a:extLst>
              <a:ext uri="{FF2B5EF4-FFF2-40B4-BE49-F238E27FC236}">
                <a16:creationId xmlns:a16="http://schemas.microsoft.com/office/drawing/2014/main" id="{9E7A17A4-E8BF-4994-ACD5-4DBFDE5A5584}"/>
              </a:ext>
            </a:extLst>
          </p:cNvPr>
          <p:cNvSpPr/>
          <p:nvPr/>
        </p:nvSpPr>
        <p:spPr>
          <a:xfrm>
            <a:off x="706043" y="2505072"/>
            <a:ext cx="948225" cy="23495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Datos Prov.</a:t>
            </a:r>
          </a:p>
        </p:txBody>
      </p:sp>
      <p:sp>
        <p:nvSpPr>
          <p:cNvPr id="35" name="Diagrama de flujo: terminador 34">
            <a:extLst>
              <a:ext uri="{FF2B5EF4-FFF2-40B4-BE49-F238E27FC236}">
                <a16:creationId xmlns:a16="http://schemas.microsoft.com/office/drawing/2014/main" id="{35398D4E-0867-4D57-AC26-2782A709BEF9}"/>
              </a:ext>
            </a:extLst>
          </p:cNvPr>
          <p:cNvSpPr/>
          <p:nvPr/>
        </p:nvSpPr>
        <p:spPr>
          <a:xfrm>
            <a:off x="706043" y="3732754"/>
            <a:ext cx="948225" cy="23495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Gráficas</a:t>
            </a:r>
          </a:p>
        </p:txBody>
      </p:sp>
      <p:sp>
        <p:nvSpPr>
          <p:cNvPr id="36" name="Diagrama de flujo: terminador 35">
            <a:extLst>
              <a:ext uri="{FF2B5EF4-FFF2-40B4-BE49-F238E27FC236}">
                <a16:creationId xmlns:a16="http://schemas.microsoft.com/office/drawing/2014/main" id="{5397EEA8-DD11-49D3-A881-67C9855E3A05}"/>
              </a:ext>
            </a:extLst>
          </p:cNvPr>
          <p:cNvSpPr/>
          <p:nvPr/>
        </p:nvSpPr>
        <p:spPr>
          <a:xfrm>
            <a:off x="719136" y="4953000"/>
            <a:ext cx="948225" cy="23495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Logout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13B1713E-26EB-45C9-B7EA-2BF3197B6869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>
            <a:off x="1654268" y="2622547"/>
            <a:ext cx="3316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29F14775-D00C-4BEC-806F-91AD7A0997EF}"/>
              </a:ext>
            </a:extLst>
          </p:cNvPr>
          <p:cNvCxnSpPr>
            <a:cxnSpLocks/>
          </p:cNvCxnSpPr>
          <p:nvPr/>
        </p:nvCxnSpPr>
        <p:spPr>
          <a:xfrm>
            <a:off x="1654268" y="3850228"/>
            <a:ext cx="3316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247FD105-65B3-4A69-9709-D7EA48946083}"/>
              </a:ext>
            </a:extLst>
          </p:cNvPr>
          <p:cNvSpPr txBox="1"/>
          <p:nvPr/>
        </p:nvSpPr>
        <p:spPr>
          <a:xfrm>
            <a:off x="4872036" y="832989"/>
            <a:ext cx="1619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000" dirty="0"/>
              <a:t>* Se presentará esta ventana al entrar y cuando se seleccione la opción “inicio”</a:t>
            </a:r>
          </a:p>
        </p:txBody>
      </p:sp>
    </p:spTree>
    <p:extLst>
      <p:ext uri="{BB962C8B-B14F-4D97-AF65-F5344CB8AC3E}">
        <p14:creationId xmlns:p14="http://schemas.microsoft.com/office/powerpoint/2010/main" val="1435347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4498</TotalTime>
  <Words>504</Words>
  <Application>Microsoft Office PowerPoint</Application>
  <PresentationFormat>A4 (210 x 297 mm)</PresentationFormat>
  <Paragraphs>127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Jose Jiménez</dc:creator>
  <cp:lastModifiedBy>Francisco Jose Jiménez</cp:lastModifiedBy>
  <cp:revision>17</cp:revision>
  <dcterms:created xsi:type="dcterms:W3CDTF">2023-04-21T08:05:22Z</dcterms:created>
  <dcterms:modified xsi:type="dcterms:W3CDTF">2023-04-24T11:04:09Z</dcterms:modified>
</cp:coreProperties>
</file>