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A9FB5-F5F3-77C4-89B9-3B9E4A78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1134506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s-ES" dirty="0"/>
              <a:t>Proyecto Municipalidad San Benito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990776-1562-193B-E386-D5D29360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507" y="3319919"/>
            <a:ext cx="5357600" cy="2268559"/>
          </a:xfrm>
        </p:spPr>
        <p:txBody>
          <a:bodyPr>
            <a:normAutofit/>
          </a:bodyPr>
          <a:lstStyle/>
          <a:p>
            <a:r>
              <a:rPr lang="es-ES" dirty="0"/>
              <a:t>Integrantes:</a:t>
            </a:r>
          </a:p>
          <a:p>
            <a:r>
              <a:rPr lang="es-ES" dirty="0"/>
              <a:t>Diego Ignacio Acevedo Pizarro</a:t>
            </a:r>
          </a:p>
          <a:p>
            <a:r>
              <a:rPr lang="es-CL" dirty="0"/>
              <a:t>Francisco González guerra</a:t>
            </a:r>
          </a:p>
          <a:p>
            <a:r>
              <a:rPr lang="es-CL" dirty="0"/>
              <a:t>Felipe Ignacio Fernández Aguilar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539EE9-E0D5-2304-FD0E-6B559CCE2500}"/>
              </a:ext>
            </a:extLst>
          </p:cNvPr>
          <p:cNvSpPr/>
          <p:nvPr/>
        </p:nvSpPr>
        <p:spPr>
          <a:xfrm>
            <a:off x="1991170" y="3319919"/>
            <a:ext cx="786213" cy="414593"/>
          </a:xfrm>
          <a:prstGeom prst="rect">
            <a:avLst/>
          </a:prstGeom>
          <a:solidFill>
            <a:srgbClr val="2C3B35"/>
          </a:solidFill>
          <a:ln>
            <a:solidFill>
              <a:srgbClr val="2C3B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Municipalidad de San Benito, Peten | San Benito">
            <a:extLst>
              <a:ext uri="{FF2B5EF4-FFF2-40B4-BE49-F238E27FC236}">
                <a16:creationId xmlns:a16="http://schemas.microsoft.com/office/drawing/2014/main" id="{63597B4C-EA7F-AA60-263C-7F40D876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48" y="789401"/>
            <a:ext cx="2723206" cy="263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273D7A-83D5-D2FA-645A-AEDB54D0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182" y="3429000"/>
            <a:ext cx="2571672" cy="226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01FB-5B44-D544-C742-445E1391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1077229"/>
          </a:xfrm>
        </p:spPr>
        <p:txBody>
          <a:bodyPr/>
          <a:lstStyle/>
          <a:p>
            <a:pPr algn="ctr"/>
            <a:r>
              <a:rPr lang="es-ES" dirty="0"/>
              <a:t>Proceso Actual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934B3-6C0E-5305-0ECC-A2441643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857" y="1430086"/>
            <a:ext cx="7796540" cy="399782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municipalidad maneja con respecto a la ley actual el cobro de infracciones por transito</a:t>
            </a:r>
          </a:p>
          <a:p>
            <a:r>
              <a:rPr lang="es-ES" dirty="0"/>
              <a:t>Estas ocurren cuando un infractor es sancionado con un parte por parte de un Inspector municipal o Carabinero</a:t>
            </a:r>
          </a:p>
          <a:p>
            <a:r>
              <a:rPr lang="es-CL" dirty="0"/>
              <a:t>Estas una vez dadas a conocer al infractor puede apelar en el juez de policía local de la municipalidad para rebajar o eliminar la infracción.</a:t>
            </a:r>
          </a:p>
          <a:p>
            <a:r>
              <a:rPr lang="es-CL" dirty="0"/>
              <a:t>Dependiendo del caso el infractor deberá pagar en las cajas del departamento de finanzas.</a:t>
            </a:r>
          </a:p>
          <a:p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050EB5E-C7EB-3134-E6D7-89AB5497619C}"/>
              </a:ext>
            </a:extLst>
          </p:cNvPr>
          <p:cNvSpPr/>
          <p:nvPr/>
        </p:nvSpPr>
        <p:spPr>
          <a:xfrm>
            <a:off x="2116834" y="427290"/>
            <a:ext cx="617820" cy="615297"/>
          </a:xfrm>
          <a:prstGeom prst="rect">
            <a:avLst/>
          </a:prstGeom>
          <a:solidFill>
            <a:srgbClr val="2C3B35"/>
          </a:solidFill>
          <a:ln>
            <a:solidFill>
              <a:srgbClr val="2C3B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630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896D-5E0D-ACA7-9230-7F9B2FA4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500407"/>
            <a:ext cx="7958331" cy="1077229"/>
          </a:xfrm>
        </p:spPr>
        <p:txBody>
          <a:bodyPr/>
          <a:lstStyle/>
          <a:p>
            <a:pPr algn="ctr"/>
            <a:r>
              <a:rPr lang="es-ES" dirty="0"/>
              <a:t>Riesgos Asociados al Proyecto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5DFBB-044A-B7F0-8CE7-CBF8C075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459" y="1790072"/>
            <a:ext cx="7796540" cy="399782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b="0" i="0" dirty="0">
                <a:solidFill>
                  <a:srgbClr val="DBDEE1"/>
                </a:solidFill>
                <a:effectLst/>
                <a:latin typeface="gg sans"/>
              </a:rPr>
              <a:t>Registros físicos pueden colapsar ante un aumento de infracciones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DBDEE1"/>
                </a:solidFill>
                <a:latin typeface="gg sans"/>
              </a:rPr>
              <a:t>La modernización del sistema podría conllevar desafíos extras como lo son la capacitación de los usuarios nuevos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DBDEE1"/>
                </a:solidFill>
                <a:latin typeface="gg sans"/>
              </a:rPr>
              <a:t>La sincronización del sistema con el departamento de justicia local no puede fallar sino las inconsistencias del sistema podrían llevar a errores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DBDEE1"/>
                </a:solidFill>
                <a:latin typeface="gg sans"/>
              </a:rPr>
              <a:t>Que lo desarrollado sea compatible con múltiples tipos de dispositivos para su correcto funcionamiento.</a:t>
            </a:r>
          </a:p>
          <a:p>
            <a:pPr marL="457200" indent="-457200">
              <a:buFont typeface="+mj-lt"/>
              <a:buAutoNum type="arabicPeriod"/>
            </a:pPr>
            <a:endParaRPr lang="es-ES" dirty="0">
              <a:solidFill>
                <a:srgbClr val="DBDEE1"/>
              </a:solidFill>
              <a:latin typeface="gg sans"/>
            </a:endParaRPr>
          </a:p>
          <a:p>
            <a:pPr marL="457200" indent="-457200">
              <a:buFont typeface="+mj-lt"/>
              <a:buAutoNum type="arabicPeriod"/>
            </a:pPr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13B13E-9463-2033-7BFD-36C52D8399E4}"/>
              </a:ext>
            </a:extLst>
          </p:cNvPr>
          <p:cNvSpPr/>
          <p:nvPr/>
        </p:nvSpPr>
        <p:spPr>
          <a:xfrm>
            <a:off x="2033899" y="572569"/>
            <a:ext cx="722608" cy="555476"/>
          </a:xfrm>
          <a:prstGeom prst="rect">
            <a:avLst/>
          </a:prstGeom>
          <a:solidFill>
            <a:srgbClr val="2C3B35"/>
          </a:solidFill>
          <a:ln>
            <a:solidFill>
              <a:srgbClr val="2C3B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9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15B884-8470-0478-FE09-FE03D89D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Objetivos y criterios del proyecto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C75BB-76D0-1E89-1A84-42E3AD84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 b="1" i="0" dirty="0">
                <a:effectLst/>
                <a:latin typeface="inherit"/>
              </a:rPr>
              <a:t>Objetivo:</a:t>
            </a:r>
            <a:r>
              <a:rPr lang="es-ES" sz="1700" b="0" i="0" dirty="0">
                <a:effectLst/>
                <a:latin typeface="gg sans"/>
              </a:rPr>
              <a:t> Rediseñar y Optimizar el sistema en base a un formato completamente virtual, reduciendo los tiempos de tramitación.</a:t>
            </a:r>
          </a:p>
          <a:p>
            <a:pPr>
              <a:lnSpc>
                <a:spcPct val="110000"/>
              </a:lnSpc>
            </a:pPr>
            <a:r>
              <a:rPr lang="es-ES" sz="1700" b="1" i="0" dirty="0">
                <a:effectLst/>
                <a:latin typeface="inherit"/>
              </a:rPr>
              <a:t>Criterios de éxito:</a:t>
            </a:r>
            <a:r>
              <a:rPr lang="es-ES" sz="1700" b="0" i="0" dirty="0">
                <a:effectLst/>
                <a:latin typeface="gg sans"/>
              </a:rPr>
              <a:t> </a:t>
            </a:r>
            <a:endParaRPr lang="es-ES" sz="1700" dirty="0">
              <a:latin typeface="gg sans"/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b="0" i="0" dirty="0">
                <a:effectLst/>
                <a:latin typeface="gg sans"/>
              </a:rPr>
              <a:t>Dado una serie de infracciones, que estas se almacenen de forma organizada y fácilmente accesible.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b="0" i="0" dirty="0">
                <a:effectLst/>
                <a:latin typeface="gg sans"/>
              </a:rPr>
              <a:t>Dado una consulta, que la información relevante se muestre sin necesidad de consultas físicas.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709C5C-4191-D5E5-5D30-09F277851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1432023"/>
            <a:ext cx="3994617" cy="399461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2EE4B0-6744-20BE-865C-00794795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Actores relevantes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17B4C-FA3D-9400-CDFD-E133916A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1346670"/>
            <a:ext cx="3969505" cy="3997828"/>
          </a:xfrm>
        </p:spPr>
        <p:txBody>
          <a:bodyPr>
            <a:normAutofit/>
          </a:bodyPr>
          <a:lstStyle/>
          <a:p>
            <a:r>
              <a:rPr lang="es-ES" sz="1800" dirty="0"/>
              <a:t>Infractor</a:t>
            </a:r>
          </a:p>
          <a:p>
            <a:r>
              <a:rPr lang="es-ES" sz="1800" dirty="0"/>
              <a:t>Carabineros</a:t>
            </a:r>
          </a:p>
          <a:p>
            <a:r>
              <a:rPr lang="es-ES" sz="1800" dirty="0"/>
              <a:t>Fiscalizador Municipal</a:t>
            </a:r>
          </a:p>
          <a:p>
            <a:r>
              <a:rPr lang="es-ES" sz="1800" dirty="0"/>
              <a:t>Departamento de Finanzas</a:t>
            </a:r>
          </a:p>
          <a:p>
            <a:r>
              <a:rPr lang="es-ES" sz="1800" dirty="0"/>
              <a:t>Departamento de Justicia Local</a:t>
            </a:r>
            <a:endParaRPr lang="es-CL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7BA7F3-9794-32D4-14C3-F20B706F3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1185164"/>
            <a:ext cx="3994617" cy="44883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415187-FDB5-04CF-737C-6EB2C5B87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909" r="-1" b="7818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139948-804B-2940-7C64-A590D455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s-ES"/>
              <a:t>Requisitos Funcionales y No Funcionales</a:t>
            </a:r>
            <a:endParaRPr lang="es-C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7518A-6E95-64A8-7C98-DE2F437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r>
              <a:rPr lang="es-ES" b="1" i="0" dirty="0">
                <a:effectLst/>
                <a:latin typeface="inherit"/>
              </a:rPr>
              <a:t>Requisitos Funcionales:</a:t>
            </a:r>
            <a:r>
              <a:rPr lang="es-ES" b="0" i="0" dirty="0">
                <a:effectLst/>
                <a:latin typeface="gg sans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b="0" i="0" dirty="0">
                <a:effectLst/>
                <a:latin typeface="gg sans"/>
              </a:rPr>
              <a:t>Sistema de almacenamiento y comprobación de datos.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0" i="0" dirty="0">
                <a:effectLst/>
                <a:latin typeface="gg sans"/>
              </a:rPr>
              <a:t>Mejorar seguridad del procedimiento y de los datos almacenados.</a:t>
            </a:r>
          </a:p>
          <a:p>
            <a:r>
              <a:rPr lang="es-ES" b="1" i="0" dirty="0">
                <a:effectLst/>
                <a:latin typeface="inherit"/>
              </a:rPr>
              <a:t>Requisitos no funcionales: </a:t>
            </a:r>
            <a:r>
              <a:rPr lang="es-ES" b="0" i="0" dirty="0">
                <a:effectLst/>
                <a:latin typeface="gg sans"/>
              </a:rPr>
              <a:t>Facilidad de acceso, Facilidad de comprensión, Uso de Excel o derivados para almacenar los datos, filtración de datos en tablas según el uso que se requiera.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85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6FFE3-BA0D-2B1B-EB61-CF28713D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67122"/>
            <a:ext cx="7958331" cy="1077229"/>
          </a:xfrm>
        </p:spPr>
        <p:txBody>
          <a:bodyPr/>
          <a:lstStyle/>
          <a:p>
            <a:pPr algn="ctr"/>
            <a:r>
              <a:rPr lang="es-ES" dirty="0"/>
              <a:t>Diagrama de Contexto</a:t>
            </a:r>
            <a:endParaRPr lang="es-CL" dirty="0"/>
          </a:p>
        </p:txBody>
      </p:sp>
      <p:sp>
        <p:nvSpPr>
          <p:cNvPr id="4" name="Diagrama de flujo: decisión 3">
            <a:extLst>
              <a:ext uri="{FF2B5EF4-FFF2-40B4-BE49-F238E27FC236}">
                <a16:creationId xmlns:a16="http://schemas.microsoft.com/office/drawing/2014/main" id="{1B87275B-4ADF-34D2-2FC3-66A56442FCFA}"/>
              </a:ext>
            </a:extLst>
          </p:cNvPr>
          <p:cNvSpPr/>
          <p:nvPr/>
        </p:nvSpPr>
        <p:spPr>
          <a:xfrm>
            <a:off x="4506481" y="2294546"/>
            <a:ext cx="3179035" cy="172625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6AAE25-E9A1-9E59-D92C-E6D7F18176EC}"/>
              </a:ext>
            </a:extLst>
          </p:cNvPr>
          <p:cNvSpPr txBox="1"/>
          <p:nvPr/>
        </p:nvSpPr>
        <p:spPr>
          <a:xfrm>
            <a:off x="1091339" y="1897167"/>
            <a:ext cx="205099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Fiscalizador Municipal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CF07A4-A4A2-D108-986A-746D23334C12}"/>
              </a:ext>
            </a:extLst>
          </p:cNvPr>
          <p:cNvSpPr txBox="1"/>
          <p:nvPr/>
        </p:nvSpPr>
        <p:spPr>
          <a:xfrm>
            <a:off x="1091339" y="3764881"/>
            <a:ext cx="205099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Carabinero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E43909-D6BE-078B-A714-C26FF8F55D1B}"/>
              </a:ext>
            </a:extLst>
          </p:cNvPr>
          <p:cNvSpPr txBox="1"/>
          <p:nvPr/>
        </p:nvSpPr>
        <p:spPr>
          <a:xfrm>
            <a:off x="8969138" y="1499787"/>
            <a:ext cx="205099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Infractores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32BD20-C0B1-CC86-A2D4-26651FF16B03}"/>
              </a:ext>
            </a:extLst>
          </p:cNvPr>
          <p:cNvSpPr txBox="1"/>
          <p:nvPr/>
        </p:nvSpPr>
        <p:spPr>
          <a:xfrm>
            <a:off x="9001239" y="2973004"/>
            <a:ext cx="205099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Equipo Financiero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73C17A-3E5F-244F-C51B-88F7FEEFE078}"/>
              </a:ext>
            </a:extLst>
          </p:cNvPr>
          <p:cNvSpPr txBox="1"/>
          <p:nvPr/>
        </p:nvSpPr>
        <p:spPr>
          <a:xfrm>
            <a:off x="8969138" y="4020795"/>
            <a:ext cx="205099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Departamento de Justicia Local</a:t>
            </a:r>
            <a:endParaRPr lang="es-CL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BEB2593-680D-F3CF-24D3-E488D60F74D7}"/>
              </a:ext>
            </a:extLst>
          </p:cNvPr>
          <p:cNvCxnSpPr>
            <a:stCxn id="5" idx="3"/>
          </p:cNvCxnSpPr>
          <p:nvPr/>
        </p:nvCxnSpPr>
        <p:spPr>
          <a:xfrm>
            <a:off x="3142329" y="2220333"/>
            <a:ext cx="2138972" cy="47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7E56C75-9031-7C49-65F7-308C5402486C}"/>
              </a:ext>
            </a:extLst>
          </p:cNvPr>
          <p:cNvCxnSpPr>
            <a:stCxn id="6" idx="3"/>
          </p:cNvCxnSpPr>
          <p:nvPr/>
        </p:nvCxnSpPr>
        <p:spPr>
          <a:xfrm flipV="1">
            <a:off x="3142329" y="3555050"/>
            <a:ext cx="2130426" cy="39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82ED6B5-03BF-E432-25F3-2AFA4036F18E}"/>
              </a:ext>
            </a:extLst>
          </p:cNvPr>
          <p:cNvCxnSpPr>
            <a:stCxn id="4" idx="3"/>
          </p:cNvCxnSpPr>
          <p:nvPr/>
        </p:nvCxnSpPr>
        <p:spPr>
          <a:xfrm flipV="1">
            <a:off x="7685516" y="3157670"/>
            <a:ext cx="1283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2C2157E-2BD9-93D6-5011-6C763B62C44A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685516" y="1684453"/>
            <a:ext cx="1283622" cy="147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12E3A94-6044-A659-1C43-45A2B88B34B8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7685516" y="3157671"/>
            <a:ext cx="1283622" cy="118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4D685D-A417-6CF2-CEB6-2652977C06FC}"/>
              </a:ext>
            </a:extLst>
          </p:cNvPr>
          <p:cNvSpPr txBox="1"/>
          <p:nvPr/>
        </p:nvSpPr>
        <p:spPr>
          <a:xfrm>
            <a:off x="5224327" y="2924797"/>
            <a:ext cx="174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Software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860EDF2-C4BD-A5C1-E5F2-F6057148BDB8}"/>
              </a:ext>
            </a:extLst>
          </p:cNvPr>
          <p:cNvSpPr txBox="1"/>
          <p:nvPr/>
        </p:nvSpPr>
        <p:spPr>
          <a:xfrm rot="719385">
            <a:off x="3607065" y="2201343"/>
            <a:ext cx="147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Parte y evidencia</a:t>
            </a:r>
            <a:endParaRPr lang="es-CL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4BDB91-256F-681B-3C62-D6C8DA8411B8}"/>
              </a:ext>
            </a:extLst>
          </p:cNvPr>
          <p:cNvSpPr txBox="1"/>
          <p:nvPr/>
        </p:nvSpPr>
        <p:spPr>
          <a:xfrm rot="21056807">
            <a:off x="3769110" y="3465983"/>
            <a:ext cx="147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Parte</a:t>
            </a:r>
            <a:endParaRPr lang="es-CL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306343-D571-6D43-751C-B18FF5093775}"/>
              </a:ext>
            </a:extLst>
          </p:cNvPr>
          <p:cNvSpPr txBox="1"/>
          <p:nvPr/>
        </p:nvSpPr>
        <p:spPr>
          <a:xfrm rot="18744432">
            <a:off x="7557229" y="2156045"/>
            <a:ext cx="141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Notificación Parte</a:t>
            </a:r>
            <a:endParaRPr lang="es-CL" sz="1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6466DB7-9BFB-9B4E-3E80-3C5DEBCBA3EF}"/>
              </a:ext>
            </a:extLst>
          </p:cNvPr>
          <p:cNvSpPr txBox="1"/>
          <p:nvPr/>
        </p:nvSpPr>
        <p:spPr>
          <a:xfrm>
            <a:off x="8080857" y="2714124"/>
            <a:ext cx="96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Pagos y registros</a:t>
            </a:r>
            <a:endParaRPr lang="es-CL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58BB967-E784-EB23-92EF-1A9D8E464B26}"/>
              </a:ext>
            </a:extLst>
          </p:cNvPr>
          <p:cNvSpPr txBox="1"/>
          <p:nvPr/>
        </p:nvSpPr>
        <p:spPr>
          <a:xfrm rot="2508699">
            <a:off x="7518049" y="3859214"/>
            <a:ext cx="161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Registros y apelaciones de partes</a:t>
            </a:r>
            <a:endParaRPr lang="es-CL" sz="12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C0C815E-EEFE-9DF6-F309-72F42B437CF3}"/>
              </a:ext>
            </a:extLst>
          </p:cNvPr>
          <p:cNvSpPr/>
          <p:nvPr/>
        </p:nvSpPr>
        <p:spPr>
          <a:xfrm>
            <a:off x="2116834" y="367469"/>
            <a:ext cx="575091" cy="752030"/>
          </a:xfrm>
          <a:prstGeom prst="rect">
            <a:avLst/>
          </a:prstGeom>
          <a:solidFill>
            <a:srgbClr val="2C3B35"/>
          </a:solidFill>
          <a:ln>
            <a:solidFill>
              <a:srgbClr val="2C3B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99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5BA11-122D-39C5-1F22-6DD785F4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14" y="175668"/>
            <a:ext cx="7958331" cy="1077229"/>
          </a:xfrm>
        </p:spPr>
        <p:txBody>
          <a:bodyPr/>
          <a:lstStyle/>
          <a:p>
            <a:pPr algn="ctr"/>
            <a:r>
              <a:rPr lang="es-ES" dirty="0"/>
              <a:t>Modelo de Dominio</a:t>
            </a:r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023F64-C979-6903-68CB-FC420FC2C2D1}"/>
              </a:ext>
            </a:extLst>
          </p:cNvPr>
          <p:cNvSpPr/>
          <p:nvPr/>
        </p:nvSpPr>
        <p:spPr>
          <a:xfrm>
            <a:off x="2025353" y="461473"/>
            <a:ext cx="1333144" cy="922946"/>
          </a:xfrm>
          <a:prstGeom prst="rect">
            <a:avLst/>
          </a:prstGeom>
          <a:solidFill>
            <a:srgbClr val="2C3B35"/>
          </a:solidFill>
          <a:ln>
            <a:solidFill>
              <a:srgbClr val="2C3B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 descr="Gráfico, Diagrama&#10;&#10;Descripción generada automáticamente">
            <a:extLst>
              <a:ext uri="{FF2B5EF4-FFF2-40B4-BE49-F238E27FC236}">
                <a16:creationId xmlns:a16="http://schemas.microsoft.com/office/drawing/2014/main" id="{49EBF87F-9AA4-F321-E385-FA534FEF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21" y="935764"/>
            <a:ext cx="8906958" cy="49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670B5B06-4E2A-B8F3-EDC9-011E75A69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13" r="-1" b="5214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3B019-8D9A-8C94-D803-1DE2D5CA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119672" cy="1077229"/>
          </a:xfrm>
        </p:spPr>
        <p:txBody>
          <a:bodyPr>
            <a:normAutofit/>
          </a:bodyPr>
          <a:lstStyle/>
          <a:p>
            <a:pPr algn="l"/>
            <a:r>
              <a:rPr lang="es-ES" sz="2100"/>
              <a:t>Historia de Usuario 1: Ingreso De Datos</a:t>
            </a:r>
            <a:br>
              <a:rPr lang="es-ES" sz="2100"/>
            </a:br>
            <a:endParaRPr lang="es-CL" sz="21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20902-02B0-04F1-E60E-AFEC605D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119672" cy="3997828"/>
          </a:xfrm>
        </p:spPr>
        <p:txBody>
          <a:bodyPr>
            <a:normAutofit/>
          </a:bodyPr>
          <a:lstStyle/>
          <a:p>
            <a:r>
              <a:rPr lang="es-ES" sz="1700"/>
              <a:t>Descripción: Como fiscalizador, quiero registrar toda la información de una infracción, para poder almacenar toda la evidencia y datos necesarios a procesar</a:t>
            </a:r>
          </a:p>
          <a:p>
            <a:r>
              <a:rPr lang="es-CL" sz="1700"/>
              <a:t>Criterios de aceptación:</a:t>
            </a:r>
            <a:r>
              <a:rPr lang="es-ES" sz="1700"/>
              <a:t> Cuando necesite ingresar una infracción al sistema, ser capaz de ingresar los datos del infractor los cuales incluye sus datos personales y de vehículo y subir las evidencias necesarias (fotos y/o contexto del evento)</a:t>
            </a:r>
            <a:endParaRPr lang="es-CL" sz="1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8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AADFB1-A9D8-4319-BAC8-6B3FD36BF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C5FC5-1BC6-470E-A163-7EE80D22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16889-BCD7-49B5-89BD-4FC1D29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12F873-5B9B-482F-9FB3-6355C4F3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245259-4364-4D53-AC48-3E893885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D35CEE-2962-85EE-78ED-84DD1D6F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5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es-ES" sz="2900"/>
              <a:t>Historia de Usuario 2: Revisión de Solicitudes</a:t>
            </a:r>
            <a:endParaRPr lang="es-CL" sz="2900"/>
          </a:p>
        </p:txBody>
      </p:sp>
      <p:pic>
        <p:nvPicPr>
          <p:cNvPr id="5" name="Picture 4" descr="Marca de exclamación sobre fondo amarillo">
            <a:extLst>
              <a:ext uri="{FF2B5EF4-FFF2-40B4-BE49-F238E27FC236}">
                <a16:creationId xmlns:a16="http://schemas.microsoft.com/office/drawing/2014/main" id="{86063B89-5A34-BF6D-346B-3B211BCE39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68" r="19350"/>
          <a:stretch/>
        </p:blipFill>
        <p:spPr>
          <a:xfrm>
            <a:off x="1005401" y="227"/>
            <a:ext cx="4424045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9C7619-9AF0-4D6F-B2E3-21032A5C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55556-B9E9-E20C-D020-2CCBC1DF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474" y="2052116"/>
            <a:ext cx="4203365" cy="3997828"/>
          </a:xfrm>
        </p:spPr>
        <p:txBody>
          <a:bodyPr>
            <a:normAutofit/>
          </a:bodyPr>
          <a:lstStyle/>
          <a:p>
            <a:r>
              <a:rPr lang="es-ES" sz="1800"/>
              <a:t>Descripción:  como supervisor quiero revisar las infracciones ingresadas recientemente al sistema, para poder filtrar cualquier error o falencia</a:t>
            </a:r>
          </a:p>
          <a:p>
            <a:r>
              <a:rPr lang="es-ES" sz="1800"/>
              <a:t>Criterios de aceptación: Cuando se suba una infracción al sistema, antes de que sea procesada, ser capaz de revisarla en caso de algún error</a:t>
            </a:r>
          </a:p>
          <a:p>
            <a:endParaRPr lang="es-CL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E0AC-23B1-4352-95D2-C71EB6D1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AADFB1-A9D8-4319-BAC8-6B3FD36BF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C5FC5-1BC6-470E-A163-7EE80D22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16889-BCD7-49B5-89BD-4FC1D29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12F873-5B9B-482F-9FB3-6355C4F3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245259-4364-4D53-AC48-3E893885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642DCB-93A6-BF95-00F0-C98D201A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5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Historia de Usuario 3: Registro Histórico</a:t>
            </a:r>
            <a:endParaRPr lang="es-CL" dirty="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4F4CB255-E517-3C22-C8BC-3E26B3D78B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31" r="21608" b="-2"/>
          <a:stretch/>
        </p:blipFill>
        <p:spPr>
          <a:xfrm>
            <a:off x="1005401" y="227"/>
            <a:ext cx="4424045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9C7619-9AF0-4D6F-B2E3-21032A5C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082E9-2421-E1F7-EC3E-247CA061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474" y="2052116"/>
            <a:ext cx="4203365" cy="3997828"/>
          </a:xfrm>
        </p:spPr>
        <p:txBody>
          <a:bodyPr>
            <a:normAutofit/>
          </a:bodyPr>
          <a:lstStyle/>
          <a:p>
            <a:r>
              <a:rPr lang="es-ES" sz="1700"/>
              <a:t>Descripción:  Como miembro del equipo financiero de la municipalidad quiero revisar y calcular los montos a obtener con las multas y el tiempo estimado, para poder calcular y distribuir los fondos obtenidos</a:t>
            </a:r>
          </a:p>
          <a:p>
            <a:r>
              <a:rPr lang="es-CL" sz="1700"/>
              <a:t>Criterios de aceptación: </a:t>
            </a:r>
            <a:r>
              <a:rPr lang="es-ES" sz="1700"/>
              <a:t> Cuando vea el registro de infracciones, ver un gráfico o datos de estimación de ingreso esperado v/s ingreso obtenido en lapsos de tiempo que yo ingrese</a:t>
            </a:r>
            <a:endParaRPr lang="es-CL" sz="1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E0AC-23B1-4352-95D2-C71EB6D1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5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{9A68BA17-8A3A-4DAD-B77C-CF7D07D9EF5C}tf16401375</Template>
  <TotalTime>77</TotalTime>
  <Words>533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gg sans</vt:lpstr>
      <vt:lpstr>inherit</vt:lpstr>
      <vt:lpstr>Arial</vt:lpstr>
      <vt:lpstr>MS Shell Dlg 2</vt:lpstr>
      <vt:lpstr>Wingdings</vt:lpstr>
      <vt:lpstr>Wingdings 3</vt:lpstr>
      <vt:lpstr>Madison</vt:lpstr>
      <vt:lpstr>Proyecto Municipalidad San Benito</vt:lpstr>
      <vt:lpstr>Objetivos y criterios del proyecto </vt:lpstr>
      <vt:lpstr>Actores relevantes</vt:lpstr>
      <vt:lpstr>Requisitos Funcionales y No Funcionales</vt:lpstr>
      <vt:lpstr>Diagrama de Contexto</vt:lpstr>
      <vt:lpstr>Modelo de Dominio</vt:lpstr>
      <vt:lpstr>Historia de Usuario 1: Ingreso De Datos </vt:lpstr>
      <vt:lpstr>Historia de Usuario 2: Revisión de Solicitudes</vt:lpstr>
      <vt:lpstr>Historia de Usuario 3: Registro Histórico</vt:lpstr>
      <vt:lpstr>Proceso Actual</vt:lpstr>
      <vt:lpstr>Riesgos Asociados al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Municipalidad San Benito</dc:title>
  <dc:creator>Nezumi PC</dc:creator>
  <cp:lastModifiedBy>Nezumi PC</cp:lastModifiedBy>
  <cp:revision>2</cp:revision>
  <dcterms:created xsi:type="dcterms:W3CDTF">2023-08-25T01:23:32Z</dcterms:created>
  <dcterms:modified xsi:type="dcterms:W3CDTF">2023-08-25T02:41:28Z</dcterms:modified>
</cp:coreProperties>
</file>