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Inter" panose="020B0604020202020204" charset="0"/>
      <p:regular r:id="rId8"/>
      <p:bold r:id="rId9"/>
    </p:embeddedFont>
    <p:embeddedFont>
      <p:font typeface="Poppins" panose="020B0604020202020204" charset="0"/>
      <p:regular r:id="rId10"/>
      <p:bold r:id="rId11"/>
      <p:italic r:id="rId12"/>
      <p:boldItalic r:id="rId13"/>
    </p:embeddedFont>
    <p:embeddedFont>
      <p:font typeface="League Spartan" panose="020B0604020202020204" charset="0"/>
      <p:regular r:id="rId14"/>
      <p:bold r:id="rId15"/>
    </p:embeddedFont>
    <p:embeddedFont>
      <p:font typeface="Lato Light" panose="020B0604020202020204" charset="0"/>
      <p:regular r:id="rId16"/>
      <p:bold r:id="rId17"/>
      <p:italic r:id="rId18"/>
      <p:boldItalic r:id="rId19"/>
    </p:embeddedFont>
    <p:embeddedFont>
      <p:font typeface="Open Sans Medium" panose="020B0604020202020204" charset="0"/>
      <p:regular r:id="rId20"/>
      <p:bold r:id="rId21"/>
      <p:italic r:id="rId22"/>
      <p:boldItalic r:id="rId23"/>
    </p:embeddedFont>
    <p:embeddedFont>
      <p:font typeface="League Spartan Medium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SLIDES_API17979414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SLIDES_API17979414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SLIDES_API179794147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SLIDES_API179794147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SLIDES_API179794147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SLIDES_API179794147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SLIDES_API179794147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SLIDES_API179794147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SLIDES_API179794147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SLIDES_API1797941473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Introduction_Slide_1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l="7871" r="4470"/>
          <a:stretch/>
        </p:blipFill>
        <p:spPr>
          <a:xfrm rot="5399995">
            <a:off x="5161977" y="1270987"/>
            <a:ext cx="5149824" cy="260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1">
  <p:cSld name="Default Slide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subTitle" idx="1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2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3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4097288" y="1312051"/>
            <a:ext cx="2066887" cy="2072038"/>
          </a:xfrm>
          <a:custGeom>
            <a:avLst/>
            <a:gdLst/>
            <a:ahLst/>
            <a:cxnLst/>
            <a:rect l="l" t="t" r="r" b="b"/>
            <a:pathLst>
              <a:path w="958" h="1016" extrusionOk="0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979825" y="1320666"/>
            <a:ext cx="2197264" cy="1922987"/>
          </a:xfrm>
          <a:custGeom>
            <a:avLst/>
            <a:gdLst/>
            <a:ahLst/>
            <a:cxnLst/>
            <a:rect l="l" t="t" r="r" b="b"/>
            <a:pathLst>
              <a:path w="1018" h="943" extrusionOk="0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3522899" y="2126219"/>
            <a:ext cx="2201823" cy="2066006"/>
          </a:xfrm>
          <a:custGeom>
            <a:avLst/>
            <a:gdLst/>
            <a:ahLst/>
            <a:cxnLst/>
            <a:rect l="l" t="t" r="r" b="b"/>
            <a:pathLst>
              <a:path w="1020" h="1013" extrusionOk="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2">
  <p:cSld name="CUSTOM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3734770" y="1278900"/>
            <a:ext cx="1658390" cy="1638576"/>
          </a:xfrm>
          <a:custGeom>
            <a:avLst/>
            <a:gdLst/>
            <a:ahLst/>
            <a:cxnLst/>
            <a:rect l="l" t="t" r="r" b="b"/>
            <a:pathLst>
              <a:path w="21429" h="20851" extrusionOk="0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1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/>
          <p:nvPr/>
        </p:nvSpPr>
        <p:spPr>
          <a:xfrm>
            <a:off x="2902137" y="2119803"/>
            <a:ext cx="1623325" cy="1665656"/>
          </a:xfrm>
          <a:custGeom>
            <a:avLst/>
            <a:gdLst/>
            <a:ahLst/>
            <a:cxnLst/>
            <a:rect l="l" t="t" r="r" b="b"/>
            <a:pathLst>
              <a:path w="21501" h="20867" extrusionOk="0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4601972" y="2120103"/>
            <a:ext cx="1639864" cy="1665623"/>
          </a:xfrm>
          <a:custGeom>
            <a:avLst/>
            <a:gdLst/>
            <a:ahLst/>
            <a:cxnLst/>
            <a:rect l="l" t="t" r="r" b="b"/>
            <a:pathLst>
              <a:path w="21467" h="21208" extrusionOk="0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3733047" y="2990677"/>
            <a:ext cx="1662404" cy="1639761"/>
          </a:xfrm>
          <a:custGeom>
            <a:avLst/>
            <a:gdLst/>
            <a:ahLst/>
            <a:cxnLst/>
            <a:rect l="l" t="t" r="r" b="b"/>
            <a:pathLst>
              <a:path w="21501" h="21446" extrusionOk="0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3736306" y="1917864"/>
            <a:ext cx="423758" cy="316332"/>
          </a:xfrm>
          <a:custGeom>
            <a:avLst/>
            <a:gdLst/>
            <a:ahLst/>
            <a:cxnLst/>
            <a:rect l="l" t="t" r="r" b="b"/>
            <a:pathLst>
              <a:path w="21579" h="21600" extrusionOk="0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532785" y="3357930"/>
            <a:ext cx="325512" cy="426509"/>
          </a:xfrm>
          <a:custGeom>
            <a:avLst/>
            <a:gdLst/>
            <a:ahLst/>
            <a:cxnLst/>
            <a:rect l="l" t="t" r="r" b="b"/>
            <a:pathLst>
              <a:path w="21600" h="21579" extrusionOk="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4965248" y="3654331"/>
            <a:ext cx="427165" cy="337446"/>
          </a:xfrm>
          <a:custGeom>
            <a:avLst/>
            <a:gdLst/>
            <a:ahLst/>
            <a:cxnLst/>
            <a:rect l="l" t="t" r="r" b="b"/>
            <a:pathLst>
              <a:path w="21574" h="21600" extrusionOk="0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263221" y="2119823"/>
            <a:ext cx="332640" cy="436981"/>
          </a:xfrm>
          <a:custGeom>
            <a:avLst/>
            <a:gdLst/>
            <a:ahLst/>
            <a:cxnLst/>
            <a:rect l="l" t="t" r="r" b="b"/>
            <a:pathLst>
              <a:path w="21600" h="21566" extrusionOk="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2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3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3">
  <p:cSld name="CUSTOM_3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subTitle" idx="1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subTitle" idx="2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3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4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5_1">
  <p:cSld name="CUSTOM_2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subTitle" idx="1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2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3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grpSp>
        <p:nvGrpSpPr>
          <p:cNvPr id="185" name="Google Shape;185;p28"/>
          <p:cNvGrpSpPr/>
          <p:nvPr/>
        </p:nvGrpSpPr>
        <p:grpSpPr>
          <a:xfrm>
            <a:off x="3095387" y="1241947"/>
            <a:ext cx="2953226" cy="2951755"/>
            <a:chOff x="3102288" y="1429998"/>
            <a:chExt cx="2953226" cy="2951755"/>
          </a:xfrm>
        </p:grpSpPr>
        <p:sp>
          <p:nvSpPr>
            <p:cNvPr id="186" name="Google Shape;186;p28"/>
            <p:cNvSpPr/>
            <p:nvPr/>
          </p:nvSpPr>
          <p:spPr>
            <a:xfrm>
              <a:off x="4016728" y="1429998"/>
              <a:ext cx="1634040" cy="1193736"/>
            </a:xfrm>
            <a:custGeom>
              <a:avLst/>
              <a:gdLst/>
              <a:ahLst/>
              <a:cxnLst/>
              <a:rect l="l" t="t" r="r" b="b"/>
              <a:pathLst>
                <a:path w="21600" h="21010" extrusionOk="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102288" y="1570339"/>
              <a:ext cx="1038072" cy="1787832"/>
            </a:xfrm>
            <a:custGeom>
              <a:avLst/>
              <a:gdLst/>
              <a:ahLst/>
              <a:cxnLst/>
              <a:rect l="l" t="t" r="r" b="b"/>
              <a:pathLst>
                <a:path w="21156" h="21600" extrusionOk="0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3115511" y="3097809"/>
              <a:ext cx="1752732" cy="1245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311781" y="2799840"/>
              <a:ext cx="1526364" cy="1581913"/>
            </a:xfrm>
            <a:custGeom>
              <a:avLst/>
              <a:gdLst/>
              <a:ahLst/>
              <a:cxnLst/>
              <a:rect l="l" t="t" r="r" b="b"/>
              <a:pathLst>
                <a:path w="21600" h="21243" extrusionOk="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676823" y="1946286"/>
              <a:ext cx="1378690" cy="1668222"/>
            </a:xfrm>
            <a:custGeom>
              <a:avLst/>
              <a:gdLst/>
              <a:ahLst/>
              <a:cxnLst/>
              <a:rect l="l" t="t" r="r" b="b"/>
              <a:pathLst>
                <a:path w="21337" h="21600" extrusionOk="0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04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5" name="Google Shape;195;p28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05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196" name="Google Shape;196;p28"/>
          <p:cNvSpPr txBox="1">
            <a:spLocks noGrp="1"/>
          </p:cNvSpPr>
          <p:nvPr>
            <p:ph type="subTitle" idx="5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">
  <p:cSld name="TITLE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_no_image">
  <p:cSld name="TITLE_1_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7450" y="2488875"/>
            <a:ext cx="2666551" cy="26546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2">
  <p:cSld name="TITLE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7" name="Google Shape;77;p17"/>
          <p:cNvSpPr>
            <a:spLocks noGrp="1"/>
          </p:cNvSpPr>
          <p:nvPr>
            <p:ph type="pic" idx="2"/>
          </p:nvPr>
        </p:nvSpPr>
        <p:spPr>
          <a:xfrm>
            <a:off x="642700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8" name="Google Shape;78;p17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name="adj1" fmla="val 10804369"/>
              <a:gd name="adj2" fmla="val 16200000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C2C2C"/>
              </a:solidFill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name="adj" fmla="val 50000"/>
            </a:avLst>
          </a:prstGeom>
          <a:solidFill>
            <a:srgbClr val="F47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2_1">
  <p:cSld name="TITLE_1_1_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9" name="Google Shape;89;p18"/>
          <p:cNvSpPr>
            <a:spLocks noGrp="1"/>
          </p:cNvSpPr>
          <p:nvPr>
            <p:ph type="pic" idx="3"/>
          </p:nvPr>
        </p:nvSpPr>
        <p:spPr>
          <a:xfrm>
            <a:off x="642700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name="adj1" fmla="val 10804369"/>
              <a:gd name="adj2" fmla="val 16200000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C2C2C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2">
  <p:cSld name="TITLE_1_1_2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1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2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3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>
            <a:spLocks noGrp="1"/>
          </p:cNvSpPr>
          <p:nvPr>
            <p:ph type="pic" idx="4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2_2">
  <p:cSld name="TITLE_1_1_2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2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>
            <a:spLocks noGrp="1"/>
          </p:cNvSpPr>
          <p:nvPr>
            <p:ph type="pic" idx="3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3">
  <p:cSld name="TITLE_1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2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r="49205" b="13464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3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"/>
              <a:buChar char="●"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7679700" cy="8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SmartFlow: Monitoramento de Consumo de Água para Informação e Eficiência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1"/>
          </p:nvPr>
        </p:nvSpPr>
        <p:spPr>
          <a:xfrm>
            <a:off x="632175" y="2162600"/>
            <a:ext cx="4876500" cy="22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300" dirty="0">
                <a:latin typeface="Arial"/>
                <a:ea typeface="Arial"/>
                <a:cs typeface="Arial"/>
                <a:sym typeface="Arial"/>
              </a:rPr>
              <a:t>Saiba como o aplicativo </a:t>
            </a:r>
            <a:r>
              <a:rPr lang="pt-BR" sz="2300" dirty="0" err="1">
                <a:latin typeface="Arial"/>
                <a:ea typeface="Arial"/>
                <a:cs typeface="Arial"/>
                <a:sym typeface="Arial"/>
              </a:rPr>
              <a:t>SmartFlow</a:t>
            </a:r>
            <a:r>
              <a:rPr lang="pt-BR" sz="2300" dirty="0">
                <a:latin typeface="Arial"/>
                <a:ea typeface="Arial"/>
                <a:cs typeface="Arial"/>
                <a:sym typeface="Arial"/>
              </a:rPr>
              <a:t> ajuda os clientes da Sanepar a entenderem suas contas de água e monitorarem seu consumo de forma mais eficiente.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375" y="2808175"/>
            <a:ext cx="2686125" cy="1789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title"/>
          </p:nvPr>
        </p:nvSpPr>
        <p:spPr>
          <a:xfrm>
            <a:off x="632175" y="716000"/>
            <a:ext cx="50460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</a:t>
            </a:r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subTitle" idx="1"/>
          </p:nvPr>
        </p:nvSpPr>
        <p:spPr>
          <a:xfrm>
            <a:off x="642700" y="1329800"/>
            <a:ext cx="5046000" cy="35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A falta de compreensão das contas de água foi identificada como a principal razão para a alta demanda de visitas aos escritórios da Sanepar.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Muitos clientes não estão cientes de que fornecer leituras atuais do medidor é necessário para uma análise precisa.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Essa lacuna de informação resultou em caos no local de atendimento, causando inconvenientes para outros clientes.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Frequentemente, os clientes precisavam retornar para casa para obter a leitura correta antes de voltarem ao escritório.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100" y="818275"/>
            <a:ext cx="2400300" cy="36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subTitle" idx="4294967295"/>
          </p:nvPr>
        </p:nvSpPr>
        <p:spPr>
          <a:xfrm>
            <a:off x="6688138" y="825500"/>
            <a:ext cx="2455862" cy="2102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 dirty="0">
                <a:latin typeface="Arial"/>
                <a:ea typeface="Arial"/>
                <a:cs typeface="Arial"/>
                <a:sym typeface="Arial"/>
              </a:rPr>
              <a:t>Essa ferramenta intuitiva facilita o monitoramento do consumo de água e a compreensão da fatura mensal.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2"/>
          <p:cNvSpPr txBox="1">
            <a:spLocks noGrp="1"/>
          </p:cNvSpPr>
          <p:nvPr>
            <p:ph type="subTitle" idx="4294967295"/>
          </p:nvPr>
        </p:nvSpPr>
        <p:spPr>
          <a:xfrm>
            <a:off x="6688138" y="2928257"/>
            <a:ext cx="2455862" cy="1886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 dirty="0">
                <a:latin typeface="Arial"/>
                <a:ea typeface="Arial"/>
                <a:cs typeface="Arial"/>
                <a:sym typeface="Arial"/>
              </a:rPr>
              <a:t>Os usuários podem inserir as leituras anteriores e atuais do medidor, e o sistema calcula automaticamente os metros cúbicos utilizados</a:t>
            </a: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>
            <a:spLocks noGrp="1"/>
          </p:cNvSpPr>
          <p:nvPr>
            <p:ph type="subTitle" idx="4294967295"/>
          </p:nvPr>
        </p:nvSpPr>
        <p:spPr>
          <a:xfrm>
            <a:off x="-1" y="401637"/>
            <a:ext cx="2455861" cy="2711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 dirty="0">
                <a:latin typeface="+mn-lt"/>
              </a:rPr>
              <a:t>Desenvolvimento do aplicativo móvel SmartFlow para simplificar e otimizar o processo de monitoramento do consumo, atendendo às ODS 6: Água Potável e Saneamento e ODS 11:Cidades e Comunidades Sustentáveis.</a:t>
            </a:r>
            <a:endParaRPr sz="1400" dirty="0">
              <a:latin typeface="+mn-lt"/>
            </a:endParaRPr>
          </a:p>
        </p:txBody>
      </p:sp>
      <p:sp>
        <p:nvSpPr>
          <p:cNvPr id="227" name="Google Shape;227;p32"/>
          <p:cNvSpPr txBox="1">
            <a:spLocks noGrp="1"/>
          </p:cNvSpPr>
          <p:nvPr>
            <p:ph type="subTitle" idx="4294967295"/>
          </p:nvPr>
        </p:nvSpPr>
        <p:spPr>
          <a:xfrm>
            <a:off x="-1" y="3005591"/>
            <a:ext cx="2362530" cy="1736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 dirty="0">
                <a:latin typeface="Arial"/>
                <a:ea typeface="Arial"/>
                <a:cs typeface="Arial"/>
                <a:sym typeface="Arial"/>
              </a:rPr>
              <a:t>A desinformação e a necessidade de visitas aos escritórios da Sanepar são reduzidas, além de agilizar o atendimento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4294967295"/>
          </p:nvPr>
        </p:nvSpPr>
        <p:spPr>
          <a:xfrm>
            <a:off x="0" y="401638"/>
            <a:ext cx="9144000" cy="423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Solução</a:t>
            </a:r>
            <a:endParaRPr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3036556-BA0D-45FB-8599-7EFAFDF7F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735" y="893481"/>
            <a:ext cx="2362530" cy="40296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632175" y="876725"/>
            <a:ext cx="50460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Benefícios</a:t>
            </a:r>
            <a:endParaRPr/>
          </a:p>
        </p:txBody>
      </p:sp>
      <p:sp>
        <p:nvSpPr>
          <p:cNvPr id="234" name="Google Shape;234;p33"/>
          <p:cNvSpPr txBox="1">
            <a:spLocks noGrp="1"/>
          </p:cNvSpPr>
          <p:nvPr>
            <p:ph type="subTitle" idx="1"/>
          </p:nvPr>
        </p:nvSpPr>
        <p:spPr>
          <a:xfrm>
            <a:off x="642700" y="1285625"/>
            <a:ext cx="5035500" cy="35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Aumenta a conscientização dos clientes sobre o consumo de água, incentivando práticas mais sustentáveis e eficientes.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Melhora a experiência do cliente ao evitar inconvenientes e reduzir a necessidade de viagens desnecessárias para obter informações adicionais sobre o consumo.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Aprimora a eficiência do serviço e se alinha às necessidades e expectativas do consumidor.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Beneficia tanto os clientes da Sanepar quanto a própria empresa.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Potencial de economia de custos com a redução de visitas aos escritórios.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200" y="1482100"/>
            <a:ext cx="3161000" cy="19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 idx="4294967295"/>
          </p:nvPr>
        </p:nvSpPr>
        <p:spPr>
          <a:xfrm>
            <a:off x="2436812" y="155575"/>
            <a:ext cx="4270375" cy="476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Conclusão</a:t>
            </a:r>
            <a:endParaRPr dirty="0"/>
          </a:p>
        </p:txBody>
      </p:sp>
      <p:sp>
        <p:nvSpPr>
          <p:cNvPr id="241" name="Google Shape;241;p34"/>
          <p:cNvSpPr txBox="1">
            <a:spLocks noGrp="1"/>
          </p:cNvSpPr>
          <p:nvPr>
            <p:ph type="subTitle" idx="4294967295"/>
          </p:nvPr>
        </p:nvSpPr>
        <p:spPr>
          <a:xfrm>
            <a:off x="5416550" y="631825"/>
            <a:ext cx="3727450" cy="935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 dirty="0">
                <a:latin typeface="Arial"/>
                <a:ea typeface="Arial"/>
                <a:cs typeface="Arial"/>
                <a:sym typeface="Arial"/>
              </a:rPr>
              <a:t>Essa solução ajuda a reduzir a carga nos escritórios da Sanepar e aprimorar a experiência geral do cliente.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4"/>
          <p:cNvSpPr txBox="1">
            <a:spLocks noGrp="1"/>
          </p:cNvSpPr>
          <p:nvPr>
            <p:ph type="subTitle" idx="4294967295"/>
          </p:nvPr>
        </p:nvSpPr>
        <p:spPr>
          <a:xfrm>
            <a:off x="5416550" y="1566864"/>
            <a:ext cx="3727450" cy="1132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 dirty="0"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pt-BR" sz="1500" dirty="0" err="1">
                <a:latin typeface="Arial"/>
                <a:ea typeface="Arial"/>
                <a:cs typeface="Arial"/>
                <a:sym typeface="Arial"/>
              </a:rPr>
              <a:t>SmartFlow</a:t>
            </a:r>
            <a:r>
              <a:rPr lang="pt-BR" sz="1500" dirty="0">
                <a:latin typeface="Arial"/>
                <a:ea typeface="Arial"/>
                <a:cs typeface="Arial"/>
                <a:sym typeface="Arial"/>
              </a:rPr>
              <a:t> é uma contribuição valiosa para os clientes da Sanepar monitorarem seu consumo de água e compreenderem suas contas.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4"/>
          <p:cNvSpPr txBox="1">
            <a:spLocks noGrp="1"/>
          </p:cNvSpPr>
          <p:nvPr>
            <p:ph type="subTitle" idx="4294967295"/>
          </p:nvPr>
        </p:nvSpPr>
        <p:spPr>
          <a:xfrm>
            <a:off x="5416550" y="3832453"/>
            <a:ext cx="2881313" cy="1184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 dirty="0">
                <a:latin typeface="Arial"/>
                <a:ea typeface="Arial"/>
                <a:cs typeface="Arial"/>
                <a:sym typeface="Arial"/>
              </a:rPr>
              <a:t>Os usuários podem gerenciar suas contas e o uso de água em tempo real com o mínimo esforço.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4"/>
          <p:cNvSpPr txBox="1">
            <a:spLocks noGrp="1"/>
          </p:cNvSpPr>
          <p:nvPr>
            <p:ph type="subTitle" idx="4294967295"/>
          </p:nvPr>
        </p:nvSpPr>
        <p:spPr>
          <a:xfrm>
            <a:off x="5416550" y="2699659"/>
            <a:ext cx="3727450" cy="1132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 dirty="0">
                <a:latin typeface="Arial"/>
                <a:ea typeface="Arial"/>
                <a:cs typeface="Arial"/>
                <a:sym typeface="Arial"/>
              </a:rPr>
              <a:t>A implementação do aplicativo </a:t>
            </a:r>
            <a:r>
              <a:rPr lang="pt-BR" sz="1500" dirty="0" err="1">
                <a:latin typeface="Arial"/>
                <a:ea typeface="Arial"/>
                <a:cs typeface="Arial"/>
                <a:sym typeface="Arial"/>
              </a:rPr>
              <a:t>SmartFlow</a:t>
            </a:r>
            <a:r>
              <a:rPr lang="pt-BR" sz="1500" dirty="0">
                <a:latin typeface="Arial"/>
                <a:ea typeface="Arial"/>
                <a:cs typeface="Arial"/>
                <a:sym typeface="Arial"/>
              </a:rPr>
              <a:t> é um passo em direção a um sistema de consumo de água sustentável e eficiente.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F47F00-8883-470A-A698-8289A9A48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180" y="751115"/>
            <a:ext cx="2353003" cy="420050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95EAA8C-0F15-4847-B61E-4D069A079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99" y="741589"/>
            <a:ext cx="2314898" cy="42005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rn Monochrome - v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371</Words>
  <Application>Microsoft Office PowerPoint</Application>
  <PresentationFormat>Apresentação na tela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Inter</vt:lpstr>
      <vt:lpstr>Poppins</vt:lpstr>
      <vt:lpstr>League Spartan</vt:lpstr>
      <vt:lpstr>Lato Light</vt:lpstr>
      <vt:lpstr>Open Sans Medium</vt:lpstr>
      <vt:lpstr>League Spartan Medium</vt:lpstr>
      <vt:lpstr>Arial</vt:lpstr>
      <vt:lpstr>Modern Monochrome - v1</vt:lpstr>
      <vt:lpstr>SmartFlow: Monitoramento de Consumo de Água para Informação e Eficiência</vt:lpstr>
      <vt:lpstr>Contexto</vt:lpstr>
      <vt:lpstr>Solução</vt:lpstr>
      <vt:lpstr>Benefícios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SmartFlow: Monitoramento de Consumo de Água para Informação e Eficiência</dc:title>
  <dc:creator>Danielle Kadanus</dc:creator>
  <cp:lastModifiedBy>fellipedelcaro@hotmail.com</cp:lastModifiedBy>
  <cp:revision>10</cp:revision>
  <dcterms:modified xsi:type="dcterms:W3CDTF">2023-12-04T06:42:19Z</dcterms:modified>
</cp:coreProperties>
</file>