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varScale="1">
        <p:scale>
          <a:sx n="67" d="100"/>
          <a:sy n="67" d="100"/>
        </p:scale>
        <p:origin x="-864"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pPr/>
              <a:t>12/11/2024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12/11/2024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12/11/2024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12/11/2024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12/11/2024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12/11/2024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72C1C6F-99A4-E021-A118-9CFD6FDBDCE9}"/>
              </a:ext>
            </a:extLst>
          </p:cNvPr>
          <p:cNvSpPr>
            <a:spLocks noGrp="1"/>
          </p:cNvSpPr>
          <p:nvPr>
            <p:ph idx="1"/>
          </p:nvPr>
        </p:nvSpPr>
        <p:spPr>
          <a:xfrm>
            <a:off x="1143000" y="1816868"/>
            <a:ext cx="9905999" cy="4111984"/>
          </a:xfrm>
        </p:spPr>
        <p:txBody>
          <a:bodyPr>
            <a:normAutofit fontScale="77500" lnSpcReduction="20000"/>
          </a:bodyPr>
          <a:lstStyle/>
          <a:p>
            <a:pPr>
              <a:buFont typeface="Arial" panose="020B0604020202020204" pitchFamily="34" charset="0"/>
              <a:buChar char="•"/>
            </a:pPr>
            <a:r>
              <a:rPr lang="en-US" sz="3400" dirty="0">
                <a:latin typeface="Times New Roman" panose="02020603050405020304" pitchFamily="18" charset="0"/>
                <a:cs typeface="Times New Roman" panose="02020603050405020304" pitchFamily="18" charset="0"/>
              </a:rPr>
              <a:t>Team Name: </a:t>
            </a:r>
            <a:r>
              <a:rPr lang="en-US" sz="3400" dirty="0" err="1" smtClean="0">
                <a:latin typeface="Times New Roman" panose="02020603050405020304" pitchFamily="18" charset="0"/>
                <a:cs typeface="Times New Roman" panose="02020603050405020304" pitchFamily="18" charset="0"/>
              </a:rPr>
              <a:t>Zoav</a:t>
            </a:r>
            <a:endParaRPr lang="en-US" sz="3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3400" dirty="0">
                <a:latin typeface="Times New Roman" panose="02020603050405020304" pitchFamily="18" charset="0"/>
                <a:cs typeface="Times New Roman" panose="02020603050405020304" pitchFamily="18" charset="0"/>
              </a:rPr>
              <a:t>Members:</a:t>
            </a:r>
            <a:r>
              <a:rPr lang="en-IN" sz="3400" dirty="0">
                <a:latin typeface="Times New Roman" panose="02020603050405020304" pitchFamily="18" charset="0"/>
                <a:cs typeface="Times New Roman" panose="02020603050405020304" pitchFamily="18" charset="0"/>
              </a:rPr>
              <a:t> </a:t>
            </a:r>
            <a:r>
              <a:rPr lang="en-IN" sz="3400" dirty="0" err="1" smtClean="0">
                <a:latin typeface="Times New Roman" panose="02020603050405020304" pitchFamily="18" charset="0"/>
                <a:cs typeface="Times New Roman" panose="02020603050405020304" pitchFamily="18" charset="0"/>
              </a:rPr>
              <a:t>K.S.Meganathan</a:t>
            </a:r>
            <a:r>
              <a:rPr lang="en-IN" sz="3400" dirty="0" smtClean="0">
                <a:latin typeface="Times New Roman" panose="02020603050405020304" pitchFamily="18" charset="0"/>
                <a:cs typeface="Times New Roman" panose="02020603050405020304" pitchFamily="18" charset="0"/>
              </a:rPr>
              <a:t> </a:t>
            </a:r>
            <a:r>
              <a:rPr lang="en-IN" sz="3400" dirty="0" err="1" smtClean="0">
                <a:latin typeface="Times New Roman" panose="02020603050405020304" pitchFamily="18" charset="0"/>
                <a:cs typeface="Times New Roman" panose="02020603050405020304" pitchFamily="18" charset="0"/>
              </a:rPr>
              <a:t>M.Giritharan</a:t>
            </a:r>
            <a:r>
              <a:rPr lang="en-IN" sz="3400" dirty="0" smtClean="0">
                <a:latin typeface="Times New Roman" panose="02020603050405020304" pitchFamily="18" charset="0"/>
                <a:cs typeface="Times New Roman" panose="02020603050405020304" pitchFamily="18" charset="0"/>
              </a:rPr>
              <a:t> </a:t>
            </a:r>
            <a:endParaRPr lang="en-IN" sz="3400" dirty="0">
              <a:latin typeface="Times New Roman" panose="02020603050405020304" pitchFamily="18" charset="0"/>
              <a:cs typeface="Times New Roman" panose="02020603050405020304" pitchFamily="18" charset="0"/>
            </a:endParaRPr>
          </a:p>
          <a:p>
            <a:pPr marL="0" indent="0">
              <a:buNone/>
            </a:pPr>
            <a:r>
              <a:rPr lang="en-US" sz="3400" b="1" dirty="0">
                <a:latin typeface="Times New Roman" panose="02020603050405020304" pitchFamily="18" charset="0"/>
                <a:cs typeface="Times New Roman" panose="02020603050405020304" pitchFamily="18" charset="0"/>
              </a:rPr>
              <a:t>Business Cases:</a:t>
            </a:r>
            <a:endParaRPr lang="en-US" sz="3400" dirty="0">
              <a:latin typeface="Times New Roman" panose="02020603050405020304" pitchFamily="18" charset="0"/>
              <a:cs typeface="Times New Roman" panose="02020603050405020304" pitchFamily="18" charset="0"/>
            </a:endParaRPr>
          </a:p>
          <a:p>
            <a:r>
              <a:rPr lang="en-US" sz="3200" dirty="0" smtClean="0"/>
              <a:t>The project addresses the challenge of personalized and effective education delivery, aiming to bridge gaps in traditional teaching methods and empower learners through AI-powered insights and recommendations. By combining machine learning algorithms with an intuitive user interface, we strive to create an engaging platform that enhances learning experiences and outcomes.</a:t>
            </a:r>
          </a:p>
          <a:p>
            <a:pPr>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CF7D6E4D-063A-C733-A7D0-8E6EE46F3852}"/>
              </a:ext>
            </a:extLst>
          </p:cNvPr>
          <p:cNvSpPr txBox="1"/>
          <p:nvPr/>
        </p:nvSpPr>
        <p:spPr>
          <a:xfrm>
            <a:off x="1474839" y="540774"/>
            <a:ext cx="8750709" cy="861774"/>
          </a:xfrm>
          <a:prstGeom prst="rect">
            <a:avLst/>
          </a:prstGeom>
          <a:noFill/>
        </p:spPr>
        <p:txBody>
          <a:bodyPr wrap="square" rtlCol="0">
            <a:spAutoFit/>
          </a:bodyPr>
          <a:lstStyle/>
          <a:p>
            <a:pPr algn="ctr"/>
            <a:r>
              <a:rPr lang="en-US" sz="3200" dirty="0" smtClean="0"/>
              <a:t>AI-Powered </a:t>
            </a:r>
            <a:r>
              <a:rPr lang="en-US" sz="3200" dirty="0" smtClean="0"/>
              <a:t>Tutoring Platform – SHK24006</a:t>
            </a:r>
            <a:endParaRPr lang="en-US" sz="3200" dirty="0" smtClean="0">
              <a:latin typeface="Times New Roman" panose="02020603050405020304" pitchFamily="18" charset="0"/>
              <a:cs typeface="Times New Roman" panose="02020603050405020304" pitchFamily="18" charset="0"/>
            </a:endParaRPr>
          </a:p>
          <a:p>
            <a:pPr algn="ctr"/>
            <a:endParaRPr lang="en-IN" dirty="0"/>
          </a:p>
        </p:txBody>
      </p:sp>
    </p:spTree>
    <p:extLst>
      <p:ext uri="{BB962C8B-B14F-4D97-AF65-F5344CB8AC3E}">
        <p14:creationId xmlns:p14="http://schemas.microsoft.com/office/powerpoint/2010/main" xmlns="" val="3090517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A117398-93CA-98A3-F27D-73A0E5C269AF}"/>
              </a:ext>
            </a:extLst>
          </p:cNvPr>
          <p:cNvSpPr>
            <a:spLocks noGrp="1"/>
          </p:cNvSpPr>
          <p:nvPr>
            <p:ph idx="1"/>
          </p:nvPr>
        </p:nvSpPr>
        <p:spPr>
          <a:xfrm>
            <a:off x="1043089" y="884902"/>
            <a:ext cx="9905999" cy="4837471"/>
          </a:xfrm>
        </p:spPr>
        <p:txBody>
          <a:bodyPr>
            <a:normAutofit fontScale="85000" lnSpcReduction="20000"/>
          </a:bodyPr>
          <a:lstStyle/>
          <a:p>
            <a:pPr marL="0" indent="0">
              <a:buNone/>
            </a:pPr>
            <a:r>
              <a:rPr lang="en-US" sz="2800" b="1" dirty="0">
                <a:latin typeface="Times New Roman" panose="02020603050405020304" pitchFamily="18" charset="0"/>
                <a:cs typeface="Times New Roman" panose="02020603050405020304" pitchFamily="18" charset="0"/>
              </a:rPr>
              <a:t>Background and </a:t>
            </a:r>
            <a:r>
              <a:rPr lang="en-US" sz="2800" b="1" dirty="0" smtClean="0">
                <a:latin typeface="Times New Roman" panose="02020603050405020304" pitchFamily="18" charset="0"/>
                <a:cs typeface="Times New Roman" panose="02020603050405020304" pitchFamily="18" charset="0"/>
              </a:rPr>
              <a:t>Significance: </a:t>
            </a:r>
          </a:p>
          <a:p>
            <a:pPr marL="0" indent="0">
              <a:buNone/>
            </a:pPr>
            <a:r>
              <a:rPr lang="en-US" sz="2800" dirty="0" smtClean="0"/>
              <a:t>Education </a:t>
            </a:r>
            <a:r>
              <a:rPr lang="en-US" sz="2800" dirty="0" smtClean="0"/>
              <a:t>systems often face the challenge of addressing the unique needs and paces of individual learners. Traditional methods often lack the flexibility to adapt to each student’s strengths and weaknesses, leading to either overburdening or disengagement. As digital learning grows, there is a need for intelligent systems that provide tailored learning paths, improving efficiency and engagement for students.</a:t>
            </a:r>
            <a:endParaRPr lang="en-US" sz="2800" dirty="0">
              <a:latin typeface="Times New Roman" panose="02020603050405020304" pitchFamily="18" charset="0"/>
              <a:cs typeface="Times New Roman" panose="02020603050405020304" pitchFamily="18" charset="0"/>
            </a:endParaRPr>
          </a:p>
          <a:p>
            <a:pPr marL="0" indent="0">
              <a:buNone/>
            </a:pPr>
            <a:r>
              <a:rPr lang="en-US" sz="2800" b="1" dirty="0" smtClean="0">
                <a:latin typeface="Times New Roman" panose="02020603050405020304" pitchFamily="18" charset="0"/>
                <a:cs typeface="Times New Roman" panose="02020603050405020304" pitchFamily="18" charset="0"/>
              </a:rPr>
              <a:t>Target </a:t>
            </a:r>
            <a:r>
              <a:rPr lang="en-US" sz="2800" b="1" dirty="0">
                <a:latin typeface="Times New Roman" panose="02020603050405020304" pitchFamily="18" charset="0"/>
                <a:cs typeface="Times New Roman" panose="02020603050405020304" pitchFamily="18" charset="0"/>
              </a:rPr>
              <a:t>Audience/Market Impact:</a:t>
            </a:r>
            <a:endParaRPr lang="en-US" sz="2800" dirty="0">
              <a:latin typeface="Times New Roman" panose="02020603050405020304" pitchFamily="18" charset="0"/>
              <a:cs typeface="Times New Roman" panose="02020603050405020304" pitchFamily="18" charset="0"/>
            </a:endParaRPr>
          </a:p>
          <a:p>
            <a:r>
              <a:rPr lang="en-US" dirty="0" smtClean="0"/>
              <a:t>The solution primarily targets students, educators, and institutions involved in online learning or supplementary education. It benefits learners by offering personalized study plans and real-time feedback, while educators gain insights into student performance for better guidance and interventions.</a:t>
            </a:r>
            <a:endParaRPr lang="en-IN" dirty="0"/>
          </a:p>
        </p:txBody>
      </p:sp>
    </p:spTree>
    <p:extLst>
      <p:ext uri="{BB962C8B-B14F-4D97-AF65-F5344CB8AC3E}">
        <p14:creationId xmlns:p14="http://schemas.microsoft.com/office/powerpoint/2010/main" xmlns="" val="1854518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BF5B9D6-6D08-578F-C23C-DEE18F9D9C01}"/>
              </a:ext>
            </a:extLst>
          </p:cNvPr>
          <p:cNvSpPr>
            <a:spLocks noGrp="1"/>
          </p:cNvSpPr>
          <p:nvPr>
            <p:ph idx="1"/>
          </p:nvPr>
        </p:nvSpPr>
        <p:spPr>
          <a:xfrm>
            <a:off x="1141412" y="786581"/>
            <a:ext cx="9905999" cy="5633884"/>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Overview of the Solution Concept:</a:t>
            </a:r>
            <a:endParaRPr lang="en-US" sz="2800" dirty="0">
              <a:latin typeface="Times New Roman" panose="02020603050405020304" pitchFamily="18" charset="0"/>
              <a:cs typeface="Times New Roman" panose="02020603050405020304" pitchFamily="18" charset="0"/>
            </a:endParaRPr>
          </a:p>
          <a:p>
            <a:r>
              <a:rPr lang="en-US" dirty="0" smtClean="0"/>
              <a:t>The platform integrates AI-based recommendation systems with a user-friendly web application. Using student performance data, machine learning models create adaptive learning paths, while the front-end provides a seamless and interactive user </a:t>
            </a:r>
            <a:r>
              <a:rPr lang="en-US" dirty="0" err="1" smtClean="0"/>
              <a:t>experience.</a:t>
            </a:r>
            <a:r>
              <a:rPr lang="en-US" sz="2800" b="1" dirty="0" err="1" smtClean="0">
                <a:latin typeface="Times New Roman" panose="02020603050405020304" pitchFamily="18" charset="0"/>
                <a:cs typeface="Times New Roman" panose="02020603050405020304" pitchFamily="18" charset="0"/>
              </a:rPr>
              <a:t>How</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It Addresses the Problem Effectively:</a:t>
            </a:r>
            <a:endParaRPr lang="en-US" sz="2800" dirty="0">
              <a:latin typeface="Times New Roman" panose="02020603050405020304" pitchFamily="18" charset="0"/>
              <a:cs typeface="Times New Roman" panose="02020603050405020304" pitchFamily="18" charset="0"/>
            </a:endParaRPr>
          </a:p>
          <a:p>
            <a:r>
              <a:rPr lang="en-US" dirty="0" smtClean="0"/>
              <a:t>By leveraging AI for personalized recommendations, the platform ensures that students receive resources and exercises tailored to their learning needs. The interactive interface fosters engagement, while adaptive algorithms help students achieve mastery more effectively.</a:t>
            </a:r>
            <a:endParaRPr lang="en-IN" dirty="0"/>
          </a:p>
        </p:txBody>
      </p:sp>
    </p:spTree>
    <p:extLst>
      <p:ext uri="{BB962C8B-B14F-4D97-AF65-F5344CB8AC3E}">
        <p14:creationId xmlns:p14="http://schemas.microsoft.com/office/powerpoint/2010/main" xmlns="" val="1251321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F30C866-0C1B-C58B-F473-E3DA17554C31}"/>
              </a:ext>
            </a:extLst>
          </p:cNvPr>
          <p:cNvSpPr>
            <a:spLocks noGrp="1"/>
          </p:cNvSpPr>
          <p:nvPr>
            <p:ph idx="1"/>
          </p:nvPr>
        </p:nvSpPr>
        <p:spPr>
          <a:xfrm>
            <a:off x="1141412" y="619432"/>
            <a:ext cx="9905999" cy="5742039"/>
          </a:xfrm>
        </p:spPr>
        <p:txBody>
          <a:bodyPr>
            <a:normAutofit fontScale="92500"/>
          </a:bodyPr>
          <a:lstStyle/>
          <a:p>
            <a:pPr marL="0" indent="0">
              <a:buNone/>
            </a:pPr>
            <a:r>
              <a:rPr lang="en-US" sz="3300" b="1" dirty="0">
                <a:latin typeface="Times New Roman" panose="02020603050405020304" pitchFamily="18" charset="0"/>
                <a:cs typeface="Times New Roman" panose="02020603050405020304" pitchFamily="18" charset="0"/>
              </a:rPr>
              <a:t>Key Features and Functionalities:</a:t>
            </a:r>
            <a:endParaRPr lang="en-US" sz="3300" dirty="0">
              <a:latin typeface="Times New Roman" panose="02020603050405020304" pitchFamily="18" charset="0"/>
              <a:cs typeface="Times New Roman" panose="02020603050405020304" pitchFamily="18" charset="0"/>
            </a:endParaRPr>
          </a:p>
          <a:p>
            <a:r>
              <a:rPr lang="en-US" b="1" dirty="0" smtClean="0"/>
              <a:t>Adaptive Learning Algorithms:</a:t>
            </a:r>
            <a:r>
              <a:rPr lang="en-US" dirty="0" smtClean="0"/>
              <a:t> Employs machine learning models to analyze user performance and generate tailored recommendations for resources and exercises</a:t>
            </a:r>
            <a:r>
              <a:rPr lang="en-US" dirty="0" smtClean="0"/>
              <a:t>.</a:t>
            </a:r>
          </a:p>
          <a:p>
            <a:r>
              <a:rPr lang="en-US" b="1" dirty="0" smtClean="0"/>
              <a:t>Interactive </a:t>
            </a:r>
            <a:r>
              <a:rPr lang="en-US" b="1" dirty="0" smtClean="0"/>
              <a:t>Interface:</a:t>
            </a:r>
            <a:r>
              <a:rPr lang="en-US" dirty="0" smtClean="0"/>
              <a:t> Presents clear visualizations of progress, personalized suggestions, and dynamic assessments for enhanced learning experiences</a:t>
            </a:r>
            <a:r>
              <a:rPr lang="en-US" dirty="0" smtClean="0"/>
              <a:t>.</a:t>
            </a:r>
          </a:p>
          <a:p>
            <a:r>
              <a:rPr lang="en-US" b="1" dirty="0" smtClean="0"/>
              <a:t>Progress </a:t>
            </a:r>
            <a:r>
              <a:rPr lang="en-US" b="1" dirty="0" smtClean="0"/>
              <a:t>Tracking:</a:t>
            </a:r>
            <a:r>
              <a:rPr lang="en-US" dirty="0" smtClean="0"/>
              <a:t> Monitors and stores user performance data, providing insights into strengths, weaknesses, and areas of improvement</a:t>
            </a:r>
            <a:r>
              <a:rPr lang="en-US" dirty="0" smtClean="0"/>
              <a:t>.</a:t>
            </a:r>
          </a:p>
          <a:p>
            <a:r>
              <a:rPr lang="en-US" b="1" dirty="0" smtClean="0"/>
              <a:t>Real-time </a:t>
            </a:r>
            <a:r>
              <a:rPr lang="en-US" b="1" dirty="0" smtClean="0"/>
              <a:t>Feedback:</a:t>
            </a:r>
            <a:r>
              <a:rPr lang="en-US" dirty="0" smtClean="0"/>
              <a:t> Provides instant suggestions and corrective measures during learning sessions to enhance understanding</a:t>
            </a:r>
            <a:r>
              <a:rPr lang="en-US" dirty="0" smtClean="0"/>
              <a:t>.</a:t>
            </a:r>
          </a:p>
          <a:p>
            <a:r>
              <a:rPr lang="en-US" b="1" dirty="0" smtClean="0"/>
              <a:t>Knowledge </a:t>
            </a:r>
            <a:r>
              <a:rPr lang="en-US" b="1" dirty="0" smtClean="0"/>
              <a:t>Graph Integration:</a:t>
            </a:r>
            <a:r>
              <a:rPr lang="en-US" dirty="0" smtClean="0"/>
              <a:t> Utilizes data structures such as trees to represent knowledge areas, ensuring efficient organization and navigation of topics.</a:t>
            </a:r>
            <a:endParaRPr lang="en-IN" dirty="0"/>
          </a:p>
        </p:txBody>
      </p:sp>
    </p:spTree>
    <p:extLst>
      <p:ext uri="{BB962C8B-B14F-4D97-AF65-F5344CB8AC3E}">
        <p14:creationId xmlns:p14="http://schemas.microsoft.com/office/powerpoint/2010/main" xmlns="" val="3033529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1A99655-8725-716D-6000-847FAC3B7C85}"/>
              </a:ext>
            </a:extLst>
          </p:cNvPr>
          <p:cNvSpPr>
            <a:spLocks noGrp="1"/>
          </p:cNvSpPr>
          <p:nvPr>
            <p:ph idx="1"/>
          </p:nvPr>
        </p:nvSpPr>
        <p:spPr>
          <a:xfrm>
            <a:off x="1141412" y="530942"/>
            <a:ext cx="9905999" cy="5712542"/>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Technical Approach and Design</a:t>
            </a:r>
          </a:p>
          <a:p>
            <a:r>
              <a:rPr lang="en-US" sz="2000" b="1" dirty="0" smtClean="0"/>
              <a:t>Backend</a:t>
            </a:r>
            <a:r>
              <a:rPr lang="en-US" sz="2000" b="1" dirty="0" smtClean="0"/>
              <a:t>:</a:t>
            </a:r>
          </a:p>
          <a:p>
            <a:r>
              <a:rPr lang="en-US" sz="2000" dirty="0" smtClean="0"/>
              <a:t> </a:t>
            </a:r>
            <a:r>
              <a:rPr lang="en-US" sz="2000" dirty="0" smtClean="0"/>
              <a:t>Machine learning models designed for personalized recommendations and performance analysis. Data storage systems to manage user data securely</a:t>
            </a:r>
            <a:r>
              <a:rPr lang="en-US" sz="2000" dirty="0" smtClean="0"/>
              <a:t>.</a:t>
            </a:r>
          </a:p>
          <a:p>
            <a:r>
              <a:rPr lang="en-US" sz="2000" b="1" dirty="0" smtClean="0"/>
              <a:t>Frontend</a:t>
            </a:r>
            <a:r>
              <a:rPr lang="en-US" sz="2000" b="1" dirty="0" smtClean="0"/>
              <a:t>:</a:t>
            </a:r>
            <a:r>
              <a:rPr lang="en-US" sz="2000" dirty="0" smtClean="0"/>
              <a:t> </a:t>
            </a:r>
            <a:endParaRPr lang="en-US" sz="2000" dirty="0" smtClean="0"/>
          </a:p>
          <a:p>
            <a:r>
              <a:rPr lang="en-US" sz="2000" dirty="0" smtClean="0"/>
              <a:t>Interactive </a:t>
            </a:r>
            <a:r>
              <a:rPr lang="en-US" sz="2000" dirty="0" smtClean="0"/>
              <a:t>web application using frameworks like React or Angular. Real-time feedback mechanisms supported by APIs for smooth communication with the backend</a:t>
            </a:r>
            <a:r>
              <a:rPr lang="en-US" sz="2000" dirty="0" smtClean="0"/>
              <a:t>.</a:t>
            </a:r>
          </a:p>
          <a:p>
            <a:r>
              <a:rPr lang="en-US" sz="2000" b="1" dirty="0" smtClean="0"/>
              <a:t>Data </a:t>
            </a:r>
            <a:r>
              <a:rPr lang="en-US" sz="2000" b="1" dirty="0" smtClean="0"/>
              <a:t>Structures and Algorithms</a:t>
            </a:r>
            <a:r>
              <a:rPr lang="en-US" sz="2000" b="1" dirty="0" smtClean="0"/>
              <a:t>:</a:t>
            </a:r>
          </a:p>
          <a:p>
            <a:r>
              <a:rPr lang="en-US" sz="2000" dirty="0" smtClean="0"/>
              <a:t> </a:t>
            </a:r>
            <a:r>
              <a:rPr lang="en-US" sz="2000" dirty="0" smtClean="0"/>
              <a:t>Recommendation systems leveraging collaborative filtering and decision trees for personalized resource allocation.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92878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CB78F8E-3593-CD8D-D915-EB3C8FFAE727}"/>
              </a:ext>
            </a:extLst>
          </p:cNvPr>
          <p:cNvSpPr>
            <a:spLocks noGrp="1"/>
          </p:cNvSpPr>
          <p:nvPr>
            <p:ph idx="1"/>
          </p:nvPr>
        </p:nvSpPr>
        <p:spPr>
          <a:xfrm>
            <a:off x="1141412" y="688258"/>
            <a:ext cx="9905999" cy="5466736"/>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Innovative Technology/Method:</a:t>
            </a:r>
            <a:endParaRPr lang="en-US" dirty="0">
              <a:latin typeface="Times New Roman" panose="02020603050405020304" pitchFamily="18" charset="0"/>
              <a:cs typeface="Times New Roman" panose="02020603050405020304" pitchFamily="18" charset="0"/>
            </a:endParaRPr>
          </a:p>
          <a:p>
            <a:r>
              <a:rPr lang="en-US" dirty="0" smtClean="0"/>
              <a:t>The integration of adaptive learning algorithms with an interactive interface ensures data-driven personalization and engagement. Knowledge graph-based learning paths enhance topic organization and understanding.</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UI/UX Design (Wireframe/Sketch):</a:t>
            </a:r>
            <a:endParaRPr lang="en-US" dirty="0">
              <a:latin typeface="Times New Roman" panose="02020603050405020304" pitchFamily="18" charset="0"/>
              <a:cs typeface="Times New Roman" panose="02020603050405020304" pitchFamily="18" charset="0"/>
            </a:endParaRPr>
          </a:p>
          <a:p>
            <a:r>
              <a:rPr lang="en-US" dirty="0" smtClean="0"/>
              <a:t>The design emphasizes simplicity and engagement, featuring progress dashboards, interactive exercises, and clear navigation. Real-time feedback windows guide students through their learning journey.</a:t>
            </a:r>
            <a:endParaRPr lang="en-IN" dirty="0"/>
          </a:p>
        </p:txBody>
      </p:sp>
    </p:spTree>
    <p:extLst>
      <p:ext uri="{BB962C8B-B14F-4D97-AF65-F5344CB8AC3E}">
        <p14:creationId xmlns:p14="http://schemas.microsoft.com/office/powerpoint/2010/main" xmlns="" val="2632780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390C49A-0628-7D52-D141-469472F3D5BC}"/>
              </a:ext>
            </a:extLst>
          </p:cNvPr>
          <p:cNvSpPr>
            <a:spLocks noGrp="1"/>
          </p:cNvSpPr>
          <p:nvPr>
            <p:ph idx="1"/>
          </p:nvPr>
        </p:nvSpPr>
        <p:spPr>
          <a:xfrm>
            <a:off x="1141412" y="707923"/>
            <a:ext cx="9905999" cy="5407742"/>
          </a:xfrm>
        </p:spPr>
        <p:txBody>
          <a:bodyPr>
            <a:normAutofit fontScale="85000" lnSpcReduction="20000"/>
          </a:bodyPr>
          <a:lstStyle/>
          <a:p>
            <a:r>
              <a:rPr lang="en-US" b="1" dirty="0" smtClean="0"/>
              <a:t>Short-term Goals:</a:t>
            </a:r>
            <a:endParaRPr lang="en-US" dirty="0" smtClean="0"/>
          </a:p>
          <a:p>
            <a:r>
              <a:rPr lang="en-US" dirty="0" smtClean="0"/>
              <a:t>Develop and train machine learning models for adaptive learning.</a:t>
            </a:r>
          </a:p>
          <a:p>
            <a:r>
              <a:rPr lang="en-US" dirty="0" smtClean="0"/>
              <a:t>Build the interactive front-end interface with initial visualizations and progress tracking.</a:t>
            </a:r>
          </a:p>
          <a:p>
            <a:r>
              <a:rPr lang="en-US" dirty="0" smtClean="0"/>
              <a:t>Integrate the platform with secure data storage systems for tracking user performance.</a:t>
            </a:r>
          </a:p>
          <a:p>
            <a:r>
              <a:rPr lang="en-US" b="1" dirty="0" smtClean="0"/>
              <a:t>Long-term Goals:</a:t>
            </a:r>
            <a:endParaRPr lang="en-US" dirty="0" smtClean="0"/>
          </a:p>
          <a:p>
            <a:r>
              <a:rPr lang="en-US" dirty="0" smtClean="0"/>
              <a:t>Expand subject coverage to include various disciplines.</a:t>
            </a:r>
          </a:p>
          <a:p>
            <a:r>
              <a:rPr lang="en-US" dirty="0" smtClean="0"/>
              <a:t>Enhance AI models with larger datasets to improve recommendation accuracy.</a:t>
            </a:r>
          </a:p>
          <a:p>
            <a:r>
              <a:rPr lang="en-US" dirty="0" smtClean="0"/>
              <a:t>Integrate collaborative learning features for group activities and discussions.</a:t>
            </a:r>
          </a:p>
          <a:p>
            <a:r>
              <a:rPr lang="en-US" b="1" dirty="0" smtClean="0"/>
              <a:t>Expected Impact and Benefit:</a:t>
            </a:r>
            <a:endParaRPr lang="en-US" dirty="0" smtClean="0"/>
          </a:p>
          <a:p>
            <a:r>
              <a:rPr lang="en-US" b="1" dirty="0" smtClean="0"/>
              <a:t>Short-term Impact:</a:t>
            </a:r>
            <a:r>
              <a:rPr lang="en-US" dirty="0" smtClean="0"/>
              <a:t> Improved engagement and faster mastery of topics, with real-time feedback enhancing the learning process.</a:t>
            </a:r>
          </a:p>
          <a:p>
            <a:r>
              <a:rPr lang="en-US" b="1" dirty="0" smtClean="0"/>
              <a:t>Long-term Impact:</a:t>
            </a:r>
            <a:r>
              <a:rPr lang="en-US" dirty="0" smtClean="0"/>
              <a:t> Increased accessibility to personalized education, empowering students to learn at their own pace and improving overall learning outcomes.</a:t>
            </a:r>
            <a:endParaRPr lang="en-US" dirty="0"/>
          </a:p>
        </p:txBody>
      </p:sp>
    </p:spTree>
    <p:extLst>
      <p:ext uri="{BB962C8B-B14F-4D97-AF65-F5344CB8AC3E}">
        <p14:creationId xmlns:p14="http://schemas.microsoft.com/office/powerpoint/2010/main" xmlns="" val="41279586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40</TotalTime>
  <Words>627</Words>
  <Application>Microsoft Office PowerPoint</Application>
  <PresentationFormat>Custom</PresentationFormat>
  <Paragraphs>40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Circuit</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BOOPATHI S</dc:creator>
  <cp:lastModifiedBy>Anna University Exam</cp:lastModifiedBy>
  <cp:revision>2</cp:revision>
  <dcterms:created xsi:type="dcterms:W3CDTF">2024-12-09T08:28:11Z</dcterms:created>
  <dcterms:modified xsi:type="dcterms:W3CDTF">2024-12-11T06:30:19Z</dcterms:modified>
</cp:coreProperties>
</file>