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305" r:id="rId3"/>
    <p:sldId id="259" r:id="rId4"/>
    <p:sldId id="264" r:id="rId5"/>
    <p:sldId id="306" r:id="rId6"/>
    <p:sldId id="307" r:id="rId7"/>
    <p:sldId id="330" r:id="rId8"/>
    <p:sldId id="309" r:id="rId9"/>
    <p:sldId id="310" r:id="rId10"/>
    <p:sldId id="331" r:id="rId11"/>
    <p:sldId id="332" r:id="rId12"/>
    <p:sldId id="33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5" r:id="rId22"/>
    <p:sldId id="326" r:id="rId23"/>
    <p:sldId id="327" r:id="rId24"/>
    <p:sldId id="328" r:id="rId25"/>
    <p:sldId id="329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9787"/>
            <a:ext cx="75390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887" y="1999075"/>
            <a:ext cx="3925570" cy="272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4" y="1374138"/>
            <a:ext cx="7884325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10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Statistika</a:t>
            </a:r>
            <a:r>
              <a:rPr lang="en-US" sz="4200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z="4200" spc="10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dan</a:t>
            </a:r>
            <a:r>
              <a:rPr lang="en-US" sz="4200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z="4200" spc="10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Probabilitas</a:t>
            </a:r>
            <a:r>
              <a:rPr lang="en-US" sz="4200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/>
            </a:r>
            <a:br>
              <a:rPr lang="en-US" sz="4200" spc="105" dirty="0" smtClean="0">
                <a:solidFill>
                  <a:srgbClr val="1A1A1A"/>
                </a:solidFill>
                <a:latin typeface="Trebuchet MS"/>
                <a:cs typeface="Trebuchet MS"/>
              </a:rPr>
            </a:br>
            <a:r>
              <a:rPr lang="en-US" sz="3200" b="0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>KMIE12001TI: 2(2-0)</a:t>
            </a:r>
            <a:r>
              <a:rPr lang="en-US" sz="4200" b="0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/>
            </a:r>
            <a:br>
              <a:rPr lang="en-US" sz="4200" b="0" spc="105" dirty="0" smtClean="0">
                <a:solidFill>
                  <a:srgbClr val="1A1A1A"/>
                </a:solidFill>
                <a:latin typeface="Trebuchet MS"/>
                <a:cs typeface="Trebuchet MS"/>
              </a:rPr>
            </a:br>
            <a:r>
              <a:rPr lang="en-US" sz="3200" spc="105" dirty="0" err="1" smtClean="0"/>
              <a:t>Teori</a:t>
            </a:r>
            <a:r>
              <a:rPr lang="en-US" sz="3200" spc="105" dirty="0" smtClean="0"/>
              <a:t> </a:t>
            </a:r>
            <a:r>
              <a:rPr lang="en-US" sz="3200" spc="105" dirty="0" err="1" smtClean="0"/>
              <a:t>Probabilitas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86" y="136525"/>
            <a:ext cx="1394552" cy="12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8"/>
          <p:cNvSpPr txBox="1"/>
          <p:nvPr/>
        </p:nvSpPr>
        <p:spPr>
          <a:xfrm>
            <a:off x="7137400" y="4629150"/>
            <a:ext cx="1752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600" spc="15" dirty="0" smtClean="0">
                <a:solidFill>
                  <a:srgbClr val="595959"/>
                </a:solidFill>
                <a:latin typeface="Tahoma"/>
                <a:cs typeface="Tahoma"/>
              </a:rPr>
              <a:t>07 Mei 2024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391" y="3269666"/>
            <a:ext cx="287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Muyassar</a:t>
            </a:r>
            <a:r>
              <a:rPr lang="en-US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pc="10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Allam</a:t>
            </a:r>
            <a:r>
              <a:rPr lang="en-US" spc="105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pc="10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Suyuthi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/>
              <a:t>Frekuensi</a:t>
            </a:r>
            <a:r>
              <a:rPr lang="en-US" spc="65" dirty="0"/>
              <a:t> </a:t>
            </a:r>
            <a:r>
              <a:rPr lang="en-US" spc="65" dirty="0" err="1"/>
              <a:t>harapan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3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P(A)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nilai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Jika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dilakukan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f kali,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frekuensi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harapan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terjadinya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: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 algn="ctr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smtClean="0">
                <a:solidFill>
                  <a:srgbClr val="595959"/>
                </a:solidFill>
                <a:latin typeface="Tahoma"/>
                <a:cs typeface="Tahoma"/>
              </a:rPr>
              <a:t>FH = P(A)*f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FH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Frekuensi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harapan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P(A)	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Nilai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f	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dilakukan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frekuensi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53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5979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Contoh</a:t>
            </a:r>
            <a:r>
              <a:rPr lang="en-US" spc="65" dirty="0"/>
              <a:t> </a:t>
            </a:r>
            <a:r>
              <a:rPr lang="en-US" spc="65" dirty="0" err="1" smtClean="0"/>
              <a:t>Kasus</a:t>
            </a:r>
            <a:r>
              <a:rPr lang="en-US" spc="65" dirty="0" smtClean="0"/>
              <a:t> </a:t>
            </a:r>
            <a:r>
              <a:rPr lang="en-US" spc="65" dirty="0" err="1" smtClean="0"/>
              <a:t>Frekuensi</a:t>
            </a:r>
            <a:r>
              <a:rPr lang="en-US" spc="65" dirty="0" smtClean="0"/>
              <a:t> </a:t>
            </a:r>
            <a:r>
              <a:rPr lang="en-US" spc="65" dirty="0" err="1"/>
              <a:t>harapan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0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kali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harapan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muncul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kurang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3,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jika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dilemparkan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60  kali?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Jawab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S = {1,2,3,4,5,6}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→ n(S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 = 6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A 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muncul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kurang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3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= {1,2} → n(A) = 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943" y="3638364"/>
            <a:ext cx="2332636" cy="5089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1" y="3638364"/>
            <a:ext cx="2023765" cy="6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53697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/>
              <a:t>Definisi</a:t>
            </a:r>
            <a:r>
              <a:rPr lang="en-US" spc="65" dirty="0"/>
              <a:t> </a:t>
            </a:r>
            <a:r>
              <a:rPr lang="en-US" spc="65" dirty="0" err="1"/>
              <a:t>dan</a:t>
            </a:r>
            <a:r>
              <a:rPr lang="en-US" spc="65" dirty="0"/>
              <a:t> </a:t>
            </a:r>
            <a:r>
              <a:rPr lang="en-US" spc="65" dirty="0" err="1"/>
              <a:t>Notasi</a:t>
            </a:r>
            <a:r>
              <a:rPr lang="en-US" spc="65" dirty="0"/>
              <a:t> </a:t>
            </a:r>
            <a:r>
              <a:rPr lang="en-US" spc="65" dirty="0" err="1"/>
              <a:t>Faktorial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071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Perkalian	</a:t>
            </a:r>
            <a:r>
              <a:rPr lang="nn-NO" sz="1600" spc="30" dirty="0" smtClean="0">
                <a:solidFill>
                  <a:srgbClr val="595959"/>
                </a:solidFill>
                <a:latin typeface="Tahoma"/>
                <a:cs typeface="Tahoma"/>
              </a:rPr>
              <a:t>n buah</a:t>
            </a: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nn-NO" sz="1600" spc="30" dirty="0" smtClean="0">
                <a:solidFill>
                  <a:srgbClr val="595959"/>
                </a:solidFill>
                <a:latin typeface="Tahoma"/>
                <a:cs typeface="Tahoma"/>
              </a:rPr>
              <a:t>bilangan</a:t>
            </a: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nn-NO" sz="1600" spc="30" dirty="0" smtClean="0">
                <a:solidFill>
                  <a:srgbClr val="595959"/>
                </a:solidFill>
                <a:latin typeface="Tahoma"/>
                <a:cs typeface="Tahoma"/>
              </a:rPr>
              <a:t>asli</a:t>
            </a: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nn-NO" sz="1600" spc="30" dirty="0" smtClean="0">
                <a:solidFill>
                  <a:srgbClr val="595959"/>
                </a:solidFill>
                <a:latin typeface="Tahoma"/>
                <a:cs typeface="Tahoma"/>
              </a:rPr>
              <a:t>pertama</a:t>
            </a: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	dinyatakan </a:t>
            </a:r>
            <a:r>
              <a:rPr lang="nn-NO" sz="1600" spc="30" dirty="0" smtClean="0">
                <a:solidFill>
                  <a:srgbClr val="595959"/>
                </a:solidFill>
                <a:latin typeface="Tahoma"/>
                <a:cs typeface="Tahoma"/>
              </a:rPr>
              <a:t>dengan </a:t>
            </a: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n! Untuk </a:t>
            </a:r>
            <a:r>
              <a:rPr lang="nn-NO" sz="1600" spc="30" dirty="0" smtClean="0">
                <a:solidFill>
                  <a:srgbClr val="595959"/>
                </a:solidFill>
                <a:latin typeface="Tahoma"/>
                <a:cs typeface="Tahoma"/>
              </a:rPr>
              <a:t>tiap n </a:t>
            </a: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bilangan asli, didefinisikan: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nn-NO" sz="5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 algn="ctr">
              <a:lnSpc>
                <a:spcPct val="114999"/>
              </a:lnSpc>
              <a:spcBef>
                <a:spcPts val="100"/>
              </a:spcBef>
            </a:pPr>
            <a:r>
              <a:rPr lang="nn-NO" sz="1600" b="1" spc="30" dirty="0" smtClean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lang="nn-NO" sz="1600" b="1" spc="30" dirty="0">
                <a:solidFill>
                  <a:srgbClr val="595959"/>
                </a:solidFill>
                <a:latin typeface="Tahoma"/>
                <a:cs typeface="Tahoma"/>
              </a:rPr>
              <a:t>! = n x (n-1) x (n-2) x . . . x 3 x 2 x 1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nn-NO" sz="9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Contoh :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5! = 5 x 4 x 3 x 2 x 1 = 120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nn-NO" sz="1600" spc="30" dirty="0">
                <a:solidFill>
                  <a:srgbClr val="595959"/>
                </a:solidFill>
                <a:latin typeface="Tahoma"/>
                <a:cs typeface="Tahoma"/>
              </a:rPr>
              <a:t>8! = 8 x 7 x 6 x 5 x 4 x 3 x 2 x 1 = 40.320</a:t>
            </a:r>
          </a:p>
        </p:txBody>
      </p:sp>
    </p:spTree>
    <p:extLst>
      <p:ext uri="{BB962C8B-B14F-4D97-AF65-F5344CB8AC3E}">
        <p14:creationId xmlns:p14="http://schemas.microsoft.com/office/powerpoint/2010/main" val="192967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Permutasi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3204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Penyusunan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kembali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kumpulan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objek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dalam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semula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memperhatikan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permutasi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memperhatikan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n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tersedia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dinyakan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nPk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atau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P(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n,k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).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Rumus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hanya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digunakan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kalau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setiap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n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itu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Jadi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tidak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boleh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digunakan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berulang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dalam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1" y="2876550"/>
            <a:ext cx="3200400" cy="6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Contoh</a:t>
            </a:r>
            <a:r>
              <a:rPr lang="en-US" spc="65" dirty="0" smtClean="0"/>
              <a:t> </a:t>
            </a:r>
            <a:r>
              <a:rPr lang="en-US" spc="65" dirty="0" err="1" smtClean="0"/>
              <a:t>Permutasi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428750"/>
            <a:ext cx="7492365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5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calon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pengurus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kelas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dipilih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seorang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seorang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sekretaris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seorang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bendahara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Berapakah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pengurus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dibentuk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permutasi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3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5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tersedia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Jawab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: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028950"/>
            <a:ext cx="472439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Latihan</a:t>
            </a:r>
            <a:r>
              <a:rPr lang="en-US" spc="65" dirty="0" smtClean="0"/>
              <a:t> </a:t>
            </a:r>
            <a:r>
              <a:rPr lang="en-US" spc="65" dirty="0" err="1" smtClean="0"/>
              <a:t>Soal</a:t>
            </a:r>
            <a:r>
              <a:rPr lang="en-US" spc="65" dirty="0"/>
              <a:t> </a:t>
            </a:r>
            <a:r>
              <a:rPr lang="en-US" spc="65" dirty="0" err="1"/>
              <a:t>Permutasi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86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kelompok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belajar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beranggotakan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empat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orang (A, B, C, D)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wakil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kelompok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Ada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alternatif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wakil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dipilih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7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7122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/>
              <a:t>Permutasi</a:t>
            </a:r>
            <a:r>
              <a:rPr lang="en-US" spc="65" dirty="0"/>
              <a:t> </a:t>
            </a:r>
            <a:r>
              <a:rPr lang="en-US" spc="65" dirty="0" err="1"/>
              <a:t>dengan</a:t>
            </a:r>
            <a:r>
              <a:rPr lang="en-US" spc="65" dirty="0"/>
              <a:t> </a:t>
            </a:r>
            <a:r>
              <a:rPr lang="en-US" spc="65" dirty="0" err="1"/>
              <a:t>Beberapa</a:t>
            </a:r>
            <a:r>
              <a:rPr lang="en-US" spc="65" dirty="0"/>
              <a:t> </a:t>
            </a:r>
            <a:r>
              <a:rPr lang="en-US" spc="65" dirty="0" err="1"/>
              <a:t>Anggota</a:t>
            </a:r>
            <a:r>
              <a:rPr lang="en-US" spc="65" dirty="0"/>
              <a:t> </a:t>
            </a:r>
            <a:r>
              <a:rPr lang="en-US" spc="65" dirty="0" smtClean="0"/>
              <a:t>yang </a:t>
            </a:r>
            <a:r>
              <a:rPr lang="en-US" spc="65" dirty="0" err="1"/>
              <a:t>sama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84053" y="1352550"/>
            <a:ext cx="7492365" cy="2071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huruf-huruf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a, a, a, . . . , a, b, c, d, e, e, . . ., e.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p 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huruf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	</a:t>
            </a: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q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huruf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e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terjadi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:</a:t>
            </a:r>
          </a:p>
        </p:txBody>
      </p:sp>
      <p:sp>
        <p:nvSpPr>
          <p:cNvPr id="4" name="object 4"/>
          <p:cNvSpPr/>
          <p:nvPr/>
        </p:nvSpPr>
        <p:spPr>
          <a:xfrm>
            <a:off x="790752" y="1973770"/>
            <a:ext cx="1419048" cy="211505"/>
          </a:xfrm>
          <a:custGeom>
            <a:avLst/>
            <a:gdLst/>
            <a:ahLst/>
            <a:cxnLst/>
            <a:rect l="l" t="t" r="r" b="b"/>
            <a:pathLst>
              <a:path w="2057400" h="342900">
                <a:moveTo>
                  <a:pt x="2057400" y="0"/>
                </a:moveTo>
                <a:lnTo>
                  <a:pt x="2055149" y="66758"/>
                </a:lnTo>
                <a:lnTo>
                  <a:pt x="2049018" y="121253"/>
                </a:lnTo>
                <a:lnTo>
                  <a:pt x="2039933" y="157984"/>
                </a:lnTo>
                <a:lnTo>
                  <a:pt x="2028825" y="171450"/>
                </a:lnTo>
                <a:lnTo>
                  <a:pt x="1057275" y="171450"/>
                </a:lnTo>
                <a:lnTo>
                  <a:pt x="1046166" y="184915"/>
                </a:lnTo>
                <a:lnTo>
                  <a:pt x="1037082" y="221646"/>
                </a:lnTo>
                <a:lnTo>
                  <a:pt x="1030950" y="276141"/>
                </a:lnTo>
                <a:lnTo>
                  <a:pt x="1028700" y="342900"/>
                </a:lnTo>
                <a:lnTo>
                  <a:pt x="1026449" y="276141"/>
                </a:lnTo>
                <a:lnTo>
                  <a:pt x="1020318" y="221646"/>
                </a:lnTo>
                <a:lnTo>
                  <a:pt x="1011233" y="184915"/>
                </a:lnTo>
                <a:lnTo>
                  <a:pt x="1000125" y="171450"/>
                </a:lnTo>
                <a:lnTo>
                  <a:pt x="28575" y="171450"/>
                </a:lnTo>
                <a:lnTo>
                  <a:pt x="17450" y="157984"/>
                </a:lnTo>
                <a:lnTo>
                  <a:pt x="8367" y="121253"/>
                </a:lnTo>
                <a:lnTo>
                  <a:pt x="2244" y="66758"/>
                </a:lnTo>
                <a:lnTo>
                  <a:pt x="0" y="0"/>
                </a:lnTo>
              </a:path>
            </a:pathLst>
          </a:custGeom>
          <a:ln w="9999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9901" y="1961346"/>
            <a:ext cx="1104900" cy="223929"/>
          </a:xfrm>
          <a:custGeom>
            <a:avLst/>
            <a:gdLst/>
            <a:ahLst/>
            <a:cxnLst/>
            <a:rect l="l" t="t" r="r" b="b"/>
            <a:pathLst>
              <a:path w="1600200" h="342900">
                <a:moveTo>
                  <a:pt x="1600200" y="0"/>
                </a:moveTo>
                <a:lnTo>
                  <a:pt x="1597949" y="66758"/>
                </a:lnTo>
                <a:lnTo>
                  <a:pt x="1591817" y="121253"/>
                </a:lnTo>
                <a:lnTo>
                  <a:pt x="1582733" y="157984"/>
                </a:lnTo>
                <a:lnTo>
                  <a:pt x="1571625" y="171450"/>
                </a:lnTo>
                <a:lnTo>
                  <a:pt x="828675" y="171450"/>
                </a:lnTo>
                <a:lnTo>
                  <a:pt x="817566" y="184915"/>
                </a:lnTo>
                <a:lnTo>
                  <a:pt x="808482" y="221646"/>
                </a:lnTo>
                <a:lnTo>
                  <a:pt x="802350" y="276141"/>
                </a:lnTo>
                <a:lnTo>
                  <a:pt x="800100" y="342900"/>
                </a:lnTo>
                <a:lnTo>
                  <a:pt x="797849" y="276141"/>
                </a:lnTo>
                <a:lnTo>
                  <a:pt x="791717" y="221646"/>
                </a:lnTo>
                <a:lnTo>
                  <a:pt x="782633" y="184915"/>
                </a:lnTo>
                <a:lnTo>
                  <a:pt x="771525" y="171450"/>
                </a:lnTo>
                <a:lnTo>
                  <a:pt x="28575" y="171450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9999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1" y="3569387"/>
            <a:ext cx="3276599" cy="5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8189125" cy="325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000" spc="65" dirty="0" err="1" smtClean="0"/>
              <a:t>Contoh</a:t>
            </a:r>
            <a:r>
              <a:rPr lang="en-US" sz="2000" spc="65" dirty="0"/>
              <a:t> </a:t>
            </a:r>
            <a:r>
              <a:rPr lang="en-US" sz="2000" spc="65" dirty="0" err="1" smtClean="0"/>
              <a:t>Soal</a:t>
            </a:r>
            <a:r>
              <a:rPr lang="en-US" sz="2000" spc="65" dirty="0" smtClean="0"/>
              <a:t> </a:t>
            </a:r>
            <a:r>
              <a:rPr lang="en-US" sz="2000" spc="65" dirty="0" err="1" smtClean="0"/>
              <a:t>Permutasi</a:t>
            </a:r>
            <a:r>
              <a:rPr lang="en-US" sz="2000" spc="65" dirty="0" smtClean="0"/>
              <a:t> </a:t>
            </a:r>
            <a:r>
              <a:rPr lang="en-US" sz="2000" spc="65" dirty="0" err="1"/>
              <a:t>dengan</a:t>
            </a:r>
            <a:r>
              <a:rPr lang="en-US" sz="2000" spc="65" dirty="0"/>
              <a:t> </a:t>
            </a:r>
            <a:r>
              <a:rPr lang="en-US" sz="2000" spc="65" dirty="0" err="1"/>
              <a:t>Beberapa</a:t>
            </a:r>
            <a:r>
              <a:rPr lang="en-US" sz="2000" spc="65" dirty="0"/>
              <a:t> </a:t>
            </a:r>
            <a:r>
              <a:rPr lang="en-US" sz="2000" spc="65" dirty="0" err="1"/>
              <a:t>Anggota</a:t>
            </a:r>
            <a:r>
              <a:rPr lang="en-US" sz="2000" spc="65" dirty="0"/>
              <a:t> yang </a:t>
            </a:r>
            <a:r>
              <a:rPr lang="en-US" sz="2000" spc="65" dirty="0" err="1"/>
              <a:t>sama</a:t>
            </a:r>
            <a:r>
              <a:rPr lang="en-US" sz="2000" spc="65" dirty="0"/>
              <a:t> </a:t>
            </a:r>
            <a:endParaRPr sz="2000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428750"/>
            <a:ext cx="7492365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huruf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yang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dibentuk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huruf-huruf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pembentuk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kata “MATEMATIKA”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Jawab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Diketahui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: M = 2, T = 2, A = 3,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1" y="3133521"/>
            <a:ext cx="5334000" cy="5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/>
              <a:t>Permutasi</a:t>
            </a:r>
            <a:r>
              <a:rPr lang="en-US" spc="65" dirty="0"/>
              <a:t> </a:t>
            </a:r>
            <a:r>
              <a:rPr lang="en-US" spc="65" dirty="0" err="1"/>
              <a:t>Siklik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638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n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disusun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melingkar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berkeliling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permutasi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:</a:t>
            </a:r>
          </a:p>
          <a:p>
            <a:pPr marL="12700" marR="234315" algn="ctr">
              <a:lnSpc>
                <a:spcPct val="114999"/>
              </a:lnSpc>
              <a:spcBef>
                <a:spcPts val="100"/>
              </a:spcBef>
            </a:pPr>
            <a:endParaRPr lang="en-US" sz="1600" b="1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 algn="ctr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smtClean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lang="en-US" sz="1600" b="1" spc="30" dirty="0">
                <a:solidFill>
                  <a:srgbClr val="595959"/>
                </a:solidFill>
                <a:latin typeface="Tahoma"/>
                <a:cs typeface="Tahoma"/>
              </a:rPr>
              <a:t>= (n - 1</a:t>
            </a:r>
            <a:r>
              <a:rPr lang="en-US" sz="1600" b="1" spc="30" dirty="0" smtClean="0">
                <a:solidFill>
                  <a:srgbClr val="595959"/>
                </a:solidFill>
                <a:latin typeface="Tahoma"/>
                <a:cs typeface="Tahoma"/>
              </a:rPr>
              <a:t>)!</a:t>
            </a: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Contoh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Jika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4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(A, B, C, D)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menepati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4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kursu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melingkari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bundar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terjadi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n = 4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S = (4 – 1)! = 3! = 6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138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Contoh</a:t>
            </a:r>
            <a:r>
              <a:rPr lang="en-US" spc="65" dirty="0"/>
              <a:t> </a:t>
            </a:r>
            <a:r>
              <a:rPr lang="en-US" spc="65" dirty="0" err="1"/>
              <a:t>Permutasi</a:t>
            </a:r>
            <a:r>
              <a:rPr lang="en-US" spc="65" dirty="0"/>
              <a:t> </a:t>
            </a:r>
            <a:r>
              <a:rPr lang="en-US" spc="65" dirty="0" err="1"/>
              <a:t>Siklik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579525" cy="1145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2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disediakan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gelas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pertama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5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gelas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kedua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10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gelas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Gelas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disesuaikan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peserta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rapat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konfirmasi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hadir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. Ada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penempatan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gelas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terhadap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kedua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berlainan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32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2931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Pendahuluan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908371" y="1547258"/>
            <a:ext cx="7179309" cy="3526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 smtClean="0">
                <a:solidFill>
                  <a:srgbClr val="595959"/>
                </a:solidFill>
                <a:latin typeface="Tahoma"/>
                <a:cs typeface="Tahoma"/>
              </a:rPr>
              <a:t>dalah</a:t>
            </a:r>
            <a:r>
              <a:rPr lang="en-US" sz="1600" spc="-1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menyatakan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kesempatan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terjadinya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peristiwa</a:t>
            </a:r>
            <a:r>
              <a:rPr lang="en-US" sz="1600" spc="-15" dirty="0" smtClean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spc="-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sz="1600" spc="-15" dirty="0" err="1" smtClean="0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-1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besar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kemungkinan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Anda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dipanggil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ke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depan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? 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besar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kemungkinan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angka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4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-15" dirty="0" err="1">
                <a:solidFill>
                  <a:srgbClr val="595959"/>
                </a:solidFill>
                <a:latin typeface="Tahoma"/>
                <a:cs typeface="Tahoma"/>
              </a:rPr>
              <a:t>muncul</a:t>
            </a:r>
            <a:r>
              <a:rPr lang="en-US" sz="1600" spc="-1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71" y="2676909"/>
            <a:ext cx="2662478" cy="1626364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621787"/>
            <a:ext cx="2569628" cy="17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0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Kombinasi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4041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teknik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menggabungkan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objek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grup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tanpa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memperhatikan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tidak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memperhatikan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kombinasi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diambil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n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pilihan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tanpa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memperhatikan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(k ≤ n).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kombinasi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diambil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n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dinyatakan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nCk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atau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C(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n,k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)</a:t>
            </a: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Dari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persamaan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di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atas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diartikan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bahwa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kombinasi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diambil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n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unsur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berbeda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tersedia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tanpa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memperhatikan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urutannya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300" y="3181350"/>
            <a:ext cx="3581400" cy="6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20247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Contoh</a:t>
            </a:r>
            <a:r>
              <a:rPr lang="en-US" spc="65" dirty="0" smtClean="0"/>
              <a:t> </a:t>
            </a:r>
            <a:r>
              <a:rPr lang="en-US" spc="65" dirty="0" err="1" smtClean="0"/>
              <a:t>Soal</a:t>
            </a:r>
            <a:r>
              <a:rPr lang="en-US" spc="65" dirty="0" smtClean="0"/>
              <a:t> </a:t>
            </a:r>
            <a:r>
              <a:rPr lang="en-US" spc="65" dirty="0" err="1" smtClean="0"/>
              <a:t>Kombinasi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142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7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Dari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dibentuk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tim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terdiri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3 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mengikutilomba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cerdas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cermat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menyusun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tim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Jawab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742" y="2800350"/>
            <a:ext cx="6758258" cy="5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Latihan</a:t>
            </a:r>
            <a:r>
              <a:rPr lang="en-US" spc="65" dirty="0" smtClean="0"/>
              <a:t> </a:t>
            </a:r>
            <a:r>
              <a:rPr lang="en-US" spc="65" dirty="0" err="1" smtClean="0"/>
              <a:t>Soal</a:t>
            </a:r>
            <a:r>
              <a:rPr lang="en-US" spc="65" dirty="0" smtClean="0"/>
              <a:t> </a:t>
            </a:r>
            <a:r>
              <a:rPr lang="en-US" spc="65" dirty="0" err="1" smtClean="0"/>
              <a:t>Kombinasi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52550"/>
            <a:ext cx="7492365" cy="1116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Dari 10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berprestasi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terdiri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6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putra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4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putri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dipilih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3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terdiri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2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putra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1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putri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mengikuti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cerdas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cermat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wakil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415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475" y="1504950"/>
            <a:ext cx="4876425" cy="761291"/>
          </a:xfrm>
          <a:prstGeom prst="rect">
            <a:avLst/>
          </a:prstGeom>
        </p:spPr>
      </p:pic>
      <p:pic>
        <p:nvPicPr>
          <p:cNvPr id="6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902" y="2742828"/>
            <a:ext cx="5381249" cy="771178"/>
          </a:xfrm>
          <a:prstGeom prst="rect">
            <a:avLst/>
          </a:prstGeom>
        </p:spPr>
      </p:pic>
      <p:pic>
        <p:nvPicPr>
          <p:cNvPr id="7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3903" y="4038246"/>
            <a:ext cx="7531897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Latihan</a:t>
            </a:r>
            <a:r>
              <a:rPr lang="en-US" spc="65" dirty="0" smtClean="0"/>
              <a:t> 1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29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Menjelang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pergantiang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kepengurusan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BEM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perguruan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tinggi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swasta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dibentuk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panitia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inti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2 orang 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terdiri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wakil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ketua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calon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panitia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6 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yaitu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; a, b, c, d, e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f. Ada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dalam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menyusun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pasang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calon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duduk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sebagai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panitia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inti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(P)</a:t>
            </a:r>
            <a:endParaRPr lang="en-US" sz="1600" spc="3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Dalam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mengadakan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pemilihan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menggunakan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objek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4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pedagang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kaki lima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diwawancarai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3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untuk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1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kelompok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Ada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kita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menyusunnya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(K)</a:t>
            </a:r>
            <a:endParaRPr lang="en-US" sz="1600" spc="3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2711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Latihan</a:t>
            </a:r>
            <a:r>
              <a:rPr lang="en-US" spc="65" dirty="0" smtClean="0"/>
              <a:t> 2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276350"/>
            <a:ext cx="7492365" cy="288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Dalam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kantong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7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kelereng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mengambil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4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kelereng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kantong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(K)</a:t>
            </a:r>
            <a:endParaRPr lang="en-US" sz="1600" spc="3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Seorang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peternak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membeli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3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ekor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ayam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2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ekor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kambing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seorang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pedagang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memiliki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6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ekor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ayam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4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ekor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kambing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peternak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memilih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ternak-ternak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diinginkan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(K)</a:t>
            </a:r>
            <a:endParaRPr lang="en-US" sz="1600" spc="3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Sekelompok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mahasiswa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terdiri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10 orang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mengadakan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rapat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duduk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mengelilingi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carakah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kelima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mahasiswa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diatur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pada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sekeliling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meja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tersebut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(P </a:t>
            </a:r>
            <a:r>
              <a:rPr lang="en-US" sz="1600" spc="30" dirty="0" err="1" smtClean="0">
                <a:solidFill>
                  <a:srgbClr val="FF0000"/>
                </a:solidFill>
                <a:latin typeface="Tahoma"/>
                <a:cs typeface="Tahoma"/>
              </a:rPr>
              <a:t>Siklik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1600" spc="3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98450" marR="234315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Ada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berapa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cara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penyusunan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2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huruf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kata STT NF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lang="en-US" sz="1600" spc="30" dirty="0" smtClean="0">
                <a:solidFill>
                  <a:srgbClr val="FF0000"/>
                </a:solidFill>
                <a:latin typeface="Tahoma"/>
                <a:cs typeface="Tahoma"/>
              </a:rPr>
              <a:t>(P)</a:t>
            </a:r>
            <a:endParaRPr lang="en-US" sz="1600" spc="3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057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475" y="1504950"/>
            <a:ext cx="645541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51790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600" b="1" dirty="0" err="1" smtClean="0">
                <a:latin typeface="Tahoma"/>
                <a:cs typeface="Tahoma"/>
              </a:rPr>
              <a:t>Percobaan</a:t>
            </a:r>
            <a:endParaRPr lang="en-US" sz="1600" b="1" dirty="0" smtClean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600" b="1" dirty="0" err="1" smtClean="0">
                <a:latin typeface="Tahoma"/>
                <a:cs typeface="Tahoma"/>
              </a:rPr>
              <a:t>Ruang</a:t>
            </a:r>
            <a:r>
              <a:rPr lang="en-US" sz="1600" b="1" dirty="0" smtClean="0">
                <a:latin typeface="Tahoma"/>
                <a:cs typeface="Tahoma"/>
              </a:rPr>
              <a:t> </a:t>
            </a:r>
            <a:r>
              <a:rPr lang="en-US" sz="1600" b="1" dirty="0" err="1" smtClean="0">
                <a:latin typeface="Tahoma"/>
                <a:cs typeface="Tahoma"/>
              </a:rPr>
              <a:t>Sampel</a:t>
            </a:r>
            <a:endParaRPr lang="en-US" sz="1600" b="1" dirty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600" b="1" dirty="0" err="1" smtClean="0">
                <a:latin typeface="Tahoma"/>
                <a:cs typeface="Tahoma"/>
              </a:rPr>
              <a:t>Kejadian</a:t>
            </a:r>
            <a:endParaRPr lang="en-US" sz="1600" b="1" dirty="0" smtClean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600" b="1" dirty="0" err="1" smtClean="0">
                <a:latin typeface="Tahoma"/>
                <a:cs typeface="Tahoma"/>
              </a:rPr>
              <a:t>Peluang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02475" y="819150"/>
            <a:ext cx="2931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40"/>
              </a:spcBef>
            </a:pPr>
            <a:r>
              <a:rPr lang="en-US" spc="65" dirty="0" err="1"/>
              <a:t>Daftar</a:t>
            </a:r>
            <a:r>
              <a:rPr lang="en-US" spc="65" dirty="0"/>
              <a:t> </a:t>
            </a:r>
            <a:r>
              <a:rPr lang="en-US" spc="65" dirty="0" err="1"/>
              <a:t>Istilah</a:t>
            </a:r>
            <a:endParaRPr lang="en-US" kern="0" spc="6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475" y="1352550"/>
            <a:ext cx="7492365" cy="20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endParaRPr lang="en-US" sz="1600" b="1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Tindakan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atau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kegiatan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diulang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keadaan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sama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hasilnya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merupakan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anggota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himpunan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tertentu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Contoh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melempar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melambungkan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atau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lebih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mengambil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kartu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atau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lebih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setimpuk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kartu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bridge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02475" y="819150"/>
            <a:ext cx="2931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40"/>
              </a:spcBef>
            </a:pPr>
            <a:r>
              <a:rPr lang="en-US" spc="65" dirty="0" err="1"/>
              <a:t>Istilah</a:t>
            </a:r>
            <a:r>
              <a:rPr lang="en-US" spc="65" dirty="0"/>
              <a:t> </a:t>
            </a:r>
            <a:r>
              <a:rPr lang="en-US" spc="65" dirty="0" err="1"/>
              <a:t>dan</a:t>
            </a:r>
            <a:r>
              <a:rPr lang="en-US" spc="65" dirty="0"/>
              <a:t> </a:t>
            </a:r>
            <a:r>
              <a:rPr lang="en-US" spc="65" dirty="0" err="1"/>
              <a:t>definisi</a:t>
            </a:r>
            <a:endParaRPr lang="en-US" kern="0" spc="6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Istilah</a:t>
            </a:r>
            <a:r>
              <a:rPr lang="en-US" spc="65" dirty="0" smtClean="0"/>
              <a:t> </a:t>
            </a:r>
            <a:r>
              <a:rPr lang="en-US" spc="65" dirty="0" err="1" smtClean="0"/>
              <a:t>dan</a:t>
            </a:r>
            <a:r>
              <a:rPr lang="en-US" spc="65" dirty="0" smtClean="0"/>
              <a:t> </a:t>
            </a:r>
            <a:r>
              <a:rPr lang="en-US" spc="65" dirty="0" err="1" smtClean="0"/>
              <a:t>definisi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934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err="1">
                <a:solidFill>
                  <a:srgbClr val="595959"/>
                </a:solidFill>
                <a:latin typeface="Tahoma"/>
                <a:cs typeface="Tahoma"/>
              </a:rPr>
              <a:t>Ruang</a:t>
            </a:r>
            <a:r>
              <a:rPr lang="en-US" sz="1600" b="1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b="1" spc="30" dirty="0" err="1">
                <a:solidFill>
                  <a:srgbClr val="595959"/>
                </a:solidFill>
                <a:latin typeface="Tahoma"/>
                <a:cs typeface="Tahoma"/>
              </a:rPr>
              <a:t>Sampel</a:t>
            </a:r>
            <a:endParaRPr lang="en-US" sz="1600" b="1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Himpunan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semua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hasil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yang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dapat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terjadi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Contoh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Misalkan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ruang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sampel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melambungkan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dua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logam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= {AA, AG, GA, GG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}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merupakan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ruang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sampel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melambangkan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= {1, 2, 3, 4, 5, 6}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2673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Istilah</a:t>
            </a:r>
            <a:r>
              <a:rPr lang="en-US" spc="65" dirty="0" smtClean="0"/>
              <a:t> </a:t>
            </a:r>
            <a:r>
              <a:rPr lang="en-US" spc="65" dirty="0" err="1" smtClean="0"/>
              <a:t>dan</a:t>
            </a:r>
            <a:r>
              <a:rPr lang="en-US" spc="65" dirty="0" smtClean="0"/>
              <a:t> </a:t>
            </a:r>
            <a:r>
              <a:rPr lang="en-US" spc="65" dirty="0" err="1" smtClean="0"/>
              <a:t>definisi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276350"/>
            <a:ext cx="7492365" cy="3217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endParaRPr lang="en-US" sz="1600" b="1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Himpunan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bagi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ruang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sampel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Contoh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munculnya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lebih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4,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pada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melempar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={5, 6}</a:t>
            </a: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B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munculnya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sisi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sama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melambungkan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logam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B = {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AA, GG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}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Jika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anggota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ruang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sampel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n,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maka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dalam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ruang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sampel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tersebut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chemeClr val="bg1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2n.</a:t>
            </a:r>
          </a:p>
        </p:txBody>
      </p:sp>
    </p:spTree>
    <p:extLst>
      <p:ext uri="{BB962C8B-B14F-4D97-AF65-F5344CB8AC3E}">
        <p14:creationId xmlns:p14="http://schemas.microsoft.com/office/powerpoint/2010/main" val="96036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 smtClean="0"/>
              <a:t>Istilah</a:t>
            </a:r>
            <a:r>
              <a:rPr lang="en-US" spc="65" dirty="0" smtClean="0"/>
              <a:t> </a:t>
            </a:r>
            <a:r>
              <a:rPr lang="en-US" spc="65" dirty="0" err="1" smtClean="0"/>
              <a:t>dan</a:t>
            </a:r>
            <a:r>
              <a:rPr lang="en-US" spc="65" dirty="0" smtClean="0"/>
              <a:t> </a:t>
            </a:r>
            <a:r>
              <a:rPr lang="en-US" spc="65" dirty="0" err="1" smtClean="0"/>
              <a:t>definisi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50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err="1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endParaRPr lang="en-US" sz="1600" b="1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Misalkan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suatu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S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ruang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sampel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(        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di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definisikan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sebagai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berikut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8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n(A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 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anggota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n(S) =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banyaknya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anggota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S 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ruang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sampel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66950"/>
            <a:ext cx="1347536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552518"/>
            <a:ext cx="609600" cy="3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655725" cy="139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b="1" spc="30" dirty="0" err="1">
                <a:solidFill>
                  <a:srgbClr val="595959"/>
                </a:solidFill>
                <a:latin typeface="Tahoma"/>
                <a:cs typeface="Tahoma"/>
              </a:rPr>
              <a:t>Contoh</a:t>
            </a:r>
            <a:endParaRPr lang="en-US" sz="1600" b="1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Pada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percobaan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melempar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sebuah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diketahui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adalah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munculnya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mata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dadu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kurang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4.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Tentukan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nilai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A?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200" spc="30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Jawab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: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295" y="2819618"/>
            <a:ext cx="6301192" cy="514132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139" y="3549497"/>
            <a:ext cx="1795861" cy="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819150"/>
            <a:ext cx="3769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65" dirty="0" err="1"/>
              <a:t>Kisaran</a:t>
            </a:r>
            <a:r>
              <a:rPr lang="en-US" spc="65" dirty="0"/>
              <a:t> </a:t>
            </a:r>
            <a:r>
              <a:rPr lang="en-US" spc="65" dirty="0" err="1"/>
              <a:t>Nilai</a:t>
            </a:r>
            <a:r>
              <a:rPr lang="en-US" spc="65" dirty="0"/>
              <a:t> </a:t>
            </a:r>
            <a:r>
              <a:rPr lang="en-US" spc="65" dirty="0" err="1"/>
              <a:t>Peluang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352550"/>
            <a:ext cx="7492365" cy="2329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Kisaran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batas-batas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nilai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peluang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	A 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ditentukan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dari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0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sampai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dengan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1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atau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0≤P(A)≤1.</a:t>
            </a:r>
          </a:p>
          <a:p>
            <a:pPr marL="12700" marR="234315">
              <a:lnSpc>
                <a:spcPct val="114999"/>
              </a:lnSpc>
              <a:spcBef>
                <a:spcPts val="100"/>
              </a:spcBef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Jika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P(A) =0,berarti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tidak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mungkin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terjadi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(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mustahil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) →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kemustahilan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298450" marR="23431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Jika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P(A) =1,berarti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pasti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terjadi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→ </a:t>
            </a:r>
            <a:b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</a:br>
            <a:r>
              <a:rPr lang="en-US" sz="1600" spc="30" dirty="0" err="1" smtClean="0">
                <a:solidFill>
                  <a:srgbClr val="595959"/>
                </a:solidFill>
                <a:latin typeface="Tahoma"/>
                <a:cs typeface="Tahoma"/>
              </a:rPr>
              <a:t>kejadian</a:t>
            </a:r>
            <a:r>
              <a:rPr lang="en-US" sz="1600" spc="3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disebut</a:t>
            </a:r>
            <a:r>
              <a:rPr lang="en-US" sz="16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600" spc="30" dirty="0" err="1">
                <a:solidFill>
                  <a:srgbClr val="595959"/>
                </a:solidFill>
                <a:latin typeface="Tahoma"/>
                <a:cs typeface="Tahoma"/>
              </a:rPr>
              <a:t>kepastian</a:t>
            </a:r>
            <a:endParaRPr lang="en-US" sz="1600" spc="30" dirty="0">
              <a:solidFill>
                <a:srgbClr val="595959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3767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1285</Words>
  <Application>Microsoft Office PowerPoint</Application>
  <PresentationFormat>On-screen Show (16:9)</PresentationFormat>
  <Paragraphs>139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MT</vt:lpstr>
      <vt:lpstr>Arial</vt:lpstr>
      <vt:lpstr>Calibri</vt:lpstr>
      <vt:lpstr>Tahoma</vt:lpstr>
      <vt:lpstr>Trebuchet MS</vt:lpstr>
      <vt:lpstr>Office Theme</vt:lpstr>
      <vt:lpstr>Statistika dan Probabilitas KMIE12001TI: 2(2-0) Teori Probabilitas</vt:lpstr>
      <vt:lpstr>Pendahuluan</vt:lpstr>
      <vt:lpstr>PowerPoint Presentation</vt:lpstr>
      <vt:lpstr>PowerPoint Presentation</vt:lpstr>
      <vt:lpstr>Istilah dan definisi</vt:lpstr>
      <vt:lpstr>Istilah dan definisi</vt:lpstr>
      <vt:lpstr>Istilah dan definisi</vt:lpstr>
      <vt:lpstr>PowerPoint Presentation</vt:lpstr>
      <vt:lpstr>Kisaran Nilai Peluang</vt:lpstr>
      <vt:lpstr>Frekuensi harapan</vt:lpstr>
      <vt:lpstr>Contoh Kasus Frekuensi harapan</vt:lpstr>
      <vt:lpstr>Definisi dan Notasi Faktorial</vt:lpstr>
      <vt:lpstr>Permutasi</vt:lpstr>
      <vt:lpstr>Contoh Permutasi</vt:lpstr>
      <vt:lpstr>Latihan Soal Permutasi</vt:lpstr>
      <vt:lpstr>Permutasi dengan Beberapa Anggota yang sama</vt:lpstr>
      <vt:lpstr>Contoh Soal Permutasi dengan Beberapa Anggota yang sama </vt:lpstr>
      <vt:lpstr>Permutasi Siklik</vt:lpstr>
      <vt:lpstr>Contoh Permutasi Siklik</vt:lpstr>
      <vt:lpstr>Kombinasi</vt:lpstr>
      <vt:lpstr>Contoh Soal Kombinasi</vt:lpstr>
      <vt:lpstr>Latihan Soal Kombinasi</vt:lpstr>
      <vt:lpstr>PowerPoint Presentation</vt:lpstr>
      <vt:lpstr>Latihan 1</vt:lpstr>
      <vt:lpstr>Latihan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6 - Korelasi</dc:title>
  <dc:creator>muyassar allam</dc:creator>
  <cp:lastModifiedBy>Tia</cp:lastModifiedBy>
  <cp:revision>27</cp:revision>
  <dcterms:created xsi:type="dcterms:W3CDTF">2024-03-22T03:39:38Z</dcterms:created>
  <dcterms:modified xsi:type="dcterms:W3CDTF">2024-05-07T04:08:20Z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