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4"/>
  </p:normalViewPr>
  <p:slideViewPr>
    <p:cSldViewPr snapToGrid="0" snapToObjects="1">
      <p:cViewPr varScale="1">
        <p:scale>
          <a:sx n="108" d="100"/>
          <a:sy n="108" d="100"/>
        </p:scale>
        <p:origin x="73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AA1A1-1DC3-1642-9B9C-D7D3D0D658BA}" type="datetimeFigureOut">
              <a:rPr kumimoji="1" lang="zh-CN" altLang="en-US" smtClean="0"/>
              <a:t>2018/4/22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70183-E548-7646-8D26-846230013D0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78976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AA1A1-1DC3-1642-9B9C-D7D3D0D658BA}" type="datetimeFigureOut">
              <a:rPr kumimoji="1" lang="zh-CN" altLang="en-US" smtClean="0"/>
              <a:t>2018/4/22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70183-E548-7646-8D26-846230013D0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28688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AA1A1-1DC3-1642-9B9C-D7D3D0D658BA}" type="datetimeFigureOut">
              <a:rPr kumimoji="1" lang="zh-CN" altLang="en-US" smtClean="0"/>
              <a:t>2018/4/22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70183-E548-7646-8D26-846230013D0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53572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AA1A1-1DC3-1642-9B9C-D7D3D0D658BA}" type="datetimeFigureOut">
              <a:rPr kumimoji="1" lang="zh-CN" altLang="en-US" smtClean="0"/>
              <a:t>2018/4/22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70183-E548-7646-8D26-846230013D0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67136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AA1A1-1DC3-1642-9B9C-D7D3D0D658BA}" type="datetimeFigureOut">
              <a:rPr kumimoji="1" lang="zh-CN" altLang="en-US" smtClean="0"/>
              <a:t>2018/4/22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70183-E548-7646-8D26-846230013D0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17232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AA1A1-1DC3-1642-9B9C-D7D3D0D658BA}" type="datetimeFigureOut">
              <a:rPr kumimoji="1" lang="zh-CN" altLang="en-US" smtClean="0"/>
              <a:t>2018/4/22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70183-E548-7646-8D26-846230013D0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73696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AA1A1-1DC3-1642-9B9C-D7D3D0D658BA}" type="datetimeFigureOut">
              <a:rPr kumimoji="1" lang="zh-CN" altLang="en-US" smtClean="0"/>
              <a:t>2018/4/22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70183-E548-7646-8D26-846230013D0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06884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AA1A1-1DC3-1642-9B9C-D7D3D0D658BA}" type="datetimeFigureOut">
              <a:rPr kumimoji="1" lang="zh-CN" altLang="en-US" smtClean="0"/>
              <a:t>2018/4/22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70183-E548-7646-8D26-846230013D0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01668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AA1A1-1DC3-1642-9B9C-D7D3D0D658BA}" type="datetimeFigureOut">
              <a:rPr kumimoji="1" lang="zh-CN" altLang="en-US" smtClean="0"/>
              <a:t>2018/4/22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70183-E548-7646-8D26-846230013D0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5478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AA1A1-1DC3-1642-9B9C-D7D3D0D658BA}" type="datetimeFigureOut">
              <a:rPr kumimoji="1" lang="zh-CN" altLang="en-US" smtClean="0"/>
              <a:t>2018/4/22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70183-E548-7646-8D26-846230013D0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46206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AA1A1-1DC3-1642-9B9C-D7D3D0D658BA}" type="datetimeFigureOut">
              <a:rPr kumimoji="1" lang="zh-CN" altLang="en-US" smtClean="0"/>
              <a:t>2018/4/22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70183-E548-7646-8D26-846230013D0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83577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1AA1A1-1DC3-1642-9B9C-D7D3D0D658BA}" type="datetimeFigureOut">
              <a:rPr kumimoji="1" lang="zh-CN" altLang="en-US" smtClean="0"/>
              <a:t>2018/4/22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670183-E548-7646-8D26-846230013D0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12162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65860" y="979860"/>
            <a:ext cx="9144000" cy="2387600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27117" y="1345779"/>
            <a:ext cx="9144000" cy="1655762"/>
          </a:xfrm>
        </p:spPr>
        <p:txBody>
          <a:bodyPr>
            <a:noAutofit/>
          </a:bodyPr>
          <a:lstStyle/>
          <a:p>
            <a:pPr algn="l"/>
            <a:r>
              <a:rPr kumimoji="1" lang="en-US" altLang="zh-CN" sz="3600" b="1" dirty="0" smtClean="0"/>
              <a:t>Bitmask</a:t>
            </a:r>
            <a:r>
              <a:rPr kumimoji="1" lang="zh-CN" altLang="en-US" sz="3600" b="1" dirty="0" smtClean="0"/>
              <a:t> 位运算练习</a:t>
            </a:r>
            <a:endParaRPr kumimoji="1" lang="en-US" altLang="zh-CN" sz="3600" b="1" dirty="0" smtClean="0"/>
          </a:p>
          <a:p>
            <a:pPr algn="l"/>
            <a:endParaRPr kumimoji="1" lang="en-US" altLang="zh-CN" sz="3600" b="1" dirty="0"/>
          </a:p>
          <a:p>
            <a:pPr algn="l"/>
            <a:endParaRPr kumimoji="1" lang="en-US" altLang="zh-CN" sz="3600" b="1" dirty="0" smtClean="0"/>
          </a:p>
          <a:p>
            <a:pPr algn="l"/>
            <a:r>
              <a:rPr kumimoji="1" lang="en-US" altLang="zh-CN" sz="3600" b="1" dirty="0" smtClean="0"/>
              <a:t>Author</a:t>
            </a:r>
            <a:r>
              <a:rPr kumimoji="1" lang="zh-CN" altLang="en-US" sz="3600" b="1" dirty="0" smtClean="0"/>
              <a:t>：姜妍二胖</a:t>
            </a:r>
            <a:endParaRPr kumimoji="1" lang="en-US" altLang="zh-CN" sz="3200" dirty="0" smtClean="0"/>
          </a:p>
        </p:txBody>
      </p:sp>
    </p:spTree>
    <p:extLst>
      <p:ext uri="{BB962C8B-B14F-4D97-AF65-F5344CB8AC3E}">
        <p14:creationId xmlns:p14="http://schemas.microsoft.com/office/powerpoint/2010/main" val="1986332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484A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题意：定义函数</a:t>
            </a:r>
            <a:r>
              <a:rPr kumimoji="1" lang="en-US" altLang="zh-CN" dirty="0" err="1" smtClean="0"/>
              <a:t>popcount</a:t>
            </a:r>
            <a:r>
              <a:rPr kumimoji="1" lang="en-US" altLang="zh-CN" dirty="0" smtClean="0"/>
              <a:t>(x)</a:t>
            </a:r>
            <a:r>
              <a:rPr kumimoji="1" lang="zh-CN" altLang="en-US" dirty="0" smtClean="0"/>
              <a:t>表示</a:t>
            </a:r>
            <a:r>
              <a:rPr kumimoji="1" lang="en-US" altLang="zh-CN" dirty="0" smtClean="0"/>
              <a:t>x</a:t>
            </a:r>
            <a:r>
              <a:rPr kumimoji="1" lang="zh-CN" altLang="en-US" dirty="0" smtClean="0"/>
              <a:t>的二进制中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的个数。给</a:t>
            </a:r>
            <a:r>
              <a:rPr kumimoji="1" lang="en-US" altLang="zh-CN" dirty="0" smtClean="0"/>
              <a:t>n</a:t>
            </a:r>
            <a:r>
              <a:rPr kumimoji="1" lang="zh-CN" altLang="en-US" dirty="0" smtClean="0"/>
              <a:t>组询问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l,r</a:t>
            </a:r>
            <a:r>
              <a:rPr kumimoji="1" lang="en-US" altLang="zh-CN" dirty="0" smtClean="0"/>
              <a:t>),</a:t>
            </a:r>
            <a:r>
              <a:rPr kumimoji="1" lang="zh-CN" altLang="en-US" dirty="0" smtClean="0"/>
              <a:t>求</a:t>
            </a:r>
            <a:r>
              <a:rPr kumimoji="1" lang="en-US" altLang="zh-CN" dirty="0" smtClean="0"/>
              <a:t>[</a:t>
            </a:r>
            <a:r>
              <a:rPr kumimoji="1" lang="en-US" altLang="zh-CN" dirty="0" err="1" smtClean="0"/>
              <a:t>l,r</a:t>
            </a:r>
            <a:r>
              <a:rPr kumimoji="1" lang="en-US" altLang="zh-CN" dirty="0" smtClean="0"/>
              <a:t>]</a:t>
            </a:r>
            <a:r>
              <a:rPr kumimoji="1" lang="zh-CN" altLang="en-US" dirty="0" smtClean="0"/>
              <a:t>中最小的</a:t>
            </a:r>
            <a:r>
              <a:rPr kumimoji="1" lang="en-US" altLang="zh-CN" dirty="0" smtClean="0"/>
              <a:t>x</a:t>
            </a:r>
            <a:r>
              <a:rPr kumimoji="1" lang="zh-CN" altLang="en-US" dirty="0" smtClean="0"/>
              <a:t>，使得</a:t>
            </a:r>
            <a:r>
              <a:rPr kumimoji="1" lang="en-US" altLang="zh-CN" dirty="0" err="1" smtClean="0"/>
              <a:t>popcount</a:t>
            </a:r>
            <a:r>
              <a:rPr kumimoji="1" lang="en-US" altLang="zh-CN" dirty="0" smtClean="0"/>
              <a:t>(x)</a:t>
            </a:r>
            <a:r>
              <a:rPr kumimoji="1" lang="zh-CN" altLang="en-US" dirty="0" smtClean="0"/>
              <a:t>最大。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题解：构造法。</a:t>
            </a:r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如果</a:t>
            </a:r>
            <a:r>
              <a:rPr kumimoji="1" lang="en-US" altLang="zh-CN" dirty="0" err="1" smtClean="0"/>
              <a:t>l,r</a:t>
            </a:r>
            <a:r>
              <a:rPr kumimoji="1" lang="zh-CN" altLang="en-US" dirty="0" smtClean="0"/>
              <a:t>位数不同，那么显然可以构造出一个最好的结果。</a:t>
            </a:r>
            <a:r>
              <a:rPr kumimoji="1" lang="en-US" altLang="zh-CN" dirty="0" smtClean="0"/>
              <a:t>2.</a:t>
            </a:r>
            <a:r>
              <a:rPr kumimoji="1" lang="zh-CN" altLang="en-US" dirty="0" smtClean="0"/>
              <a:t>如果</a:t>
            </a:r>
            <a:r>
              <a:rPr kumimoji="1" lang="en-US" altLang="zh-CN" dirty="0" err="1" smtClean="0"/>
              <a:t>l,r</a:t>
            </a:r>
            <a:r>
              <a:rPr kumimoji="1" lang="zh-CN" altLang="en-US" dirty="0" smtClean="0"/>
              <a:t>位数相同。那么从他们不同的第一位按照</a:t>
            </a:r>
            <a:r>
              <a:rPr kumimoji="1" lang="en-US" altLang="zh-CN" dirty="0" smtClean="0"/>
              <a:t>1</a:t>
            </a:r>
            <a:r>
              <a:rPr kumimoji="1" lang="zh-CN" altLang="en-US" smtClean="0"/>
              <a:t>来做。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108196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578B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zh-CN" altLang="en-US" dirty="0" smtClean="0"/>
                  <a:t>题意</a:t>
                </a:r>
                <a:r>
                  <a:rPr kumimoji="1" lang="zh-CN" altLang="en-US" dirty="0" smtClean="0"/>
                  <a:t>：给定</a:t>
                </a:r>
                <a:r>
                  <a:rPr kumimoji="1" lang="en-US" altLang="zh-CN" dirty="0" smtClean="0"/>
                  <a:t>n</a:t>
                </a:r>
                <a:r>
                  <a:rPr kumimoji="1" lang="zh-CN" altLang="en-US" dirty="0" smtClean="0"/>
                  <a:t>个数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kumimoji="1" lang="zh-CN" altLang="en-US" b="0" i="1" smtClean="0">
                        <a:latin typeface="Cambria Math" charset="0"/>
                      </a:rPr>
                      <m:t>和常数</m:t>
                    </m:r>
                  </m:oMath>
                </a14:m>
                <a:r>
                  <a:rPr kumimoji="1" lang="en-US" altLang="zh-CN" dirty="0" smtClean="0"/>
                  <a:t>k</a:t>
                </a:r>
                <a:r>
                  <a:rPr kumimoji="1" lang="zh-CN" altLang="en-US" dirty="0"/>
                  <a:t>。</a:t>
                </a:r>
                <a:r>
                  <a:rPr kumimoji="1" lang="zh-CN" altLang="en-US" dirty="0" smtClean="0"/>
                  <a:t>每次操作可以选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en-US" altLang="zh-CN" dirty="0" smtClean="0"/>
                  <a:t>,</a:t>
                </a:r>
                <a:r>
                  <a:rPr kumimoji="1" lang="zh-CN" altLang="en-US" dirty="0" smtClean="0"/>
                  <a:t>乘上</a:t>
                </a:r>
                <a:r>
                  <a:rPr kumimoji="1" lang="en-US" altLang="zh-CN" dirty="0" smtClean="0"/>
                  <a:t>x</a:t>
                </a:r>
                <a:r>
                  <a:rPr kumimoji="1" lang="zh-CN" altLang="en-US" dirty="0" smtClean="0"/>
                  <a:t>，共进行</a:t>
                </a:r>
                <a:r>
                  <a:rPr kumimoji="1" lang="en-US" altLang="zh-CN" dirty="0" smtClean="0"/>
                  <a:t>k</a:t>
                </a:r>
                <a:r>
                  <a:rPr kumimoji="1" lang="zh-CN" altLang="en-US" dirty="0" smtClean="0"/>
                  <a:t>次操作。要求最后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d>
                      <m:dPr>
                        <m:begChr m:val="|"/>
                        <m:endChr m:val="|"/>
                        <m:ctrlPr>
                          <a:rPr kumimoji="1" lang="en-US" altLang="zh-CN" i="1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kumimoji="1" lang="en-US" altLang="zh-CN" b="0" i="1" smtClean="0">
                        <a:latin typeface="Cambria Math" charset="0"/>
                      </a:rPr>
                      <m:t>…|</m:t>
                    </m:r>
                    <m:sSub>
                      <m:sSubPr>
                        <m:ctrlPr>
                          <a:rPr kumimoji="1" lang="en-US" altLang="zh-CN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charset="0"/>
                          </a:rPr>
                          <m:t>𝑛</m:t>
                        </m:r>
                      </m:sub>
                    </m:sSub>
                    <m:r>
                      <a:rPr kumimoji="1" lang="zh-CN" altLang="en-US" b="0" i="1" smtClean="0">
                        <a:latin typeface="Cambria Math" charset="0"/>
                      </a:rPr>
                      <m:t>最大</m:t>
                    </m:r>
                  </m:oMath>
                </a14:m>
                <a:r>
                  <a:rPr kumimoji="1" lang="zh-CN" altLang="en-US" dirty="0" smtClean="0"/>
                  <a:t>。</a:t>
                </a:r>
                <a:endParaRPr kumimoji="1" lang="en-US" altLang="zh-CN" dirty="0" smtClean="0"/>
              </a:p>
              <a:p>
                <a:r>
                  <a:rPr kumimoji="1" lang="zh-CN" altLang="en-US" dirty="0" smtClean="0"/>
                  <a:t>题解：由于</a:t>
                </a:r>
                <a:r>
                  <a:rPr kumimoji="1" lang="en-US" altLang="zh-CN" dirty="0" smtClean="0"/>
                  <a:t>2&lt;=x&lt;=8,</a:t>
                </a:r>
                <a:r>
                  <a:rPr kumimoji="1" lang="zh-CN" altLang="en-US" dirty="0" smtClean="0"/>
                  <a:t>所以每次操作对于同一个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kumimoji="1" lang="zh-CN" altLang="en-US" b="0" i="1" smtClean="0">
                        <a:latin typeface="Cambria Math" charset="0"/>
                      </a:rPr>
                      <m:t>进行最好</m:t>
                    </m:r>
                  </m:oMath>
                </a14:m>
                <a:r>
                  <a:rPr kumimoji="1" lang="zh-CN" altLang="en-US" dirty="0" smtClean="0"/>
                  <a:t>。因此答案在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kumimoji="1" lang="en-US" altLang="zh-CN" i="1" smtClean="0">
                            <a:latin typeface="Cambria Math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zh-CN" b="0" i="0" smtClean="0">
                            <a:latin typeface="Cambria Math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kumimoji="1" lang="en-US" altLang="zh-CN" i="1" smtClean="0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begChr m:val="|"/>
                                <m:endChr m:val="|"/>
                                <m:ctrlPr>
                                  <a:rPr kumimoji="1" lang="en-US" altLang="zh-CN" i="1" smtClean="0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kumimoji="1" lang="en-US" altLang="zh-CN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…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kumimoji="1" lang="en-US" altLang="zh-CN" i="1" smtClean="0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kumimoji="1" lang="en-US" altLang="zh-CN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kumimoji="1" lang="zh-CN" altLang="en-US" b="0" i="1" smtClean="0">
                                    <a:latin typeface="Cambria Math" charset="0"/>
                                  </a:rPr>
                                  <m:t>∗</m:t>
                                </m:r>
                                <m:sSup>
                                  <m:sSupPr>
                                    <m:ctrlPr>
                                      <a:rPr kumimoji="1" lang="en-US" altLang="zh-CN" i="1" smtClean="0">
                                        <a:latin typeface="Cambria Math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𝑘</m:t>
                                    </m:r>
                                  </m:sup>
                                </m:sSup>
                              </m:e>
                            </m:d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…</m:t>
                            </m:r>
                          </m:e>
                          <m:e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kumimoji="1" lang="zh-CN" altLang="en-US" b="0" i="1" smtClean="0">
                        <a:latin typeface="Cambria Math" charset="0"/>
                      </a:rPr>
                      <m:t>里。在这</m:t>
                    </m:r>
                    <m:r>
                      <a:rPr kumimoji="1" lang="en-US" altLang="zh-CN" b="0" i="1" smtClean="0">
                        <a:latin typeface="Cambria Math" charset="0"/>
                      </a:rPr>
                      <m:t>𝑛</m:t>
                    </m:r>
                    <m:r>
                      <a:rPr kumimoji="1" lang="zh-CN" altLang="en-US" b="0" i="1" smtClean="0">
                        <a:latin typeface="Cambria Math" charset="0"/>
                      </a:rPr>
                      <m:t>个里取最大的</m:t>
                    </m:r>
                  </m:oMath>
                </a14:m>
                <a:r>
                  <a:rPr kumimoji="1" lang="zh-CN" altLang="en-US" dirty="0" smtClean="0"/>
                  <a:t>，因此考虑前缀和和后缀和维护。如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charset="0"/>
                      </a:rPr>
                      <m:t>𝑆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zh-CN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𝑖</m:t>
                        </m:r>
                      </m:e>
                    </m:d>
                    <m:r>
                      <a:rPr kumimoji="1" lang="en-US" altLang="zh-CN" b="0" i="1" smtClean="0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kumimoji="1" lang="en-US" altLang="zh-CN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d>
                      <m:dPr>
                        <m:begChr m:val="|"/>
                        <m:endChr m:val="|"/>
                        <m:ctrlPr>
                          <a:rPr kumimoji="1" lang="en-US" altLang="zh-CN" i="1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kumimoji="1" lang="en-US" altLang="zh-CN" b="0" i="1" smtClean="0">
                        <a:latin typeface="Cambria Math" charset="0"/>
                      </a:rPr>
                      <m:t>…|</m:t>
                    </m:r>
                    <m:sSub>
                      <m:sSubPr>
                        <m:ctrlPr>
                          <a:rPr kumimoji="1" lang="en-US" altLang="zh-CN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kumimoji="1" lang="en-US" altLang="zh-CN" b="0" i="1" smtClean="0">
                        <a:latin typeface="Cambria Math" charset="0"/>
                      </a:rPr>
                      <m:t>.</m:t>
                    </m:r>
                    <m:r>
                      <a:rPr kumimoji="1" lang="zh-CN" altLang="en-US" b="0" i="1" smtClean="0">
                        <a:latin typeface="Cambria Math" charset="0"/>
                      </a:rPr>
                      <m:t>总的时间复杂度</m:t>
                    </m:r>
                    <m:r>
                      <m:rPr>
                        <m:sty m:val="p"/>
                      </m:rPr>
                      <a:rPr kumimoji="1" lang="en-US" altLang="zh-CN" b="0" i="0" smtClean="0">
                        <a:latin typeface="Cambria Math" charset="0"/>
                      </a:rPr>
                      <m:t>O</m:t>
                    </m:r>
                    <m:r>
                      <a:rPr kumimoji="1" lang="en-US" altLang="zh-CN" b="0" i="0" smtClean="0">
                        <a:latin typeface="Cambria Math" charset="0"/>
                      </a:rPr>
                      <m:t>(</m:t>
                    </m:r>
                    <m:r>
                      <m:rPr>
                        <m:sty m:val="p"/>
                      </m:rPr>
                      <a:rPr kumimoji="1" lang="en-US" altLang="zh-CN" b="0" i="0" smtClean="0">
                        <a:latin typeface="Cambria Math" charset="0"/>
                      </a:rPr>
                      <m:t>NK</m:t>
                    </m:r>
                    <m:r>
                      <a:rPr kumimoji="1" lang="en-US" altLang="zh-CN" b="0" i="0" smtClean="0">
                        <a:latin typeface="Cambria Math" charset="0"/>
                      </a:rPr>
                      <m:t>)</m:t>
                    </m:r>
                  </m:oMath>
                </a14:m>
                <a:endParaRPr kumimoji="1" lang="en-US" altLang="zh-CN" dirty="0" smtClean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381" r="-4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0980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961C</a:t>
            </a:r>
            <a:endParaRPr kumimoji="1" lang="en-US" altLang="zh-CN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zh-CN" altLang="en-US" dirty="0" smtClean="0"/>
                  <a:t>题意：国际象棋棋盘分成</a:t>
                </a:r>
                <a:r>
                  <a:rPr kumimoji="1" lang="en-US" altLang="zh-CN" dirty="0" smtClean="0"/>
                  <a:t>4</a:t>
                </a:r>
                <a:r>
                  <a:rPr kumimoji="1" lang="zh-CN" altLang="en-US" dirty="0" smtClean="0"/>
                  <a:t>个相同大小的正方形（每块都是偶数个），给出每块棋盘的状态，求最小的改变棋盘的次数，使得</a:t>
                </a:r>
                <a:r>
                  <a:rPr kumimoji="1" lang="en-US" altLang="zh-CN" dirty="0" smtClean="0"/>
                  <a:t>4</a:t>
                </a:r>
                <a:r>
                  <a:rPr kumimoji="1" lang="zh-CN" altLang="en-US" dirty="0" smtClean="0"/>
                  <a:t>块可以拼成国际象棋标准棋盘。注：每次改变只能改变</a:t>
                </a:r>
                <a:r>
                  <a:rPr kumimoji="1" lang="en-US" altLang="zh-CN" dirty="0" smtClean="0"/>
                  <a:t>1</a:t>
                </a:r>
                <a:r>
                  <a:rPr kumimoji="1" lang="zh-CN" altLang="en-US" dirty="0" smtClean="0"/>
                  <a:t>*</a:t>
                </a:r>
                <a:r>
                  <a:rPr kumimoji="1" lang="en-US" altLang="zh-CN" dirty="0" smtClean="0"/>
                  <a:t>1</a:t>
                </a:r>
                <a:r>
                  <a:rPr kumimoji="1" lang="zh-CN" altLang="en-US" dirty="0" smtClean="0"/>
                  <a:t>块的颜色。</a:t>
                </a:r>
                <a:endParaRPr kumimoji="1" lang="en-US" altLang="zh-CN" dirty="0" smtClean="0"/>
              </a:p>
              <a:p>
                <a:r>
                  <a:rPr kumimoji="1" lang="zh-CN" altLang="en-US" dirty="0" smtClean="0"/>
                  <a:t>题解：暴力枚举这四块的位置，固定位置之后，计算改变颜色的块数。复杂度</a:t>
                </a:r>
                <a:r>
                  <a:rPr kumimoji="1" lang="en-US" altLang="zh-CN" dirty="0" smtClean="0"/>
                  <a:t>O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4!</m:t>
                        </m:r>
                        <m:sSup>
                          <m:sSupPr>
                            <m:ctrlPr>
                              <a:rPr kumimoji="1" lang="en-US" altLang="zh-CN" b="0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𝑁</m:t>
                            </m:r>
                          </m:e>
                          <m:sup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kumimoji="1" lang="en-US" altLang="zh-CN" b="0" dirty="0" smtClean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5436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912B	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zh-CN" altLang="en-US" dirty="0" smtClean="0"/>
                  <a:t>题意：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charset="0"/>
                      </a:rPr>
                      <m:t>1~</m:t>
                    </m:r>
                    <m:r>
                      <a:rPr kumimoji="1" lang="en-US" altLang="zh-CN" b="0" i="1" smtClean="0">
                        <a:latin typeface="Cambria Math" charset="0"/>
                      </a:rPr>
                      <m:t>𝑛</m:t>
                    </m:r>
                    <m:r>
                      <a:rPr kumimoji="1" lang="zh-CN" altLang="en-US" b="0" i="1" smtClean="0">
                        <a:latin typeface="Cambria Math" charset="0"/>
                      </a:rPr>
                      <m:t>这</m:t>
                    </m:r>
                    <m:r>
                      <a:rPr kumimoji="1" lang="en-US" altLang="zh-CN" b="0" i="1" smtClean="0">
                        <a:latin typeface="Cambria Math" charset="0"/>
                      </a:rPr>
                      <m:t>𝑛</m:t>
                    </m:r>
                    <m:r>
                      <a:rPr kumimoji="1" lang="zh-CN" altLang="en-US" b="0" i="1" smtClean="0">
                        <a:latin typeface="Cambria Math" charset="0"/>
                      </a:rPr>
                      <m:t>个数里取</m:t>
                    </m:r>
                    <m:r>
                      <a:rPr kumimoji="1" lang="en-US" altLang="zh-CN" b="0" i="1" smtClean="0">
                        <a:latin typeface="Cambria Math" charset="0"/>
                      </a:rPr>
                      <m:t>𝑘</m:t>
                    </m:r>
                    <m:r>
                      <a:rPr kumimoji="1" lang="zh-CN" altLang="en-US" b="0" i="1" smtClean="0">
                        <a:latin typeface="Cambria Math" charset="0"/>
                      </a:rPr>
                      <m:t>个，</m:t>
                    </m:r>
                    <m:r>
                      <a:rPr kumimoji="1" lang="zh-CN" altLang="en-US" i="1" smtClean="0">
                        <a:latin typeface="Cambria Math" charset="0"/>
                      </a:rPr>
                      <m:t>使得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kumimoji="1" lang="en-US" altLang="zh-CN" b="0" i="1" smtClean="0">
                        <a:latin typeface="Cambria Math" charset="0"/>
                      </a:rPr>
                      <m:t>|…|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charset="0"/>
                          </a:rPr>
                          <m:t>𝑘</m:t>
                        </m:r>
                      </m:sub>
                    </m:sSub>
                    <m:r>
                      <a:rPr kumimoji="1" lang="zh-CN" altLang="en-US" i="1" smtClean="0">
                        <a:latin typeface="Cambria Math" charset="0"/>
                      </a:rPr>
                      <m:t>最大</m:t>
                    </m:r>
                  </m:oMath>
                </a14:m>
                <a:endParaRPr kumimoji="1" lang="en-US" altLang="zh-CN" dirty="0" smtClean="0"/>
              </a:p>
              <a:p>
                <a:r>
                  <a:rPr kumimoji="1" lang="zh-CN" altLang="en-US" dirty="0" smtClean="0"/>
                  <a:t>题解：当</a:t>
                </a:r>
                <a:r>
                  <a:rPr kumimoji="1" lang="en-US" altLang="zh-CN" dirty="0" smtClean="0"/>
                  <a:t>k=1</a:t>
                </a:r>
                <a:r>
                  <a:rPr kumimoji="1" lang="zh-CN" altLang="en-US" dirty="0" smtClean="0"/>
                  <a:t>时，</a:t>
                </a:r>
                <a:r>
                  <a:rPr kumimoji="1" lang="en-US" altLang="zh-CN" dirty="0" err="1" smtClean="0"/>
                  <a:t>ans</a:t>
                </a:r>
                <a:r>
                  <a:rPr kumimoji="1" lang="en-US" altLang="zh-CN" dirty="0" smtClean="0"/>
                  <a:t>=k</a:t>
                </a:r>
              </a:p>
              <a:p>
                <a:r>
                  <a:rPr kumimoji="1" lang="zh-CN" altLang="en-US" dirty="0"/>
                  <a:t> </a:t>
                </a:r>
                <a:r>
                  <a:rPr kumimoji="1" lang="zh-CN" altLang="en-US" dirty="0" smtClean="0"/>
                  <a:t>          当</a:t>
                </a:r>
                <a:r>
                  <a:rPr kumimoji="1" lang="en-US" altLang="zh-CN" dirty="0" smtClean="0"/>
                  <a:t>k&gt;1</a:t>
                </a:r>
                <a:r>
                  <a:rPr kumimoji="1" lang="zh-CN" altLang="en-US" dirty="0" smtClean="0"/>
                  <a:t>时，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charset="0"/>
                      </a:rPr>
                      <m:t>𝑎𝑛𝑠</m:t>
                    </m:r>
                    <m:r>
                      <a:rPr kumimoji="1" lang="en-US" altLang="zh-CN" b="0" i="1" smtClean="0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(1…1)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kumimoji="1" lang="en-US" altLang="zh-CN" b="0" i="1" smtClean="0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2</m:t>
                        </m:r>
                      </m:e>
                      <m:sup>
                        <m:r>
                          <a:rPr kumimoji="1" lang="en-US" altLang="zh-CN" b="0" i="1" smtClean="0">
                            <a:latin typeface="Cambria Math" charset="0"/>
                          </a:rPr>
                          <m:t>𝑚</m:t>
                        </m:r>
                      </m:sup>
                    </m:sSup>
                    <m:r>
                      <a:rPr kumimoji="1" lang="en-US" altLang="zh-CN" b="0" i="1" smtClean="0">
                        <a:latin typeface="Cambria Math" charset="0"/>
                      </a:rPr>
                      <m:t>−1,</m:t>
                    </m:r>
                  </m:oMath>
                </a14:m>
                <a:r>
                  <a:rPr kumimoji="1" lang="zh-CN" altLang="en-US" dirty="0" smtClean="0"/>
                  <a:t>其中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2</m:t>
                        </m:r>
                      </m:e>
                      <m:sup>
                        <m:r>
                          <a:rPr kumimoji="1" lang="en-US" altLang="zh-CN" b="0" i="1" smtClean="0">
                            <a:latin typeface="Cambria Math" charset="0"/>
                          </a:rPr>
                          <m:t>𝑚</m:t>
                        </m:r>
                      </m:sup>
                    </m:sSup>
                    <m:r>
                      <a:rPr kumimoji="1" lang="en-US" altLang="zh-CN" b="0" i="1" smtClean="0">
                        <a:latin typeface="Cambria Math" charset="0"/>
                      </a:rPr>
                      <m:t>≤</m:t>
                    </m:r>
                    <m:r>
                      <a:rPr kumimoji="1" lang="en-US" altLang="zh-CN" b="0" i="1" smtClean="0">
                        <a:latin typeface="Cambria Math" charset="0"/>
                      </a:rPr>
                      <m:t>𝑛</m:t>
                    </m:r>
                    <m:r>
                      <a:rPr kumimoji="1" lang="en-US" altLang="zh-CN" b="0" i="1" smtClean="0">
                        <a:latin typeface="Cambria Math" charset="0"/>
                      </a:rPr>
                      <m:t>&lt;</m:t>
                    </m:r>
                    <m:sSup>
                      <m:sSupPr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2</m:t>
                        </m:r>
                      </m:e>
                      <m:sup>
                        <m:r>
                          <a:rPr kumimoji="1" lang="en-US" altLang="zh-CN" b="0" i="1" smtClean="0">
                            <a:latin typeface="Cambria Math" charset="0"/>
                          </a:rPr>
                          <m:t>𝑚</m:t>
                        </m:r>
                        <m:r>
                          <a:rPr kumimoji="1" lang="en-US" altLang="zh-CN" b="0" i="1" smtClean="0">
                            <a:latin typeface="Cambria Math" charset="0"/>
                          </a:rPr>
                          <m:t>+1</m:t>
                        </m:r>
                      </m:sup>
                    </m:sSup>
                  </m:oMath>
                </a14:m>
                <a:endParaRPr kumimoji="1" lang="en-US" altLang="zh-CN" dirty="0" smtClean="0"/>
              </a:p>
              <a:p>
                <a:r>
                  <a:rPr kumimoji="1" lang="zh-CN" altLang="en-US" dirty="0" smtClean="0"/>
                  <a:t>时间复杂度：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charset="0"/>
                      </a:rPr>
                      <m:t>𝑂</m:t>
                    </m:r>
                    <m:r>
                      <a:rPr kumimoji="1" lang="en-US" altLang="zh-CN" b="0" i="1" smtClean="0">
                        <a:latin typeface="Cambria Math" charset="0"/>
                      </a:rPr>
                      <m:t>(</m:t>
                    </m:r>
                    <m:func>
                      <m:funcPr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zh-CN" b="0" i="0" smtClean="0">
                                <a:latin typeface="Cambria Math" charset="0"/>
                              </a:rPr>
                              <m:t>log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𝑛</m:t>
                        </m:r>
                        <m:r>
                          <a:rPr kumimoji="1" lang="en-US" altLang="zh-CN" b="0" i="1" smtClean="0">
                            <a:latin typeface="Cambria Math" charset="0"/>
                          </a:rPr>
                          <m:t>)</m:t>
                        </m:r>
                      </m:e>
                    </m:func>
                  </m:oMath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4789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878A	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zh-CN" altLang="en-US" dirty="0" smtClean="0"/>
                  <a:t>题意：编写一个程序，使得对于所有的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charset="0"/>
                      </a:rPr>
                      <m:t>0≤</m:t>
                    </m:r>
                    <m:r>
                      <a:rPr kumimoji="1" lang="en-US" altLang="zh-CN" b="0" i="1" smtClean="0">
                        <a:latin typeface="Cambria Math" charset="0"/>
                      </a:rPr>
                      <m:t>𝑥</m:t>
                    </m:r>
                    <m:r>
                      <a:rPr kumimoji="1" lang="en-US" altLang="zh-CN" b="0" i="1" smtClean="0">
                        <a:latin typeface="Cambria Math" charset="0"/>
                      </a:rPr>
                      <m:t>≤1023, 题目</m:t>
                    </m:r>
                  </m:oMath>
                </a14:m>
                <a:r>
                  <a:rPr kumimoji="1" lang="zh-CN" altLang="en-US" dirty="0" smtClean="0"/>
                  <a:t>的操作序列和你的操作序列输出相同。要求你的操作序列长度不超过</a:t>
                </a:r>
                <a:r>
                  <a:rPr kumimoji="1" lang="en-US" altLang="zh-CN" dirty="0" smtClean="0"/>
                  <a:t>5</a:t>
                </a:r>
              </a:p>
              <a:p>
                <a:r>
                  <a:rPr kumimoji="1" lang="zh-CN" altLang="en-US" dirty="0" smtClean="0"/>
                  <a:t>题解：首先，观察到只需要用</a:t>
                </a:r>
                <a:r>
                  <a:rPr kumimoji="1" lang="en-US" altLang="zh-CN" dirty="0" smtClean="0"/>
                  <a:t>|</a:t>
                </a:r>
                <a:r>
                  <a:rPr kumimoji="1" lang="zh-CN" altLang="en-US" dirty="0" smtClean="0"/>
                  <a:t>和</a:t>
                </a:r>
                <a:r>
                  <a:rPr kumimoji="1" lang="en-US" altLang="zh-CN" dirty="0" smtClean="0"/>
                  <a:t>^</a:t>
                </a:r>
                <a:r>
                  <a:rPr kumimoji="1" lang="zh-CN" altLang="en-US" dirty="0" smtClean="0"/>
                  <a:t>即可完成操作。之后按位模拟即可</a:t>
                </a:r>
                <a:endParaRPr kumimoji="1" lang="en-US" altLang="zh-CN" dirty="0" smtClean="0"/>
              </a:p>
              <a:p>
                <a:r>
                  <a:rPr kumimoji="1" lang="zh-CN" altLang="en-US" dirty="0" smtClean="0"/>
                  <a:t>复杂度：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charset="0"/>
                      </a:rPr>
                      <m:t>𝑂</m:t>
                    </m:r>
                    <m:d>
                      <m:dPr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10</m:t>
                        </m:r>
                        <m:r>
                          <a:rPr kumimoji="1" lang="zh-CN" altLang="en-US" b="0" i="1" smtClean="0">
                            <a:latin typeface="Cambria Math" charset="0"/>
                          </a:rPr>
                          <m:t>∗</m:t>
                        </m:r>
                        <m:r>
                          <a:rPr kumimoji="1" lang="en-US" altLang="zh-CN" b="0" i="1" smtClean="0">
                            <a:latin typeface="Cambria Math" charset="0"/>
                          </a:rPr>
                          <m:t>𝑁</m:t>
                        </m:r>
                      </m:e>
                    </m:d>
                  </m:oMath>
                </a14:m>
                <a:endParaRPr kumimoji="1" lang="en-US" altLang="zh-CN" b="0" dirty="0" smtClean="0"/>
              </a:p>
              <a:p>
                <a:r>
                  <a:rPr kumimoji="1" lang="zh-CN" altLang="en-US" dirty="0" smtClean="0"/>
                  <a:t>如何简化过程？</a:t>
                </a:r>
                <a:endParaRPr kumimoji="1" lang="en-US" altLang="zh-CN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381" r="-5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3536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913C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zh-CN" altLang="en-US" dirty="0" smtClean="0"/>
                  <a:t>题意：重量为</a:t>
                </a:r>
                <a:r>
                  <a:rPr kumimoji="1" lang="en-US" altLang="zh-CN" dirty="0" smtClean="0"/>
                  <a:t>2^i</a:t>
                </a:r>
                <a:r>
                  <a:rPr kumimoji="1" lang="zh-CN" altLang="en-US" dirty="0" smtClean="0"/>
                  <a:t>的近</a:t>
                </a:r>
                <a:r>
                  <a:rPr kumimoji="1" lang="en-US" altLang="zh-CN" dirty="0" smtClean="0"/>
                  <a:t>0-1</a:t>
                </a:r>
                <a:r>
                  <a:rPr kumimoji="1" lang="zh-CN" altLang="en-US" dirty="0" smtClean="0"/>
                  <a:t>背包问题</a:t>
                </a:r>
                <a:endParaRPr kumimoji="1" lang="en-US" altLang="zh-CN" dirty="0" smtClean="0"/>
              </a:p>
              <a:p>
                <a:r>
                  <a:rPr kumimoji="1" lang="zh-CN" altLang="en-US" dirty="0" smtClean="0"/>
                  <a:t>题解：直接套</a:t>
                </a:r>
                <a:r>
                  <a:rPr kumimoji="1" lang="en-US" altLang="zh-CN" dirty="0" smtClean="0"/>
                  <a:t>0-1</a:t>
                </a:r>
                <a:r>
                  <a:rPr kumimoji="1" lang="zh-CN" altLang="en-US" dirty="0" smtClean="0"/>
                  <a:t>背包无法解决。其实是个贪心（为什么？如何利用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kumimoji="1" lang="en-US" altLang="zh-CN" b="0" i="1" smtClean="0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2</m:t>
                        </m:r>
                      </m:e>
                      <m:sup>
                        <m:r>
                          <a:rPr kumimoji="1" lang="en-US" altLang="zh-CN" b="0" i="1" smtClean="0">
                            <a:latin typeface="Cambria Math" charset="0"/>
                          </a:rPr>
                          <m:t>𝑖</m:t>
                        </m:r>
                      </m:sup>
                    </m:sSup>
                    <m:r>
                      <a:rPr kumimoji="1" lang="zh-CN" altLang="en-US" i="1" smtClean="0">
                        <a:latin typeface="Cambria Math" charset="0"/>
                      </a:rPr>
                      <m:t>这个</m:t>
                    </m:r>
                  </m:oMath>
                </a14:m>
                <a:r>
                  <a:rPr kumimoji="1" lang="zh-CN" altLang="en-US" dirty="0" smtClean="0"/>
                  <a:t>性质）还需要注意到有时候买超也是允许的。</a:t>
                </a:r>
                <a:endParaRPr kumimoji="1" lang="en-US" altLang="zh-CN" dirty="0" smtClean="0"/>
              </a:p>
              <a:p>
                <a:r>
                  <a:rPr kumimoji="1" lang="zh-CN" altLang="en-US" dirty="0" smtClean="0"/>
                  <a:t>时间复杂度：</a:t>
                </a:r>
                <a:r>
                  <a:rPr kumimoji="1" lang="en-US" altLang="zh-CN" dirty="0" smtClean="0"/>
                  <a:t>O(N)</a:t>
                </a:r>
                <a:endParaRPr kumimoji="1"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0434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743B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题意：题目中给出数列递推构造的方法，问</a:t>
            </a:r>
            <a:r>
              <a:rPr kumimoji="1" lang="en-US" altLang="zh-CN" dirty="0" smtClean="0"/>
              <a:t>n-1</a:t>
            </a:r>
            <a:r>
              <a:rPr kumimoji="1" lang="zh-CN" altLang="en-US" dirty="0" smtClean="0"/>
              <a:t>步后，最终数列第</a:t>
            </a:r>
            <a:r>
              <a:rPr kumimoji="1" lang="en-US" altLang="zh-CN" dirty="0" smtClean="0"/>
              <a:t>k</a:t>
            </a:r>
            <a:r>
              <a:rPr kumimoji="1" lang="zh-CN" altLang="en-US" dirty="0" smtClean="0"/>
              <a:t>个位置的数是多少</a:t>
            </a:r>
            <a:endParaRPr kumimoji="1" lang="en-US" altLang="zh-CN" dirty="0" smtClean="0"/>
          </a:p>
          <a:p>
            <a:r>
              <a:rPr kumimoji="1" lang="zh-CN" altLang="en-US" dirty="0" smtClean="0"/>
              <a:t>题解：二分答案。注意到第</a:t>
            </a:r>
            <a:r>
              <a:rPr kumimoji="1" lang="en-US" altLang="zh-CN" dirty="0" err="1" smtClean="0"/>
              <a:t>i</a:t>
            </a:r>
            <a:r>
              <a:rPr kumimoji="1" lang="zh-CN" altLang="en-US" dirty="0" smtClean="0"/>
              <a:t>时刻，数列的长度以及关于中间数对称的性质即可</a:t>
            </a:r>
            <a:endParaRPr kumimoji="1" lang="en-US" altLang="zh-CN" dirty="0" smtClean="0"/>
          </a:p>
          <a:p>
            <a:r>
              <a:rPr kumimoji="1" lang="zh-CN" altLang="en-US" dirty="0" smtClean="0"/>
              <a:t>时间复杂度</a:t>
            </a:r>
            <a:r>
              <a:rPr kumimoji="1" lang="en-US" altLang="zh-CN" dirty="0" smtClean="0"/>
              <a:t>:O(N)</a:t>
            </a:r>
          </a:p>
        </p:txBody>
      </p:sp>
    </p:spTree>
    <p:extLst>
      <p:ext uri="{BB962C8B-B14F-4D97-AF65-F5344CB8AC3E}">
        <p14:creationId xmlns:p14="http://schemas.microsoft.com/office/powerpoint/2010/main" val="12719970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579A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zh-CN" altLang="en-US" dirty="0" smtClean="0"/>
                  <a:t>题意：放进去一个细胞，每一天会分裂出</a:t>
                </a:r>
                <a:r>
                  <a:rPr kumimoji="1" lang="en-US" altLang="zh-CN" dirty="0" smtClean="0"/>
                  <a:t>2</a:t>
                </a:r>
                <a:r>
                  <a:rPr kumimoji="1" lang="zh-CN" altLang="en-US" dirty="0" smtClean="0"/>
                  <a:t>个新的。问如果得到</a:t>
                </a:r>
                <a:r>
                  <a:rPr kumimoji="1" lang="en-US" altLang="zh-CN" dirty="0" smtClean="0"/>
                  <a:t>x</a:t>
                </a:r>
                <a:r>
                  <a:rPr kumimoji="1" lang="zh-CN" altLang="en-US" dirty="0" smtClean="0"/>
                  <a:t>个细胞，一共要放进去多少个。</a:t>
                </a:r>
                <a:endParaRPr kumimoji="1" lang="en-US" altLang="zh-CN" dirty="0" smtClean="0"/>
              </a:p>
              <a:p>
                <a:r>
                  <a:rPr kumimoji="1" lang="zh-CN" altLang="en-US" dirty="0" smtClean="0"/>
                  <a:t>题解：实际上是求</a:t>
                </a:r>
                <a:r>
                  <a:rPr kumimoji="1" lang="en-US" altLang="zh-CN" dirty="0" smtClean="0"/>
                  <a:t>x</a:t>
                </a:r>
                <a:r>
                  <a:rPr kumimoji="1" lang="zh-CN" altLang="en-US" dirty="0" smtClean="0"/>
                  <a:t>的二进制位上一共有多少个</a:t>
                </a:r>
                <a:r>
                  <a:rPr kumimoji="1" lang="en-US" altLang="zh-CN" dirty="0" smtClean="0"/>
                  <a:t>1.</a:t>
                </a:r>
              </a:p>
              <a:p>
                <a:r>
                  <a:rPr kumimoji="1" lang="zh-CN" altLang="en-US" dirty="0" smtClean="0"/>
                  <a:t>时间复杂度：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charset="0"/>
                      </a:rPr>
                      <m:t>𝑂</m:t>
                    </m:r>
                    <m:r>
                      <a:rPr kumimoji="1" lang="en-US" altLang="zh-CN" b="0" i="1" smtClean="0">
                        <a:latin typeface="Cambria Math" charset="0"/>
                      </a:rPr>
                      <m:t>(</m:t>
                    </m:r>
                    <m:func>
                      <m:funcPr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zh-CN" b="0" i="0" smtClean="0">
                                <a:latin typeface="Cambria Math" charset="0"/>
                              </a:rPr>
                              <m:t>log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𝑥</m:t>
                        </m:r>
                        <m:r>
                          <a:rPr kumimoji="1" lang="en-US" altLang="zh-CN" b="0" i="1" smtClean="0">
                            <a:latin typeface="Cambria Math" charset="0"/>
                          </a:rPr>
                          <m:t>)</m:t>
                        </m:r>
                      </m:e>
                    </m:func>
                  </m:oMath>
                </a14:m>
                <a:endParaRPr kumimoji="1" lang="zh-CN" altLang="en-US" dirty="0" smtClean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24766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535B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题意：所有以</a:t>
            </a:r>
            <a:r>
              <a:rPr kumimoji="1" lang="en-US" altLang="zh-CN" dirty="0" smtClean="0"/>
              <a:t>4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7</a:t>
            </a:r>
            <a:r>
              <a:rPr kumimoji="1" lang="zh-CN" altLang="en-US" dirty="0" smtClean="0"/>
              <a:t>构成的数字成为幸运数字。给一个幸运数字，求是第几小的幸运数字</a:t>
            </a:r>
            <a:endParaRPr kumimoji="1" lang="en-US" altLang="zh-CN" dirty="0" smtClean="0"/>
          </a:p>
          <a:p>
            <a:r>
              <a:rPr kumimoji="1" lang="zh-CN" altLang="en-US" dirty="0" smtClean="0"/>
              <a:t>题解：观察幸运数字的结构，发现</a:t>
            </a:r>
            <a:r>
              <a:rPr kumimoji="1" lang="en-US" altLang="zh-CN" dirty="0" smtClean="0"/>
              <a:t>4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7</a:t>
            </a:r>
            <a:r>
              <a:rPr kumimoji="1" lang="zh-CN" altLang="en-US" dirty="0" smtClean="0"/>
              <a:t>可以用</a:t>
            </a:r>
            <a:r>
              <a:rPr kumimoji="1" lang="en-US" altLang="zh-CN" dirty="0" smtClean="0"/>
              <a:t>0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类似替换。因此可以考虑其二进制表达即可。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09926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335</Words>
  <Application>Microsoft Macintosh PowerPoint</Application>
  <PresentationFormat>宽屏</PresentationFormat>
  <Paragraphs>39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Cambria Math</vt:lpstr>
      <vt:lpstr>DengXian</vt:lpstr>
      <vt:lpstr>DengXian Light</vt:lpstr>
      <vt:lpstr>Arial</vt:lpstr>
      <vt:lpstr>Office 主题</vt:lpstr>
      <vt:lpstr> </vt:lpstr>
      <vt:lpstr>CF 578B</vt:lpstr>
      <vt:lpstr>CF 961C</vt:lpstr>
      <vt:lpstr>CF 912B </vt:lpstr>
      <vt:lpstr>CF 878A </vt:lpstr>
      <vt:lpstr>CF 913C</vt:lpstr>
      <vt:lpstr>CF 743B</vt:lpstr>
      <vt:lpstr>CF 579A</vt:lpstr>
      <vt:lpstr>CF 535B</vt:lpstr>
      <vt:lpstr>CF 484A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Microsoft Office 用户</dc:creator>
  <cp:lastModifiedBy>Microsoft Office 用户</cp:lastModifiedBy>
  <cp:revision>7</cp:revision>
  <dcterms:created xsi:type="dcterms:W3CDTF">2018-04-21T18:07:51Z</dcterms:created>
  <dcterms:modified xsi:type="dcterms:W3CDTF">2018-04-21T18:50:16Z</dcterms:modified>
</cp:coreProperties>
</file>