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E3F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F874AB-B2D3-4B48-BE26-42358C4B5419}" v="188" dt="2018-06-18T11:19:04.5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Eze Anyafulu" userId="3cc3da0d-8fe7-46be-8b62-55803bab68d4" providerId="ADAL" clId="{15F874AB-B2D3-4B48-BE26-42358C4B5419}"/>
    <pc:docChg chg="undo custSel delSld modSld">
      <pc:chgData name="Fe-Eze Anyafulu" userId="3cc3da0d-8fe7-46be-8b62-55803bab68d4" providerId="ADAL" clId="{15F874AB-B2D3-4B48-BE26-42358C4B5419}" dt="2018-06-18T11:19:04.543" v="183" actId="207"/>
      <pc:docMkLst>
        <pc:docMk/>
      </pc:docMkLst>
      <pc:sldChg chg="modSp">
        <pc:chgData name="Fe-Eze Anyafulu" userId="3cc3da0d-8fe7-46be-8b62-55803bab68d4" providerId="ADAL" clId="{15F874AB-B2D3-4B48-BE26-42358C4B5419}" dt="2018-06-16T20:16:52.393" v="94" actId="1076"/>
        <pc:sldMkLst>
          <pc:docMk/>
          <pc:sldMk cId="1914171806" sldId="256"/>
        </pc:sldMkLst>
        <pc:spChg chg="mod">
          <ac:chgData name="Fe-Eze Anyafulu" userId="3cc3da0d-8fe7-46be-8b62-55803bab68d4" providerId="ADAL" clId="{15F874AB-B2D3-4B48-BE26-42358C4B5419}" dt="2018-06-16T20:15:15.895" v="70" actId="242"/>
          <ac:spMkLst>
            <pc:docMk/>
            <pc:sldMk cId="1914171806" sldId="256"/>
            <ac:spMk id="2" creationId="{F8E70E5F-444D-45A4-BCDF-75DB6C5D191F}"/>
          </ac:spMkLst>
        </pc:spChg>
        <pc:spChg chg="mod">
          <ac:chgData name="Fe-Eze Anyafulu" userId="3cc3da0d-8fe7-46be-8b62-55803bab68d4" providerId="ADAL" clId="{15F874AB-B2D3-4B48-BE26-42358C4B5419}" dt="2018-06-16T20:16:52.393" v="94" actId="1076"/>
          <ac:spMkLst>
            <pc:docMk/>
            <pc:sldMk cId="1914171806" sldId="256"/>
            <ac:spMk id="3" creationId="{53C9B07C-DBC6-4DA7-B82B-84756A797660}"/>
          </ac:spMkLst>
        </pc:spChg>
        <pc:picChg chg="mod">
          <ac:chgData name="Fe-Eze Anyafulu" userId="3cc3da0d-8fe7-46be-8b62-55803bab68d4" providerId="ADAL" clId="{15F874AB-B2D3-4B48-BE26-42358C4B5419}" dt="2018-06-16T20:01:59.003" v="47" actId="14100"/>
          <ac:picMkLst>
            <pc:docMk/>
            <pc:sldMk cId="1914171806" sldId="256"/>
            <ac:picMk id="4" creationId="{2E71782A-E241-44B2-B753-725DD1CA5DEB}"/>
          </ac:picMkLst>
        </pc:picChg>
      </pc:sldChg>
      <pc:sldChg chg="addSp modSp">
        <pc:chgData name="Fe-Eze Anyafulu" userId="3cc3da0d-8fe7-46be-8b62-55803bab68d4" providerId="ADAL" clId="{15F874AB-B2D3-4B48-BE26-42358C4B5419}" dt="2018-06-16T21:06:26.514" v="182" actId="1076"/>
        <pc:sldMkLst>
          <pc:docMk/>
          <pc:sldMk cId="1418078812" sldId="257"/>
        </pc:sldMkLst>
        <pc:spChg chg="mod">
          <ac:chgData name="Fe-Eze Anyafulu" userId="3cc3da0d-8fe7-46be-8b62-55803bab68d4" providerId="ADAL" clId="{15F874AB-B2D3-4B48-BE26-42358C4B5419}" dt="2018-06-16T21:06:18.773" v="181" actId="1035"/>
          <ac:spMkLst>
            <pc:docMk/>
            <pc:sldMk cId="1418078812" sldId="257"/>
            <ac:spMk id="2" creationId="{387AB2D1-931B-4AF7-904F-275C2E621F3D}"/>
          </ac:spMkLst>
        </pc:spChg>
        <pc:spChg chg="mod">
          <ac:chgData name="Fe-Eze Anyafulu" userId="3cc3da0d-8fe7-46be-8b62-55803bab68d4" providerId="ADAL" clId="{15F874AB-B2D3-4B48-BE26-42358C4B5419}" dt="2018-06-16T21:06:26.514" v="182" actId="1076"/>
          <ac:spMkLst>
            <pc:docMk/>
            <pc:sldMk cId="1418078812" sldId="257"/>
            <ac:spMk id="3" creationId="{8BBDFA73-F07D-4DAD-965D-35668FAB2146}"/>
          </ac:spMkLst>
        </pc:spChg>
        <pc:spChg chg="add mod">
          <ac:chgData name="Fe-Eze Anyafulu" userId="3cc3da0d-8fe7-46be-8b62-55803bab68d4" providerId="ADAL" clId="{15F874AB-B2D3-4B48-BE26-42358C4B5419}" dt="2018-06-16T21:06:18.773" v="181" actId="1035"/>
          <ac:spMkLst>
            <pc:docMk/>
            <pc:sldMk cId="1418078812" sldId="257"/>
            <ac:spMk id="9" creationId="{70D5C3CF-20FC-4179-BABA-8C142408945A}"/>
          </ac:spMkLst>
        </pc:spChg>
        <pc:picChg chg="mod">
          <ac:chgData name="Fe-Eze Anyafulu" userId="3cc3da0d-8fe7-46be-8b62-55803bab68d4" providerId="ADAL" clId="{15F874AB-B2D3-4B48-BE26-42358C4B5419}" dt="2018-06-16T21:06:18.773" v="181" actId="1035"/>
          <ac:picMkLst>
            <pc:docMk/>
            <pc:sldMk cId="1418078812" sldId="257"/>
            <ac:picMk id="5" creationId="{2FE910F4-898B-42F8-832D-61447D2FA4EA}"/>
          </ac:picMkLst>
        </pc:picChg>
        <pc:picChg chg="mod">
          <ac:chgData name="Fe-Eze Anyafulu" userId="3cc3da0d-8fe7-46be-8b62-55803bab68d4" providerId="ADAL" clId="{15F874AB-B2D3-4B48-BE26-42358C4B5419}" dt="2018-06-16T21:06:18.773" v="181" actId="1035"/>
          <ac:picMkLst>
            <pc:docMk/>
            <pc:sldMk cId="1418078812" sldId="257"/>
            <ac:picMk id="6" creationId="{A6FD9C28-6F53-45AF-93E6-C28FC08C133A}"/>
          </ac:picMkLst>
        </pc:picChg>
        <pc:picChg chg="mod">
          <ac:chgData name="Fe-Eze Anyafulu" userId="3cc3da0d-8fe7-46be-8b62-55803bab68d4" providerId="ADAL" clId="{15F874AB-B2D3-4B48-BE26-42358C4B5419}" dt="2018-06-16T21:06:18.773" v="181" actId="1035"/>
          <ac:picMkLst>
            <pc:docMk/>
            <pc:sldMk cId="1418078812" sldId="257"/>
            <ac:picMk id="7" creationId="{8A3E05A6-1D7B-4480-B915-D4A53CB12F8E}"/>
          </ac:picMkLst>
        </pc:picChg>
        <pc:picChg chg="mod">
          <ac:chgData name="Fe-Eze Anyafulu" userId="3cc3da0d-8fe7-46be-8b62-55803bab68d4" providerId="ADAL" clId="{15F874AB-B2D3-4B48-BE26-42358C4B5419}" dt="2018-06-16T21:06:18.773" v="181" actId="1035"/>
          <ac:picMkLst>
            <pc:docMk/>
            <pc:sldMk cId="1418078812" sldId="257"/>
            <ac:picMk id="8" creationId="{C02D2BFC-BA31-4159-ADD4-9301FE2DA6FF}"/>
          </ac:picMkLst>
        </pc:picChg>
      </pc:sldChg>
      <pc:sldChg chg="modSp">
        <pc:chgData name="Fe-Eze Anyafulu" userId="3cc3da0d-8fe7-46be-8b62-55803bab68d4" providerId="ADAL" clId="{15F874AB-B2D3-4B48-BE26-42358C4B5419}" dt="2018-06-16T20:24:44.055" v="114" actId="1076"/>
        <pc:sldMkLst>
          <pc:docMk/>
          <pc:sldMk cId="2068117407" sldId="258"/>
        </pc:sldMkLst>
        <pc:spChg chg="mod">
          <ac:chgData name="Fe-Eze Anyafulu" userId="3cc3da0d-8fe7-46be-8b62-55803bab68d4" providerId="ADAL" clId="{15F874AB-B2D3-4B48-BE26-42358C4B5419}" dt="2018-06-16T20:01:18.019" v="41" actId="20577"/>
          <ac:spMkLst>
            <pc:docMk/>
            <pc:sldMk cId="2068117407" sldId="258"/>
            <ac:spMk id="3" creationId="{07A72F78-F7F5-4436-96F2-54583C98A208}"/>
          </ac:spMkLst>
        </pc:spChg>
        <pc:picChg chg="mod">
          <ac:chgData name="Fe-Eze Anyafulu" userId="3cc3da0d-8fe7-46be-8b62-55803bab68d4" providerId="ADAL" clId="{15F874AB-B2D3-4B48-BE26-42358C4B5419}" dt="2018-06-16T20:24:44.055" v="114" actId="1076"/>
          <ac:picMkLst>
            <pc:docMk/>
            <pc:sldMk cId="2068117407" sldId="258"/>
            <ac:picMk id="5" creationId="{3C11D407-C4B5-44C7-B753-F0298EF0354E}"/>
          </ac:picMkLst>
        </pc:picChg>
      </pc:sldChg>
      <pc:sldChg chg="modSp">
        <pc:chgData name="Fe-Eze Anyafulu" userId="3cc3da0d-8fe7-46be-8b62-55803bab68d4" providerId="ADAL" clId="{15F874AB-B2D3-4B48-BE26-42358C4B5419}" dt="2018-06-16T19:47:34.406" v="37" actId="20577"/>
        <pc:sldMkLst>
          <pc:docMk/>
          <pc:sldMk cId="4196774117" sldId="259"/>
        </pc:sldMkLst>
        <pc:spChg chg="mod">
          <ac:chgData name="Fe-Eze Anyafulu" userId="3cc3da0d-8fe7-46be-8b62-55803bab68d4" providerId="ADAL" clId="{15F874AB-B2D3-4B48-BE26-42358C4B5419}" dt="2018-06-16T19:47:34.406" v="37" actId="20577"/>
          <ac:spMkLst>
            <pc:docMk/>
            <pc:sldMk cId="4196774117" sldId="259"/>
            <ac:spMk id="2" creationId="{E6C49E6F-1080-40C5-A0B4-301305B3C9CF}"/>
          </ac:spMkLst>
        </pc:spChg>
        <pc:spChg chg="mod">
          <ac:chgData name="Fe-Eze Anyafulu" userId="3cc3da0d-8fe7-46be-8b62-55803bab68d4" providerId="ADAL" clId="{15F874AB-B2D3-4B48-BE26-42358C4B5419}" dt="2018-06-16T19:47:30.885" v="30" actId="20577"/>
          <ac:spMkLst>
            <pc:docMk/>
            <pc:sldMk cId="4196774117" sldId="259"/>
            <ac:spMk id="3" creationId="{B312D91A-74DD-46EA-9C03-AD589AB65F43}"/>
          </ac:spMkLst>
        </pc:spChg>
      </pc:sldChg>
      <pc:sldChg chg="modSp">
        <pc:chgData name="Fe-Eze Anyafulu" userId="3cc3da0d-8fe7-46be-8b62-55803bab68d4" providerId="ADAL" clId="{15F874AB-B2D3-4B48-BE26-42358C4B5419}" dt="2018-06-18T11:19:04.543" v="183" actId="207"/>
        <pc:sldMkLst>
          <pc:docMk/>
          <pc:sldMk cId="783602760" sldId="260"/>
        </pc:sldMkLst>
        <pc:graphicFrameChg chg="modGraphic">
          <ac:chgData name="Fe-Eze Anyafulu" userId="3cc3da0d-8fe7-46be-8b62-55803bab68d4" providerId="ADAL" clId="{15F874AB-B2D3-4B48-BE26-42358C4B5419}" dt="2018-06-18T11:19:04.543" v="183" actId="207"/>
          <ac:graphicFrameMkLst>
            <pc:docMk/>
            <pc:sldMk cId="783602760" sldId="260"/>
            <ac:graphicFrameMk id="4" creationId="{BE297206-B8BE-4AB3-9D51-FDE45A9A548F}"/>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2C0CC-90FF-4D9E-B0ED-FC54F9DE0C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BC68D4-3A10-4358-B307-49A559C716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09F362-5490-4777-BE9B-69C725686E8A}"/>
              </a:ext>
            </a:extLst>
          </p:cNvPr>
          <p:cNvSpPr>
            <a:spLocks noGrp="1"/>
          </p:cNvSpPr>
          <p:nvPr>
            <p:ph type="dt" sz="half" idx="10"/>
          </p:nvPr>
        </p:nvSpPr>
        <p:spPr/>
        <p:txBody>
          <a:bodyPr/>
          <a:lstStyle/>
          <a:p>
            <a:fld id="{982203F7-4084-4B1B-8B75-C7188816CA78}" type="datetimeFigureOut">
              <a:rPr lang="en-US" smtClean="0"/>
              <a:t>6/18/2018</a:t>
            </a:fld>
            <a:endParaRPr lang="en-US"/>
          </a:p>
        </p:txBody>
      </p:sp>
      <p:sp>
        <p:nvSpPr>
          <p:cNvPr id="5" name="Footer Placeholder 4">
            <a:extLst>
              <a:ext uri="{FF2B5EF4-FFF2-40B4-BE49-F238E27FC236}">
                <a16:creationId xmlns:a16="http://schemas.microsoft.com/office/drawing/2014/main" id="{0EA1E203-4F7F-4DF3-9774-F6A016DC87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85221D-8233-4A40-8641-A650C2EB1061}"/>
              </a:ext>
            </a:extLst>
          </p:cNvPr>
          <p:cNvSpPr>
            <a:spLocks noGrp="1"/>
          </p:cNvSpPr>
          <p:nvPr>
            <p:ph type="sldNum" sz="quarter" idx="12"/>
          </p:nvPr>
        </p:nvSpPr>
        <p:spPr/>
        <p:txBody>
          <a:bodyPr/>
          <a:lstStyle/>
          <a:p>
            <a:fld id="{69CF0EEB-505D-45B7-BF7B-1EDCB11F7599}" type="slidenum">
              <a:rPr lang="en-US" smtClean="0"/>
              <a:t>‹#›</a:t>
            </a:fld>
            <a:endParaRPr lang="en-US"/>
          </a:p>
        </p:txBody>
      </p:sp>
    </p:spTree>
    <p:extLst>
      <p:ext uri="{BB962C8B-B14F-4D97-AF65-F5344CB8AC3E}">
        <p14:creationId xmlns:p14="http://schemas.microsoft.com/office/powerpoint/2010/main" val="2505688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FE4AB-C896-4585-B9A7-9D0AD3BFE9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8BC243-9AAF-4D29-93A4-EA883E24062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111CC6-9B59-493B-9F2B-6390AF64E37A}"/>
              </a:ext>
            </a:extLst>
          </p:cNvPr>
          <p:cNvSpPr>
            <a:spLocks noGrp="1"/>
          </p:cNvSpPr>
          <p:nvPr>
            <p:ph type="dt" sz="half" idx="10"/>
          </p:nvPr>
        </p:nvSpPr>
        <p:spPr/>
        <p:txBody>
          <a:bodyPr/>
          <a:lstStyle/>
          <a:p>
            <a:fld id="{982203F7-4084-4B1B-8B75-C7188816CA78}" type="datetimeFigureOut">
              <a:rPr lang="en-US" smtClean="0"/>
              <a:t>6/18/2018</a:t>
            </a:fld>
            <a:endParaRPr lang="en-US"/>
          </a:p>
        </p:txBody>
      </p:sp>
      <p:sp>
        <p:nvSpPr>
          <p:cNvPr id="5" name="Footer Placeholder 4">
            <a:extLst>
              <a:ext uri="{FF2B5EF4-FFF2-40B4-BE49-F238E27FC236}">
                <a16:creationId xmlns:a16="http://schemas.microsoft.com/office/drawing/2014/main" id="{19CE1DCD-E4CA-43AB-9DCA-8072B7C38E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0E66B4-B96E-4F31-B7A1-D0E9B2048E1D}"/>
              </a:ext>
            </a:extLst>
          </p:cNvPr>
          <p:cNvSpPr>
            <a:spLocks noGrp="1"/>
          </p:cNvSpPr>
          <p:nvPr>
            <p:ph type="sldNum" sz="quarter" idx="12"/>
          </p:nvPr>
        </p:nvSpPr>
        <p:spPr/>
        <p:txBody>
          <a:bodyPr/>
          <a:lstStyle/>
          <a:p>
            <a:fld id="{69CF0EEB-505D-45B7-BF7B-1EDCB11F7599}" type="slidenum">
              <a:rPr lang="en-US" smtClean="0"/>
              <a:t>‹#›</a:t>
            </a:fld>
            <a:endParaRPr lang="en-US"/>
          </a:p>
        </p:txBody>
      </p:sp>
    </p:spTree>
    <p:extLst>
      <p:ext uri="{BB962C8B-B14F-4D97-AF65-F5344CB8AC3E}">
        <p14:creationId xmlns:p14="http://schemas.microsoft.com/office/powerpoint/2010/main" val="2819200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9794C4-D3F0-4AB7-8EB2-2437AAF55B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45350F-7DEB-42FD-A94E-0512688027C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B8CD0F-C22F-4F30-BE45-55A3DB7A1DD5}"/>
              </a:ext>
            </a:extLst>
          </p:cNvPr>
          <p:cNvSpPr>
            <a:spLocks noGrp="1"/>
          </p:cNvSpPr>
          <p:nvPr>
            <p:ph type="dt" sz="half" idx="10"/>
          </p:nvPr>
        </p:nvSpPr>
        <p:spPr/>
        <p:txBody>
          <a:bodyPr/>
          <a:lstStyle/>
          <a:p>
            <a:fld id="{982203F7-4084-4B1B-8B75-C7188816CA78}" type="datetimeFigureOut">
              <a:rPr lang="en-US" smtClean="0"/>
              <a:t>6/18/2018</a:t>
            </a:fld>
            <a:endParaRPr lang="en-US"/>
          </a:p>
        </p:txBody>
      </p:sp>
      <p:sp>
        <p:nvSpPr>
          <p:cNvPr id="5" name="Footer Placeholder 4">
            <a:extLst>
              <a:ext uri="{FF2B5EF4-FFF2-40B4-BE49-F238E27FC236}">
                <a16:creationId xmlns:a16="http://schemas.microsoft.com/office/drawing/2014/main" id="{E8F3303F-F9CC-497E-AE13-02B900D557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33E9E5-C83E-438C-963A-4115DF5A57A1}"/>
              </a:ext>
            </a:extLst>
          </p:cNvPr>
          <p:cNvSpPr>
            <a:spLocks noGrp="1"/>
          </p:cNvSpPr>
          <p:nvPr>
            <p:ph type="sldNum" sz="quarter" idx="12"/>
          </p:nvPr>
        </p:nvSpPr>
        <p:spPr/>
        <p:txBody>
          <a:bodyPr/>
          <a:lstStyle/>
          <a:p>
            <a:fld id="{69CF0EEB-505D-45B7-BF7B-1EDCB11F7599}" type="slidenum">
              <a:rPr lang="en-US" smtClean="0"/>
              <a:t>‹#›</a:t>
            </a:fld>
            <a:endParaRPr lang="en-US"/>
          </a:p>
        </p:txBody>
      </p:sp>
    </p:spTree>
    <p:extLst>
      <p:ext uri="{BB962C8B-B14F-4D97-AF65-F5344CB8AC3E}">
        <p14:creationId xmlns:p14="http://schemas.microsoft.com/office/powerpoint/2010/main" val="2341324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8E4F3-15F8-4751-85EC-25220C6BA2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14848-C89E-4D16-AD4A-B76F5F62109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61ED75-3BEC-4646-B260-BE60A761C61C}"/>
              </a:ext>
            </a:extLst>
          </p:cNvPr>
          <p:cNvSpPr>
            <a:spLocks noGrp="1"/>
          </p:cNvSpPr>
          <p:nvPr>
            <p:ph type="dt" sz="half" idx="10"/>
          </p:nvPr>
        </p:nvSpPr>
        <p:spPr/>
        <p:txBody>
          <a:bodyPr/>
          <a:lstStyle/>
          <a:p>
            <a:fld id="{982203F7-4084-4B1B-8B75-C7188816CA78}" type="datetimeFigureOut">
              <a:rPr lang="en-US" smtClean="0"/>
              <a:t>6/18/2018</a:t>
            </a:fld>
            <a:endParaRPr lang="en-US"/>
          </a:p>
        </p:txBody>
      </p:sp>
      <p:sp>
        <p:nvSpPr>
          <p:cNvPr id="5" name="Footer Placeholder 4">
            <a:extLst>
              <a:ext uri="{FF2B5EF4-FFF2-40B4-BE49-F238E27FC236}">
                <a16:creationId xmlns:a16="http://schemas.microsoft.com/office/drawing/2014/main" id="{20B8F63E-28F4-4EAB-9334-97E28BA3DD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288D23-CDE3-4819-A4A3-417468830802}"/>
              </a:ext>
            </a:extLst>
          </p:cNvPr>
          <p:cNvSpPr>
            <a:spLocks noGrp="1"/>
          </p:cNvSpPr>
          <p:nvPr>
            <p:ph type="sldNum" sz="quarter" idx="12"/>
          </p:nvPr>
        </p:nvSpPr>
        <p:spPr/>
        <p:txBody>
          <a:bodyPr/>
          <a:lstStyle/>
          <a:p>
            <a:fld id="{69CF0EEB-505D-45B7-BF7B-1EDCB11F7599}" type="slidenum">
              <a:rPr lang="en-US" smtClean="0"/>
              <a:t>‹#›</a:t>
            </a:fld>
            <a:endParaRPr lang="en-US"/>
          </a:p>
        </p:txBody>
      </p:sp>
    </p:spTree>
    <p:extLst>
      <p:ext uri="{BB962C8B-B14F-4D97-AF65-F5344CB8AC3E}">
        <p14:creationId xmlns:p14="http://schemas.microsoft.com/office/powerpoint/2010/main" val="442484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9F22F-73E1-47AB-80FD-1D5C8A6FF8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4C691A-85A3-4E12-A6FA-02C164762A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5C80CC3-5FA8-4E21-9F98-9040EED7FA30}"/>
              </a:ext>
            </a:extLst>
          </p:cNvPr>
          <p:cNvSpPr>
            <a:spLocks noGrp="1"/>
          </p:cNvSpPr>
          <p:nvPr>
            <p:ph type="dt" sz="half" idx="10"/>
          </p:nvPr>
        </p:nvSpPr>
        <p:spPr/>
        <p:txBody>
          <a:bodyPr/>
          <a:lstStyle/>
          <a:p>
            <a:fld id="{982203F7-4084-4B1B-8B75-C7188816CA78}" type="datetimeFigureOut">
              <a:rPr lang="en-US" smtClean="0"/>
              <a:t>6/18/2018</a:t>
            </a:fld>
            <a:endParaRPr lang="en-US"/>
          </a:p>
        </p:txBody>
      </p:sp>
      <p:sp>
        <p:nvSpPr>
          <p:cNvPr id="5" name="Footer Placeholder 4">
            <a:extLst>
              <a:ext uri="{FF2B5EF4-FFF2-40B4-BE49-F238E27FC236}">
                <a16:creationId xmlns:a16="http://schemas.microsoft.com/office/drawing/2014/main" id="{4D14E0FD-19A8-4798-A0DC-E1F56D580A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EE5268-EA98-42D8-83C0-243188B6998D}"/>
              </a:ext>
            </a:extLst>
          </p:cNvPr>
          <p:cNvSpPr>
            <a:spLocks noGrp="1"/>
          </p:cNvSpPr>
          <p:nvPr>
            <p:ph type="sldNum" sz="quarter" idx="12"/>
          </p:nvPr>
        </p:nvSpPr>
        <p:spPr/>
        <p:txBody>
          <a:bodyPr/>
          <a:lstStyle/>
          <a:p>
            <a:fld id="{69CF0EEB-505D-45B7-BF7B-1EDCB11F7599}" type="slidenum">
              <a:rPr lang="en-US" smtClean="0"/>
              <a:t>‹#›</a:t>
            </a:fld>
            <a:endParaRPr lang="en-US"/>
          </a:p>
        </p:txBody>
      </p:sp>
    </p:spTree>
    <p:extLst>
      <p:ext uri="{BB962C8B-B14F-4D97-AF65-F5344CB8AC3E}">
        <p14:creationId xmlns:p14="http://schemas.microsoft.com/office/powerpoint/2010/main" val="1880467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31A28-6C11-42E1-9C2A-903CEAF36A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AC6FA9-5DA9-4D17-A411-61D437ED022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21B4C2-66D1-4CA1-A757-7A067CAB4D3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D8135D-5368-49DB-93D2-14F56443774B}"/>
              </a:ext>
            </a:extLst>
          </p:cNvPr>
          <p:cNvSpPr>
            <a:spLocks noGrp="1"/>
          </p:cNvSpPr>
          <p:nvPr>
            <p:ph type="dt" sz="half" idx="10"/>
          </p:nvPr>
        </p:nvSpPr>
        <p:spPr/>
        <p:txBody>
          <a:bodyPr/>
          <a:lstStyle/>
          <a:p>
            <a:fld id="{982203F7-4084-4B1B-8B75-C7188816CA78}" type="datetimeFigureOut">
              <a:rPr lang="en-US" smtClean="0"/>
              <a:t>6/18/2018</a:t>
            </a:fld>
            <a:endParaRPr lang="en-US"/>
          </a:p>
        </p:txBody>
      </p:sp>
      <p:sp>
        <p:nvSpPr>
          <p:cNvPr id="6" name="Footer Placeholder 5">
            <a:extLst>
              <a:ext uri="{FF2B5EF4-FFF2-40B4-BE49-F238E27FC236}">
                <a16:creationId xmlns:a16="http://schemas.microsoft.com/office/drawing/2014/main" id="{FD7426AA-9461-4573-A849-D7969E9DAF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5F7364-9B95-4701-A5AE-5A9406C02F1B}"/>
              </a:ext>
            </a:extLst>
          </p:cNvPr>
          <p:cNvSpPr>
            <a:spLocks noGrp="1"/>
          </p:cNvSpPr>
          <p:nvPr>
            <p:ph type="sldNum" sz="quarter" idx="12"/>
          </p:nvPr>
        </p:nvSpPr>
        <p:spPr/>
        <p:txBody>
          <a:bodyPr/>
          <a:lstStyle/>
          <a:p>
            <a:fld id="{69CF0EEB-505D-45B7-BF7B-1EDCB11F7599}" type="slidenum">
              <a:rPr lang="en-US" smtClean="0"/>
              <a:t>‹#›</a:t>
            </a:fld>
            <a:endParaRPr lang="en-US"/>
          </a:p>
        </p:txBody>
      </p:sp>
    </p:spTree>
    <p:extLst>
      <p:ext uri="{BB962C8B-B14F-4D97-AF65-F5344CB8AC3E}">
        <p14:creationId xmlns:p14="http://schemas.microsoft.com/office/powerpoint/2010/main" val="800631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2EC63-67EC-4F7F-AD4E-BB38465C2D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3DC833-4A37-4597-B462-AB008C9358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E485FC4-DB85-444E-B1DE-17DD7FD9ABD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86FAD0-8FD9-4276-9C51-E09526E970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B251F5B-BBD1-4214-B538-72FA30C050F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06B222-57E8-4E87-8499-E612FBFC76D4}"/>
              </a:ext>
            </a:extLst>
          </p:cNvPr>
          <p:cNvSpPr>
            <a:spLocks noGrp="1"/>
          </p:cNvSpPr>
          <p:nvPr>
            <p:ph type="dt" sz="half" idx="10"/>
          </p:nvPr>
        </p:nvSpPr>
        <p:spPr/>
        <p:txBody>
          <a:bodyPr/>
          <a:lstStyle/>
          <a:p>
            <a:fld id="{982203F7-4084-4B1B-8B75-C7188816CA78}" type="datetimeFigureOut">
              <a:rPr lang="en-US" smtClean="0"/>
              <a:t>6/18/2018</a:t>
            </a:fld>
            <a:endParaRPr lang="en-US"/>
          </a:p>
        </p:txBody>
      </p:sp>
      <p:sp>
        <p:nvSpPr>
          <p:cNvPr id="8" name="Footer Placeholder 7">
            <a:extLst>
              <a:ext uri="{FF2B5EF4-FFF2-40B4-BE49-F238E27FC236}">
                <a16:creationId xmlns:a16="http://schemas.microsoft.com/office/drawing/2014/main" id="{7B7C2C73-729B-4176-A1F9-EC26470884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22357B-06BE-495D-8321-A89D09551D20}"/>
              </a:ext>
            </a:extLst>
          </p:cNvPr>
          <p:cNvSpPr>
            <a:spLocks noGrp="1"/>
          </p:cNvSpPr>
          <p:nvPr>
            <p:ph type="sldNum" sz="quarter" idx="12"/>
          </p:nvPr>
        </p:nvSpPr>
        <p:spPr/>
        <p:txBody>
          <a:bodyPr/>
          <a:lstStyle/>
          <a:p>
            <a:fld id="{69CF0EEB-505D-45B7-BF7B-1EDCB11F7599}" type="slidenum">
              <a:rPr lang="en-US" smtClean="0"/>
              <a:t>‹#›</a:t>
            </a:fld>
            <a:endParaRPr lang="en-US"/>
          </a:p>
        </p:txBody>
      </p:sp>
    </p:spTree>
    <p:extLst>
      <p:ext uri="{BB962C8B-B14F-4D97-AF65-F5344CB8AC3E}">
        <p14:creationId xmlns:p14="http://schemas.microsoft.com/office/powerpoint/2010/main" val="2943984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2758B-51D4-4E92-A7B0-EF9AD6EB93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3EBB4A-3B4D-4043-8F55-3FAF43A2C839}"/>
              </a:ext>
            </a:extLst>
          </p:cNvPr>
          <p:cNvSpPr>
            <a:spLocks noGrp="1"/>
          </p:cNvSpPr>
          <p:nvPr>
            <p:ph type="dt" sz="half" idx="10"/>
          </p:nvPr>
        </p:nvSpPr>
        <p:spPr/>
        <p:txBody>
          <a:bodyPr/>
          <a:lstStyle/>
          <a:p>
            <a:fld id="{982203F7-4084-4B1B-8B75-C7188816CA78}" type="datetimeFigureOut">
              <a:rPr lang="en-US" smtClean="0"/>
              <a:t>6/18/2018</a:t>
            </a:fld>
            <a:endParaRPr lang="en-US"/>
          </a:p>
        </p:txBody>
      </p:sp>
      <p:sp>
        <p:nvSpPr>
          <p:cNvPr id="4" name="Footer Placeholder 3">
            <a:extLst>
              <a:ext uri="{FF2B5EF4-FFF2-40B4-BE49-F238E27FC236}">
                <a16:creationId xmlns:a16="http://schemas.microsoft.com/office/drawing/2014/main" id="{1FB1B869-646E-4737-8348-3F11083C12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DCDA7D-A98D-4847-8A43-F357CE3AB046}"/>
              </a:ext>
            </a:extLst>
          </p:cNvPr>
          <p:cNvSpPr>
            <a:spLocks noGrp="1"/>
          </p:cNvSpPr>
          <p:nvPr>
            <p:ph type="sldNum" sz="quarter" idx="12"/>
          </p:nvPr>
        </p:nvSpPr>
        <p:spPr/>
        <p:txBody>
          <a:bodyPr/>
          <a:lstStyle/>
          <a:p>
            <a:fld id="{69CF0EEB-505D-45B7-BF7B-1EDCB11F7599}" type="slidenum">
              <a:rPr lang="en-US" smtClean="0"/>
              <a:t>‹#›</a:t>
            </a:fld>
            <a:endParaRPr lang="en-US"/>
          </a:p>
        </p:txBody>
      </p:sp>
    </p:spTree>
    <p:extLst>
      <p:ext uri="{BB962C8B-B14F-4D97-AF65-F5344CB8AC3E}">
        <p14:creationId xmlns:p14="http://schemas.microsoft.com/office/powerpoint/2010/main" val="3474059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16291B-931F-490B-86A1-1FD637A9F511}"/>
              </a:ext>
            </a:extLst>
          </p:cNvPr>
          <p:cNvSpPr>
            <a:spLocks noGrp="1"/>
          </p:cNvSpPr>
          <p:nvPr>
            <p:ph type="dt" sz="half" idx="10"/>
          </p:nvPr>
        </p:nvSpPr>
        <p:spPr/>
        <p:txBody>
          <a:bodyPr/>
          <a:lstStyle/>
          <a:p>
            <a:fld id="{982203F7-4084-4B1B-8B75-C7188816CA78}" type="datetimeFigureOut">
              <a:rPr lang="en-US" smtClean="0"/>
              <a:t>6/18/2018</a:t>
            </a:fld>
            <a:endParaRPr lang="en-US"/>
          </a:p>
        </p:txBody>
      </p:sp>
      <p:sp>
        <p:nvSpPr>
          <p:cNvPr id="3" name="Footer Placeholder 2">
            <a:extLst>
              <a:ext uri="{FF2B5EF4-FFF2-40B4-BE49-F238E27FC236}">
                <a16:creationId xmlns:a16="http://schemas.microsoft.com/office/drawing/2014/main" id="{54482C9B-7AFE-4A18-BD08-CA6F37DBD6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39C19F-CF5E-43A3-820F-B8C042CBE613}"/>
              </a:ext>
            </a:extLst>
          </p:cNvPr>
          <p:cNvSpPr>
            <a:spLocks noGrp="1"/>
          </p:cNvSpPr>
          <p:nvPr>
            <p:ph type="sldNum" sz="quarter" idx="12"/>
          </p:nvPr>
        </p:nvSpPr>
        <p:spPr/>
        <p:txBody>
          <a:bodyPr/>
          <a:lstStyle/>
          <a:p>
            <a:fld id="{69CF0EEB-505D-45B7-BF7B-1EDCB11F7599}" type="slidenum">
              <a:rPr lang="en-US" smtClean="0"/>
              <a:t>‹#›</a:t>
            </a:fld>
            <a:endParaRPr lang="en-US"/>
          </a:p>
        </p:txBody>
      </p:sp>
    </p:spTree>
    <p:extLst>
      <p:ext uri="{BB962C8B-B14F-4D97-AF65-F5344CB8AC3E}">
        <p14:creationId xmlns:p14="http://schemas.microsoft.com/office/powerpoint/2010/main" val="4175855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89E9F-CDFC-416F-99D9-7E93ABEDF7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BBB9FE-10F9-42D4-AF3F-9F3C144419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8A50B8-C846-4321-8BDF-D361C72A00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15980A0-F2E5-4E6C-B53A-F0A37B21DFD2}"/>
              </a:ext>
            </a:extLst>
          </p:cNvPr>
          <p:cNvSpPr>
            <a:spLocks noGrp="1"/>
          </p:cNvSpPr>
          <p:nvPr>
            <p:ph type="dt" sz="half" idx="10"/>
          </p:nvPr>
        </p:nvSpPr>
        <p:spPr/>
        <p:txBody>
          <a:bodyPr/>
          <a:lstStyle/>
          <a:p>
            <a:fld id="{982203F7-4084-4B1B-8B75-C7188816CA78}" type="datetimeFigureOut">
              <a:rPr lang="en-US" smtClean="0"/>
              <a:t>6/18/2018</a:t>
            </a:fld>
            <a:endParaRPr lang="en-US"/>
          </a:p>
        </p:txBody>
      </p:sp>
      <p:sp>
        <p:nvSpPr>
          <p:cNvPr id="6" name="Footer Placeholder 5">
            <a:extLst>
              <a:ext uri="{FF2B5EF4-FFF2-40B4-BE49-F238E27FC236}">
                <a16:creationId xmlns:a16="http://schemas.microsoft.com/office/drawing/2014/main" id="{D6AE5F92-28C8-4F6A-AED1-7E9CB88EDE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CDB622-8075-4A3C-80E0-BBFAF60FF7EF}"/>
              </a:ext>
            </a:extLst>
          </p:cNvPr>
          <p:cNvSpPr>
            <a:spLocks noGrp="1"/>
          </p:cNvSpPr>
          <p:nvPr>
            <p:ph type="sldNum" sz="quarter" idx="12"/>
          </p:nvPr>
        </p:nvSpPr>
        <p:spPr/>
        <p:txBody>
          <a:bodyPr/>
          <a:lstStyle/>
          <a:p>
            <a:fld id="{69CF0EEB-505D-45B7-BF7B-1EDCB11F7599}" type="slidenum">
              <a:rPr lang="en-US" smtClean="0"/>
              <a:t>‹#›</a:t>
            </a:fld>
            <a:endParaRPr lang="en-US"/>
          </a:p>
        </p:txBody>
      </p:sp>
    </p:spTree>
    <p:extLst>
      <p:ext uri="{BB962C8B-B14F-4D97-AF65-F5344CB8AC3E}">
        <p14:creationId xmlns:p14="http://schemas.microsoft.com/office/powerpoint/2010/main" val="935395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5DCCE-D18C-4770-A779-D0573399D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BAC4EC-FCA7-4A97-8ECF-7D6F5A09E5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533A23-86DD-4208-8825-2D262AD79D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58305CC-7C6F-4FE3-A59C-72CCD5C9782B}"/>
              </a:ext>
            </a:extLst>
          </p:cNvPr>
          <p:cNvSpPr>
            <a:spLocks noGrp="1"/>
          </p:cNvSpPr>
          <p:nvPr>
            <p:ph type="dt" sz="half" idx="10"/>
          </p:nvPr>
        </p:nvSpPr>
        <p:spPr/>
        <p:txBody>
          <a:bodyPr/>
          <a:lstStyle/>
          <a:p>
            <a:fld id="{982203F7-4084-4B1B-8B75-C7188816CA78}" type="datetimeFigureOut">
              <a:rPr lang="en-US" smtClean="0"/>
              <a:t>6/18/2018</a:t>
            </a:fld>
            <a:endParaRPr lang="en-US"/>
          </a:p>
        </p:txBody>
      </p:sp>
      <p:sp>
        <p:nvSpPr>
          <p:cNvPr id="6" name="Footer Placeholder 5">
            <a:extLst>
              <a:ext uri="{FF2B5EF4-FFF2-40B4-BE49-F238E27FC236}">
                <a16:creationId xmlns:a16="http://schemas.microsoft.com/office/drawing/2014/main" id="{BCB390AE-FF13-4376-B1AC-6F96726246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9142A6-88E8-444D-BEDF-97645A91C2D6}"/>
              </a:ext>
            </a:extLst>
          </p:cNvPr>
          <p:cNvSpPr>
            <a:spLocks noGrp="1"/>
          </p:cNvSpPr>
          <p:nvPr>
            <p:ph type="sldNum" sz="quarter" idx="12"/>
          </p:nvPr>
        </p:nvSpPr>
        <p:spPr/>
        <p:txBody>
          <a:bodyPr/>
          <a:lstStyle/>
          <a:p>
            <a:fld id="{69CF0EEB-505D-45B7-BF7B-1EDCB11F7599}" type="slidenum">
              <a:rPr lang="en-US" smtClean="0"/>
              <a:t>‹#›</a:t>
            </a:fld>
            <a:endParaRPr lang="en-US"/>
          </a:p>
        </p:txBody>
      </p:sp>
    </p:spTree>
    <p:extLst>
      <p:ext uri="{BB962C8B-B14F-4D97-AF65-F5344CB8AC3E}">
        <p14:creationId xmlns:p14="http://schemas.microsoft.com/office/powerpoint/2010/main" val="1850859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3CCCC3-1673-4505-8D12-13740C3B46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9638BC-5B4A-4305-839B-19BC6763AE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FF9FB4-71CA-478F-B421-76F6AB6C72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2203F7-4084-4B1B-8B75-C7188816CA78}" type="datetimeFigureOut">
              <a:rPr lang="en-US" smtClean="0"/>
              <a:t>6/18/2018</a:t>
            </a:fld>
            <a:endParaRPr lang="en-US"/>
          </a:p>
        </p:txBody>
      </p:sp>
      <p:sp>
        <p:nvSpPr>
          <p:cNvPr id="5" name="Footer Placeholder 4">
            <a:extLst>
              <a:ext uri="{FF2B5EF4-FFF2-40B4-BE49-F238E27FC236}">
                <a16:creationId xmlns:a16="http://schemas.microsoft.com/office/drawing/2014/main" id="{1DCF3A22-73A0-45B3-BED1-83EBA8EFB0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13C7DB-B53E-497A-88FD-045DE3C53E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CF0EEB-505D-45B7-BF7B-1EDCB11F7599}" type="slidenum">
              <a:rPr lang="en-US" smtClean="0"/>
              <a:t>‹#›</a:t>
            </a:fld>
            <a:endParaRPr lang="en-US"/>
          </a:p>
        </p:txBody>
      </p:sp>
    </p:spTree>
    <p:extLst>
      <p:ext uri="{BB962C8B-B14F-4D97-AF65-F5344CB8AC3E}">
        <p14:creationId xmlns:p14="http://schemas.microsoft.com/office/powerpoint/2010/main" val="3756594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71782A-E241-44B2-B753-725DD1CA5DE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8987062" cy="6858000"/>
          </a:xfrm>
          <a:prstGeom prst="rect">
            <a:avLst/>
          </a:prstGeom>
          <a:noFill/>
          <a:ln>
            <a:noFill/>
          </a:ln>
        </p:spPr>
      </p:pic>
      <p:sp>
        <p:nvSpPr>
          <p:cNvPr id="2" name="Title 1">
            <a:extLst>
              <a:ext uri="{FF2B5EF4-FFF2-40B4-BE49-F238E27FC236}">
                <a16:creationId xmlns:a16="http://schemas.microsoft.com/office/drawing/2014/main" id="{F8E70E5F-444D-45A4-BCDF-75DB6C5D191F}"/>
              </a:ext>
            </a:extLst>
          </p:cNvPr>
          <p:cNvSpPr>
            <a:spLocks noGrp="1"/>
          </p:cNvSpPr>
          <p:nvPr>
            <p:ph type="ctrTitle"/>
          </p:nvPr>
        </p:nvSpPr>
        <p:spPr>
          <a:xfrm>
            <a:off x="1524000" y="1854201"/>
            <a:ext cx="8987062" cy="1655762"/>
          </a:xfrm>
          <a:solidFill>
            <a:srgbClr val="DAE3F3">
              <a:alpha val="61176"/>
            </a:srgbClr>
          </a:solidFill>
          <a:ln>
            <a:noFill/>
          </a:ln>
        </p:spPr>
        <p:style>
          <a:lnRef idx="2">
            <a:schemeClr val="accent3"/>
          </a:lnRef>
          <a:fillRef idx="1">
            <a:schemeClr val="lt1"/>
          </a:fillRef>
          <a:effectRef idx="0">
            <a:schemeClr val="accent3"/>
          </a:effectRef>
          <a:fontRef idx="minor">
            <a:schemeClr val="dk1"/>
          </a:fontRef>
        </p:style>
        <p:txBody>
          <a:bodyPr anchor="ctr"/>
          <a:lstStyle/>
          <a:p>
            <a:r>
              <a:rPr lang="en-US" dirty="0"/>
              <a:t>Electric Vehicle Subgroup</a:t>
            </a:r>
          </a:p>
        </p:txBody>
      </p:sp>
      <p:sp>
        <p:nvSpPr>
          <p:cNvPr id="3" name="Subtitle 2">
            <a:extLst>
              <a:ext uri="{FF2B5EF4-FFF2-40B4-BE49-F238E27FC236}">
                <a16:creationId xmlns:a16="http://schemas.microsoft.com/office/drawing/2014/main" id="{53C9B07C-DBC6-4DA7-B82B-84756A797660}"/>
              </a:ext>
            </a:extLst>
          </p:cNvPr>
          <p:cNvSpPr>
            <a:spLocks noGrp="1"/>
          </p:cNvSpPr>
          <p:nvPr>
            <p:ph type="subTitle" idx="1"/>
          </p:nvPr>
        </p:nvSpPr>
        <p:spPr>
          <a:xfrm>
            <a:off x="1524000" y="3862317"/>
            <a:ext cx="8987062" cy="2661312"/>
          </a:xfrm>
          <a:solidFill>
            <a:srgbClr val="DAE3F3">
              <a:alpha val="80000"/>
            </a:srgbClr>
          </a:solidFill>
        </p:spPr>
        <p:txBody>
          <a:bodyPr>
            <a:normAutofit lnSpcReduction="10000"/>
          </a:bodyPr>
          <a:lstStyle/>
          <a:p>
            <a:r>
              <a:rPr lang="en-GB" sz="2000" dirty="0"/>
              <a:t>Ahmed Abid-Ali</a:t>
            </a:r>
            <a:endParaRPr lang="en-US" sz="2000" dirty="0"/>
          </a:p>
          <a:p>
            <a:r>
              <a:rPr lang="en-GB" sz="2000" dirty="0"/>
              <a:t>Fe-eze Anyafulu</a:t>
            </a:r>
            <a:endParaRPr lang="en-US" sz="2000" dirty="0"/>
          </a:p>
          <a:p>
            <a:r>
              <a:rPr lang="en-GB" sz="2000" dirty="0"/>
              <a:t> </a:t>
            </a:r>
            <a:endParaRPr lang="en-US" sz="2000" dirty="0"/>
          </a:p>
          <a:p>
            <a:r>
              <a:rPr lang="en-GB" sz="2000" dirty="0"/>
              <a:t>MEng</a:t>
            </a:r>
            <a:r>
              <a:rPr lang="en-GB" sz="2000" b="1" dirty="0"/>
              <a:t> </a:t>
            </a:r>
            <a:r>
              <a:rPr lang="en-GB" sz="2000" dirty="0"/>
              <a:t>Electrical Engineering Part 4</a:t>
            </a:r>
            <a:endParaRPr lang="en-US" sz="2000" dirty="0"/>
          </a:p>
          <a:p>
            <a:r>
              <a:rPr lang="en-GB" sz="2000" dirty="0"/>
              <a:t>City, University of London</a:t>
            </a:r>
            <a:endParaRPr lang="en-US" sz="2000" dirty="0"/>
          </a:p>
          <a:p>
            <a:r>
              <a:rPr lang="en-GB" sz="2000" dirty="0"/>
              <a:t> </a:t>
            </a:r>
            <a:endParaRPr lang="en-US" sz="2000" dirty="0"/>
          </a:p>
          <a:p>
            <a:r>
              <a:rPr lang="en-GB" sz="2000" dirty="0"/>
              <a:t>11 June 2018</a:t>
            </a:r>
            <a:endParaRPr lang="en-US" sz="2000" dirty="0"/>
          </a:p>
          <a:p>
            <a:endParaRPr lang="en-US" sz="2000" dirty="0"/>
          </a:p>
        </p:txBody>
      </p:sp>
    </p:spTree>
    <p:extLst>
      <p:ext uri="{BB962C8B-B14F-4D97-AF65-F5344CB8AC3E}">
        <p14:creationId xmlns:p14="http://schemas.microsoft.com/office/powerpoint/2010/main" val="1914171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49E6F-1080-40C5-A0B4-301305B3C9CF}"/>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B312D91A-74DD-46EA-9C03-AD589AB65F43}"/>
              </a:ext>
            </a:extLst>
          </p:cNvPr>
          <p:cNvSpPr>
            <a:spLocks noGrp="1"/>
          </p:cNvSpPr>
          <p:nvPr>
            <p:ph idx="1"/>
          </p:nvPr>
        </p:nvSpPr>
        <p:spPr/>
        <p:txBody>
          <a:bodyPr>
            <a:normAutofit lnSpcReduction="10000"/>
          </a:bodyPr>
          <a:lstStyle/>
          <a:p>
            <a:r>
              <a:rPr lang="en-US" dirty="0"/>
              <a:t>Goals</a:t>
            </a:r>
          </a:p>
          <a:p>
            <a:r>
              <a:rPr lang="en-US" dirty="0"/>
              <a:t>To design a battery and battery management system for the FSAE vehicle that can provide enough energy for 22km of continuous driving</a:t>
            </a:r>
          </a:p>
          <a:p>
            <a:r>
              <a:rPr lang="en-US" dirty="0"/>
              <a:t>To design a battery that can provide high bursts of energy over short periods</a:t>
            </a:r>
          </a:p>
          <a:p>
            <a:r>
              <a:rPr lang="en-US" dirty="0"/>
              <a:t>Keep the battery as light and low cost as possible while delivering enough energy</a:t>
            </a:r>
          </a:p>
          <a:p>
            <a:r>
              <a:rPr lang="en-US" dirty="0"/>
              <a:t>Design a Battery Management System that can reliably protect the battery</a:t>
            </a:r>
          </a:p>
          <a:p>
            <a:endParaRPr lang="en-US" dirty="0"/>
          </a:p>
        </p:txBody>
      </p:sp>
    </p:spTree>
    <p:extLst>
      <p:ext uri="{BB962C8B-B14F-4D97-AF65-F5344CB8AC3E}">
        <p14:creationId xmlns:p14="http://schemas.microsoft.com/office/powerpoint/2010/main" val="4196774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7EA0B-254F-4A37-B651-DFFC405678B2}"/>
              </a:ext>
            </a:extLst>
          </p:cNvPr>
          <p:cNvSpPr>
            <a:spLocks noGrp="1"/>
          </p:cNvSpPr>
          <p:nvPr>
            <p:ph type="title"/>
          </p:nvPr>
        </p:nvSpPr>
        <p:spPr/>
        <p:txBody>
          <a:bodyPr/>
          <a:lstStyle/>
          <a:p>
            <a:r>
              <a:rPr lang="en-US" dirty="0"/>
              <a:t>Conceptual Design</a:t>
            </a:r>
          </a:p>
        </p:txBody>
      </p:sp>
      <p:graphicFrame>
        <p:nvGraphicFramePr>
          <p:cNvPr id="4" name="Content Placeholder 3">
            <a:extLst>
              <a:ext uri="{FF2B5EF4-FFF2-40B4-BE49-F238E27FC236}">
                <a16:creationId xmlns:a16="http://schemas.microsoft.com/office/drawing/2014/main" id="{BE297206-B8BE-4AB3-9D51-FDE45A9A548F}"/>
              </a:ext>
            </a:extLst>
          </p:cNvPr>
          <p:cNvGraphicFramePr>
            <a:graphicFrameLocks noGrp="1"/>
          </p:cNvGraphicFramePr>
          <p:nvPr>
            <p:ph idx="1"/>
            <p:extLst>
              <p:ext uri="{D42A27DB-BD31-4B8C-83A1-F6EECF244321}">
                <p14:modId xmlns:p14="http://schemas.microsoft.com/office/powerpoint/2010/main" val="1663717672"/>
              </p:ext>
            </p:extLst>
          </p:nvPr>
        </p:nvGraphicFramePr>
        <p:xfrm>
          <a:off x="6737161" y="389056"/>
          <a:ext cx="4943475" cy="6210171"/>
        </p:xfrm>
        <a:graphic>
          <a:graphicData uri="http://schemas.openxmlformats.org/drawingml/2006/table">
            <a:tbl>
              <a:tblPr firstRow="1" firstCol="1" bandRow="1">
                <a:tableStyleId>{5C22544A-7EE6-4342-B048-85BDC9FD1C3A}</a:tableStyleId>
              </a:tblPr>
              <a:tblGrid>
                <a:gridCol w="468857">
                  <a:extLst>
                    <a:ext uri="{9D8B030D-6E8A-4147-A177-3AD203B41FA5}">
                      <a16:colId xmlns:a16="http://schemas.microsoft.com/office/drawing/2014/main" val="1683126863"/>
                    </a:ext>
                  </a:extLst>
                </a:gridCol>
                <a:gridCol w="1683793">
                  <a:extLst>
                    <a:ext uri="{9D8B030D-6E8A-4147-A177-3AD203B41FA5}">
                      <a16:colId xmlns:a16="http://schemas.microsoft.com/office/drawing/2014/main" val="420850148"/>
                    </a:ext>
                  </a:extLst>
                </a:gridCol>
                <a:gridCol w="868338">
                  <a:extLst>
                    <a:ext uri="{9D8B030D-6E8A-4147-A177-3AD203B41FA5}">
                      <a16:colId xmlns:a16="http://schemas.microsoft.com/office/drawing/2014/main" val="173431589"/>
                    </a:ext>
                  </a:extLst>
                </a:gridCol>
                <a:gridCol w="1076439">
                  <a:extLst>
                    <a:ext uri="{9D8B030D-6E8A-4147-A177-3AD203B41FA5}">
                      <a16:colId xmlns:a16="http://schemas.microsoft.com/office/drawing/2014/main" val="4156523140"/>
                    </a:ext>
                  </a:extLst>
                </a:gridCol>
                <a:gridCol w="846048">
                  <a:extLst>
                    <a:ext uri="{9D8B030D-6E8A-4147-A177-3AD203B41FA5}">
                      <a16:colId xmlns:a16="http://schemas.microsoft.com/office/drawing/2014/main" val="3335102751"/>
                    </a:ext>
                  </a:extLst>
                </a:gridCol>
              </a:tblGrid>
              <a:tr h="399856">
                <a:tc>
                  <a:txBody>
                    <a:bodyPr/>
                    <a:lstStyle/>
                    <a:p>
                      <a:r>
                        <a:rPr lang="en-US" sz="1000" dirty="0">
                          <a:effectLst/>
                          <a:latin typeface="Courier"/>
                          <a:ea typeface="Times New Roman" panose="02020603050405020304" pitchFamily="18" charset="0"/>
                          <a:cs typeface="Times New Roman" panose="02020603050405020304" pitchFamily="18" charset="0"/>
                        </a:rPr>
                        <a:t>.</a:t>
                      </a:r>
                    </a:p>
                  </a:txBody>
                  <a:tcPr marL="47469" marR="47469" marT="0" marB="0"/>
                </a:tc>
                <a:tc>
                  <a:txBody>
                    <a:bodyPr/>
                    <a:lstStyle/>
                    <a:p>
                      <a:endParaRPr lang="en-US" sz="1000">
                        <a:effectLst/>
                        <a:latin typeface="Courier"/>
                        <a:ea typeface="Times New Roman" panose="02020603050405020304" pitchFamily="18" charset="0"/>
                        <a:cs typeface="Times New Roman" panose="02020603050405020304" pitchFamily="18" charset="0"/>
                      </a:endParaRPr>
                    </a:p>
                  </a:txBody>
                  <a:tcPr marL="47469" marR="47469" marT="0" marB="0"/>
                </a:tc>
                <a:tc>
                  <a:txBody>
                    <a:bodyPr/>
                    <a:lstStyle/>
                    <a:p>
                      <a:pPr marL="0" marR="0">
                        <a:spcBef>
                          <a:spcPts val="0"/>
                        </a:spcBef>
                        <a:spcAft>
                          <a:spcPts val="0"/>
                        </a:spcAft>
                      </a:pPr>
                      <a:r>
                        <a:rPr lang="en-GB" sz="1000" u="sng" dirty="0">
                          <a:effectLst/>
                        </a:rPr>
                        <a:t>Graphene realistic performance</a:t>
                      </a:r>
                      <a:endParaRPr lang="en-US" sz="105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spcBef>
                          <a:spcPts val="0"/>
                        </a:spcBef>
                        <a:spcAft>
                          <a:spcPts val="0"/>
                        </a:spcAft>
                      </a:pPr>
                      <a:r>
                        <a:rPr lang="en-GB" sz="1000">
                          <a:effectLst/>
                        </a:rPr>
                        <a:t>LG HB2 18650</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spcBef>
                          <a:spcPts val="0"/>
                        </a:spcBef>
                        <a:spcAft>
                          <a:spcPts val="0"/>
                        </a:spcAft>
                      </a:pPr>
                      <a:r>
                        <a:rPr lang="en-GB" sz="1000">
                          <a:effectLst/>
                        </a:rPr>
                        <a:t>Sanyo NCR20700A</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extLst>
                  <a:ext uri="{0D108BD9-81ED-4DB2-BD59-A6C34878D82A}">
                    <a16:rowId xmlns:a16="http://schemas.microsoft.com/office/drawing/2014/main" val="3664869796"/>
                  </a:ext>
                </a:extLst>
              </a:tr>
              <a:tr h="140033">
                <a:tc>
                  <a:txBody>
                    <a:bodyPr/>
                    <a:lstStyle/>
                    <a:p>
                      <a:endParaRPr lang="en-US" sz="1000">
                        <a:effectLst/>
                        <a:latin typeface="Courier"/>
                        <a:ea typeface="Times New Roman" panose="02020603050405020304" pitchFamily="18" charset="0"/>
                        <a:cs typeface="Times New Roman" panose="02020603050405020304" pitchFamily="18" charset="0"/>
                      </a:endParaRPr>
                    </a:p>
                  </a:txBody>
                  <a:tcPr marL="47469" marR="47469" marT="0" marB="0"/>
                </a:tc>
                <a:tc>
                  <a:txBody>
                    <a:bodyPr/>
                    <a:lstStyle/>
                    <a:p>
                      <a:pPr marL="0" marR="0">
                        <a:spcBef>
                          <a:spcPts val="0"/>
                        </a:spcBef>
                        <a:spcAft>
                          <a:spcPts val="0"/>
                        </a:spcAft>
                      </a:pPr>
                      <a:r>
                        <a:rPr lang="en-GB" sz="1000">
                          <a:effectLst/>
                        </a:rPr>
                        <a:t>Cells</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4</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1</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1</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extLst>
                  <a:ext uri="{0D108BD9-81ED-4DB2-BD59-A6C34878D82A}">
                    <a16:rowId xmlns:a16="http://schemas.microsoft.com/office/drawing/2014/main" val="3877754399"/>
                  </a:ext>
                </a:extLst>
              </a:tr>
              <a:tr h="140033">
                <a:tc>
                  <a:txBody>
                    <a:bodyPr/>
                    <a:lstStyle/>
                    <a:p>
                      <a:pPr marL="0" marR="0">
                        <a:spcBef>
                          <a:spcPts val="0"/>
                        </a:spcBef>
                        <a:spcAft>
                          <a:spcPts val="0"/>
                        </a:spcAft>
                      </a:pPr>
                      <a:r>
                        <a:rPr lang="en-GB" sz="1000">
                          <a:effectLst/>
                        </a:rPr>
                        <a:t>Ah</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spcBef>
                          <a:spcPts val="0"/>
                        </a:spcBef>
                        <a:spcAft>
                          <a:spcPts val="0"/>
                        </a:spcAft>
                      </a:pPr>
                      <a:r>
                        <a:rPr lang="en-GB" sz="1000">
                          <a:effectLst/>
                        </a:rPr>
                        <a:t>Ah</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4</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1.5</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3.1</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extLst>
                  <a:ext uri="{0D108BD9-81ED-4DB2-BD59-A6C34878D82A}">
                    <a16:rowId xmlns:a16="http://schemas.microsoft.com/office/drawing/2014/main" val="3306320006"/>
                  </a:ext>
                </a:extLst>
              </a:tr>
              <a:tr h="140033">
                <a:tc>
                  <a:txBody>
                    <a:bodyPr/>
                    <a:lstStyle/>
                    <a:p>
                      <a:pPr marL="0" marR="0">
                        <a:spcBef>
                          <a:spcPts val="0"/>
                        </a:spcBef>
                        <a:spcAft>
                          <a:spcPts val="0"/>
                        </a:spcAft>
                      </a:pPr>
                      <a:r>
                        <a:rPr lang="en-GB" sz="1000">
                          <a:effectLst/>
                        </a:rPr>
                        <a:t>V</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spcBef>
                          <a:spcPts val="0"/>
                        </a:spcBef>
                        <a:spcAft>
                          <a:spcPts val="0"/>
                        </a:spcAft>
                      </a:pPr>
                      <a:r>
                        <a:rPr lang="en-GB" sz="1000">
                          <a:effectLst/>
                        </a:rPr>
                        <a:t>Volts nom</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14.8</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3.65</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3.6</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extLst>
                  <a:ext uri="{0D108BD9-81ED-4DB2-BD59-A6C34878D82A}">
                    <a16:rowId xmlns:a16="http://schemas.microsoft.com/office/drawing/2014/main" val="1948607940"/>
                  </a:ext>
                </a:extLst>
              </a:tr>
              <a:tr h="140033">
                <a:tc>
                  <a:txBody>
                    <a:bodyPr/>
                    <a:lstStyle/>
                    <a:p>
                      <a:pPr marL="0" marR="0">
                        <a:spcBef>
                          <a:spcPts val="0"/>
                        </a:spcBef>
                        <a:spcAft>
                          <a:spcPts val="0"/>
                        </a:spcAft>
                      </a:pPr>
                      <a:r>
                        <a:rPr lang="en-GB" sz="1000">
                          <a:effectLst/>
                        </a:rPr>
                        <a:t>A</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spcBef>
                          <a:spcPts val="0"/>
                        </a:spcBef>
                        <a:spcAft>
                          <a:spcPts val="0"/>
                        </a:spcAft>
                      </a:pPr>
                      <a:r>
                        <a:rPr lang="en-GB" sz="1000">
                          <a:effectLst/>
                        </a:rPr>
                        <a:t>Max Discharge Current</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116</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30</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30.07</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extLst>
                  <a:ext uri="{0D108BD9-81ED-4DB2-BD59-A6C34878D82A}">
                    <a16:rowId xmlns:a16="http://schemas.microsoft.com/office/drawing/2014/main" val="1371424791"/>
                  </a:ext>
                </a:extLst>
              </a:tr>
              <a:tr h="140033">
                <a:tc>
                  <a:txBody>
                    <a:bodyPr/>
                    <a:lstStyle/>
                    <a:p>
                      <a:endParaRPr lang="en-US" sz="1000">
                        <a:effectLst/>
                        <a:latin typeface="Courier"/>
                        <a:ea typeface="Times New Roman" panose="02020603050405020304" pitchFamily="18" charset="0"/>
                        <a:cs typeface="Times New Roman" panose="02020603050405020304" pitchFamily="18" charset="0"/>
                      </a:endParaRPr>
                    </a:p>
                  </a:txBody>
                  <a:tcPr marL="47469" marR="47469" marT="0" marB="0"/>
                </a:tc>
                <a:tc>
                  <a:txBody>
                    <a:bodyPr/>
                    <a:lstStyle/>
                    <a:p>
                      <a:pPr marL="0" marR="0">
                        <a:spcBef>
                          <a:spcPts val="0"/>
                        </a:spcBef>
                        <a:spcAft>
                          <a:spcPts val="0"/>
                        </a:spcAft>
                      </a:pPr>
                      <a:r>
                        <a:rPr lang="en-GB" sz="1000">
                          <a:effectLst/>
                        </a:rPr>
                        <a:t>Discharge C rating</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29</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20</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9.7</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extLst>
                  <a:ext uri="{0D108BD9-81ED-4DB2-BD59-A6C34878D82A}">
                    <a16:rowId xmlns:a16="http://schemas.microsoft.com/office/drawing/2014/main" val="1288577702"/>
                  </a:ext>
                </a:extLst>
              </a:tr>
              <a:tr h="140033">
                <a:tc>
                  <a:txBody>
                    <a:bodyPr/>
                    <a:lstStyle/>
                    <a:p>
                      <a:endParaRPr lang="en-US" sz="1000">
                        <a:effectLst/>
                        <a:latin typeface="Courier"/>
                        <a:ea typeface="Times New Roman" panose="02020603050405020304" pitchFamily="18" charset="0"/>
                        <a:cs typeface="Times New Roman" panose="02020603050405020304" pitchFamily="18" charset="0"/>
                      </a:endParaRPr>
                    </a:p>
                  </a:txBody>
                  <a:tcPr marL="47469" marR="47469" marT="0" marB="0"/>
                </a:tc>
                <a:tc>
                  <a:txBody>
                    <a:bodyPr/>
                    <a:lstStyle/>
                    <a:p>
                      <a:pPr marL="0" marR="0">
                        <a:spcBef>
                          <a:spcPts val="0"/>
                        </a:spcBef>
                        <a:spcAft>
                          <a:spcPts val="0"/>
                        </a:spcAft>
                      </a:pPr>
                      <a:r>
                        <a:rPr lang="en-GB" sz="1000">
                          <a:effectLst/>
                        </a:rPr>
                        <a:t>Charge C rating</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6</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5.33</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3</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extLst>
                  <a:ext uri="{0D108BD9-81ED-4DB2-BD59-A6C34878D82A}">
                    <a16:rowId xmlns:a16="http://schemas.microsoft.com/office/drawing/2014/main" val="2467558591"/>
                  </a:ext>
                </a:extLst>
              </a:tr>
              <a:tr h="140033">
                <a:tc>
                  <a:txBody>
                    <a:bodyPr/>
                    <a:lstStyle/>
                    <a:p>
                      <a:pPr marL="0" marR="0">
                        <a:spcBef>
                          <a:spcPts val="0"/>
                        </a:spcBef>
                        <a:spcAft>
                          <a:spcPts val="0"/>
                        </a:spcAft>
                      </a:pPr>
                      <a:r>
                        <a:rPr lang="en-GB" sz="1000">
                          <a:effectLst/>
                        </a:rPr>
                        <a:t>kg</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spcBef>
                          <a:spcPts val="0"/>
                        </a:spcBef>
                        <a:spcAft>
                          <a:spcPts val="0"/>
                        </a:spcAft>
                      </a:pPr>
                      <a:r>
                        <a:rPr lang="en-GB" sz="1000">
                          <a:effectLst/>
                        </a:rPr>
                        <a:t>Mass</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0.484</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0.044</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0.06</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extLst>
                  <a:ext uri="{0D108BD9-81ED-4DB2-BD59-A6C34878D82A}">
                    <a16:rowId xmlns:a16="http://schemas.microsoft.com/office/drawing/2014/main" val="594181108"/>
                  </a:ext>
                </a:extLst>
              </a:tr>
              <a:tr h="140033">
                <a:tc>
                  <a:txBody>
                    <a:bodyPr/>
                    <a:lstStyle/>
                    <a:p>
                      <a:pPr marL="0" marR="0">
                        <a:spcBef>
                          <a:spcPts val="0"/>
                        </a:spcBef>
                        <a:spcAft>
                          <a:spcPts val="0"/>
                        </a:spcAft>
                      </a:pPr>
                      <a:r>
                        <a:rPr lang="en-GB" sz="1000">
                          <a:effectLst/>
                        </a:rPr>
                        <a:t>mm</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spcBef>
                          <a:spcPts val="0"/>
                        </a:spcBef>
                        <a:spcAft>
                          <a:spcPts val="0"/>
                        </a:spcAft>
                      </a:pPr>
                      <a:r>
                        <a:rPr lang="en-GB" sz="1000">
                          <a:effectLst/>
                        </a:rPr>
                        <a:t>Size</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144</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65</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800">
                          <a:effectLst/>
                        </a:rPr>
                        <a:t>70.3</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extLst>
                  <a:ext uri="{0D108BD9-81ED-4DB2-BD59-A6C34878D82A}">
                    <a16:rowId xmlns:a16="http://schemas.microsoft.com/office/drawing/2014/main" val="2188619138"/>
                  </a:ext>
                </a:extLst>
              </a:tr>
              <a:tr h="140033">
                <a:tc>
                  <a:txBody>
                    <a:bodyPr/>
                    <a:lstStyle/>
                    <a:p>
                      <a:pPr marL="0" marR="0">
                        <a:spcBef>
                          <a:spcPts val="0"/>
                        </a:spcBef>
                        <a:spcAft>
                          <a:spcPts val="0"/>
                        </a:spcAft>
                      </a:pPr>
                      <a:r>
                        <a:rPr lang="en-GB" sz="1000">
                          <a:effectLst/>
                        </a:rPr>
                        <a:t>mm</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endParaRPr lang="en-US" sz="1000">
                        <a:effectLst/>
                        <a:latin typeface="Courier"/>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51</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18</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20.35</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extLst>
                  <a:ext uri="{0D108BD9-81ED-4DB2-BD59-A6C34878D82A}">
                    <a16:rowId xmlns:a16="http://schemas.microsoft.com/office/drawing/2014/main" val="2468279454"/>
                  </a:ext>
                </a:extLst>
              </a:tr>
              <a:tr h="140033">
                <a:tc>
                  <a:txBody>
                    <a:bodyPr/>
                    <a:lstStyle/>
                    <a:p>
                      <a:pPr marL="0" marR="0">
                        <a:spcBef>
                          <a:spcPts val="0"/>
                        </a:spcBef>
                        <a:spcAft>
                          <a:spcPts val="0"/>
                        </a:spcAft>
                      </a:pPr>
                      <a:r>
                        <a:rPr lang="en-GB" sz="1000">
                          <a:effectLst/>
                        </a:rPr>
                        <a:t>mm</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endParaRPr lang="en-US" sz="1000">
                        <a:effectLst/>
                        <a:latin typeface="Courier"/>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34</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18</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20.35</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extLst>
                  <a:ext uri="{0D108BD9-81ED-4DB2-BD59-A6C34878D82A}">
                    <a16:rowId xmlns:a16="http://schemas.microsoft.com/office/drawing/2014/main" val="2249872271"/>
                  </a:ext>
                </a:extLst>
              </a:tr>
              <a:tr h="140033">
                <a:tc>
                  <a:txBody>
                    <a:bodyPr/>
                    <a:lstStyle/>
                    <a:p>
                      <a:endParaRPr lang="en-US" sz="1000">
                        <a:effectLst/>
                        <a:latin typeface="Courier"/>
                        <a:ea typeface="Times New Roman" panose="02020603050405020304" pitchFamily="18" charset="0"/>
                        <a:cs typeface="Times New Roman" panose="02020603050405020304" pitchFamily="18" charset="0"/>
                      </a:endParaRPr>
                    </a:p>
                  </a:txBody>
                  <a:tcPr marL="47469" marR="47469" marT="0" marB="0"/>
                </a:tc>
                <a:tc>
                  <a:txBody>
                    <a:bodyPr/>
                    <a:lstStyle/>
                    <a:p>
                      <a:pPr marL="0" marR="0">
                        <a:spcBef>
                          <a:spcPts val="0"/>
                        </a:spcBef>
                        <a:spcAft>
                          <a:spcPts val="0"/>
                        </a:spcAft>
                      </a:pPr>
                      <a:r>
                        <a:rPr lang="en-GB" sz="1000">
                          <a:effectLst/>
                        </a:rPr>
                        <a:t>Cost</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£41.90</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£2.25</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£3.60</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extLst>
                  <a:ext uri="{0D108BD9-81ED-4DB2-BD59-A6C34878D82A}">
                    <a16:rowId xmlns:a16="http://schemas.microsoft.com/office/drawing/2014/main" val="3533353960"/>
                  </a:ext>
                </a:extLst>
              </a:tr>
              <a:tr h="140033">
                <a:tc>
                  <a:txBody>
                    <a:bodyPr/>
                    <a:lstStyle/>
                    <a:p>
                      <a:endParaRPr lang="en-US" sz="1000" dirty="0">
                        <a:effectLst/>
                        <a:latin typeface="Courier"/>
                        <a:ea typeface="Times New Roman" panose="02020603050405020304" pitchFamily="18" charset="0"/>
                        <a:cs typeface="Times New Roman" panose="02020603050405020304" pitchFamily="18" charset="0"/>
                      </a:endParaRPr>
                    </a:p>
                  </a:txBody>
                  <a:tcPr marL="47469" marR="47469" marT="0" marB="0">
                    <a:solidFill>
                      <a:schemeClr val="tx1"/>
                    </a:solidFill>
                  </a:tcPr>
                </a:tc>
                <a:tc>
                  <a:txBody>
                    <a:bodyPr/>
                    <a:lstStyle/>
                    <a:p>
                      <a:endParaRPr lang="en-US" sz="1000" dirty="0">
                        <a:effectLst/>
                        <a:latin typeface="Courier"/>
                        <a:ea typeface="Times New Roman" panose="02020603050405020304" pitchFamily="18" charset="0"/>
                        <a:cs typeface="Times New Roman" panose="02020603050405020304" pitchFamily="18" charset="0"/>
                      </a:endParaRPr>
                    </a:p>
                  </a:txBody>
                  <a:tcPr marL="47469" marR="47469" marT="0" marB="0">
                    <a:solidFill>
                      <a:schemeClr val="tx1"/>
                    </a:solidFill>
                  </a:tcPr>
                </a:tc>
                <a:tc>
                  <a:txBody>
                    <a:bodyPr/>
                    <a:lstStyle/>
                    <a:p>
                      <a:endParaRPr lang="en-US" sz="1000" dirty="0">
                        <a:effectLst/>
                        <a:latin typeface="Courier"/>
                        <a:ea typeface="Times New Roman" panose="02020603050405020304" pitchFamily="18" charset="0"/>
                        <a:cs typeface="Times New Roman" panose="02020603050405020304" pitchFamily="18" charset="0"/>
                      </a:endParaRPr>
                    </a:p>
                  </a:txBody>
                  <a:tcPr marL="47469" marR="47469" marT="0" marB="0">
                    <a:solidFill>
                      <a:schemeClr val="tx1"/>
                    </a:solidFill>
                  </a:tcPr>
                </a:tc>
                <a:tc>
                  <a:txBody>
                    <a:bodyPr/>
                    <a:lstStyle/>
                    <a:p>
                      <a:endParaRPr lang="en-US" sz="1000" dirty="0">
                        <a:effectLst/>
                        <a:latin typeface="Courier"/>
                        <a:ea typeface="Times New Roman" panose="02020603050405020304" pitchFamily="18" charset="0"/>
                        <a:cs typeface="Times New Roman" panose="02020603050405020304" pitchFamily="18" charset="0"/>
                      </a:endParaRPr>
                    </a:p>
                  </a:txBody>
                  <a:tcPr marL="47469" marR="47469" marT="0" marB="0">
                    <a:solidFill>
                      <a:schemeClr val="tx1"/>
                    </a:solidFill>
                  </a:tcPr>
                </a:tc>
                <a:tc>
                  <a:txBody>
                    <a:bodyPr/>
                    <a:lstStyle/>
                    <a:p>
                      <a:endParaRPr lang="en-US" sz="1000" dirty="0">
                        <a:effectLst/>
                        <a:latin typeface="Courier"/>
                        <a:ea typeface="Times New Roman" panose="02020603050405020304" pitchFamily="18" charset="0"/>
                        <a:cs typeface="Times New Roman" panose="02020603050405020304" pitchFamily="18" charset="0"/>
                      </a:endParaRPr>
                    </a:p>
                  </a:txBody>
                  <a:tcPr marL="47469" marR="47469" marT="0" marB="0">
                    <a:solidFill>
                      <a:schemeClr val="tx1"/>
                    </a:solidFill>
                  </a:tcPr>
                </a:tc>
                <a:extLst>
                  <a:ext uri="{0D108BD9-81ED-4DB2-BD59-A6C34878D82A}">
                    <a16:rowId xmlns:a16="http://schemas.microsoft.com/office/drawing/2014/main" val="1004564214"/>
                  </a:ext>
                </a:extLst>
              </a:tr>
              <a:tr h="140033">
                <a:tc>
                  <a:txBody>
                    <a:bodyPr/>
                    <a:lstStyle/>
                    <a:p>
                      <a:endParaRPr lang="en-US" sz="1000">
                        <a:effectLst/>
                        <a:latin typeface="Courier"/>
                        <a:ea typeface="Times New Roman" panose="02020603050405020304" pitchFamily="18" charset="0"/>
                        <a:cs typeface="Times New Roman" panose="02020603050405020304" pitchFamily="18" charset="0"/>
                      </a:endParaRPr>
                    </a:p>
                  </a:txBody>
                  <a:tcPr marL="47469" marR="47469" marT="0" marB="0"/>
                </a:tc>
                <a:tc>
                  <a:txBody>
                    <a:bodyPr/>
                    <a:lstStyle/>
                    <a:p>
                      <a:pPr marL="0" marR="0">
                        <a:spcBef>
                          <a:spcPts val="0"/>
                        </a:spcBef>
                        <a:spcAft>
                          <a:spcPts val="0"/>
                        </a:spcAft>
                      </a:pPr>
                      <a:r>
                        <a:rPr lang="en-GB" sz="1000">
                          <a:effectLst/>
                        </a:rPr>
                        <a:t>Energy Derived</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endParaRPr lang="en-US" sz="1000">
                        <a:effectLst/>
                        <a:latin typeface="Courier"/>
                        <a:ea typeface="Times New Roman" panose="02020603050405020304" pitchFamily="18" charset="0"/>
                        <a:cs typeface="Times New Roman" panose="02020603050405020304" pitchFamily="18" charset="0"/>
                      </a:endParaRPr>
                    </a:p>
                  </a:txBody>
                  <a:tcPr marL="47469" marR="47469" marT="0" marB="0"/>
                </a:tc>
                <a:tc>
                  <a:txBody>
                    <a:bodyPr/>
                    <a:lstStyle/>
                    <a:p>
                      <a:endParaRPr lang="en-US" sz="1000">
                        <a:effectLst/>
                        <a:latin typeface="Courier"/>
                        <a:ea typeface="Times New Roman" panose="02020603050405020304" pitchFamily="18" charset="0"/>
                        <a:cs typeface="Times New Roman" panose="02020603050405020304" pitchFamily="18" charset="0"/>
                      </a:endParaRPr>
                    </a:p>
                  </a:txBody>
                  <a:tcPr marL="47469" marR="47469" marT="0" marB="0"/>
                </a:tc>
                <a:tc>
                  <a:txBody>
                    <a:bodyPr/>
                    <a:lstStyle/>
                    <a:p>
                      <a:endParaRPr lang="en-US" sz="1000">
                        <a:effectLst/>
                        <a:latin typeface="Courier"/>
                        <a:ea typeface="Times New Roman" panose="02020603050405020304" pitchFamily="18" charset="0"/>
                        <a:cs typeface="Times New Roman" panose="02020603050405020304" pitchFamily="18" charset="0"/>
                      </a:endParaRPr>
                    </a:p>
                  </a:txBody>
                  <a:tcPr marL="47469" marR="47469" marT="0" marB="0"/>
                </a:tc>
                <a:extLst>
                  <a:ext uri="{0D108BD9-81ED-4DB2-BD59-A6C34878D82A}">
                    <a16:rowId xmlns:a16="http://schemas.microsoft.com/office/drawing/2014/main" val="3490656361"/>
                  </a:ext>
                </a:extLst>
              </a:tr>
              <a:tr h="266571">
                <a:tc>
                  <a:txBody>
                    <a:bodyPr/>
                    <a:lstStyle/>
                    <a:p>
                      <a:pPr marL="0" marR="0">
                        <a:spcBef>
                          <a:spcPts val="0"/>
                        </a:spcBef>
                        <a:spcAft>
                          <a:spcPts val="0"/>
                        </a:spcAft>
                      </a:pPr>
                      <a:r>
                        <a:rPr lang="en-GB" sz="1000">
                          <a:effectLst/>
                        </a:rPr>
                        <a:t>W/kg</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spcBef>
                          <a:spcPts val="0"/>
                        </a:spcBef>
                        <a:spcAft>
                          <a:spcPts val="0"/>
                        </a:spcAft>
                      </a:pPr>
                      <a:r>
                        <a:rPr lang="en-GB" sz="1000">
                          <a:effectLst/>
                        </a:rPr>
                        <a:t>Power to mass</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122</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124</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186</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extLst>
                  <a:ext uri="{0D108BD9-81ED-4DB2-BD59-A6C34878D82A}">
                    <a16:rowId xmlns:a16="http://schemas.microsoft.com/office/drawing/2014/main" val="327493514"/>
                  </a:ext>
                </a:extLst>
              </a:tr>
              <a:tr h="140033">
                <a:tc>
                  <a:txBody>
                    <a:bodyPr/>
                    <a:lstStyle/>
                    <a:p>
                      <a:pPr marL="0" marR="0">
                        <a:spcBef>
                          <a:spcPts val="0"/>
                        </a:spcBef>
                        <a:spcAft>
                          <a:spcPts val="0"/>
                        </a:spcAft>
                      </a:pPr>
                      <a:r>
                        <a:rPr lang="en-GB" sz="1000">
                          <a:effectLst/>
                        </a:rPr>
                        <a:t>kg</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spcBef>
                          <a:spcPts val="0"/>
                        </a:spcBef>
                        <a:spcAft>
                          <a:spcPts val="0"/>
                        </a:spcAft>
                      </a:pPr>
                      <a:r>
                        <a:rPr lang="en-GB" sz="1000">
                          <a:effectLst/>
                        </a:rPr>
                        <a:t>Total battery wt</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40.9</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40.2</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26.9</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extLst>
                  <a:ext uri="{0D108BD9-81ED-4DB2-BD59-A6C34878D82A}">
                    <a16:rowId xmlns:a16="http://schemas.microsoft.com/office/drawing/2014/main" val="4163645602"/>
                  </a:ext>
                </a:extLst>
              </a:tr>
              <a:tr h="140033">
                <a:tc>
                  <a:txBody>
                    <a:bodyPr/>
                    <a:lstStyle/>
                    <a:p>
                      <a:endParaRPr lang="en-US" sz="1000">
                        <a:effectLst/>
                        <a:latin typeface="Courier"/>
                        <a:ea typeface="Times New Roman" panose="02020603050405020304" pitchFamily="18" charset="0"/>
                        <a:cs typeface="Times New Roman" panose="02020603050405020304" pitchFamily="18" charset="0"/>
                      </a:endParaRPr>
                    </a:p>
                  </a:txBody>
                  <a:tcPr marL="47469" marR="47469" marT="0" marB="0"/>
                </a:tc>
                <a:tc>
                  <a:txBody>
                    <a:bodyPr/>
                    <a:lstStyle/>
                    <a:p>
                      <a:pPr marL="0" marR="0">
                        <a:spcBef>
                          <a:spcPts val="0"/>
                        </a:spcBef>
                        <a:spcAft>
                          <a:spcPts val="0"/>
                        </a:spcAft>
                      </a:pPr>
                      <a:r>
                        <a:rPr lang="en-GB" sz="1000">
                          <a:effectLst/>
                        </a:rPr>
                        <a:t># Units for 5kWh</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84</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913</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448</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extLst>
                  <a:ext uri="{0D108BD9-81ED-4DB2-BD59-A6C34878D82A}">
                    <a16:rowId xmlns:a16="http://schemas.microsoft.com/office/drawing/2014/main" val="2421109171"/>
                  </a:ext>
                </a:extLst>
              </a:tr>
              <a:tr h="140033">
                <a:tc>
                  <a:txBody>
                    <a:bodyPr/>
                    <a:lstStyle/>
                    <a:p>
                      <a:endParaRPr lang="en-US" sz="1000">
                        <a:effectLst/>
                        <a:latin typeface="Courier"/>
                        <a:ea typeface="Times New Roman" panose="02020603050405020304" pitchFamily="18" charset="0"/>
                        <a:cs typeface="Times New Roman" panose="02020603050405020304" pitchFamily="18" charset="0"/>
                      </a:endParaRPr>
                    </a:p>
                  </a:txBody>
                  <a:tcPr marL="47469" marR="47469" marT="0" marB="0"/>
                </a:tc>
                <a:tc>
                  <a:txBody>
                    <a:bodyPr/>
                    <a:lstStyle/>
                    <a:p>
                      <a:pPr marL="0" marR="0">
                        <a:spcBef>
                          <a:spcPts val="0"/>
                        </a:spcBef>
                        <a:spcAft>
                          <a:spcPts val="0"/>
                        </a:spcAft>
                      </a:pPr>
                      <a:r>
                        <a:rPr lang="en-GB" sz="1000">
                          <a:effectLst/>
                        </a:rPr>
                        <a:t>Car cost</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£3,520</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£2,054</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£1,613</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extLst>
                  <a:ext uri="{0D108BD9-81ED-4DB2-BD59-A6C34878D82A}">
                    <a16:rowId xmlns:a16="http://schemas.microsoft.com/office/drawing/2014/main" val="3430887932"/>
                  </a:ext>
                </a:extLst>
              </a:tr>
              <a:tr h="140033">
                <a:tc>
                  <a:txBody>
                    <a:bodyPr/>
                    <a:lstStyle/>
                    <a:p>
                      <a:endParaRPr lang="en-US" sz="1000">
                        <a:effectLst/>
                        <a:latin typeface="Courier"/>
                        <a:ea typeface="Times New Roman" panose="02020603050405020304" pitchFamily="18" charset="0"/>
                        <a:cs typeface="Times New Roman" panose="02020603050405020304" pitchFamily="18" charset="0"/>
                      </a:endParaRPr>
                    </a:p>
                  </a:txBody>
                  <a:tcPr marL="47469" marR="47469" marT="0" marB="0"/>
                </a:tc>
                <a:tc>
                  <a:txBody>
                    <a:bodyPr/>
                    <a:lstStyle/>
                    <a:p>
                      <a:endParaRPr lang="en-US" sz="1000">
                        <a:effectLst/>
                        <a:latin typeface="Courier"/>
                        <a:ea typeface="Times New Roman" panose="02020603050405020304" pitchFamily="18" charset="0"/>
                        <a:cs typeface="Times New Roman" panose="02020603050405020304" pitchFamily="18" charset="0"/>
                      </a:endParaRPr>
                    </a:p>
                  </a:txBody>
                  <a:tcPr marL="47469" marR="47469" marT="0" marB="0"/>
                </a:tc>
                <a:tc>
                  <a:txBody>
                    <a:bodyPr/>
                    <a:lstStyle/>
                    <a:p>
                      <a:endParaRPr lang="en-US" sz="1000">
                        <a:effectLst/>
                        <a:latin typeface="Courier"/>
                        <a:ea typeface="Times New Roman" panose="02020603050405020304" pitchFamily="18" charset="0"/>
                        <a:cs typeface="Times New Roman" panose="02020603050405020304" pitchFamily="18" charset="0"/>
                      </a:endParaRPr>
                    </a:p>
                  </a:txBody>
                  <a:tcPr marL="47469" marR="47469" marT="0" marB="0"/>
                </a:tc>
                <a:tc>
                  <a:txBody>
                    <a:bodyPr/>
                    <a:lstStyle/>
                    <a:p>
                      <a:endParaRPr lang="en-US" sz="1000">
                        <a:effectLst/>
                        <a:latin typeface="Courier"/>
                        <a:ea typeface="Times New Roman" panose="02020603050405020304" pitchFamily="18" charset="0"/>
                        <a:cs typeface="Times New Roman" panose="02020603050405020304" pitchFamily="18" charset="0"/>
                      </a:endParaRPr>
                    </a:p>
                  </a:txBody>
                  <a:tcPr marL="47469" marR="47469" marT="0" marB="0"/>
                </a:tc>
                <a:tc>
                  <a:txBody>
                    <a:bodyPr/>
                    <a:lstStyle/>
                    <a:p>
                      <a:endParaRPr lang="en-US" sz="1000">
                        <a:effectLst/>
                        <a:latin typeface="Courier"/>
                        <a:ea typeface="Times New Roman" panose="02020603050405020304" pitchFamily="18" charset="0"/>
                        <a:cs typeface="Times New Roman" panose="02020603050405020304" pitchFamily="18" charset="0"/>
                      </a:endParaRPr>
                    </a:p>
                  </a:txBody>
                  <a:tcPr marL="47469" marR="47469" marT="0" marB="0"/>
                </a:tc>
                <a:extLst>
                  <a:ext uri="{0D108BD9-81ED-4DB2-BD59-A6C34878D82A}">
                    <a16:rowId xmlns:a16="http://schemas.microsoft.com/office/drawing/2014/main" val="1484197180"/>
                  </a:ext>
                </a:extLst>
              </a:tr>
              <a:tr h="140033">
                <a:tc>
                  <a:txBody>
                    <a:bodyPr/>
                    <a:lstStyle/>
                    <a:p>
                      <a:endParaRPr lang="en-US" sz="1000">
                        <a:effectLst/>
                        <a:latin typeface="Courier"/>
                        <a:ea typeface="Times New Roman" panose="02020603050405020304" pitchFamily="18" charset="0"/>
                        <a:cs typeface="Times New Roman" panose="02020603050405020304" pitchFamily="18" charset="0"/>
                      </a:endParaRPr>
                    </a:p>
                  </a:txBody>
                  <a:tcPr marL="47469" marR="47469" marT="0" marB="0"/>
                </a:tc>
                <a:tc>
                  <a:txBody>
                    <a:bodyPr/>
                    <a:lstStyle/>
                    <a:p>
                      <a:pPr marL="0" marR="0">
                        <a:spcBef>
                          <a:spcPts val="0"/>
                        </a:spcBef>
                        <a:spcAft>
                          <a:spcPts val="0"/>
                        </a:spcAft>
                      </a:pPr>
                      <a:r>
                        <a:rPr lang="en-GB" sz="1000">
                          <a:effectLst/>
                        </a:rPr>
                        <a:t>Power derived</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endParaRPr lang="en-US" sz="1000">
                        <a:effectLst/>
                        <a:latin typeface="Courier"/>
                        <a:ea typeface="Times New Roman" panose="02020603050405020304" pitchFamily="18" charset="0"/>
                        <a:cs typeface="Times New Roman" panose="02020603050405020304" pitchFamily="18" charset="0"/>
                      </a:endParaRPr>
                    </a:p>
                  </a:txBody>
                  <a:tcPr marL="47469" marR="47469" marT="0" marB="0"/>
                </a:tc>
                <a:tc>
                  <a:txBody>
                    <a:bodyPr/>
                    <a:lstStyle/>
                    <a:p>
                      <a:endParaRPr lang="en-US" sz="1000">
                        <a:effectLst/>
                        <a:latin typeface="Courier"/>
                        <a:ea typeface="Times New Roman" panose="02020603050405020304" pitchFamily="18" charset="0"/>
                        <a:cs typeface="Times New Roman" panose="02020603050405020304" pitchFamily="18" charset="0"/>
                      </a:endParaRPr>
                    </a:p>
                  </a:txBody>
                  <a:tcPr marL="47469" marR="47469" marT="0" marB="0"/>
                </a:tc>
                <a:tc>
                  <a:txBody>
                    <a:bodyPr/>
                    <a:lstStyle/>
                    <a:p>
                      <a:endParaRPr lang="en-US" sz="1000">
                        <a:effectLst/>
                        <a:latin typeface="Courier"/>
                        <a:ea typeface="Times New Roman" panose="02020603050405020304" pitchFamily="18" charset="0"/>
                        <a:cs typeface="Times New Roman" panose="02020603050405020304" pitchFamily="18" charset="0"/>
                      </a:endParaRPr>
                    </a:p>
                  </a:txBody>
                  <a:tcPr marL="47469" marR="47469" marT="0" marB="0"/>
                </a:tc>
                <a:extLst>
                  <a:ext uri="{0D108BD9-81ED-4DB2-BD59-A6C34878D82A}">
                    <a16:rowId xmlns:a16="http://schemas.microsoft.com/office/drawing/2014/main" val="3013744945"/>
                  </a:ext>
                </a:extLst>
              </a:tr>
              <a:tr h="140033">
                <a:tc>
                  <a:txBody>
                    <a:bodyPr/>
                    <a:lstStyle/>
                    <a:p>
                      <a:pPr marL="0" marR="0">
                        <a:spcBef>
                          <a:spcPts val="0"/>
                        </a:spcBef>
                        <a:spcAft>
                          <a:spcPts val="0"/>
                        </a:spcAft>
                      </a:pPr>
                      <a:r>
                        <a:rPr lang="en-GB" sz="1000">
                          <a:effectLst/>
                        </a:rPr>
                        <a:t>kW</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spcBef>
                          <a:spcPts val="0"/>
                        </a:spcBef>
                        <a:spcAft>
                          <a:spcPts val="0"/>
                        </a:spcAft>
                      </a:pPr>
                      <a:r>
                        <a:rPr lang="en-GB" sz="1000">
                          <a:effectLst/>
                        </a:rPr>
                        <a:t>Max power per cell</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1.72</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0.11</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0.11</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extLst>
                  <a:ext uri="{0D108BD9-81ED-4DB2-BD59-A6C34878D82A}">
                    <a16:rowId xmlns:a16="http://schemas.microsoft.com/office/drawing/2014/main" val="3260029023"/>
                  </a:ext>
                </a:extLst>
              </a:tr>
              <a:tr h="140033">
                <a:tc>
                  <a:txBody>
                    <a:bodyPr/>
                    <a:lstStyle/>
                    <a:p>
                      <a:endParaRPr lang="en-US" sz="1000">
                        <a:effectLst/>
                        <a:latin typeface="Courier"/>
                        <a:ea typeface="Times New Roman" panose="02020603050405020304" pitchFamily="18" charset="0"/>
                        <a:cs typeface="Times New Roman" panose="02020603050405020304" pitchFamily="18" charset="0"/>
                      </a:endParaRPr>
                    </a:p>
                  </a:txBody>
                  <a:tcPr marL="47469" marR="47469" marT="0" marB="0"/>
                </a:tc>
                <a:tc>
                  <a:txBody>
                    <a:bodyPr/>
                    <a:lstStyle/>
                    <a:p>
                      <a:pPr marL="0" marR="0">
                        <a:spcBef>
                          <a:spcPts val="0"/>
                        </a:spcBef>
                        <a:spcAft>
                          <a:spcPts val="0"/>
                        </a:spcAft>
                      </a:pPr>
                      <a:r>
                        <a:rPr lang="en-GB" sz="1000">
                          <a:effectLst/>
                        </a:rPr>
                        <a:t># cells for 80kW</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47</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731</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739</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extLst>
                  <a:ext uri="{0D108BD9-81ED-4DB2-BD59-A6C34878D82A}">
                    <a16:rowId xmlns:a16="http://schemas.microsoft.com/office/drawing/2014/main" val="2344487699"/>
                  </a:ext>
                </a:extLst>
              </a:tr>
              <a:tr h="140033">
                <a:tc>
                  <a:txBody>
                    <a:bodyPr/>
                    <a:lstStyle/>
                    <a:p>
                      <a:endParaRPr lang="en-US" sz="1000">
                        <a:effectLst/>
                        <a:latin typeface="Courier"/>
                        <a:ea typeface="Times New Roman" panose="02020603050405020304" pitchFamily="18" charset="0"/>
                        <a:cs typeface="Times New Roman" panose="02020603050405020304" pitchFamily="18" charset="0"/>
                      </a:endParaRPr>
                    </a:p>
                  </a:txBody>
                  <a:tcPr marL="47469" marR="47469" marT="0" marB="0"/>
                </a:tc>
                <a:tc>
                  <a:txBody>
                    <a:bodyPr/>
                    <a:lstStyle/>
                    <a:p>
                      <a:pPr marL="0" marR="0">
                        <a:spcBef>
                          <a:spcPts val="0"/>
                        </a:spcBef>
                        <a:spcAft>
                          <a:spcPts val="0"/>
                        </a:spcAft>
                      </a:pPr>
                      <a:r>
                        <a:rPr lang="en-GB" sz="1000">
                          <a:effectLst/>
                        </a:rPr>
                        <a:t>Cost to meet power</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£1,969</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£1,645</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£2,660</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extLst>
                  <a:ext uri="{0D108BD9-81ED-4DB2-BD59-A6C34878D82A}">
                    <a16:rowId xmlns:a16="http://schemas.microsoft.com/office/drawing/2014/main" val="1756714627"/>
                  </a:ext>
                </a:extLst>
              </a:tr>
              <a:tr h="140033">
                <a:tc>
                  <a:txBody>
                    <a:bodyPr/>
                    <a:lstStyle/>
                    <a:p>
                      <a:pPr marL="0" marR="0">
                        <a:spcBef>
                          <a:spcPts val="0"/>
                        </a:spcBef>
                        <a:spcAft>
                          <a:spcPts val="0"/>
                        </a:spcAft>
                      </a:pPr>
                      <a:r>
                        <a:rPr lang="en-GB" sz="1000">
                          <a:effectLst/>
                        </a:rPr>
                        <a:t>kg</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spcBef>
                          <a:spcPts val="0"/>
                        </a:spcBef>
                        <a:spcAft>
                          <a:spcPts val="0"/>
                        </a:spcAft>
                      </a:pPr>
                      <a:r>
                        <a:rPr lang="en-GB" sz="1000">
                          <a:effectLst/>
                        </a:rPr>
                        <a:t>Mass</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22.7</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32.2</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44.3</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extLst>
                  <a:ext uri="{0D108BD9-81ED-4DB2-BD59-A6C34878D82A}">
                    <a16:rowId xmlns:a16="http://schemas.microsoft.com/office/drawing/2014/main" val="957377672"/>
                  </a:ext>
                </a:extLst>
              </a:tr>
              <a:tr h="140033">
                <a:tc>
                  <a:txBody>
                    <a:bodyPr/>
                    <a:lstStyle/>
                    <a:p>
                      <a:endParaRPr lang="en-US" sz="1000">
                        <a:effectLst/>
                        <a:latin typeface="Courier"/>
                        <a:ea typeface="Times New Roman" panose="02020603050405020304" pitchFamily="18" charset="0"/>
                        <a:cs typeface="Times New Roman" panose="02020603050405020304" pitchFamily="18" charset="0"/>
                      </a:endParaRPr>
                    </a:p>
                  </a:txBody>
                  <a:tcPr marL="47469" marR="47469" marT="0" marB="0"/>
                </a:tc>
                <a:tc>
                  <a:txBody>
                    <a:bodyPr/>
                    <a:lstStyle/>
                    <a:p>
                      <a:endParaRPr lang="en-US" sz="1000">
                        <a:effectLst/>
                        <a:latin typeface="Courier"/>
                        <a:ea typeface="Times New Roman" panose="02020603050405020304" pitchFamily="18" charset="0"/>
                        <a:cs typeface="Times New Roman" panose="02020603050405020304" pitchFamily="18" charset="0"/>
                      </a:endParaRPr>
                    </a:p>
                  </a:txBody>
                  <a:tcPr marL="47469" marR="47469" marT="0" marB="0"/>
                </a:tc>
                <a:tc>
                  <a:txBody>
                    <a:bodyPr/>
                    <a:lstStyle/>
                    <a:p>
                      <a:endParaRPr lang="en-US" sz="1000">
                        <a:effectLst/>
                        <a:latin typeface="Courier"/>
                        <a:ea typeface="Times New Roman" panose="02020603050405020304" pitchFamily="18" charset="0"/>
                        <a:cs typeface="Times New Roman" panose="02020603050405020304" pitchFamily="18" charset="0"/>
                      </a:endParaRPr>
                    </a:p>
                  </a:txBody>
                  <a:tcPr marL="47469" marR="47469" marT="0" marB="0"/>
                </a:tc>
                <a:tc>
                  <a:txBody>
                    <a:bodyPr/>
                    <a:lstStyle/>
                    <a:p>
                      <a:endParaRPr lang="en-US" sz="1000">
                        <a:effectLst/>
                        <a:latin typeface="Courier"/>
                        <a:ea typeface="Times New Roman" panose="02020603050405020304" pitchFamily="18" charset="0"/>
                        <a:cs typeface="Times New Roman" panose="02020603050405020304" pitchFamily="18" charset="0"/>
                      </a:endParaRPr>
                    </a:p>
                  </a:txBody>
                  <a:tcPr marL="47469" marR="47469" marT="0" marB="0"/>
                </a:tc>
                <a:tc>
                  <a:txBody>
                    <a:bodyPr/>
                    <a:lstStyle/>
                    <a:p>
                      <a:endParaRPr lang="en-US" sz="1000">
                        <a:effectLst/>
                        <a:latin typeface="Courier"/>
                        <a:ea typeface="Times New Roman" panose="02020603050405020304" pitchFamily="18" charset="0"/>
                        <a:cs typeface="Times New Roman" panose="02020603050405020304" pitchFamily="18" charset="0"/>
                      </a:endParaRPr>
                    </a:p>
                  </a:txBody>
                  <a:tcPr marL="47469" marR="47469" marT="0" marB="0"/>
                </a:tc>
                <a:extLst>
                  <a:ext uri="{0D108BD9-81ED-4DB2-BD59-A6C34878D82A}">
                    <a16:rowId xmlns:a16="http://schemas.microsoft.com/office/drawing/2014/main" val="3079768136"/>
                  </a:ext>
                </a:extLst>
              </a:tr>
              <a:tr h="140033">
                <a:tc>
                  <a:txBody>
                    <a:bodyPr/>
                    <a:lstStyle/>
                    <a:p>
                      <a:endParaRPr lang="en-US" sz="1000">
                        <a:effectLst/>
                        <a:latin typeface="Courier"/>
                        <a:ea typeface="Times New Roman" panose="02020603050405020304" pitchFamily="18" charset="0"/>
                        <a:cs typeface="Times New Roman" panose="02020603050405020304" pitchFamily="18" charset="0"/>
                      </a:endParaRPr>
                    </a:p>
                  </a:txBody>
                  <a:tcPr marL="47469" marR="47469" marT="0" marB="0"/>
                </a:tc>
                <a:tc>
                  <a:txBody>
                    <a:bodyPr/>
                    <a:lstStyle/>
                    <a:p>
                      <a:pPr marL="0" marR="0">
                        <a:spcBef>
                          <a:spcPts val="0"/>
                        </a:spcBef>
                        <a:spcAft>
                          <a:spcPts val="0"/>
                        </a:spcAft>
                      </a:pPr>
                      <a:r>
                        <a:rPr lang="en-GB" sz="1000">
                          <a:effectLst/>
                        </a:rPr>
                        <a:t>Simple car derived</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endParaRPr lang="en-US" sz="1000">
                        <a:effectLst/>
                        <a:latin typeface="Courier"/>
                        <a:ea typeface="Times New Roman" panose="02020603050405020304" pitchFamily="18" charset="0"/>
                        <a:cs typeface="Times New Roman" panose="02020603050405020304" pitchFamily="18" charset="0"/>
                      </a:endParaRPr>
                    </a:p>
                  </a:txBody>
                  <a:tcPr marL="47469" marR="47469" marT="0" marB="0"/>
                </a:tc>
                <a:tc>
                  <a:txBody>
                    <a:bodyPr/>
                    <a:lstStyle/>
                    <a:p>
                      <a:endParaRPr lang="en-US" sz="1000">
                        <a:effectLst/>
                        <a:latin typeface="Courier"/>
                        <a:ea typeface="Times New Roman" panose="02020603050405020304" pitchFamily="18" charset="0"/>
                        <a:cs typeface="Times New Roman" panose="02020603050405020304" pitchFamily="18" charset="0"/>
                      </a:endParaRPr>
                    </a:p>
                  </a:txBody>
                  <a:tcPr marL="47469" marR="47469" marT="0" marB="0"/>
                </a:tc>
                <a:tc>
                  <a:txBody>
                    <a:bodyPr/>
                    <a:lstStyle/>
                    <a:p>
                      <a:endParaRPr lang="en-US" sz="1000">
                        <a:effectLst/>
                        <a:latin typeface="Courier"/>
                        <a:ea typeface="Times New Roman" panose="02020603050405020304" pitchFamily="18" charset="0"/>
                        <a:cs typeface="Times New Roman" panose="02020603050405020304" pitchFamily="18" charset="0"/>
                      </a:endParaRPr>
                    </a:p>
                  </a:txBody>
                  <a:tcPr marL="47469" marR="47469" marT="0" marB="0"/>
                </a:tc>
                <a:extLst>
                  <a:ext uri="{0D108BD9-81ED-4DB2-BD59-A6C34878D82A}">
                    <a16:rowId xmlns:a16="http://schemas.microsoft.com/office/drawing/2014/main" val="1309079651"/>
                  </a:ext>
                </a:extLst>
              </a:tr>
              <a:tr h="140033">
                <a:tc>
                  <a:txBody>
                    <a:bodyPr/>
                    <a:lstStyle/>
                    <a:p>
                      <a:endParaRPr lang="en-US" sz="1000">
                        <a:effectLst/>
                        <a:latin typeface="Courier"/>
                        <a:ea typeface="Times New Roman" panose="02020603050405020304" pitchFamily="18" charset="0"/>
                        <a:cs typeface="Times New Roman" panose="02020603050405020304" pitchFamily="18" charset="0"/>
                      </a:endParaRPr>
                    </a:p>
                  </a:txBody>
                  <a:tcPr marL="47469" marR="47469" marT="0" marB="0"/>
                </a:tc>
                <a:tc>
                  <a:txBody>
                    <a:bodyPr/>
                    <a:lstStyle/>
                    <a:p>
                      <a:pPr marL="0" marR="0">
                        <a:spcBef>
                          <a:spcPts val="0"/>
                        </a:spcBef>
                        <a:spcAft>
                          <a:spcPts val="0"/>
                        </a:spcAft>
                      </a:pPr>
                      <a:r>
                        <a:rPr lang="en-GB" sz="1000">
                          <a:effectLst/>
                        </a:rPr>
                        <a:t># cells</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84</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913</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739</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extLst>
                  <a:ext uri="{0D108BD9-81ED-4DB2-BD59-A6C34878D82A}">
                    <a16:rowId xmlns:a16="http://schemas.microsoft.com/office/drawing/2014/main" val="3188640656"/>
                  </a:ext>
                </a:extLst>
              </a:tr>
              <a:tr h="140033">
                <a:tc>
                  <a:txBody>
                    <a:bodyPr/>
                    <a:lstStyle/>
                    <a:p>
                      <a:endParaRPr lang="en-US" sz="1000">
                        <a:effectLst/>
                        <a:latin typeface="Courier"/>
                        <a:ea typeface="Times New Roman" panose="02020603050405020304" pitchFamily="18" charset="0"/>
                        <a:cs typeface="Times New Roman" panose="02020603050405020304" pitchFamily="18" charset="0"/>
                      </a:endParaRPr>
                    </a:p>
                  </a:txBody>
                  <a:tcPr marL="47469" marR="47469" marT="0" marB="0"/>
                </a:tc>
                <a:tc>
                  <a:txBody>
                    <a:bodyPr/>
                    <a:lstStyle/>
                    <a:p>
                      <a:pPr marL="0" marR="0">
                        <a:spcBef>
                          <a:spcPts val="0"/>
                        </a:spcBef>
                        <a:spcAft>
                          <a:spcPts val="0"/>
                        </a:spcAft>
                      </a:pPr>
                      <a:r>
                        <a:rPr lang="en-GB" sz="1000">
                          <a:effectLst/>
                        </a:rPr>
                        <a:t>Cost </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£3,520</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£2,054</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£2,660</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extLst>
                  <a:ext uri="{0D108BD9-81ED-4DB2-BD59-A6C34878D82A}">
                    <a16:rowId xmlns:a16="http://schemas.microsoft.com/office/drawing/2014/main" val="2402368158"/>
                  </a:ext>
                </a:extLst>
              </a:tr>
              <a:tr h="140033">
                <a:tc>
                  <a:txBody>
                    <a:bodyPr/>
                    <a:lstStyle/>
                    <a:p>
                      <a:pPr marL="0" marR="0">
                        <a:spcBef>
                          <a:spcPts val="0"/>
                        </a:spcBef>
                        <a:spcAft>
                          <a:spcPts val="0"/>
                        </a:spcAft>
                      </a:pPr>
                      <a:r>
                        <a:rPr lang="en-GB" sz="1000">
                          <a:effectLst/>
                        </a:rPr>
                        <a:t>kg</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spcBef>
                          <a:spcPts val="0"/>
                        </a:spcBef>
                        <a:spcAft>
                          <a:spcPts val="0"/>
                        </a:spcAft>
                      </a:pPr>
                      <a:r>
                        <a:rPr lang="en-GB" sz="1000">
                          <a:effectLst/>
                        </a:rPr>
                        <a:t>Mass</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40.9</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40.2</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44.3</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extLst>
                  <a:ext uri="{0D108BD9-81ED-4DB2-BD59-A6C34878D82A}">
                    <a16:rowId xmlns:a16="http://schemas.microsoft.com/office/drawing/2014/main" val="3140030660"/>
                  </a:ext>
                </a:extLst>
              </a:tr>
              <a:tr h="140033">
                <a:tc>
                  <a:txBody>
                    <a:bodyPr/>
                    <a:lstStyle/>
                    <a:p>
                      <a:pPr marL="0" marR="0">
                        <a:spcBef>
                          <a:spcPts val="0"/>
                        </a:spcBef>
                        <a:spcAft>
                          <a:spcPts val="0"/>
                        </a:spcAft>
                      </a:pPr>
                      <a:r>
                        <a:rPr lang="en-GB" sz="1000">
                          <a:effectLst/>
                        </a:rPr>
                        <a:t>kW</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spcBef>
                          <a:spcPts val="0"/>
                        </a:spcBef>
                        <a:spcAft>
                          <a:spcPts val="0"/>
                        </a:spcAft>
                      </a:pPr>
                      <a:r>
                        <a:rPr lang="en-GB" sz="1000">
                          <a:effectLst/>
                        </a:rPr>
                        <a:t>Max regen power</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29.8</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26.6</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24.7</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extLst>
                  <a:ext uri="{0D108BD9-81ED-4DB2-BD59-A6C34878D82A}">
                    <a16:rowId xmlns:a16="http://schemas.microsoft.com/office/drawing/2014/main" val="881357271"/>
                  </a:ext>
                </a:extLst>
              </a:tr>
              <a:tr h="140033">
                <a:tc>
                  <a:txBody>
                    <a:bodyPr/>
                    <a:lstStyle/>
                    <a:p>
                      <a:endParaRPr lang="en-US" sz="1000">
                        <a:effectLst/>
                        <a:latin typeface="Courier"/>
                        <a:ea typeface="Times New Roman" panose="02020603050405020304" pitchFamily="18" charset="0"/>
                        <a:cs typeface="Times New Roman" panose="02020603050405020304" pitchFamily="18" charset="0"/>
                      </a:endParaRPr>
                    </a:p>
                  </a:txBody>
                  <a:tcPr marL="47469" marR="47469" marT="0" marB="0"/>
                </a:tc>
                <a:tc>
                  <a:txBody>
                    <a:bodyPr/>
                    <a:lstStyle/>
                    <a:p>
                      <a:pPr marL="0" marR="0">
                        <a:spcBef>
                          <a:spcPts val="0"/>
                        </a:spcBef>
                        <a:spcAft>
                          <a:spcPts val="0"/>
                        </a:spcAft>
                      </a:pPr>
                      <a:r>
                        <a:rPr lang="en-GB" sz="1000">
                          <a:effectLst/>
                        </a:rPr>
                        <a:t>Assumed regen efficiency</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75%</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75%</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75%</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extLst>
                  <a:ext uri="{0D108BD9-81ED-4DB2-BD59-A6C34878D82A}">
                    <a16:rowId xmlns:a16="http://schemas.microsoft.com/office/drawing/2014/main" val="590205661"/>
                  </a:ext>
                </a:extLst>
              </a:tr>
              <a:tr h="140033">
                <a:tc>
                  <a:txBody>
                    <a:bodyPr/>
                    <a:lstStyle/>
                    <a:p>
                      <a:pPr marL="0" marR="0">
                        <a:spcBef>
                          <a:spcPts val="0"/>
                        </a:spcBef>
                        <a:spcAft>
                          <a:spcPts val="0"/>
                        </a:spcAft>
                      </a:pPr>
                      <a:r>
                        <a:rPr lang="en-GB" sz="1000">
                          <a:effectLst/>
                        </a:rPr>
                        <a:t>kW</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spcBef>
                          <a:spcPts val="0"/>
                        </a:spcBef>
                        <a:spcAft>
                          <a:spcPts val="0"/>
                        </a:spcAft>
                      </a:pPr>
                      <a:r>
                        <a:rPr lang="en-GB" sz="1000">
                          <a:effectLst/>
                        </a:rPr>
                        <a:t>Braking power available</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39.8</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35.5</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33.0</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extLst>
                  <a:ext uri="{0D108BD9-81ED-4DB2-BD59-A6C34878D82A}">
                    <a16:rowId xmlns:a16="http://schemas.microsoft.com/office/drawing/2014/main" val="208955003"/>
                  </a:ext>
                </a:extLst>
              </a:tr>
              <a:tr h="140033">
                <a:tc>
                  <a:txBody>
                    <a:bodyPr/>
                    <a:lstStyle/>
                    <a:p>
                      <a:pPr marL="0" marR="0">
                        <a:spcBef>
                          <a:spcPts val="0"/>
                        </a:spcBef>
                        <a:spcAft>
                          <a:spcPts val="0"/>
                        </a:spcAft>
                      </a:pPr>
                      <a:r>
                        <a:rPr lang="en-GB" sz="1000">
                          <a:effectLst/>
                        </a:rPr>
                        <a:t>m/s</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spcBef>
                          <a:spcPts val="0"/>
                        </a:spcBef>
                        <a:spcAft>
                          <a:spcPts val="0"/>
                        </a:spcAft>
                      </a:pPr>
                      <a:r>
                        <a:rPr lang="en-GB" sz="1000">
                          <a:effectLst/>
                        </a:rPr>
                        <a:t>Assumed average speed</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17.3</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17.3</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17.3</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extLst>
                  <a:ext uri="{0D108BD9-81ED-4DB2-BD59-A6C34878D82A}">
                    <a16:rowId xmlns:a16="http://schemas.microsoft.com/office/drawing/2014/main" val="4226613416"/>
                  </a:ext>
                </a:extLst>
              </a:tr>
              <a:tr h="140033">
                <a:tc>
                  <a:txBody>
                    <a:bodyPr/>
                    <a:lstStyle/>
                    <a:p>
                      <a:pPr marL="0" marR="0">
                        <a:spcBef>
                          <a:spcPts val="0"/>
                        </a:spcBef>
                        <a:spcAft>
                          <a:spcPts val="0"/>
                        </a:spcAft>
                      </a:pPr>
                      <a:r>
                        <a:rPr lang="en-GB" sz="1000">
                          <a:effectLst/>
                        </a:rPr>
                        <a:t>kW</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spcBef>
                          <a:spcPts val="0"/>
                        </a:spcBef>
                        <a:spcAft>
                          <a:spcPts val="0"/>
                        </a:spcAft>
                      </a:pPr>
                      <a:r>
                        <a:rPr lang="en-GB" sz="1000">
                          <a:effectLst/>
                        </a:rPr>
                        <a:t>Assumed braking power required</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62</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62</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62</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extLst>
                  <a:ext uri="{0D108BD9-81ED-4DB2-BD59-A6C34878D82A}">
                    <a16:rowId xmlns:a16="http://schemas.microsoft.com/office/drawing/2014/main" val="1525755386"/>
                  </a:ext>
                </a:extLst>
              </a:tr>
              <a:tr h="140033">
                <a:tc>
                  <a:txBody>
                    <a:bodyPr/>
                    <a:lstStyle/>
                    <a:p>
                      <a:endParaRPr lang="en-US" sz="1000">
                        <a:effectLst/>
                        <a:latin typeface="Courier"/>
                        <a:ea typeface="Times New Roman" panose="02020603050405020304" pitchFamily="18" charset="0"/>
                        <a:cs typeface="Times New Roman" panose="02020603050405020304" pitchFamily="18" charset="0"/>
                      </a:endParaRPr>
                    </a:p>
                  </a:txBody>
                  <a:tcPr marL="47469" marR="47469" marT="0" marB="0"/>
                </a:tc>
                <a:tc>
                  <a:txBody>
                    <a:bodyPr/>
                    <a:lstStyle/>
                    <a:p>
                      <a:pPr marL="0" marR="0">
                        <a:spcBef>
                          <a:spcPts val="0"/>
                        </a:spcBef>
                        <a:spcAft>
                          <a:spcPts val="0"/>
                        </a:spcAft>
                      </a:pPr>
                      <a:r>
                        <a:rPr lang="en-GB" sz="1000">
                          <a:effectLst/>
                        </a:rPr>
                        <a:t>Amount of electrical braking</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48.3%</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43.2%</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40.1%</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extLst>
                  <a:ext uri="{0D108BD9-81ED-4DB2-BD59-A6C34878D82A}">
                    <a16:rowId xmlns:a16="http://schemas.microsoft.com/office/drawing/2014/main" val="2410255112"/>
                  </a:ext>
                </a:extLst>
              </a:tr>
              <a:tr h="140033">
                <a:tc>
                  <a:txBody>
                    <a:bodyPr/>
                    <a:lstStyle/>
                    <a:p>
                      <a:endParaRPr lang="en-US" sz="1000">
                        <a:effectLst/>
                        <a:latin typeface="Courier"/>
                        <a:ea typeface="Times New Roman" panose="02020603050405020304" pitchFamily="18" charset="0"/>
                        <a:cs typeface="Times New Roman" panose="02020603050405020304" pitchFamily="18" charset="0"/>
                      </a:endParaRPr>
                    </a:p>
                  </a:txBody>
                  <a:tcPr marL="47469" marR="47469" marT="0" marB="0"/>
                </a:tc>
                <a:tc>
                  <a:txBody>
                    <a:bodyPr/>
                    <a:lstStyle/>
                    <a:p>
                      <a:endParaRPr lang="en-US" sz="1000">
                        <a:effectLst/>
                        <a:latin typeface="Courier"/>
                        <a:ea typeface="Times New Roman" panose="02020603050405020304" pitchFamily="18" charset="0"/>
                        <a:cs typeface="Times New Roman" panose="02020603050405020304" pitchFamily="18" charset="0"/>
                      </a:endParaRPr>
                    </a:p>
                  </a:txBody>
                  <a:tcPr marL="47469" marR="47469" marT="0" marB="0"/>
                </a:tc>
                <a:tc>
                  <a:txBody>
                    <a:bodyPr/>
                    <a:lstStyle/>
                    <a:p>
                      <a:endParaRPr lang="en-US" sz="1000">
                        <a:effectLst/>
                        <a:latin typeface="Courier"/>
                        <a:ea typeface="Times New Roman" panose="02020603050405020304" pitchFamily="18" charset="0"/>
                        <a:cs typeface="Times New Roman" panose="02020603050405020304" pitchFamily="18" charset="0"/>
                      </a:endParaRPr>
                    </a:p>
                  </a:txBody>
                  <a:tcPr marL="47469" marR="47469" marT="0" marB="0"/>
                </a:tc>
                <a:tc>
                  <a:txBody>
                    <a:bodyPr/>
                    <a:lstStyle/>
                    <a:p>
                      <a:endParaRPr lang="en-US" sz="1000">
                        <a:effectLst/>
                        <a:latin typeface="Courier"/>
                        <a:ea typeface="Times New Roman" panose="02020603050405020304" pitchFamily="18" charset="0"/>
                        <a:cs typeface="Times New Roman" panose="02020603050405020304" pitchFamily="18" charset="0"/>
                      </a:endParaRPr>
                    </a:p>
                  </a:txBody>
                  <a:tcPr marL="47469" marR="47469" marT="0" marB="0"/>
                </a:tc>
                <a:tc>
                  <a:txBody>
                    <a:bodyPr/>
                    <a:lstStyle/>
                    <a:p>
                      <a:endParaRPr lang="en-US" sz="1000">
                        <a:effectLst/>
                        <a:latin typeface="Courier"/>
                        <a:ea typeface="Times New Roman" panose="02020603050405020304" pitchFamily="18" charset="0"/>
                        <a:cs typeface="Times New Roman" panose="02020603050405020304" pitchFamily="18" charset="0"/>
                      </a:endParaRPr>
                    </a:p>
                  </a:txBody>
                  <a:tcPr marL="47469" marR="47469" marT="0" marB="0"/>
                </a:tc>
                <a:extLst>
                  <a:ext uri="{0D108BD9-81ED-4DB2-BD59-A6C34878D82A}">
                    <a16:rowId xmlns:a16="http://schemas.microsoft.com/office/drawing/2014/main" val="1740254544"/>
                  </a:ext>
                </a:extLst>
              </a:tr>
              <a:tr h="140033">
                <a:tc>
                  <a:txBody>
                    <a:bodyPr/>
                    <a:lstStyle/>
                    <a:p>
                      <a:pPr marL="0" marR="0">
                        <a:spcBef>
                          <a:spcPts val="0"/>
                        </a:spcBef>
                        <a:spcAft>
                          <a:spcPts val="0"/>
                        </a:spcAft>
                      </a:pPr>
                      <a:r>
                        <a:rPr lang="en-GB" sz="1000">
                          <a:effectLst/>
                        </a:rPr>
                        <a:t>kWh</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spcBef>
                          <a:spcPts val="0"/>
                        </a:spcBef>
                        <a:spcAft>
                          <a:spcPts val="0"/>
                        </a:spcAft>
                      </a:pPr>
                      <a:r>
                        <a:rPr lang="en-GB" sz="1000">
                          <a:effectLst/>
                        </a:rPr>
                        <a:t>Nominal(1C) capacity</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dirty="0">
                          <a:effectLst/>
                        </a:rPr>
                        <a:t>4.9728</a:t>
                      </a:r>
                      <a:endParaRPr lang="en-US" sz="105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a:effectLst/>
                        </a:rPr>
                        <a:t>4.998675</a:t>
                      </a:r>
                      <a:endParaRPr lang="en-US" sz="105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tc>
                  <a:txBody>
                    <a:bodyPr/>
                    <a:lstStyle/>
                    <a:p>
                      <a:pPr marL="0" marR="0" algn="r">
                        <a:spcBef>
                          <a:spcPts val="0"/>
                        </a:spcBef>
                        <a:spcAft>
                          <a:spcPts val="0"/>
                        </a:spcAft>
                      </a:pPr>
                      <a:r>
                        <a:rPr lang="en-GB" sz="1000" dirty="0">
                          <a:effectLst/>
                        </a:rPr>
                        <a:t>8.24724</a:t>
                      </a:r>
                      <a:endParaRPr lang="en-US" sz="105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47469" marR="47469" marT="0" marB="0"/>
                </a:tc>
                <a:extLst>
                  <a:ext uri="{0D108BD9-81ED-4DB2-BD59-A6C34878D82A}">
                    <a16:rowId xmlns:a16="http://schemas.microsoft.com/office/drawing/2014/main" val="2565563669"/>
                  </a:ext>
                </a:extLst>
              </a:tr>
            </a:tbl>
          </a:graphicData>
        </a:graphic>
      </p:graphicFrame>
      <p:pic>
        <p:nvPicPr>
          <p:cNvPr id="5" name="Picture 4">
            <a:extLst>
              <a:ext uri="{FF2B5EF4-FFF2-40B4-BE49-F238E27FC236}">
                <a16:creationId xmlns:a16="http://schemas.microsoft.com/office/drawing/2014/main" id="{A6CC658A-CEE6-4E70-AE4D-D8AD2E8C519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7376" y="1302388"/>
            <a:ext cx="1736725" cy="1419225"/>
          </a:xfrm>
          <a:prstGeom prst="rect">
            <a:avLst/>
          </a:prstGeom>
          <a:noFill/>
          <a:ln>
            <a:noFill/>
          </a:ln>
        </p:spPr>
      </p:pic>
      <p:pic>
        <p:nvPicPr>
          <p:cNvPr id="6" name="Picture 5">
            <a:extLst>
              <a:ext uri="{FF2B5EF4-FFF2-40B4-BE49-F238E27FC236}">
                <a16:creationId xmlns:a16="http://schemas.microsoft.com/office/drawing/2014/main" id="{FD19A867-D888-413A-B175-BF33C2C85685}"/>
              </a:ext>
            </a:extLst>
          </p:cNvPr>
          <p:cNvPicPr>
            <a:picLocks noChangeAspect="1"/>
          </p:cNvPicPr>
          <p:nvPr/>
        </p:nvPicPr>
        <p:blipFill>
          <a:blip r:embed="rId3"/>
          <a:stretch>
            <a:fillRect/>
          </a:stretch>
        </p:blipFill>
        <p:spPr>
          <a:xfrm>
            <a:off x="170255" y="1314332"/>
            <a:ext cx="2191083" cy="1419224"/>
          </a:xfrm>
          <a:prstGeom prst="rect">
            <a:avLst/>
          </a:prstGeom>
        </p:spPr>
      </p:pic>
      <p:pic>
        <p:nvPicPr>
          <p:cNvPr id="7" name="Picture 6">
            <a:extLst>
              <a:ext uri="{FF2B5EF4-FFF2-40B4-BE49-F238E27FC236}">
                <a16:creationId xmlns:a16="http://schemas.microsoft.com/office/drawing/2014/main" id="{C3F5BF1C-9AAE-4DAD-A98C-81150934242A}"/>
              </a:ext>
            </a:extLst>
          </p:cNvPr>
          <p:cNvPicPr>
            <a:picLocks noChangeAspect="1"/>
          </p:cNvPicPr>
          <p:nvPr/>
        </p:nvPicPr>
        <p:blipFill rotWithShape="1">
          <a:blip r:embed="rId4"/>
          <a:srcRect r="5568"/>
          <a:stretch/>
        </p:blipFill>
        <p:spPr>
          <a:xfrm>
            <a:off x="4470139" y="1290447"/>
            <a:ext cx="1940186" cy="1443109"/>
          </a:xfrm>
          <a:prstGeom prst="rect">
            <a:avLst/>
          </a:prstGeom>
        </p:spPr>
      </p:pic>
      <p:sp>
        <p:nvSpPr>
          <p:cNvPr id="8" name="Rectangle 7">
            <a:extLst>
              <a:ext uri="{FF2B5EF4-FFF2-40B4-BE49-F238E27FC236}">
                <a16:creationId xmlns:a16="http://schemas.microsoft.com/office/drawing/2014/main" id="{1AFFB615-87CE-482F-9FD9-C6F0C95C70A7}"/>
              </a:ext>
            </a:extLst>
          </p:cNvPr>
          <p:cNvSpPr/>
          <p:nvPr/>
        </p:nvSpPr>
        <p:spPr>
          <a:xfrm>
            <a:off x="209902" y="3744356"/>
            <a:ext cx="6096000" cy="2893100"/>
          </a:xfrm>
          <a:prstGeom prst="rect">
            <a:avLst/>
          </a:prstGeom>
        </p:spPr>
        <p:txBody>
          <a:bodyPr>
            <a:spAutoFit/>
          </a:bodyPr>
          <a:lstStyle/>
          <a:p>
            <a:r>
              <a:rPr lang="en-GB" sz="1400" b="1" i="1"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Capacity Calculation</a:t>
            </a:r>
          </a:p>
          <a:p>
            <a:r>
              <a:rPr lang="en-GB" sz="14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Endurance course is about 22km long, lasts about 0.35hours and will need at least 4.675KWh of energy to complete (from 2016 results). Since this is the longest event, we can therefore conclude that a battery with a 5kWh capacity will be sufficient for this event. Therefore, an average power of 4.675/0.35 = 13.2kW will be needed. The battery should be able to deliver 13.2kW and have a capacity of 5kWh.</a:t>
            </a:r>
          </a:p>
          <a:p>
            <a:endParaRPr lang="en-US" sz="1400" dirty="0">
              <a:latin typeface="Verdana" panose="020B0604030504040204" pitchFamily="34" charset="0"/>
              <a:ea typeface="Times New Roman" panose="02020603050405020304" pitchFamily="18" charset="0"/>
              <a:cs typeface="Times New Roman" panose="02020603050405020304" pitchFamily="18" charset="0"/>
            </a:endParaRPr>
          </a:p>
          <a:p>
            <a:r>
              <a:rPr lang="en-GB" sz="1400" b="1" i="1"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Max Discharge Calculation</a:t>
            </a:r>
            <a:br>
              <a:rPr lang="en-GB" sz="14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br>
            <a:r>
              <a:rPr lang="en-GB" sz="14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Max power - 80kW. </a:t>
            </a:r>
          </a:p>
          <a:p>
            <a:r>
              <a:rPr lang="en-GB" sz="14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If we use the full power during the Acceleration event, we would need a cell capable of discharging at 80kW/5kWh=16C</a:t>
            </a:r>
            <a:r>
              <a:rPr lang="en-GB" sz="1400" dirty="0">
                <a:latin typeface="Verdana" panose="020B0604030504040204" pitchFamily="34" charset="0"/>
                <a:ea typeface="Times New Roman" panose="02020603050405020304" pitchFamily="18" charset="0"/>
                <a:cs typeface="Times New Roman" panose="02020603050405020304" pitchFamily="18" charset="0"/>
              </a:rPr>
              <a:t>.</a:t>
            </a:r>
            <a:endParaRPr lang="en-US" sz="1400" dirty="0">
              <a:latin typeface="Verdana" panose="020B0604030504040204" pitchFamily="34" charset="0"/>
              <a:ea typeface="Times New Roman" panose="02020603050405020304" pitchFamily="18" charset="0"/>
              <a:cs typeface="Times New Roman" panose="02020603050405020304" pitchFamily="18" charset="0"/>
            </a:endParaRPr>
          </a:p>
        </p:txBody>
      </p:sp>
      <p:graphicFrame>
        <p:nvGraphicFramePr>
          <p:cNvPr id="9" name="Table 8">
            <a:extLst>
              <a:ext uri="{FF2B5EF4-FFF2-40B4-BE49-F238E27FC236}">
                <a16:creationId xmlns:a16="http://schemas.microsoft.com/office/drawing/2014/main" id="{B840A58C-CC05-40D4-BEF1-71E4E7890DD8}"/>
              </a:ext>
            </a:extLst>
          </p:cNvPr>
          <p:cNvGraphicFramePr>
            <a:graphicFrameLocks noGrp="1"/>
          </p:cNvGraphicFramePr>
          <p:nvPr>
            <p:extLst>
              <p:ext uri="{D42A27DB-BD31-4B8C-83A1-F6EECF244321}">
                <p14:modId xmlns:p14="http://schemas.microsoft.com/office/powerpoint/2010/main" val="3832226621"/>
              </p:ext>
            </p:extLst>
          </p:nvPr>
        </p:nvGraphicFramePr>
        <p:xfrm>
          <a:off x="209901" y="2733173"/>
          <a:ext cx="6200424" cy="987680"/>
        </p:xfrm>
        <a:graphic>
          <a:graphicData uri="http://schemas.openxmlformats.org/drawingml/2006/table">
            <a:tbl>
              <a:tblPr firstRow="1" firstCol="1" bandRow="1">
                <a:tableStyleId>{5C22544A-7EE6-4342-B048-85BDC9FD1C3A}</a:tableStyleId>
              </a:tblPr>
              <a:tblGrid>
                <a:gridCol w="991102">
                  <a:extLst>
                    <a:ext uri="{9D8B030D-6E8A-4147-A177-3AD203B41FA5}">
                      <a16:colId xmlns:a16="http://schemas.microsoft.com/office/drawing/2014/main" val="3948848544"/>
                    </a:ext>
                  </a:extLst>
                </a:gridCol>
                <a:gridCol w="1501254">
                  <a:extLst>
                    <a:ext uri="{9D8B030D-6E8A-4147-A177-3AD203B41FA5}">
                      <a16:colId xmlns:a16="http://schemas.microsoft.com/office/drawing/2014/main" val="629893609"/>
                    </a:ext>
                  </a:extLst>
                </a:gridCol>
                <a:gridCol w="1842447">
                  <a:extLst>
                    <a:ext uri="{9D8B030D-6E8A-4147-A177-3AD203B41FA5}">
                      <a16:colId xmlns:a16="http://schemas.microsoft.com/office/drawing/2014/main" val="375943652"/>
                    </a:ext>
                  </a:extLst>
                </a:gridCol>
                <a:gridCol w="1865621">
                  <a:extLst>
                    <a:ext uri="{9D8B030D-6E8A-4147-A177-3AD203B41FA5}">
                      <a16:colId xmlns:a16="http://schemas.microsoft.com/office/drawing/2014/main" val="1963587647"/>
                    </a:ext>
                  </a:extLst>
                </a:gridCol>
              </a:tblGrid>
              <a:tr h="0">
                <a:tc>
                  <a:txBody>
                    <a:bodyPr/>
                    <a:lstStyle/>
                    <a:p>
                      <a:pPr marL="0" marR="0">
                        <a:lnSpc>
                          <a:spcPct val="107000"/>
                        </a:lnSpc>
                        <a:spcBef>
                          <a:spcPts val="0"/>
                        </a:spcBef>
                        <a:spcAft>
                          <a:spcPts val="0"/>
                        </a:spcAft>
                      </a:pPr>
                      <a:r>
                        <a:rPr lang="en-GB" sz="1200">
                          <a:effectLst/>
                        </a:rPr>
                        <a:t> </a:t>
                      </a:r>
                      <a:endParaRPr lang="en-US" sz="11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GB" sz="1000">
                          <a:effectLst/>
                        </a:rPr>
                        <a:t>Concept 1 </a:t>
                      </a:r>
                      <a:endParaRPr lang="en-US" sz="11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GB" sz="1000">
                          <a:effectLst/>
                        </a:rPr>
                        <a:t>Concept 2 </a:t>
                      </a:r>
                      <a:endParaRPr lang="en-US" sz="11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GB" sz="1000">
                          <a:effectLst/>
                        </a:rPr>
                        <a:t>Concept 3</a:t>
                      </a:r>
                      <a:endParaRPr lang="en-US" sz="11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345147488"/>
                  </a:ext>
                </a:extLst>
              </a:tr>
              <a:tr h="0">
                <a:tc>
                  <a:txBody>
                    <a:bodyPr/>
                    <a:lstStyle/>
                    <a:p>
                      <a:pPr marL="0" marR="0">
                        <a:lnSpc>
                          <a:spcPct val="107000"/>
                        </a:lnSpc>
                        <a:spcBef>
                          <a:spcPts val="0"/>
                        </a:spcBef>
                        <a:spcAft>
                          <a:spcPts val="0"/>
                        </a:spcAft>
                      </a:pPr>
                      <a:r>
                        <a:rPr lang="en-GB" sz="1000">
                          <a:effectLst/>
                        </a:rPr>
                        <a:t>Cost </a:t>
                      </a:r>
                      <a:endParaRPr lang="en-US" sz="11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GB" sz="1000">
                          <a:effectLst/>
                        </a:rPr>
                        <a:t>7 </a:t>
                      </a:r>
                      <a:endParaRPr lang="en-US" sz="11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GB" sz="1000">
                          <a:effectLst/>
                        </a:rPr>
                        <a:t>9 </a:t>
                      </a:r>
                      <a:endParaRPr lang="en-US" sz="11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GB" sz="1000">
                          <a:effectLst/>
                        </a:rPr>
                        <a:t>10</a:t>
                      </a:r>
                      <a:endParaRPr lang="en-US" sz="11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750173250"/>
                  </a:ext>
                </a:extLst>
              </a:tr>
              <a:tr h="0">
                <a:tc>
                  <a:txBody>
                    <a:bodyPr/>
                    <a:lstStyle/>
                    <a:p>
                      <a:pPr marL="0" marR="0">
                        <a:lnSpc>
                          <a:spcPct val="107000"/>
                        </a:lnSpc>
                        <a:spcBef>
                          <a:spcPts val="0"/>
                        </a:spcBef>
                        <a:spcAft>
                          <a:spcPts val="0"/>
                        </a:spcAft>
                      </a:pPr>
                      <a:r>
                        <a:rPr lang="en-GB" sz="1000">
                          <a:effectLst/>
                        </a:rPr>
                        <a:t>Reliability </a:t>
                      </a:r>
                      <a:endParaRPr lang="en-US" sz="11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GB" sz="1000">
                          <a:effectLst/>
                        </a:rPr>
                        <a:t>5 </a:t>
                      </a:r>
                      <a:endParaRPr lang="en-US" sz="11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GB" sz="1000">
                          <a:effectLst/>
                        </a:rPr>
                        <a:t>9 </a:t>
                      </a:r>
                      <a:endParaRPr lang="en-US" sz="11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GB" sz="1000">
                          <a:effectLst/>
                        </a:rPr>
                        <a:t>8</a:t>
                      </a:r>
                      <a:endParaRPr lang="en-US" sz="11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95348737"/>
                  </a:ext>
                </a:extLst>
              </a:tr>
              <a:tr h="0">
                <a:tc>
                  <a:txBody>
                    <a:bodyPr/>
                    <a:lstStyle/>
                    <a:p>
                      <a:pPr marL="0" marR="0">
                        <a:lnSpc>
                          <a:spcPct val="107000"/>
                        </a:lnSpc>
                        <a:spcBef>
                          <a:spcPts val="0"/>
                        </a:spcBef>
                        <a:spcAft>
                          <a:spcPts val="0"/>
                        </a:spcAft>
                      </a:pPr>
                      <a:r>
                        <a:rPr lang="en-GB" sz="1000">
                          <a:effectLst/>
                        </a:rPr>
                        <a:t>Weight </a:t>
                      </a:r>
                      <a:endParaRPr lang="en-US" sz="11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GB" sz="1000">
                          <a:effectLst/>
                        </a:rPr>
                        <a:t>9 </a:t>
                      </a:r>
                      <a:endParaRPr lang="en-US" sz="11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GB" sz="1000">
                          <a:effectLst/>
                        </a:rPr>
                        <a:t>9 </a:t>
                      </a:r>
                      <a:endParaRPr lang="en-US" sz="11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GB" sz="1000">
                          <a:effectLst/>
                        </a:rPr>
                        <a:t>8</a:t>
                      </a:r>
                      <a:endParaRPr lang="en-US" sz="11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054801241"/>
                  </a:ext>
                </a:extLst>
              </a:tr>
              <a:tr h="0">
                <a:tc>
                  <a:txBody>
                    <a:bodyPr/>
                    <a:lstStyle/>
                    <a:p>
                      <a:pPr marL="0" marR="0">
                        <a:lnSpc>
                          <a:spcPct val="107000"/>
                        </a:lnSpc>
                        <a:spcBef>
                          <a:spcPts val="0"/>
                        </a:spcBef>
                        <a:spcAft>
                          <a:spcPts val="0"/>
                        </a:spcAft>
                      </a:pPr>
                      <a:r>
                        <a:rPr lang="en-GB" sz="1000">
                          <a:effectLst/>
                        </a:rPr>
                        <a:t>Ease of Setup </a:t>
                      </a:r>
                      <a:endParaRPr lang="en-US" sz="11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GB" sz="1000">
                          <a:effectLst/>
                        </a:rPr>
                        <a:t>10 </a:t>
                      </a:r>
                      <a:endParaRPr lang="en-US" sz="11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GB" sz="1000">
                          <a:effectLst/>
                        </a:rPr>
                        <a:t>7 </a:t>
                      </a:r>
                      <a:endParaRPr lang="en-US" sz="11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GB" sz="1000">
                          <a:effectLst/>
                        </a:rPr>
                        <a:t>7</a:t>
                      </a:r>
                      <a:endParaRPr lang="en-US" sz="11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629311253"/>
                  </a:ext>
                </a:extLst>
              </a:tr>
              <a:tr h="0">
                <a:tc>
                  <a:txBody>
                    <a:bodyPr/>
                    <a:lstStyle/>
                    <a:p>
                      <a:pPr marL="0" marR="0">
                        <a:lnSpc>
                          <a:spcPct val="107000"/>
                        </a:lnSpc>
                        <a:spcBef>
                          <a:spcPts val="0"/>
                        </a:spcBef>
                        <a:spcAft>
                          <a:spcPts val="0"/>
                        </a:spcAft>
                      </a:pPr>
                      <a:r>
                        <a:rPr lang="en-GB" sz="1200">
                          <a:effectLst/>
                        </a:rPr>
                        <a:t> </a:t>
                      </a:r>
                      <a:endParaRPr lang="en-US" sz="11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GB" sz="1000">
                          <a:effectLst/>
                        </a:rPr>
                        <a:t>31 </a:t>
                      </a:r>
                      <a:endParaRPr lang="en-US" sz="11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GB" sz="1000">
                          <a:effectLst/>
                        </a:rPr>
                        <a:t>34 </a:t>
                      </a:r>
                      <a:endParaRPr lang="en-US" sz="11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GB" sz="1000" dirty="0">
                          <a:effectLst/>
                        </a:rPr>
                        <a:t>33</a:t>
                      </a:r>
                      <a:endParaRPr lang="en-US" sz="11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592893182"/>
                  </a:ext>
                </a:extLst>
              </a:tr>
            </a:tbl>
          </a:graphicData>
        </a:graphic>
      </p:graphicFrame>
    </p:spTree>
    <p:extLst>
      <p:ext uri="{BB962C8B-B14F-4D97-AF65-F5344CB8AC3E}">
        <p14:creationId xmlns:p14="http://schemas.microsoft.com/office/powerpoint/2010/main" val="783602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AB2D1-931B-4AF7-904F-275C2E621F3D}"/>
              </a:ext>
            </a:extLst>
          </p:cNvPr>
          <p:cNvSpPr>
            <a:spLocks noGrp="1"/>
          </p:cNvSpPr>
          <p:nvPr>
            <p:ph type="title"/>
          </p:nvPr>
        </p:nvSpPr>
        <p:spPr>
          <a:xfrm>
            <a:off x="838200" y="160405"/>
            <a:ext cx="10515600" cy="1325563"/>
          </a:xfrm>
        </p:spPr>
        <p:txBody>
          <a:bodyPr/>
          <a:lstStyle/>
          <a:p>
            <a:r>
              <a:rPr lang="en-US" dirty="0"/>
              <a:t>Design: Battery and Battery box</a:t>
            </a:r>
          </a:p>
        </p:txBody>
      </p:sp>
      <p:sp>
        <p:nvSpPr>
          <p:cNvPr id="3" name="Content Placeholder 2">
            <a:extLst>
              <a:ext uri="{FF2B5EF4-FFF2-40B4-BE49-F238E27FC236}">
                <a16:creationId xmlns:a16="http://schemas.microsoft.com/office/drawing/2014/main" id="{8BBDFA73-F07D-4DAD-965D-35668FAB2146}"/>
              </a:ext>
            </a:extLst>
          </p:cNvPr>
          <p:cNvSpPr>
            <a:spLocks noGrp="1"/>
          </p:cNvSpPr>
          <p:nvPr>
            <p:ph idx="1"/>
          </p:nvPr>
        </p:nvSpPr>
        <p:spPr>
          <a:xfrm>
            <a:off x="309544" y="4549493"/>
            <a:ext cx="4357511" cy="1965279"/>
          </a:xfrm>
        </p:spPr>
        <p:txBody>
          <a:bodyPr>
            <a:normAutofit fontScale="70000" lnSpcReduction="20000"/>
          </a:bodyPr>
          <a:lstStyle/>
          <a:p>
            <a:r>
              <a:rPr lang="en-US" dirty="0"/>
              <a:t>8 cells form a string  - </a:t>
            </a:r>
            <a:r>
              <a:rPr lang="en-GB" b="1" i="1" dirty="0"/>
              <a:t>12A</a:t>
            </a:r>
            <a:r>
              <a:rPr lang="en-GB" dirty="0"/>
              <a:t>, </a:t>
            </a:r>
            <a:r>
              <a:rPr lang="en-GB" b="1" i="1" dirty="0"/>
              <a:t>3.6V</a:t>
            </a:r>
            <a:r>
              <a:rPr lang="en-GB" dirty="0"/>
              <a:t> </a:t>
            </a:r>
            <a:endParaRPr lang="en-US" dirty="0"/>
          </a:p>
          <a:p>
            <a:r>
              <a:rPr lang="en-US" dirty="0"/>
              <a:t>12 strings form a brick</a:t>
            </a:r>
          </a:p>
          <a:p>
            <a:r>
              <a:rPr lang="en-US" dirty="0"/>
              <a:t>8 brick sections in the battery box</a:t>
            </a:r>
          </a:p>
          <a:p>
            <a:r>
              <a:rPr lang="en-GB" dirty="0"/>
              <a:t>Final pack characteristics</a:t>
            </a:r>
          </a:p>
          <a:p>
            <a:r>
              <a:rPr lang="en-GB" b="1" i="1" dirty="0"/>
              <a:t>432V, 12A </a:t>
            </a:r>
            <a:r>
              <a:rPr lang="en-GB" dirty="0"/>
              <a:t>(1C), 240A Max. discharge</a:t>
            </a:r>
            <a:endParaRPr lang="en-US" dirty="0"/>
          </a:p>
        </p:txBody>
      </p:sp>
      <p:pic>
        <p:nvPicPr>
          <p:cNvPr id="5" name="Picture 4">
            <a:extLst>
              <a:ext uri="{FF2B5EF4-FFF2-40B4-BE49-F238E27FC236}">
                <a16:creationId xmlns:a16="http://schemas.microsoft.com/office/drawing/2014/main" id="{2FE910F4-898B-42F8-832D-61447D2FA4E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92732" y="1229402"/>
            <a:ext cx="1495568" cy="3233734"/>
          </a:xfrm>
          <a:prstGeom prst="rect">
            <a:avLst/>
          </a:prstGeom>
          <a:noFill/>
          <a:ln>
            <a:noFill/>
          </a:ln>
        </p:spPr>
      </p:pic>
      <p:pic>
        <p:nvPicPr>
          <p:cNvPr id="6" name="Picture 5">
            <a:extLst>
              <a:ext uri="{FF2B5EF4-FFF2-40B4-BE49-F238E27FC236}">
                <a16:creationId xmlns:a16="http://schemas.microsoft.com/office/drawing/2014/main" id="{A6FD9C28-6F53-45AF-93E6-C28FC08C133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0631" y="1229402"/>
            <a:ext cx="2365080" cy="2486025"/>
          </a:xfrm>
          <a:prstGeom prst="rect">
            <a:avLst/>
          </a:prstGeom>
          <a:noFill/>
          <a:ln>
            <a:noFill/>
          </a:ln>
        </p:spPr>
      </p:pic>
      <p:pic>
        <p:nvPicPr>
          <p:cNvPr id="7" name="Picture 6">
            <a:extLst>
              <a:ext uri="{FF2B5EF4-FFF2-40B4-BE49-F238E27FC236}">
                <a16:creationId xmlns:a16="http://schemas.microsoft.com/office/drawing/2014/main" id="{8A3E05A6-1D7B-4480-B915-D4A53CB12F8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78044" y="1229402"/>
            <a:ext cx="2972435" cy="2486025"/>
          </a:xfrm>
          <a:prstGeom prst="rect">
            <a:avLst/>
          </a:prstGeom>
          <a:noFill/>
          <a:ln>
            <a:noFill/>
          </a:ln>
        </p:spPr>
      </p:pic>
      <p:pic>
        <p:nvPicPr>
          <p:cNvPr id="8" name="Picture 7">
            <a:extLst>
              <a:ext uri="{FF2B5EF4-FFF2-40B4-BE49-F238E27FC236}">
                <a16:creationId xmlns:a16="http://schemas.microsoft.com/office/drawing/2014/main" id="{C02D2BFC-BA31-4159-ADD4-9301FE2DA6FF}"/>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64968" y="1229402"/>
            <a:ext cx="3131163" cy="2498774"/>
          </a:xfrm>
          <a:prstGeom prst="rect">
            <a:avLst/>
          </a:prstGeom>
          <a:noFill/>
          <a:ln>
            <a:noFill/>
          </a:ln>
        </p:spPr>
      </p:pic>
      <p:sp>
        <p:nvSpPr>
          <p:cNvPr id="9" name="Rectangle 8">
            <a:extLst>
              <a:ext uri="{FF2B5EF4-FFF2-40B4-BE49-F238E27FC236}">
                <a16:creationId xmlns:a16="http://schemas.microsoft.com/office/drawing/2014/main" id="{70D5C3CF-20FC-4179-BABA-8C142408945A}"/>
              </a:ext>
            </a:extLst>
          </p:cNvPr>
          <p:cNvSpPr/>
          <p:nvPr/>
        </p:nvSpPr>
        <p:spPr>
          <a:xfrm>
            <a:off x="4476467" y="3728176"/>
            <a:ext cx="7715534" cy="3139321"/>
          </a:xfrm>
          <a:prstGeom prst="rect">
            <a:avLst/>
          </a:prstGeom>
        </p:spPr>
        <p:txBody>
          <a:bodyPr wrap="square">
            <a:spAutoFit/>
          </a:bodyPr>
          <a:lstStyle/>
          <a:p>
            <a:pPr marL="285750" indent="-285750">
              <a:buFont typeface="Arial" panose="020B0604020202020204" pitchFamily="34" charset="0"/>
              <a:buChar char="•"/>
            </a:pPr>
            <a:r>
              <a:rPr lang="en-GB"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Battery box - 4mm thick, 505*458mm Aluminium plate as a base with four walls (and 300mm high) and a sloping front to facilitate easy maintenance. </a:t>
            </a:r>
          </a:p>
          <a:p>
            <a:pPr marL="285750" indent="-285750">
              <a:buFont typeface="Arial" panose="020B0604020202020204" pitchFamily="34" charset="0"/>
              <a:buChar char="•"/>
            </a:pPr>
            <a:r>
              <a:rPr lang="en-GB"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Internal sections to divide the box into eight sections and The internal walls to be covered with fire retardant </a:t>
            </a:r>
            <a:r>
              <a:rPr lang="en-GB"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formex</a:t>
            </a:r>
            <a:r>
              <a:rPr lang="en-GB"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and one brick inserted in each section. </a:t>
            </a:r>
          </a:p>
          <a:p>
            <a:pPr marL="285750" indent="-285750">
              <a:buFont typeface="Arial" panose="020B0604020202020204" pitchFamily="34" charset="0"/>
              <a:buChar char="•"/>
            </a:pPr>
            <a:r>
              <a:rPr lang="en-GB"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PCB for each section will be inserted in the 32mm gap between the top of the modules and the top of the internal vertical wall. </a:t>
            </a:r>
          </a:p>
          <a:p>
            <a:pPr marL="285750" indent="-285750">
              <a:buFont typeface="Arial" panose="020B0604020202020204" pitchFamily="34" charset="0"/>
              <a:buChar char="•"/>
            </a:pPr>
            <a:r>
              <a:rPr lang="en-GB"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Top cover sealed with gaskets in order to fulfil the rain test requirement.</a:t>
            </a:r>
            <a:endParaRPr lang="en-US" dirty="0">
              <a:latin typeface="Verdana" panose="020B060403050404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8078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AED6F-588A-479E-9B45-D836B566EAB8}"/>
              </a:ext>
            </a:extLst>
          </p:cNvPr>
          <p:cNvSpPr>
            <a:spLocks noGrp="1"/>
          </p:cNvSpPr>
          <p:nvPr>
            <p:ph type="title"/>
          </p:nvPr>
        </p:nvSpPr>
        <p:spPr/>
        <p:txBody>
          <a:bodyPr/>
          <a:lstStyle/>
          <a:p>
            <a:r>
              <a:rPr lang="en-US" dirty="0"/>
              <a:t>Design: Battery Management System</a:t>
            </a:r>
          </a:p>
        </p:txBody>
      </p:sp>
      <p:sp>
        <p:nvSpPr>
          <p:cNvPr id="3" name="Content Placeholder 2">
            <a:extLst>
              <a:ext uri="{FF2B5EF4-FFF2-40B4-BE49-F238E27FC236}">
                <a16:creationId xmlns:a16="http://schemas.microsoft.com/office/drawing/2014/main" id="{07A72F78-F7F5-4436-96F2-54583C98A208}"/>
              </a:ext>
            </a:extLst>
          </p:cNvPr>
          <p:cNvSpPr>
            <a:spLocks noGrp="1"/>
          </p:cNvSpPr>
          <p:nvPr>
            <p:ph idx="1"/>
          </p:nvPr>
        </p:nvSpPr>
        <p:spPr>
          <a:xfrm>
            <a:off x="7451678" y="1690689"/>
            <a:ext cx="3902122" cy="5007942"/>
          </a:xfrm>
        </p:spPr>
        <p:txBody>
          <a:bodyPr>
            <a:normAutofit lnSpcReduction="10000"/>
          </a:bodyPr>
          <a:lstStyle/>
          <a:p>
            <a:r>
              <a:rPr lang="en-US" dirty="0"/>
              <a:t>1</a:t>
            </a:r>
            <a:r>
              <a:rPr lang="en-US" baseline="30000" dirty="0"/>
              <a:t>st</a:t>
            </a:r>
            <a:r>
              <a:rPr lang="en-US" dirty="0"/>
              <a:t> PCB custom designed around TI parts to link 8 parallel cells and perform temperature monitoring.</a:t>
            </a:r>
          </a:p>
          <a:p>
            <a:r>
              <a:rPr lang="en-US" dirty="0"/>
              <a:t>LMT-84 temp sensor</a:t>
            </a:r>
          </a:p>
          <a:p>
            <a:r>
              <a:rPr lang="en-US" dirty="0"/>
              <a:t>SN74xx ADC for temperature </a:t>
            </a:r>
            <a:r>
              <a:rPr lang="en-US" dirty="0" err="1"/>
              <a:t>muxing</a:t>
            </a:r>
            <a:endParaRPr lang="en-US" dirty="0"/>
          </a:p>
          <a:p>
            <a:r>
              <a:rPr lang="en-US" dirty="0"/>
              <a:t>2</a:t>
            </a:r>
            <a:r>
              <a:rPr lang="en-US" baseline="30000" dirty="0"/>
              <a:t>nd</a:t>
            </a:r>
            <a:r>
              <a:rPr lang="en-US" dirty="0"/>
              <a:t> PCB is a 15-cell voltage monitor with a FET driver from TI</a:t>
            </a:r>
          </a:p>
        </p:txBody>
      </p:sp>
      <p:pic>
        <p:nvPicPr>
          <p:cNvPr id="4" name="Picture 3">
            <a:extLst>
              <a:ext uri="{FF2B5EF4-FFF2-40B4-BE49-F238E27FC236}">
                <a16:creationId xmlns:a16="http://schemas.microsoft.com/office/drawing/2014/main" id="{2D1DB320-0B52-4067-90AD-363E657F02C7}"/>
              </a:ext>
            </a:extLst>
          </p:cNvPr>
          <p:cNvPicPr/>
          <p:nvPr/>
        </p:nvPicPr>
        <p:blipFill rotWithShape="1">
          <a:blip r:embed="rId2" cstate="print">
            <a:extLst>
              <a:ext uri="{28A0092B-C50C-407E-A947-70E740481C1C}">
                <a14:useLocalDpi xmlns:a14="http://schemas.microsoft.com/office/drawing/2010/main" val="0"/>
              </a:ext>
            </a:extLst>
          </a:blip>
          <a:srcRect l="42215" r="34510"/>
          <a:stretch/>
        </p:blipFill>
        <p:spPr bwMode="auto">
          <a:xfrm>
            <a:off x="838200" y="1690688"/>
            <a:ext cx="1541952" cy="3233734"/>
          </a:xfrm>
          <a:prstGeom prst="rect">
            <a:avLst/>
          </a:prstGeom>
          <a:noFill/>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3C11D407-C4B5-44C7-B753-F0298EF0354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46272" y="1690688"/>
            <a:ext cx="4339285" cy="3233734"/>
          </a:xfrm>
          <a:prstGeom prst="rect">
            <a:avLst/>
          </a:prstGeom>
          <a:noFill/>
          <a:ln>
            <a:noFill/>
          </a:ln>
        </p:spPr>
      </p:pic>
      <p:pic>
        <p:nvPicPr>
          <p:cNvPr id="6" name="Picture 5">
            <a:extLst>
              <a:ext uri="{FF2B5EF4-FFF2-40B4-BE49-F238E27FC236}">
                <a16:creationId xmlns:a16="http://schemas.microsoft.com/office/drawing/2014/main" id="{DB52E154-45F1-429E-B219-76FB49F280CD}"/>
              </a:ext>
            </a:extLst>
          </p:cNvPr>
          <p:cNvPicPr>
            <a:picLocks noChangeAspect="1"/>
          </p:cNvPicPr>
          <p:nvPr/>
        </p:nvPicPr>
        <p:blipFill>
          <a:blip r:embed="rId4"/>
          <a:stretch>
            <a:fillRect/>
          </a:stretch>
        </p:blipFill>
        <p:spPr>
          <a:xfrm>
            <a:off x="838200" y="5057880"/>
            <a:ext cx="5102487" cy="1640751"/>
          </a:xfrm>
          <a:prstGeom prst="rect">
            <a:avLst/>
          </a:prstGeom>
        </p:spPr>
      </p:pic>
    </p:spTree>
    <p:extLst>
      <p:ext uri="{BB962C8B-B14F-4D97-AF65-F5344CB8AC3E}">
        <p14:creationId xmlns:p14="http://schemas.microsoft.com/office/powerpoint/2010/main" val="2068117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TotalTime>
  <Words>574</Words>
  <Application>Microsoft Office PowerPoint</Application>
  <PresentationFormat>Widescreen</PresentationFormat>
  <Paragraphs>197</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Courier</vt:lpstr>
      <vt:lpstr>Times New Roman</vt:lpstr>
      <vt:lpstr>Verdana</vt:lpstr>
      <vt:lpstr>Office Theme</vt:lpstr>
      <vt:lpstr>Electric Vehicle Subgroup</vt:lpstr>
      <vt:lpstr>Introduction </vt:lpstr>
      <vt:lpstr>Conceptual Design</vt:lpstr>
      <vt:lpstr>Design: Battery and Battery box</vt:lpstr>
      <vt:lpstr>Design: Battery Management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 Vehicle</dc:title>
  <dc:creator>Fe-Eze Anyafulu</dc:creator>
  <cp:lastModifiedBy>UG-Anyafulu, Fe-Eze</cp:lastModifiedBy>
  <cp:revision>6</cp:revision>
  <dcterms:created xsi:type="dcterms:W3CDTF">2018-06-16T15:03:58Z</dcterms:created>
  <dcterms:modified xsi:type="dcterms:W3CDTF">2018-06-18T11:19:13Z</dcterms:modified>
</cp:coreProperties>
</file>