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56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9FA24-7A05-4AAB-A9B9-32ECF73C8587}" v="211" dt="2018-06-07T10:33:2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-Eze Anyafulu" userId="3cc3da0d-8fe7-46be-8b62-55803bab68d4" providerId="ADAL" clId="{9B19FA24-7A05-4AAB-A9B9-32ECF73C8587}"/>
    <pc:docChg chg="undo redo custSel modSld">
      <pc:chgData name="Fe-Eze Anyafulu" userId="3cc3da0d-8fe7-46be-8b62-55803bab68d4" providerId="ADAL" clId="{9B19FA24-7A05-4AAB-A9B9-32ECF73C8587}" dt="2018-06-07T10:33:29.893" v="208" actId="1076"/>
      <pc:docMkLst>
        <pc:docMk/>
      </pc:docMkLst>
      <pc:sldChg chg="addSp modSp setBg">
        <pc:chgData name="Fe-Eze Anyafulu" userId="3cc3da0d-8fe7-46be-8b62-55803bab68d4" providerId="ADAL" clId="{9B19FA24-7A05-4AAB-A9B9-32ECF73C8587}" dt="2018-06-07T10:32:24.287" v="194" actId="1036"/>
        <pc:sldMkLst>
          <pc:docMk/>
          <pc:sldMk cId="2318702713" sldId="258"/>
        </pc:sldMkLst>
        <pc:spChg chg="mod">
          <ac:chgData name="Fe-Eze Anyafulu" userId="3cc3da0d-8fe7-46be-8b62-55803bab68d4" providerId="ADAL" clId="{9B19FA24-7A05-4AAB-A9B9-32ECF73C8587}" dt="2018-06-07T10:29:38.126" v="123" actId="114"/>
          <ac:spMkLst>
            <pc:docMk/>
            <pc:sldMk cId="2318702713" sldId="258"/>
            <ac:spMk id="2" creationId="{516EEBFB-954B-4BA4-933B-AFF6B837A306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3" creationId="{4FB7C221-8D65-4EB8-B21E-B3B6D1429926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6" creationId="{E97BA6DB-72C3-4C91-B8B7-F305F7056D3F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7" creationId="{17FF84E9-0324-4D05-862F-3F898EB1900C}"/>
          </ac:spMkLst>
        </pc:spChg>
        <pc:spChg chg="mod">
          <ac:chgData name="Fe-Eze Anyafulu" userId="3cc3da0d-8fe7-46be-8b62-55803bab68d4" providerId="ADAL" clId="{9B19FA24-7A05-4AAB-A9B9-32ECF73C8587}" dt="2018-06-07T10:31:39.727" v="181" actId="20577"/>
          <ac:spMkLst>
            <pc:docMk/>
            <pc:sldMk cId="2318702713" sldId="258"/>
            <ac:spMk id="8" creationId="{D86BAE29-4082-409C-94CA-B6CB514E1EFE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9" creationId="{8E637731-C148-48EB-906C-836C3B40C11F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10" creationId="{238D64A4-FE71-429F-A419-7DE3CA3B0DC1}"/>
          </ac:spMkLst>
        </pc:spChg>
        <pc:spChg chg="mod">
          <ac:chgData name="Fe-Eze Anyafulu" userId="3cc3da0d-8fe7-46be-8b62-55803bab68d4" providerId="ADAL" clId="{9B19FA24-7A05-4AAB-A9B9-32ECF73C8587}" dt="2018-06-07T10:27:46.905" v="109" actId="207"/>
          <ac:spMkLst>
            <pc:docMk/>
            <pc:sldMk cId="2318702713" sldId="258"/>
            <ac:spMk id="11" creationId="{9639A27A-6B94-458D-B0DA-11E604FDE464}"/>
          </ac:spMkLst>
        </pc:spChg>
        <pc:picChg chg="mod modCrop">
          <ac:chgData name="Fe-Eze Anyafulu" userId="3cc3da0d-8fe7-46be-8b62-55803bab68d4" providerId="ADAL" clId="{9B19FA24-7A05-4AAB-A9B9-32ECF73C8587}" dt="2018-06-07T10:32:13.804" v="189" actId="1036"/>
          <ac:picMkLst>
            <pc:docMk/>
            <pc:sldMk cId="2318702713" sldId="258"/>
            <ac:picMk id="14" creationId="{C293A7B3-0557-4612-933B-933571FEAF0F}"/>
          </ac:picMkLst>
        </pc:picChg>
        <pc:picChg chg="mod">
          <ac:chgData name="Fe-Eze Anyafulu" userId="3cc3da0d-8fe7-46be-8b62-55803bab68d4" providerId="ADAL" clId="{9B19FA24-7A05-4AAB-A9B9-32ECF73C8587}" dt="2018-06-07T10:27:46.905" v="109" actId="207"/>
          <ac:picMkLst>
            <pc:docMk/>
            <pc:sldMk cId="2318702713" sldId="258"/>
            <ac:picMk id="16" creationId="{845A19FB-E5E8-465B-9C91-A74BD766DB14}"/>
          </ac:picMkLst>
        </pc:picChg>
        <pc:picChg chg="mod">
          <ac:chgData name="Fe-Eze Anyafulu" userId="3cc3da0d-8fe7-46be-8b62-55803bab68d4" providerId="ADAL" clId="{9B19FA24-7A05-4AAB-A9B9-32ECF73C8587}" dt="2018-06-07T10:32:24.287" v="194" actId="1036"/>
          <ac:picMkLst>
            <pc:docMk/>
            <pc:sldMk cId="2318702713" sldId="258"/>
            <ac:picMk id="18" creationId="{3528AAEE-DD82-4B85-897A-5974E5C138F4}"/>
          </ac:picMkLst>
        </pc:picChg>
        <pc:picChg chg="mod">
          <ac:chgData name="Fe-Eze Anyafulu" userId="3cc3da0d-8fe7-46be-8b62-55803bab68d4" providerId="ADAL" clId="{9B19FA24-7A05-4AAB-A9B9-32ECF73C8587}" dt="2018-06-07T10:27:46.905" v="109" actId="207"/>
          <ac:picMkLst>
            <pc:docMk/>
            <pc:sldMk cId="2318702713" sldId="258"/>
            <ac:picMk id="20" creationId="{753B2598-2C1B-42F3-9466-B39CC5DCB17F}"/>
          </ac:picMkLst>
        </pc:picChg>
        <pc:cxnChg chg="add mod">
          <ac:chgData name="Fe-Eze Anyafulu" userId="3cc3da0d-8fe7-46be-8b62-55803bab68d4" providerId="ADAL" clId="{9B19FA24-7A05-4AAB-A9B9-32ECF73C8587}" dt="2018-06-07T10:28:49.730" v="113" actId="208"/>
          <ac:cxnSpMkLst>
            <pc:docMk/>
            <pc:sldMk cId="2318702713" sldId="258"/>
            <ac:cxnSpMk id="22" creationId="{827D64E3-2843-4B75-A058-AC58B02E5F88}"/>
          </ac:cxnSpMkLst>
        </pc:cxnChg>
        <pc:cxnChg chg="add mod">
          <ac:chgData name="Fe-Eze Anyafulu" userId="3cc3da0d-8fe7-46be-8b62-55803bab68d4" providerId="ADAL" clId="{9B19FA24-7A05-4AAB-A9B9-32ECF73C8587}" dt="2018-06-07T10:29:02.937" v="114" actId="1582"/>
          <ac:cxnSpMkLst>
            <pc:docMk/>
            <pc:sldMk cId="2318702713" sldId="258"/>
            <ac:cxnSpMk id="24" creationId="{0DE58E9D-93C8-4C5E-9FBD-EB9486F925D9}"/>
          </ac:cxnSpMkLst>
        </pc:cxnChg>
        <pc:cxnChg chg="add mod">
          <ac:chgData name="Fe-Eze Anyafulu" userId="3cc3da0d-8fe7-46be-8b62-55803bab68d4" providerId="ADAL" clId="{9B19FA24-7A05-4AAB-A9B9-32ECF73C8587}" dt="2018-06-07T10:29:02.937" v="114" actId="1582"/>
          <ac:cxnSpMkLst>
            <pc:docMk/>
            <pc:sldMk cId="2318702713" sldId="258"/>
            <ac:cxnSpMk id="26" creationId="{43E6FAF8-3EA6-4AF4-80EB-2529D9214490}"/>
          </ac:cxnSpMkLst>
        </pc:cxnChg>
        <pc:cxnChg chg="add mod">
          <ac:chgData name="Fe-Eze Anyafulu" userId="3cc3da0d-8fe7-46be-8b62-55803bab68d4" providerId="ADAL" clId="{9B19FA24-7A05-4AAB-A9B9-32ECF73C8587}" dt="2018-06-07T10:29:02.937" v="114" actId="1582"/>
          <ac:cxnSpMkLst>
            <pc:docMk/>
            <pc:sldMk cId="2318702713" sldId="258"/>
            <ac:cxnSpMk id="27" creationId="{E97923BB-7B14-46BA-8B6F-069EF3E6A361}"/>
          </ac:cxnSpMkLst>
        </pc:cxnChg>
        <pc:cxnChg chg="add mod">
          <ac:chgData name="Fe-Eze Anyafulu" userId="3cc3da0d-8fe7-46be-8b62-55803bab68d4" providerId="ADAL" clId="{9B19FA24-7A05-4AAB-A9B9-32ECF73C8587}" dt="2018-06-07T10:29:02.937" v="114" actId="1582"/>
          <ac:cxnSpMkLst>
            <pc:docMk/>
            <pc:sldMk cId="2318702713" sldId="258"/>
            <ac:cxnSpMk id="28" creationId="{BC6FA0C8-2077-476B-9447-5CFC6CF8111D}"/>
          </ac:cxnSpMkLst>
        </pc:cxnChg>
        <pc:cxnChg chg="add mod">
          <ac:chgData name="Fe-Eze Anyafulu" userId="3cc3da0d-8fe7-46be-8b62-55803bab68d4" providerId="ADAL" clId="{9B19FA24-7A05-4AAB-A9B9-32ECF73C8587}" dt="2018-06-07T10:29:02.937" v="114" actId="1582"/>
          <ac:cxnSpMkLst>
            <pc:docMk/>
            <pc:sldMk cId="2318702713" sldId="258"/>
            <ac:cxnSpMk id="29" creationId="{27F44D9D-D2B1-4818-A636-4B6C656B5DE0}"/>
          </ac:cxnSpMkLst>
        </pc:cxnChg>
        <pc:cxnChg chg="add mod">
          <ac:chgData name="Fe-Eze Anyafulu" userId="3cc3da0d-8fe7-46be-8b62-55803bab68d4" providerId="ADAL" clId="{9B19FA24-7A05-4AAB-A9B9-32ECF73C8587}" dt="2018-06-07T10:29:13.149" v="116" actId="1076"/>
          <ac:cxnSpMkLst>
            <pc:docMk/>
            <pc:sldMk cId="2318702713" sldId="258"/>
            <ac:cxnSpMk id="30" creationId="{7056D4AF-EB7F-41D8-B6AB-2E0E70149B27}"/>
          </ac:cxnSpMkLst>
        </pc:cxnChg>
      </pc:sldChg>
      <pc:sldChg chg="addSp modSp setBg">
        <pc:chgData name="Fe-Eze Anyafulu" userId="3cc3da0d-8fe7-46be-8b62-55803bab68d4" providerId="ADAL" clId="{9B19FA24-7A05-4AAB-A9B9-32ECF73C8587}" dt="2018-06-07T10:33:29.893" v="208" actId="1076"/>
        <pc:sldMkLst>
          <pc:docMk/>
          <pc:sldMk cId="4248033512" sldId="259"/>
        </pc:sldMkLst>
        <pc:spChg chg="mod">
          <ac:chgData name="Fe-Eze Anyafulu" userId="3cc3da0d-8fe7-46be-8b62-55803bab68d4" providerId="ADAL" clId="{9B19FA24-7A05-4AAB-A9B9-32ECF73C8587}" dt="2018-06-07T10:31:14.693" v="165" actId="6549"/>
          <ac:spMkLst>
            <pc:docMk/>
            <pc:sldMk cId="4248033512" sldId="259"/>
            <ac:spMk id="2" creationId="{B68C8168-BADD-4864-8210-00C42CEBDB73}"/>
          </ac:spMkLst>
        </pc:spChg>
        <pc:spChg chg="mod">
          <ac:chgData name="Fe-Eze Anyafulu" userId="3cc3da0d-8fe7-46be-8b62-55803bab68d4" providerId="ADAL" clId="{9B19FA24-7A05-4AAB-A9B9-32ECF73C8587}" dt="2018-06-07T10:31:02.205" v="151" actId="14100"/>
          <ac:spMkLst>
            <pc:docMk/>
            <pc:sldMk cId="4248033512" sldId="259"/>
            <ac:spMk id="3" creationId="{539267EF-E831-4A55-987B-77116B4D424C}"/>
          </ac:spMkLst>
        </pc:spChg>
        <pc:spChg chg="add mod">
          <ac:chgData name="Fe-Eze Anyafulu" userId="3cc3da0d-8fe7-46be-8b62-55803bab68d4" providerId="ADAL" clId="{9B19FA24-7A05-4AAB-A9B9-32ECF73C8587}" dt="2018-06-07T10:33:23.564" v="207" actId="1076"/>
          <ac:spMkLst>
            <pc:docMk/>
            <pc:sldMk cId="4248033512" sldId="259"/>
            <ac:spMk id="11" creationId="{3E66D14C-D13A-45B6-912D-C4E470DF82AE}"/>
          </ac:spMkLst>
        </pc:spChg>
        <pc:spChg chg="add mod">
          <ac:chgData name="Fe-Eze Anyafulu" userId="3cc3da0d-8fe7-46be-8b62-55803bab68d4" providerId="ADAL" clId="{9B19FA24-7A05-4AAB-A9B9-32ECF73C8587}" dt="2018-06-07T10:33:29.893" v="208" actId="1076"/>
          <ac:spMkLst>
            <pc:docMk/>
            <pc:sldMk cId="4248033512" sldId="259"/>
            <ac:spMk id="17" creationId="{5E957F43-0C28-4796-AB25-D4D577D1FEFC}"/>
          </ac:spMkLst>
        </pc:spChg>
      </pc:sldChg>
      <pc:sldChg chg="modSp setBg">
        <pc:chgData name="Fe-Eze Anyafulu" userId="3cc3da0d-8fe7-46be-8b62-55803bab68d4" providerId="ADAL" clId="{9B19FA24-7A05-4AAB-A9B9-32ECF73C8587}" dt="2018-06-07T10:31:12.014" v="164" actId="115"/>
        <pc:sldMkLst>
          <pc:docMk/>
          <pc:sldMk cId="1510691719" sldId="260"/>
        </pc:sldMkLst>
        <pc:spChg chg="mod">
          <ac:chgData name="Fe-Eze Anyafulu" userId="3cc3da0d-8fe7-46be-8b62-55803bab68d4" providerId="ADAL" clId="{9B19FA24-7A05-4AAB-A9B9-32ECF73C8587}" dt="2018-06-07T10:31:12.014" v="164" actId="115"/>
          <ac:spMkLst>
            <pc:docMk/>
            <pc:sldMk cId="1510691719" sldId="260"/>
            <ac:spMk id="24" creationId="{4802055F-F555-4210-A1B1-12181A3BBB98}"/>
          </ac:spMkLst>
        </pc:spChg>
        <pc:spChg chg="mod">
          <ac:chgData name="Fe-Eze Anyafulu" userId="3cc3da0d-8fe7-46be-8b62-55803bab68d4" providerId="ADAL" clId="{9B19FA24-7A05-4AAB-A9B9-32ECF73C8587}" dt="2018-06-07T10:31:08.133" v="159" actId="14100"/>
          <ac:spMkLst>
            <pc:docMk/>
            <pc:sldMk cId="1510691719" sldId="260"/>
            <ac:spMk id="28" creationId="{4C1EB11C-5937-458D-BF79-D0855EFAD6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7E87-CE52-4218-B5CC-2A6BA1D6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25272-7293-4ED0-99B3-B5516CAB5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B593-E7DB-461A-8DEB-B1C6DDF6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5F4B-17DD-4FDF-94FC-F29A2D7F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58E2-12EE-463A-9A21-7C3B8514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82D3-5A94-4ACA-AE1C-4F20C617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7134C-2FE9-4846-BE4E-28408242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9B41-1EA9-4502-834F-A51D0724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7505-AACA-4047-848B-C7B7B85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1C09-41C7-4D28-A9FF-C16A9CB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F6A42-0158-4BB3-809F-A60900D5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6ECD2-D360-4507-9EFA-E5B5A24D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F7844-991E-48E7-BF07-741B00E7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731C-C28C-437A-A8BD-1A6F2E04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E71C-6100-4D56-B8BA-357F0F8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5CA1-40DA-43A7-B648-82851254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A72F-7C94-4A5B-9AE2-30A770A4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20EF-3876-49F5-AF6C-39D1B6DC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11C9-D442-4CB1-9BC3-6AEC185F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E828-0BBD-4A7A-A9CC-3CDB7A9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2B2F-4F83-4E33-81F4-2BB85C15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1AB8-DB9B-4C8A-A432-F60DF96D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AC23-19BC-4D93-B4CA-CA4BAB0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0C3E-BCFA-4359-9B88-AD24912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C5AC-B308-4F06-8A2C-A4D31129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0B93-B0DD-4EF5-9DEE-0476D2BB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BBB-255D-449E-B92B-B338B60F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44BBB-02A2-4504-84C9-72209B25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B97B-45D8-4C6F-B005-18B4C2D2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00D-F9C0-4594-AE3E-B4200EB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989B9-DB47-440C-AC7E-9E149130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727-08A3-4693-97BB-48B4713D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1357-242C-40DC-8C25-AE0AB6FF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F1B4-4C8D-4D14-8F3A-F4404BA7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C7C1A-D4B2-46A4-99B8-84C8C1B0F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399F6-F436-48CE-8CD6-E71E60091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C22D-B9C2-4B5F-8AF4-277DA997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40CD3-D6ED-4B64-AE30-BF5D1D3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136B5-F3EA-418F-A618-DBCDA0D6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3120-AF6A-45FA-BB1B-B485E14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6B8C7-999D-41D1-9D91-F3983C76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298D9-DF32-4BFF-AEBE-893B8493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55171-525B-494A-8542-80FEE4D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DFF4-9628-406D-8FE3-07C48B87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34375-6B4F-410B-8108-70E2134D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18B3-78BF-4A38-A59B-267CF356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676-FA22-4B41-982C-186646FC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123C-30C2-484D-AB5A-25822866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4042-35EB-4D59-876D-D1F7F738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F731-4AAE-4839-B9A3-C31C8711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2FE3-B56B-4325-8327-5C661B0B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270C-CB2F-4F10-9506-494816AA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3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0FA-C827-414F-A6DF-AF8C1D4E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A4C24-9F1C-4B6E-9F31-53550B35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C888D-DB52-4E5C-99F7-659DE2B7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57AD6-7DF4-47DF-933B-CFF3E9CF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02DB-F2CF-4AC0-BCF8-558F6593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4A69-197E-45D0-BB40-F043CAC7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C1BE8-DBEA-4B40-A4ED-D5336716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0E2D-424B-4971-AA6B-E7E80439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3F65-3EF7-4AF2-B7E4-E080677FD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22F38-B931-4A1C-A643-D02654B264C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3584-995C-4A6C-A3C9-162E37AE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BF41-96C6-4436-A6C1-B2977DC6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C8F2-107C-4159-9D20-34C072A5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FE09A-8D23-4E5A-94AC-65456504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 Coding: Theory and Applications in LTE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0A606-283E-4D9E-9841-3058B3B0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914" y="4495800"/>
            <a:ext cx="9231086" cy="82264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Fe-eze Anyafulu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MEng Electrical and Electronics Engineering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City, 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25869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EBFB-954B-4BA4-933B-AFF6B837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72" y="186363"/>
            <a:ext cx="11726113" cy="4569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C221-8D65-4EB8-B21E-B3B6D142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3" y="869178"/>
            <a:ext cx="2735510" cy="2788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theory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 E. Shannon (1948) and R.V. Harley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Information, irrespective of semantics can be defined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Higher probability conveys less information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Expressed in bits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7BA6DB-72C3-4C91-B8B7-F305F7056D3F}"/>
              </a:ext>
            </a:extLst>
          </p:cNvPr>
          <p:cNvSpPr txBox="1">
            <a:spLocks/>
          </p:cNvSpPr>
          <p:nvPr/>
        </p:nvSpPr>
        <p:spPr>
          <a:xfrm>
            <a:off x="3297574" y="869178"/>
            <a:ext cx="2735510" cy="278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Coding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 – Aim is efficiency; Channel Coding – Aim is redundancy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coding – ASCII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Coding – Lossless compression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Huffman Coding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Lempel-Ziv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86BAE29-4082-409C-94CA-B6CB514E1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9776" y="869178"/>
                <a:ext cx="2735510" cy="27883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Linear Block codes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Add parity bits to the message for error detection &amp; correction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Detect (d-1) errors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Correct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𝑓𝑙𝑜𝑜𝑟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errors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Syndrome decoding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86BAE29-4082-409C-94CA-B6CB514E1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776" y="869178"/>
                <a:ext cx="2735510" cy="2788320"/>
              </a:xfrm>
              <a:prstGeom prst="rect">
                <a:avLst/>
              </a:prstGeom>
              <a:blipFill>
                <a:blip r:embed="rId2"/>
                <a:stretch>
                  <a:fillRect l="-2455" t="-2188" r="-893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637731-C148-48EB-906C-836C3B40C11F}"/>
              </a:ext>
            </a:extLst>
          </p:cNvPr>
          <p:cNvSpPr txBox="1">
            <a:spLocks/>
          </p:cNvSpPr>
          <p:nvPr/>
        </p:nvSpPr>
        <p:spPr>
          <a:xfrm>
            <a:off x="326473" y="3973002"/>
            <a:ext cx="2735510" cy="278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Convolutional Codes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 Sliding Window &amp; convolution operation to generate parity bits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Transmit only parity bits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8D64A4-FE71-429F-A419-7DE3CA3B0DC1}"/>
              </a:ext>
            </a:extLst>
          </p:cNvPr>
          <p:cNvSpPr txBox="1">
            <a:spLocks/>
          </p:cNvSpPr>
          <p:nvPr/>
        </p:nvSpPr>
        <p:spPr>
          <a:xfrm>
            <a:off x="3297574" y="5387320"/>
            <a:ext cx="2429412" cy="1374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Trellis Diagram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Visualize the decoding task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changes in state machine over time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39A27A-6B94-458D-B0DA-11E604FDE464}"/>
              </a:ext>
            </a:extLst>
          </p:cNvPr>
          <p:cNvSpPr txBox="1">
            <a:spLocks/>
          </p:cNvSpPr>
          <p:nvPr/>
        </p:nvSpPr>
        <p:spPr>
          <a:xfrm>
            <a:off x="6096000" y="3865383"/>
            <a:ext cx="1824602" cy="278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Viterbi Algorithm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 Viterbi, 1957;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Elegant way of decoding Convolutional Codes</a:t>
            </a:r>
          </a:p>
        </p:txBody>
      </p:sp>
      <p:pic>
        <p:nvPicPr>
          <p:cNvPr id="14" name="Picture 13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C293A7B3-0557-4612-933B-933571FEA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6318" r="3154"/>
          <a:stretch/>
        </p:blipFill>
        <p:spPr>
          <a:xfrm>
            <a:off x="6624734" y="1819470"/>
            <a:ext cx="2024743" cy="1891991"/>
          </a:xfrm>
          <a:prstGeom prst="rect">
            <a:avLst/>
          </a:prstGeom>
        </p:spPr>
      </p:pic>
      <p:pic>
        <p:nvPicPr>
          <p:cNvPr id="16" name="Picture 15" descr="A group of different colored map&#10;&#10;Description generated with high confidence">
            <a:extLst>
              <a:ext uri="{FF2B5EF4-FFF2-40B4-BE49-F238E27FC236}">
                <a16:creationId xmlns:a16="http://schemas.microsoft.com/office/drawing/2014/main" id="{845A19FB-E5E8-465B-9C91-A74BD766D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89" y="4047657"/>
            <a:ext cx="3988265" cy="203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FF84E9-0324-4D05-862F-3F898EB1900C}"/>
              </a:ext>
            </a:extLst>
          </p:cNvPr>
          <p:cNvSpPr txBox="1">
            <a:spLocks/>
          </p:cNvSpPr>
          <p:nvPr/>
        </p:nvSpPr>
        <p:spPr>
          <a:xfrm>
            <a:off x="6268675" y="869178"/>
            <a:ext cx="2735510" cy="278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Hamming distance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Spread out errors with codeword separation</a:t>
            </a:r>
          </a:p>
        </p:txBody>
      </p:sp>
      <p:pic>
        <p:nvPicPr>
          <p:cNvPr id="18" name="Picture 1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528AAEE-DD82-4B85-897A-5974E5C13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7" y="6035477"/>
            <a:ext cx="2010056" cy="523948"/>
          </a:xfrm>
          <a:prstGeom prst="rect">
            <a:avLst/>
          </a:prstGeom>
        </p:spPr>
      </p:pic>
      <p:pic>
        <p:nvPicPr>
          <p:cNvPr id="20" name="Picture 19" descr="A close up of a clock&#10;&#10;Description generated with high confidence">
            <a:extLst>
              <a:ext uri="{FF2B5EF4-FFF2-40B4-BE49-F238E27FC236}">
                <a16:creationId xmlns:a16="http://schemas.microsoft.com/office/drawing/2014/main" id="{753B2598-2C1B-42F3-9466-B39CC5DCB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74" y="3973002"/>
            <a:ext cx="2429412" cy="109150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7D64E3-2843-4B75-A058-AC58B02E5F88}"/>
              </a:ext>
            </a:extLst>
          </p:cNvPr>
          <p:cNvCxnSpPr/>
          <p:nvPr/>
        </p:nvCxnSpPr>
        <p:spPr>
          <a:xfrm>
            <a:off x="0" y="3781493"/>
            <a:ext cx="12192000" cy="0"/>
          </a:xfrm>
          <a:prstGeom prst="line">
            <a:avLst/>
          </a:prstGeom>
          <a:ln w="38100">
            <a:solidFill>
              <a:srgbClr val="65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58E9D-93C8-4C5E-9FBD-EB9486F925D9}"/>
              </a:ext>
            </a:extLst>
          </p:cNvPr>
          <p:cNvCxnSpPr>
            <a:cxnSpLocks/>
          </p:cNvCxnSpPr>
          <p:nvPr/>
        </p:nvCxnSpPr>
        <p:spPr>
          <a:xfrm>
            <a:off x="3154261" y="869178"/>
            <a:ext cx="0" cy="2788320"/>
          </a:xfrm>
          <a:prstGeom prst="line">
            <a:avLst/>
          </a:prstGeom>
          <a:ln w="28575">
            <a:solidFill>
              <a:srgbClr val="6565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6FAF8-3EA6-4AF4-80EB-2529D9214490}"/>
              </a:ext>
            </a:extLst>
          </p:cNvPr>
          <p:cNvCxnSpPr>
            <a:cxnSpLocks/>
          </p:cNvCxnSpPr>
          <p:nvPr/>
        </p:nvCxnSpPr>
        <p:spPr>
          <a:xfrm>
            <a:off x="6096000" y="876487"/>
            <a:ext cx="0" cy="2788320"/>
          </a:xfrm>
          <a:prstGeom prst="line">
            <a:avLst/>
          </a:prstGeom>
          <a:ln w="28575">
            <a:solidFill>
              <a:srgbClr val="6565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7923BB-7B14-46BA-8B6F-069EF3E6A361}"/>
              </a:ext>
            </a:extLst>
          </p:cNvPr>
          <p:cNvCxnSpPr>
            <a:cxnSpLocks/>
          </p:cNvCxnSpPr>
          <p:nvPr/>
        </p:nvCxnSpPr>
        <p:spPr>
          <a:xfrm>
            <a:off x="3154261" y="3865383"/>
            <a:ext cx="0" cy="2788320"/>
          </a:xfrm>
          <a:prstGeom prst="line">
            <a:avLst/>
          </a:prstGeom>
          <a:ln w="28575">
            <a:solidFill>
              <a:srgbClr val="6565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6FA0C8-2077-476B-9447-5CFC6CF8111D}"/>
              </a:ext>
            </a:extLst>
          </p:cNvPr>
          <p:cNvCxnSpPr>
            <a:cxnSpLocks/>
          </p:cNvCxnSpPr>
          <p:nvPr/>
        </p:nvCxnSpPr>
        <p:spPr>
          <a:xfrm>
            <a:off x="6096000" y="3858074"/>
            <a:ext cx="0" cy="2788320"/>
          </a:xfrm>
          <a:prstGeom prst="line">
            <a:avLst/>
          </a:prstGeom>
          <a:ln w="28575">
            <a:solidFill>
              <a:srgbClr val="6565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F44D9D-D2B1-4818-A636-4B6C656B5DE0}"/>
              </a:ext>
            </a:extLst>
          </p:cNvPr>
          <p:cNvCxnSpPr>
            <a:cxnSpLocks/>
          </p:cNvCxnSpPr>
          <p:nvPr/>
        </p:nvCxnSpPr>
        <p:spPr>
          <a:xfrm>
            <a:off x="9145399" y="876487"/>
            <a:ext cx="0" cy="2788320"/>
          </a:xfrm>
          <a:prstGeom prst="line">
            <a:avLst/>
          </a:prstGeom>
          <a:ln w="28575">
            <a:solidFill>
              <a:srgbClr val="6565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56D4AF-EB7F-41D8-B6AB-2E0E70149B27}"/>
              </a:ext>
            </a:extLst>
          </p:cNvPr>
          <p:cNvCxnSpPr/>
          <p:nvPr/>
        </p:nvCxnSpPr>
        <p:spPr>
          <a:xfrm>
            <a:off x="0" y="742823"/>
            <a:ext cx="12192000" cy="0"/>
          </a:xfrm>
          <a:prstGeom prst="line">
            <a:avLst/>
          </a:prstGeom>
          <a:ln w="38100">
            <a:solidFill>
              <a:srgbClr val="65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760A7BA5-620C-4DCA-B1CB-05267BFB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61" y="320019"/>
            <a:ext cx="2931688" cy="28346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7C0DEC0-0251-4B60-9B55-986E7B859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581" y="340976"/>
            <a:ext cx="2964365" cy="2813724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608FB89-0991-4613-99E6-4F17DBA3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65" y="3585415"/>
            <a:ext cx="5875752" cy="2952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C8168-BADD-4864-8210-00C42CEB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44" y="40025"/>
            <a:ext cx="4595071" cy="164550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Impact" panose="020B0806030902050204" pitchFamily="34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67EF-E831-4A55-987B-77116B4D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17" y="1355471"/>
            <a:ext cx="5153353" cy="4758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Turbo Code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High performance FEC code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First code scheme to approach Shannon Limit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Turbo Encoder is 2 conv. Encoders in parallel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Turbo Decoder is 2 decoders connected in series, D1 uses a soft decision approach (log of likelihood ratio), the other uses a hard decision approach and takes LLR of Dec 1 into account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Interleaver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placed between D1 &amp; D2 to scatter burst errors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Innovation is the use of probability data to interpret intended bit @receiver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Used extensively in LTE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6D14C-D13A-45B6-912D-C4E470DF82AE}"/>
              </a:ext>
            </a:extLst>
          </p:cNvPr>
          <p:cNvSpPr/>
          <p:nvPr/>
        </p:nvSpPr>
        <p:spPr>
          <a:xfrm>
            <a:off x="10423702" y="308072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957F43-0C28-4796-AB25-D4D577D1FEFC}"/>
              </a:ext>
            </a:extLst>
          </p:cNvPr>
          <p:cNvSpPr/>
          <p:nvPr/>
        </p:nvSpPr>
        <p:spPr>
          <a:xfrm>
            <a:off x="7236024" y="3105388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EBF060B-36DD-46C6-BAFA-72178034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0"/>
            <a:ext cx="4105471" cy="3383280"/>
          </a:xfrm>
          <a:prstGeom prst="rect">
            <a:avLst/>
          </a:prstGeom>
        </p:spPr>
      </p:pic>
      <p:pic>
        <p:nvPicPr>
          <p:cNvPr id="11" name="Picture 1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4FF12A5-06BA-4A0D-8D9C-C0127498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57" y="3571254"/>
            <a:ext cx="5880845" cy="31315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802055F-F555-4210-A1B1-12181A3BBB98}"/>
              </a:ext>
            </a:extLst>
          </p:cNvPr>
          <p:cNvSpPr txBox="1">
            <a:spLocks/>
          </p:cNvSpPr>
          <p:nvPr/>
        </p:nvSpPr>
        <p:spPr>
          <a:xfrm>
            <a:off x="438444" y="40025"/>
            <a:ext cx="4595071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Impact" panose="020B0806030902050204" pitchFamily="34" charset="0"/>
              </a:rPr>
              <a:t>Experiment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1EB11C-5937-458D-BF79-D0855EFAD654}"/>
              </a:ext>
            </a:extLst>
          </p:cNvPr>
          <p:cNvSpPr txBox="1">
            <a:spLocks/>
          </p:cNvSpPr>
          <p:nvPr/>
        </p:nvSpPr>
        <p:spPr>
          <a:xfrm>
            <a:off x="530817" y="1355471"/>
            <a:ext cx="5153353" cy="475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Tail Biting Convolutional Code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Terminating trellis is a key parameter for performance in packet based comms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Zero tailed coding attaches a string of zeros to each data block, causing a rate loss due to extra tail (non-info)bits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Tail biting terminates trellis by initializing m memory elements of encoder with last m bits of the info block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Input entire code block then use L*m as codeword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This accomplishes trellis termination without rate loss present in zero tailed encoder but is a more complex design</a:t>
            </a:r>
          </a:p>
        </p:txBody>
      </p:sp>
    </p:spTree>
    <p:extLst>
      <p:ext uri="{BB962C8B-B14F-4D97-AF65-F5344CB8AC3E}">
        <p14:creationId xmlns:p14="http://schemas.microsoft.com/office/powerpoint/2010/main" val="151069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121</TotalTime>
  <Words>335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Impact</vt:lpstr>
      <vt:lpstr>Segoe UI</vt:lpstr>
      <vt:lpstr>Office Theme</vt:lpstr>
      <vt:lpstr>Channel Coding: Theory and Applications in LTE Networks</vt:lpstr>
      <vt:lpstr>Concepts</vt:lpstr>
      <vt:lpstr>Experiment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Coding: Theory and Applications in LTE Networks</dc:title>
  <dc:creator>Fe-Eze Anyafulu</dc:creator>
  <cp:lastModifiedBy>Fe-Eze Anyafulu</cp:lastModifiedBy>
  <cp:revision>11</cp:revision>
  <dcterms:created xsi:type="dcterms:W3CDTF">2018-06-07T08:32:20Z</dcterms:created>
  <dcterms:modified xsi:type="dcterms:W3CDTF">2018-06-07T10:33:33Z</dcterms:modified>
</cp:coreProperties>
</file>