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64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5D37D21-4EFD-48F0-B5B4-35D6182F0EA9}">
          <p14:sldIdLst>
            <p14:sldId id="256"/>
            <p14:sldId id="261"/>
            <p14:sldId id="260"/>
            <p14:sldId id="264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52" autoAdjust="0"/>
  </p:normalViewPr>
  <p:slideViewPr>
    <p:cSldViewPr snapToGrid="0" showGuides="1">
      <p:cViewPr varScale="1">
        <p:scale>
          <a:sx n="76" d="100"/>
          <a:sy n="76" d="100"/>
        </p:scale>
        <p:origin x="293" y="53"/>
      </p:cViewPr>
      <p:guideLst>
        <p:guide orient="horz" pos="754"/>
        <p:guide pos="370"/>
        <p:guide orient="horz" pos="958"/>
        <p:guide orient="horz" pos="3929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1C535-2B2C-4F89-ADC5-0251F531794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88DC8-5502-404B-A684-F6633C6F7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5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родился 7 ноября 1911 года в иркутской деревне Зырянова, которой сейчас нет на карте из-за затопления водами Усть-Илимского водохранилища. Мальчик рос в многодетной семье, где воспитывалось двенадцать ребятишек. После шестого класса юноша переехал в столицу, где уже тогда проживал его старший брат Константин. Поступив в московскую школу, Миша устроился на подработку в одну из городских типографий. После получения аттестата зрелости молодой человек записался в Школу фабрично-заводского ученичества. Пройдя подготовку, устроился на текстильную фабрику имени Красной Армии и флота помощником мастера.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88DC8-5502-404B-A684-F6633C6F76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9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88DC8-5502-404B-A684-F6633C6F76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3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88DC8-5502-404B-A684-F6633C6F761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8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те годы ракетно-космическая отрасль подвергалась мощному прессингу со стороны властей, ее буквально разрывали на части. Руководство ВПК в лице Д. Устинова считало, что необходимо внедрять несколько параллельных отраслей в сфере разработки и производства вооружения. Это было элементом плановой экономики СССР, направленным на искусственное создание конкуренции.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88DC8-5502-404B-A684-F6633C6F76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35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88DC8-5502-404B-A684-F6633C6F761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2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Результатом труда ученого стало появление на вооружении ракет Р-12 и Р-14, характеризующихся средней дальностью. В 1962 году эти комплексы были отправлены на Кубу, в ответ на размещение американских боеголовок в Турции.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88DC8-5502-404B-A684-F6633C6F761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6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3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9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78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26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1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92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17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23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1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3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1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DBD8-F3BC-4DCC-AEBF-D7AF8FB2B7D2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7878-1273-4DDC-989D-DE43C6BF7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Михаил Кузьмич </a:t>
            </a:r>
            <a:r>
              <a:rPr lang="ru-RU" b="1" dirty="0" err="1">
                <a:solidFill>
                  <a:schemeClr val="bg1"/>
                </a:solidFill>
              </a:rPr>
              <a:t>Янгель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Выполнила Сафронова Фения</a:t>
            </a:r>
          </a:p>
        </p:txBody>
      </p:sp>
    </p:spTree>
    <p:extLst>
      <p:ext uri="{BB962C8B-B14F-4D97-AF65-F5344CB8AC3E}">
        <p14:creationId xmlns:p14="http://schemas.microsoft.com/office/powerpoint/2010/main" val="46725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2BC677-E216-4195-A080-D35A8946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753" y="2534581"/>
            <a:ext cx="3715152" cy="37151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FCE3B2-C4A4-4B41-AEE2-5ACAD9CADC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65" t="39267" r="62830" b="27033"/>
          <a:stretch/>
        </p:blipFill>
        <p:spPr>
          <a:xfrm>
            <a:off x="472272" y="2444032"/>
            <a:ext cx="2542233" cy="39163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943109-5134-445F-9DA6-35AA09E71A43}"/>
              </a:ext>
            </a:extLst>
          </p:cNvPr>
          <p:cNvSpPr txBox="1"/>
          <p:nvPr/>
        </p:nvSpPr>
        <p:spPr>
          <a:xfrm>
            <a:off x="371788" y="610664"/>
            <a:ext cx="6049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Б</a:t>
            </a:r>
            <a:r>
              <a:rPr lang="ru-RU" sz="4800" b="1" dirty="0"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иография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E5169-3497-457D-9C0A-CE477913C162}"/>
              </a:ext>
            </a:extLst>
          </p:cNvPr>
          <p:cNvSpPr txBox="1"/>
          <p:nvPr/>
        </p:nvSpPr>
        <p:spPr>
          <a:xfrm>
            <a:off x="6420897" y="394900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5FEB6-BBD3-4FFE-B3AA-5FFF6100F91D}"/>
              </a:ext>
            </a:extLst>
          </p:cNvPr>
          <p:cNvSpPr txBox="1"/>
          <p:nvPr/>
        </p:nvSpPr>
        <p:spPr>
          <a:xfrm>
            <a:off x="7119682" y="2444032"/>
            <a:ext cx="460004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200" dirty="0">
                <a:solidFill>
                  <a:srgbClr val="C00000"/>
                </a:solidFill>
              </a:rPr>
              <a:t>родился 7 ноября 1911 года 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в иркутской деревне Зырянова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многодетная семье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переехал в столицу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Школа фабрично-заводского ученичества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текстильная фабрика имени Красной Армии и флота помощником мастера</a:t>
            </a: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rgbClr val="C00000"/>
                </a:solidFill>
              </a:rPr>
              <a:t>Московский авиационный институт</a:t>
            </a:r>
          </a:p>
        </p:txBody>
      </p:sp>
    </p:spTree>
    <p:extLst>
      <p:ext uri="{BB962C8B-B14F-4D97-AF65-F5344CB8AC3E}">
        <p14:creationId xmlns:p14="http://schemas.microsoft.com/office/powerpoint/2010/main" val="367097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2943109-5134-445F-9DA6-35AA09E71A43}"/>
              </a:ext>
            </a:extLst>
          </p:cNvPr>
          <p:cNvSpPr txBox="1"/>
          <p:nvPr/>
        </p:nvSpPr>
        <p:spPr>
          <a:xfrm>
            <a:off x="371788" y="610664"/>
            <a:ext cx="10530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Трудовая деятельность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E5169-3497-457D-9C0A-CE477913C162}"/>
              </a:ext>
            </a:extLst>
          </p:cNvPr>
          <p:cNvSpPr txBox="1"/>
          <p:nvPr/>
        </p:nvSpPr>
        <p:spPr>
          <a:xfrm>
            <a:off x="6420897" y="394900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A8B51-9FA5-4B28-BC54-20437C4E788D}"/>
              </a:ext>
            </a:extLst>
          </p:cNvPr>
          <p:cNvSpPr txBox="1"/>
          <p:nvPr/>
        </p:nvSpPr>
        <p:spPr>
          <a:xfrm>
            <a:off x="478968" y="2240444"/>
            <a:ext cx="75898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err="1"/>
              <a:t>Янгель</a:t>
            </a:r>
            <a:r>
              <a:rPr lang="ru-RU" sz="2200" dirty="0"/>
              <a:t> с молодости отличался </a:t>
            </a:r>
            <a:r>
              <a:rPr lang="ru-RU" sz="2200" dirty="0">
                <a:solidFill>
                  <a:srgbClr val="C00000"/>
                </a:solidFill>
              </a:rPr>
              <a:t>технической смекалкой</a:t>
            </a:r>
            <a:r>
              <a:rPr lang="ru-RU" sz="2200" dirty="0"/>
              <a:t>, которая позволила ему уже в первые годы трудовой биографии сделать хорошую карьеру. </a:t>
            </a:r>
          </a:p>
          <a:p>
            <a:endParaRPr lang="ru-RU" sz="2200" dirty="0"/>
          </a:p>
          <a:p>
            <a:endParaRPr lang="ru-RU" sz="2200" dirty="0"/>
          </a:p>
          <a:p>
            <a:r>
              <a:rPr lang="ru-RU" sz="2200" dirty="0"/>
              <a:t>После МАИ он набирался опыта в нескольких конструкторских бюро и на </a:t>
            </a:r>
            <a:r>
              <a:rPr lang="ru-RU" sz="2200" dirty="0">
                <a:solidFill>
                  <a:srgbClr val="C00000"/>
                </a:solidFill>
              </a:rPr>
              <a:t>авиационных предприятиях</a:t>
            </a:r>
            <a:r>
              <a:rPr lang="ru-RU" sz="2200" dirty="0"/>
              <a:t>, работал под началом </a:t>
            </a:r>
          </a:p>
          <a:p>
            <a:endParaRPr lang="ru-RU" sz="2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u-RU" sz="2200" dirty="0"/>
              <a:t>Артема Микояна,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u-RU" sz="2200" dirty="0"/>
              <a:t>Владимира Мясищева и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u-RU" sz="2200" dirty="0"/>
              <a:t>Николая Поликарпова.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D39343F-CC76-4244-BDC0-A7DD52C4E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825" y="1520824"/>
            <a:ext cx="3427849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2943109-5134-445F-9DA6-35AA09E71A43}"/>
              </a:ext>
            </a:extLst>
          </p:cNvPr>
          <p:cNvSpPr txBox="1"/>
          <p:nvPr/>
        </p:nvSpPr>
        <p:spPr>
          <a:xfrm>
            <a:off x="371788" y="610664"/>
            <a:ext cx="10530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Трудовая деятельность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E5169-3497-457D-9C0A-CE477913C162}"/>
              </a:ext>
            </a:extLst>
          </p:cNvPr>
          <p:cNvSpPr txBox="1"/>
          <p:nvPr/>
        </p:nvSpPr>
        <p:spPr>
          <a:xfrm>
            <a:off x="6420897" y="394900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2ACA91F-A8A1-45FF-AED8-E1C18C7AC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826" y="1520824"/>
            <a:ext cx="3427849" cy="47103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AA8B51-9FA5-4B28-BC54-20437C4E788D}"/>
              </a:ext>
            </a:extLst>
          </p:cNvPr>
          <p:cNvSpPr txBox="1"/>
          <p:nvPr/>
        </p:nvSpPr>
        <p:spPr>
          <a:xfrm>
            <a:off x="494880" y="2049001"/>
            <a:ext cx="7744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После Великой Отечественной молодой специалист попал в подмосковное </a:t>
            </a:r>
            <a:r>
              <a:rPr lang="ru-RU" dirty="0">
                <a:solidFill>
                  <a:srgbClr val="C00000"/>
                </a:solidFill>
              </a:rPr>
              <a:t>НИИ-88</a:t>
            </a:r>
            <a:r>
              <a:rPr lang="ru-RU" dirty="0"/>
              <a:t>, которое сейчас носит имя Сергея Королева. 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C4F56-DB46-439F-A27C-4E15B49DF95F}"/>
              </a:ext>
            </a:extLst>
          </p:cNvPr>
          <p:cNvSpPr txBox="1"/>
          <p:nvPr/>
        </p:nvSpPr>
        <p:spPr>
          <a:xfrm>
            <a:off x="494880" y="5701485"/>
            <a:ext cx="7383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тех пор Михаил загорелся </a:t>
            </a:r>
            <a:r>
              <a:rPr lang="ru-RU" dirty="0">
                <a:solidFill>
                  <a:srgbClr val="C00000"/>
                </a:solidFill>
              </a:rPr>
              <a:t>ракетостроением</a:t>
            </a:r>
            <a:r>
              <a:rPr lang="ru-RU" dirty="0"/>
              <a:t>, ставшим главным делом его жизни.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D2ED3C-9FDD-41FC-8262-BE747F1CD8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1" b="24736"/>
          <a:stretch/>
        </p:blipFill>
        <p:spPr>
          <a:xfrm>
            <a:off x="1558948" y="3200621"/>
            <a:ext cx="5148549" cy="24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2943109-5134-445F-9DA6-35AA09E71A43}"/>
              </a:ext>
            </a:extLst>
          </p:cNvPr>
          <p:cNvSpPr txBox="1"/>
          <p:nvPr/>
        </p:nvSpPr>
        <p:spPr>
          <a:xfrm>
            <a:off x="371788" y="610664"/>
            <a:ext cx="1053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Ракетостроение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E5169-3497-457D-9C0A-CE477913C162}"/>
              </a:ext>
            </a:extLst>
          </p:cNvPr>
          <p:cNvSpPr txBox="1"/>
          <p:nvPr/>
        </p:nvSpPr>
        <p:spPr>
          <a:xfrm>
            <a:off x="6420897" y="394900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42F1E9-2FE5-4E8B-82A8-88305B7A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1520826"/>
            <a:ext cx="6653400" cy="4721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AA62CF-F538-4C7B-8450-FEFA1EB14C9D}"/>
              </a:ext>
            </a:extLst>
          </p:cNvPr>
          <p:cNvSpPr txBox="1"/>
          <p:nvPr/>
        </p:nvSpPr>
        <p:spPr>
          <a:xfrm>
            <a:off x="7331851" y="1400250"/>
            <a:ext cx="427277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НИИ Королева раздробили одним из первых – главную ставку делали на ракетную отрасль. </a:t>
            </a:r>
            <a:r>
              <a:rPr lang="ru-RU" sz="2200" dirty="0" err="1"/>
              <a:t>Янгель</a:t>
            </a:r>
            <a:r>
              <a:rPr lang="ru-RU" sz="2200" dirty="0"/>
              <a:t> стал руководителем </a:t>
            </a:r>
            <a:r>
              <a:rPr lang="ru-RU" sz="2200" dirty="0">
                <a:solidFill>
                  <a:srgbClr val="C00000"/>
                </a:solidFill>
              </a:rPr>
              <a:t>Днепропетровского завода «</a:t>
            </a:r>
            <a:r>
              <a:rPr lang="ru-RU" sz="2200" dirty="0" err="1">
                <a:solidFill>
                  <a:srgbClr val="C00000"/>
                </a:solidFill>
              </a:rPr>
              <a:t>Южмаш</a:t>
            </a:r>
            <a:r>
              <a:rPr lang="ru-RU" sz="2200" dirty="0">
                <a:solidFill>
                  <a:srgbClr val="C00000"/>
                </a:solidFill>
              </a:rPr>
              <a:t>» </a:t>
            </a:r>
            <a:r>
              <a:rPr lang="ru-RU" sz="2200" dirty="0"/>
              <a:t>и связанного с ним КБ «Южное».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EA847-27D7-4048-9B53-0069481C7EF0}"/>
              </a:ext>
            </a:extLst>
          </p:cNvPr>
          <p:cNvSpPr txBox="1"/>
          <p:nvPr/>
        </p:nvSpPr>
        <p:spPr>
          <a:xfrm>
            <a:off x="7331851" y="4221113"/>
            <a:ext cx="434433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В то время, сильнейшую команду Сергея Королева после его смерти </a:t>
            </a:r>
            <a:r>
              <a:rPr lang="ru-RU" sz="2200" dirty="0">
                <a:solidFill>
                  <a:srgbClr val="C00000"/>
                </a:solidFill>
              </a:rPr>
              <a:t>ослабили</a:t>
            </a:r>
            <a:r>
              <a:rPr lang="ru-RU" sz="2200" dirty="0"/>
              <a:t> внутренние разногласия и желание каждого члена реализовать собственные амбиции.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6A5D1-C81D-490C-AC18-532AA0D695C6}"/>
              </a:ext>
            </a:extLst>
          </p:cNvPr>
          <p:cNvSpPr txBox="1"/>
          <p:nvPr/>
        </p:nvSpPr>
        <p:spPr>
          <a:xfrm>
            <a:off x="371788" y="615686"/>
            <a:ext cx="1053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Ракетостроение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0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2943109-5134-445F-9DA6-35AA09E71A43}"/>
              </a:ext>
            </a:extLst>
          </p:cNvPr>
          <p:cNvSpPr txBox="1"/>
          <p:nvPr/>
        </p:nvSpPr>
        <p:spPr>
          <a:xfrm>
            <a:off x="371788" y="610664"/>
            <a:ext cx="1053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Ракетостроение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E5169-3497-457D-9C0A-CE477913C162}"/>
              </a:ext>
            </a:extLst>
          </p:cNvPr>
          <p:cNvSpPr txBox="1"/>
          <p:nvPr/>
        </p:nvSpPr>
        <p:spPr>
          <a:xfrm>
            <a:off x="6420897" y="394900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00A95-CDA0-4AEF-B37E-65AE935DDA97}"/>
              </a:ext>
            </a:extLst>
          </p:cNvPr>
          <p:cNvSpPr txBox="1"/>
          <p:nvPr/>
        </p:nvSpPr>
        <p:spPr>
          <a:xfrm>
            <a:off x="4173259" y="1404149"/>
            <a:ext cx="74313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На этом фоне выигрышно смотрелся Михаил Кузьмич </a:t>
            </a:r>
            <a:r>
              <a:rPr lang="ru-RU" sz="2200" dirty="0" err="1"/>
              <a:t>Янгель</a:t>
            </a:r>
            <a:r>
              <a:rPr lang="ru-RU" sz="2200" dirty="0"/>
              <a:t>, </a:t>
            </a:r>
            <a:r>
              <a:rPr lang="ru-RU" sz="2200" dirty="0">
                <a:solidFill>
                  <a:srgbClr val="C00000"/>
                </a:solidFill>
              </a:rPr>
              <a:t>не вступавший</a:t>
            </a:r>
            <a:r>
              <a:rPr lang="ru-RU" sz="2200" dirty="0"/>
              <a:t> ни в какие аппаратные игры.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6A5D1-C81D-490C-AC18-532AA0D695C6}"/>
              </a:ext>
            </a:extLst>
          </p:cNvPr>
          <p:cNvSpPr txBox="1"/>
          <p:nvPr/>
        </p:nvSpPr>
        <p:spPr>
          <a:xfrm>
            <a:off x="371788" y="615686"/>
            <a:ext cx="1053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Ракетостроение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A987D1-1790-42F1-ADA8-FCC79C57F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520825"/>
            <a:ext cx="3522401" cy="47207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341753-AE5E-48CB-9857-81DC4E3D5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00" y="2632668"/>
            <a:ext cx="5481875" cy="36089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A5761-1E50-4D9A-998B-23BFE68FF720}"/>
              </a:ext>
            </a:extLst>
          </p:cNvPr>
          <p:cNvSpPr txBox="1"/>
          <p:nvPr/>
        </p:nvSpPr>
        <p:spPr>
          <a:xfrm>
            <a:off x="4173259" y="2230124"/>
            <a:ext cx="201720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Гений технической мысли просто занимался своим делом: он строил ракеты, поскольку </a:t>
            </a:r>
            <a:r>
              <a:rPr lang="ru-RU" sz="2200" dirty="0">
                <a:solidFill>
                  <a:srgbClr val="C00000"/>
                </a:solidFill>
              </a:rPr>
              <a:t>лучше</a:t>
            </a:r>
            <a:r>
              <a:rPr lang="ru-RU" sz="2200" dirty="0"/>
              <a:t> всех знал, как их надо </a:t>
            </a:r>
            <a:r>
              <a:rPr lang="ru-RU" sz="2200" dirty="0">
                <a:solidFill>
                  <a:srgbClr val="C00000"/>
                </a:solidFill>
              </a:rPr>
              <a:t>строить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826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8DE5169-3497-457D-9C0A-CE477913C162}"/>
              </a:ext>
            </a:extLst>
          </p:cNvPr>
          <p:cNvSpPr txBox="1"/>
          <p:nvPr/>
        </p:nvSpPr>
        <p:spPr>
          <a:xfrm>
            <a:off x="6420897" y="394900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FF3E5-A4EF-4857-908F-550B4787AB2B}"/>
              </a:ext>
            </a:extLst>
          </p:cNvPr>
          <p:cNvSpPr txBox="1"/>
          <p:nvPr/>
        </p:nvSpPr>
        <p:spPr>
          <a:xfrm>
            <a:off x="371788" y="615686"/>
            <a:ext cx="1053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Ракетостроение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DBB2A4-C612-4732-9528-78BFFB047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40" y="1529159"/>
            <a:ext cx="8994635" cy="4708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6C11A-E50B-4CAB-B37D-2FB9919C47D5}"/>
              </a:ext>
            </a:extLst>
          </p:cNvPr>
          <p:cNvSpPr txBox="1"/>
          <p:nvPr/>
        </p:nvSpPr>
        <p:spPr>
          <a:xfrm>
            <a:off x="695325" y="2149737"/>
            <a:ext cx="180671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C00000"/>
                </a:solidFill>
              </a:rPr>
              <a:t>Р –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C00000"/>
                </a:solidFill>
              </a:rPr>
              <a:t>Р – 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  <a:p>
            <a:r>
              <a:rPr lang="ru-RU" sz="2400" dirty="0"/>
              <a:t>В 1962    году эти комплексы были отправлены на Кубу.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97583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413</Words>
  <Application>Microsoft Office PowerPoint</Application>
  <PresentationFormat>Широкоэкранный</PresentationFormat>
  <Paragraphs>46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Тема Office</vt:lpstr>
      <vt:lpstr>Михаил Кузьмич Янгель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основы компьютера</dc:title>
  <dc:creator>Ольга</dc:creator>
  <cp:lastModifiedBy>Very Magic</cp:lastModifiedBy>
  <cp:revision>11</cp:revision>
  <dcterms:created xsi:type="dcterms:W3CDTF">2023-01-08T07:34:17Z</dcterms:created>
  <dcterms:modified xsi:type="dcterms:W3CDTF">2023-03-13T07:30:24Z</dcterms:modified>
</cp:coreProperties>
</file>