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69" r:id="rId2"/>
    <p:sldId id="270" r:id="rId3"/>
    <p:sldId id="271" r:id="rId4"/>
    <p:sldId id="257" r:id="rId5"/>
    <p:sldId id="275" r:id="rId6"/>
    <p:sldId id="273" r:id="rId7"/>
    <p:sldId id="281" r:id="rId8"/>
    <p:sldId id="274" r:id="rId9"/>
    <p:sldId id="280" r:id="rId10"/>
    <p:sldId id="276" r:id="rId11"/>
    <p:sldId id="277" r:id="rId12"/>
    <p:sldId id="278" r:id="rId13"/>
    <p:sldId id="279" r:id="rId14"/>
    <p:sldId id="282" r:id="rId15"/>
    <p:sldId id="283" r:id="rId16"/>
    <p:sldId id="285" r:id="rId17"/>
    <p:sldId id="286" r:id="rId18"/>
    <p:sldId id="287" r:id="rId19"/>
    <p:sldId id="289" r:id="rId20"/>
    <p:sldId id="290" r:id="rId21"/>
    <p:sldId id="293" r:id="rId22"/>
    <p:sldId id="294" r:id="rId23"/>
    <p:sldId id="296"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637" autoAdjust="0"/>
  </p:normalViewPr>
  <p:slideViewPr>
    <p:cSldViewPr snapToGrid="0">
      <p:cViewPr varScale="1">
        <p:scale>
          <a:sx n="97" d="100"/>
          <a:sy n="97" d="100"/>
        </p:scale>
        <p:origin x="198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E09A90-3C30-4C8D-A167-B720B4D3DC3D}" type="doc">
      <dgm:prSet loTypeId="urn:microsoft.com/office/officeart/2005/8/layout/vList5" loCatId="list" qsTypeId="urn:microsoft.com/office/officeart/2005/8/quickstyle/simple1" qsCatId="simple" csTypeId="urn:microsoft.com/office/officeart/2005/8/colors/accent0_2" csCatId="mainScheme" phldr="1"/>
      <dgm:spPr/>
      <dgm:t>
        <a:bodyPr/>
        <a:lstStyle/>
        <a:p>
          <a:endParaRPr lang="fr-FR"/>
        </a:p>
      </dgm:t>
    </dgm:pt>
    <dgm:pt modelId="{95359E34-02AA-446D-AE77-4EA6CF43AA13}">
      <dgm:prSet phldrT="[Texte]"/>
      <dgm:spPr>
        <a:ln>
          <a:solidFill>
            <a:srgbClr val="FF004E"/>
          </a:solidFill>
        </a:ln>
      </dgm:spPr>
      <dgm:t>
        <a:bodyPr/>
        <a:lstStyle/>
        <a:p>
          <a:r>
            <a:rPr lang="fr-FR" dirty="0">
              <a:solidFill>
                <a:schemeClr val="tx1"/>
              </a:solidFill>
            </a:rPr>
            <a:t>Online </a:t>
          </a:r>
          <a:r>
            <a:rPr lang="fr-FR" dirty="0" err="1">
              <a:solidFill>
                <a:schemeClr val="tx1"/>
              </a:solidFill>
            </a:rPr>
            <a:t>Travel</a:t>
          </a:r>
          <a:r>
            <a:rPr lang="fr-FR" dirty="0">
              <a:solidFill>
                <a:schemeClr val="tx1"/>
              </a:solidFill>
            </a:rPr>
            <a:t> </a:t>
          </a:r>
          <a:r>
            <a:rPr lang="fr-FR" dirty="0" err="1">
              <a:solidFill>
                <a:schemeClr val="tx1"/>
              </a:solidFill>
            </a:rPr>
            <a:t>Agencies</a:t>
          </a:r>
          <a:r>
            <a:rPr lang="fr-FR" dirty="0">
              <a:solidFill>
                <a:schemeClr val="tx1"/>
              </a:solidFill>
            </a:rPr>
            <a:t> (OTA)</a:t>
          </a:r>
        </a:p>
      </dgm:t>
    </dgm:pt>
    <dgm:pt modelId="{DA7030F6-3209-4CEE-B9EC-AFA8C4E29E35}" type="parTrans" cxnId="{6318C2B4-E749-4520-9A89-C3939D36BABA}">
      <dgm:prSet/>
      <dgm:spPr/>
      <dgm:t>
        <a:bodyPr/>
        <a:lstStyle/>
        <a:p>
          <a:endParaRPr lang="fr-FR"/>
        </a:p>
      </dgm:t>
    </dgm:pt>
    <dgm:pt modelId="{4728DE76-03B7-43DE-BBE9-AEF07857EC30}" type="sibTrans" cxnId="{6318C2B4-E749-4520-9A89-C3939D36BABA}">
      <dgm:prSet/>
      <dgm:spPr/>
      <dgm:t>
        <a:bodyPr/>
        <a:lstStyle/>
        <a:p>
          <a:endParaRPr lang="fr-FR"/>
        </a:p>
      </dgm:t>
    </dgm:pt>
    <dgm:pt modelId="{9A2154C0-95F3-4CCD-B0AA-57DB9CC57CCC}">
      <dgm:prSet phldrT="[Texte]"/>
      <dgm:spPr>
        <a:ln>
          <a:solidFill>
            <a:srgbClr val="FF004E"/>
          </a:solidFill>
        </a:ln>
      </dgm:spPr>
      <dgm:t>
        <a:bodyPr/>
        <a:lstStyle/>
        <a:p>
          <a:r>
            <a:rPr lang="fr-FR" b="1" dirty="0">
              <a:solidFill>
                <a:schemeClr val="tx1"/>
              </a:solidFill>
            </a:rPr>
            <a:t>Increase scope and </a:t>
          </a:r>
          <a:r>
            <a:rPr lang="fr-FR" b="1" dirty="0" err="1">
              <a:solidFill>
                <a:schemeClr val="tx1"/>
              </a:solidFill>
            </a:rPr>
            <a:t>overall</a:t>
          </a:r>
          <a:r>
            <a:rPr lang="fr-FR" b="1" dirty="0">
              <a:solidFill>
                <a:schemeClr val="tx1"/>
              </a:solidFill>
            </a:rPr>
            <a:t> revenue</a:t>
          </a:r>
        </a:p>
      </dgm:t>
    </dgm:pt>
    <dgm:pt modelId="{09B7CF3A-D5B0-4CF0-B1D2-F76DADADCF34}" type="parTrans" cxnId="{333FE1C8-B56F-4343-88FC-EE993DF68C71}">
      <dgm:prSet/>
      <dgm:spPr/>
      <dgm:t>
        <a:bodyPr/>
        <a:lstStyle/>
        <a:p>
          <a:endParaRPr lang="fr-FR"/>
        </a:p>
      </dgm:t>
    </dgm:pt>
    <dgm:pt modelId="{B5A75C4A-D9A2-4301-94BC-7F9146A20AF8}" type="sibTrans" cxnId="{333FE1C8-B56F-4343-88FC-EE993DF68C71}">
      <dgm:prSet/>
      <dgm:spPr/>
      <dgm:t>
        <a:bodyPr/>
        <a:lstStyle/>
        <a:p>
          <a:endParaRPr lang="fr-FR"/>
        </a:p>
      </dgm:t>
    </dgm:pt>
    <dgm:pt modelId="{832C3347-E495-445B-9647-1D72386C9656}">
      <dgm:prSet phldrT="[Texte]"/>
      <dgm:spPr>
        <a:ln>
          <a:solidFill>
            <a:srgbClr val="FF004E"/>
          </a:solidFill>
        </a:ln>
      </dgm:spPr>
      <dgm:t>
        <a:bodyPr/>
        <a:lstStyle/>
        <a:p>
          <a:r>
            <a:rPr lang="fr-FR" b="1" dirty="0" err="1">
              <a:solidFill>
                <a:schemeClr val="tx1"/>
              </a:solidFill>
            </a:rPr>
            <a:t>Pricey</a:t>
          </a:r>
          <a:r>
            <a:rPr lang="fr-FR" b="1" dirty="0">
              <a:solidFill>
                <a:schemeClr val="tx1"/>
              </a:solidFill>
            </a:rPr>
            <a:t>, </a:t>
          </a:r>
          <a:r>
            <a:rPr lang="fr-FR" b="1" dirty="0" err="1">
              <a:solidFill>
                <a:schemeClr val="tx1"/>
              </a:solidFill>
            </a:rPr>
            <a:t>pressuring</a:t>
          </a:r>
          <a:r>
            <a:rPr lang="fr-FR" b="1" dirty="0">
              <a:solidFill>
                <a:schemeClr val="tx1"/>
              </a:solidFill>
            </a:rPr>
            <a:t> </a:t>
          </a:r>
          <a:r>
            <a:rPr lang="fr-FR" b="1" dirty="0" err="1">
              <a:solidFill>
                <a:schemeClr val="tx1"/>
              </a:solidFill>
            </a:rPr>
            <a:t>margins</a:t>
          </a:r>
          <a:r>
            <a:rPr lang="fr-FR" b="1" dirty="0">
              <a:solidFill>
                <a:schemeClr val="tx1"/>
              </a:solidFill>
            </a:rPr>
            <a:t> and </a:t>
          </a:r>
          <a:r>
            <a:rPr lang="fr-FR" b="1" dirty="0" err="1">
              <a:solidFill>
                <a:schemeClr val="tx1"/>
              </a:solidFill>
            </a:rPr>
            <a:t>increasing</a:t>
          </a:r>
          <a:r>
            <a:rPr lang="fr-FR" b="1" dirty="0">
              <a:solidFill>
                <a:schemeClr val="tx1"/>
              </a:solidFill>
            </a:rPr>
            <a:t> acquisition </a:t>
          </a:r>
          <a:r>
            <a:rPr lang="fr-FR" b="1" dirty="0" err="1">
              <a:solidFill>
                <a:schemeClr val="tx1"/>
              </a:solidFill>
            </a:rPr>
            <a:t>costs</a:t>
          </a:r>
          <a:endParaRPr lang="fr-FR" b="1" dirty="0">
            <a:solidFill>
              <a:schemeClr val="tx1"/>
            </a:solidFill>
          </a:endParaRPr>
        </a:p>
      </dgm:t>
    </dgm:pt>
    <dgm:pt modelId="{AE38CD75-3B97-48D5-9BAF-11A4C3454D53}" type="parTrans" cxnId="{3C2F7DA1-91D2-4BBD-9A34-53D7122CAFEC}">
      <dgm:prSet/>
      <dgm:spPr/>
      <dgm:t>
        <a:bodyPr/>
        <a:lstStyle/>
        <a:p>
          <a:endParaRPr lang="fr-FR"/>
        </a:p>
      </dgm:t>
    </dgm:pt>
    <dgm:pt modelId="{34CD649A-4D6A-4BB9-A829-376998C1F095}" type="sibTrans" cxnId="{3C2F7DA1-91D2-4BBD-9A34-53D7122CAFEC}">
      <dgm:prSet/>
      <dgm:spPr/>
      <dgm:t>
        <a:bodyPr/>
        <a:lstStyle/>
        <a:p>
          <a:endParaRPr lang="fr-FR"/>
        </a:p>
      </dgm:t>
    </dgm:pt>
    <dgm:pt modelId="{0A931403-7016-454C-8E7C-50088DFE694B}">
      <dgm:prSet phldrT="[Texte]"/>
      <dgm:spPr>
        <a:ln>
          <a:solidFill>
            <a:srgbClr val="FF004E"/>
          </a:solidFill>
        </a:ln>
      </dgm:spPr>
      <dgm:t>
        <a:bodyPr/>
        <a:lstStyle/>
        <a:p>
          <a:r>
            <a:rPr lang="fr-FR" dirty="0">
              <a:solidFill>
                <a:schemeClr val="tx1"/>
              </a:solidFill>
            </a:rPr>
            <a:t>Opaque </a:t>
          </a:r>
          <a:r>
            <a:rPr lang="fr-FR" dirty="0" err="1">
              <a:solidFill>
                <a:schemeClr val="tx1"/>
              </a:solidFill>
            </a:rPr>
            <a:t>Booking</a:t>
          </a:r>
          <a:r>
            <a:rPr lang="fr-FR" dirty="0">
              <a:solidFill>
                <a:schemeClr val="tx1"/>
              </a:solidFill>
            </a:rPr>
            <a:t> Channels (OBC)</a:t>
          </a:r>
        </a:p>
      </dgm:t>
    </dgm:pt>
    <dgm:pt modelId="{7E372F53-201B-4118-A83B-3853D0085A31}" type="parTrans" cxnId="{31587B50-3B1B-461F-ACA1-0E282AA5514A}">
      <dgm:prSet/>
      <dgm:spPr/>
      <dgm:t>
        <a:bodyPr/>
        <a:lstStyle/>
        <a:p>
          <a:endParaRPr lang="fr-FR"/>
        </a:p>
      </dgm:t>
    </dgm:pt>
    <dgm:pt modelId="{D4825420-1045-4C41-BB87-162EA8F4917B}" type="sibTrans" cxnId="{31587B50-3B1B-461F-ACA1-0E282AA5514A}">
      <dgm:prSet/>
      <dgm:spPr/>
      <dgm:t>
        <a:bodyPr/>
        <a:lstStyle/>
        <a:p>
          <a:endParaRPr lang="fr-FR"/>
        </a:p>
      </dgm:t>
    </dgm:pt>
    <dgm:pt modelId="{933B73D5-4974-4C93-9902-F19D7D63C0FC}">
      <dgm:prSet phldrT="[Texte]"/>
      <dgm:spPr>
        <a:ln>
          <a:solidFill>
            <a:srgbClr val="FF004E"/>
          </a:solidFill>
        </a:ln>
      </dgm:spPr>
      <dgm:t>
        <a:bodyPr/>
        <a:lstStyle/>
        <a:p>
          <a:r>
            <a:rPr lang="fr-FR" b="1" dirty="0">
              <a:solidFill>
                <a:schemeClr val="tx1"/>
              </a:solidFill>
            </a:rPr>
            <a:t>Show </a:t>
          </a:r>
          <a:r>
            <a:rPr lang="fr-FR" b="1" dirty="0" err="1">
              <a:solidFill>
                <a:schemeClr val="tx1"/>
              </a:solidFill>
            </a:rPr>
            <a:t>price</a:t>
          </a:r>
          <a:r>
            <a:rPr lang="fr-FR" b="1" dirty="0">
              <a:solidFill>
                <a:schemeClr val="tx1"/>
              </a:solidFill>
            </a:rPr>
            <a:t>, stars and location but not the </a:t>
          </a:r>
          <a:r>
            <a:rPr lang="fr-FR" b="1" dirty="0" err="1">
              <a:solidFill>
                <a:schemeClr val="tx1"/>
              </a:solidFill>
            </a:rPr>
            <a:t>name</a:t>
          </a:r>
          <a:r>
            <a:rPr lang="fr-FR" b="1" dirty="0">
              <a:solidFill>
                <a:schemeClr val="tx1"/>
              </a:solidFill>
            </a:rPr>
            <a:t> of the </a:t>
          </a:r>
          <a:r>
            <a:rPr lang="fr-FR" b="1" dirty="0" err="1">
              <a:solidFill>
                <a:schemeClr val="tx1"/>
              </a:solidFill>
            </a:rPr>
            <a:t>hotel</a:t>
          </a:r>
          <a:endParaRPr lang="fr-FR" b="1" dirty="0">
            <a:solidFill>
              <a:schemeClr val="tx1"/>
            </a:solidFill>
          </a:endParaRPr>
        </a:p>
      </dgm:t>
    </dgm:pt>
    <dgm:pt modelId="{90A2A975-6B06-49E4-8907-823B6AF9906F}" type="parTrans" cxnId="{7472028C-AD53-4818-81DC-235812C72237}">
      <dgm:prSet/>
      <dgm:spPr/>
      <dgm:t>
        <a:bodyPr/>
        <a:lstStyle/>
        <a:p>
          <a:endParaRPr lang="fr-FR"/>
        </a:p>
      </dgm:t>
    </dgm:pt>
    <dgm:pt modelId="{A6FB1EBD-88A3-43EA-BBEB-980D94426346}" type="sibTrans" cxnId="{7472028C-AD53-4818-81DC-235812C72237}">
      <dgm:prSet/>
      <dgm:spPr/>
      <dgm:t>
        <a:bodyPr/>
        <a:lstStyle/>
        <a:p>
          <a:endParaRPr lang="fr-FR"/>
        </a:p>
      </dgm:t>
    </dgm:pt>
    <dgm:pt modelId="{B75A9B68-6918-42EF-9846-A831915E1C5E}">
      <dgm:prSet phldrT="[Texte]"/>
      <dgm:spPr>
        <a:ln>
          <a:solidFill>
            <a:srgbClr val="FF004E"/>
          </a:solidFill>
        </a:ln>
      </dgm:spPr>
      <dgm:t>
        <a:bodyPr/>
        <a:lstStyle/>
        <a:p>
          <a:r>
            <a:rPr lang="fr-FR" b="1" dirty="0">
              <a:solidFill>
                <a:schemeClr val="tx1"/>
              </a:solidFill>
            </a:rPr>
            <a:t>Have </a:t>
          </a:r>
          <a:r>
            <a:rPr lang="fr-FR" b="1" dirty="0" err="1">
              <a:solidFill>
                <a:schemeClr val="tx1"/>
              </a:solidFill>
            </a:rPr>
            <a:t>decreasing</a:t>
          </a:r>
          <a:r>
            <a:rPr lang="fr-FR" b="1" dirty="0">
              <a:solidFill>
                <a:schemeClr val="tx1"/>
              </a:solidFill>
            </a:rPr>
            <a:t> </a:t>
          </a:r>
          <a:r>
            <a:rPr lang="fr-FR" b="1" dirty="0" err="1">
              <a:solidFill>
                <a:schemeClr val="tx1"/>
              </a:solidFill>
            </a:rPr>
            <a:t>growth</a:t>
          </a:r>
          <a:r>
            <a:rPr lang="fr-FR" b="1" dirty="0">
              <a:solidFill>
                <a:schemeClr val="tx1"/>
              </a:solidFill>
            </a:rPr>
            <a:t> over the </a:t>
          </a:r>
          <a:r>
            <a:rPr lang="fr-FR" b="1" dirty="0" err="1">
              <a:solidFill>
                <a:schemeClr val="tx1"/>
              </a:solidFill>
            </a:rPr>
            <a:t>past</a:t>
          </a:r>
          <a:r>
            <a:rPr lang="fr-FR" b="1" dirty="0">
              <a:solidFill>
                <a:schemeClr val="tx1"/>
              </a:solidFill>
            </a:rPr>
            <a:t> 4 </a:t>
          </a:r>
          <a:r>
            <a:rPr lang="fr-FR" b="1" dirty="0" err="1">
              <a:solidFill>
                <a:schemeClr val="tx1"/>
              </a:solidFill>
            </a:rPr>
            <a:t>years</a:t>
          </a:r>
          <a:endParaRPr lang="fr-FR" b="1" dirty="0">
            <a:solidFill>
              <a:schemeClr val="tx1"/>
            </a:solidFill>
          </a:endParaRPr>
        </a:p>
      </dgm:t>
    </dgm:pt>
    <dgm:pt modelId="{F681F5E7-2330-40A6-AC30-E3626D635ED6}" type="parTrans" cxnId="{D17EE403-E119-4823-8130-6F19995297EF}">
      <dgm:prSet/>
      <dgm:spPr/>
      <dgm:t>
        <a:bodyPr/>
        <a:lstStyle/>
        <a:p>
          <a:endParaRPr lang="fr-FR"/>
        </a:p>
      </dgm:t>
    </dgm:pt>
    <dgm:pt modelId="{0FFAF8A5-B4D7-4BEF-8D7F-4F28D7EDDA0E}" type="sibTrans" cxnId="{D17EE403-E119-4823-8130-6F19995297EF}">
      <dgm:prSet/>
      <dgm:spPr/>
      <dgm:t>
        <a:bodyPr/>
        <a:lstStyle/>
        <a:p>
          <a:endParaRPr lang="fr-FR"/>
        </a:p>
      </dgm:t>
    </dgm:pt>
    <dgm:pt modelId="{75C771BD-1401-4781-8300-69EFED87E2B3}">
      <dgm:prSet phldrT="[Texte]"/>
      <dgm:spPr>
        <a:ln>
          <a:solidFill>
            <a:srgbClr val="FF004E"/>
          </a:solidFill>
        </a:ln>
      </dgm:spPr>
      <dgm:t>
        <a:bodyPr/>
        <a:lstStyle/>
        <a:p>
          <a:r>
            <a:rPr lang="fr-FR" dirty="0">
              <a:solidFill>
                <a:schemeClr val="tx1"/>
              </a:solidFill>
            </a:rPr>
            <a:t>Flash Sales Applications</a:t>
          </a:r>
        </a:p>
      </dgm:t>
    </dgm:pt>
    <dgm:pt modelId="{D1AE722F-249E-475D-A20E-E2289E31CA10}" type="parTrans" cxnId="{A65B1417-8ACB-4728-A2C1-039A959DCFEB}">
      <dgm:prSet/>
      <dgm:spPr/>
      <dgm:t>
        <a:bodyPr/>
        <a:lstStyle/>
        <a:p>
          <a:endParaRPr lang="fr-FR"/>
        </a:p>
      </dgm:t>
    </dgm:pt>
    <dgm:pt modelId="{5B11283E-6665-4DDA-BA95-A0C223706C0C}" type="sibTrans" cxnId="{A65B1417-8ACB-4728-A2C1-039A959DCFEB}">
      <dgm:prSet/>
      <dgm:spPr/>
      <dgm:t>
        <a:bodyPr/>
        <a:lstStyle/>
        <a:p>
          <a:endParaRPr lang="fr-FR"/>
        </a:p>
      </dgm:t>
    </dgm:pt>
    <dgm:pt modelId="{DC989142-9889-40D2-B731-930CF7B977D4}">
      <dgm:prSet phldrT="[Texte]"/>
      <dgm:spPr>
        <a:ln>
          <a:solidFill>
            <a:srgbClr val="FF004E"/>
          </a:solidFill>
        </a:ln>
      </dgm:spPr>
      <dgm:t>
        <a:bodyPr/>
        <a:lstStyle/>
        <a:p>
          <a:r>
            <a:rPr lang="fr-FR" b="1" dirty="0" err="1">
              <a:solidFill>
                <a:schemeClr val="tx1"/>
              </a:solidFill>
            </a:rPr>
            <a:t>Heavily</a:t>
          </a:r>
          <a:r>
            <a:rPr lang="fr-FR" b="1" dirty="0">
              <a:solidFill>
                <a:schemeClr val="tx1"/>
              </a:solidFill>
            </a:rPr>
            <a:t> discount </a:t>
          </a:r>
          <a:r>
            <a:rPr lang="fr-FR" b="1" dirty="0" err="1">
              <a:solidFill>
                <a:schemeClr val="tx1"/>
              </a:solidFill>
            </a:rPr>
            <a:t>rooms</a:t>
          </a:r>
          <a:r>
            <a:rPr lang="fr-FR" b="1" dirty="0">
              <a:solidFill>
                <a:schemeClr val="tx1"/>
              </a:solidFill>
            </a:rPr>
            <a:t> for </a:t>
          </a:r>
          <a:r>
            <a:rPr lang="fr-FR" b="1" dirty="0" err="1">
              <a:solidFill>
                <a:schemeClr val="tx1"/>
              </a:solidFill>
            </a:rPr>
            <a:t>same-day</a:t>
          </a:r>
          <a:r>
            <a:rPr lang="fr-FR" b="1" dirty="0">
              <a:solidFill>
                <a:schemeClr val="tx1"/>
              </a:solidFill>
            </a:rPr>
            <a:t> sales, </a:t>
          </a:r>
          <a:r>
            <a:rPr lang="fr-FR" b="1" dirty="0" err="1">
              <a:solidFill>
                <a:schemeClr val="tx1"/>
              </a:solidFill>
            </a:rPr>
            <a:t>fill</a:t>
          </a:r>
          <a:r>
            <a:rPr lang="fr-FR" b="1" dirty="0">
              <a:solidFill>
                <a:schemeClr val="tx1"/>
              </a:solidFill>
            </a:rPr>
            <a:t>-up last </a:t>
          </a:r>
          <a:r>
            <a:rPr lang="fr-FR" b="1" dirty="0" err="1">
              <a:solidFill>
                <a:schemeClr val="tx1"/>
              </a:solidFill>
            </a:rPr>
            <a:t>minut</a:t>
          </a:r>
          <a:r>
            <a:rPr lang="fr-FR" b="1" dirty="0">
              <a:solidFill>
                <a:schemeClr val="tx1"/>
              </a:solidFill>
            </a:rPr>
            <a:t> </a:t>
          </a:r>
          <a:r>
            <a:rPr lang="fr-FR" b="1" dirty="0" err="1">
              <a:solidFill>
                <a:schemeClr val="tx1"/>
              </a:solidFill>
            </a:rPr>
            <a:t>occupancy</a:t>
          </a:r>
          <a:endParaRPr lang="fr-FR" b="1" dirty="0">
            <a:solidFill>
              <a:schemeClr val="tx1"/>
            </a:solidFill>
          </a:endParaRPr>
        </a:p>
      </dgm:t>
    </dgm:pt>
    <dgm:pt modelId="{3B1577BE-FC7D-41F6-8218-AF6114F56079}" type="parTrans" cxnId="{5EF9DF04-3A13-4D6A-88DE-59B1168E61B7}">
      <dgm:prSet/>
      <dgm:spPr/>
      <dgm:t>
        <a:bodyPr/>
        <a:lstStyle/>
        <a:p>
          <a:endParaRPr lang="fr-FR"/>
        </a:p>
      </dgm:t>
    </dgm:pt>
    <dgm:pt modelId="{2BBC658F-1B55-47AF-B455-DA21800622F8}" type="sibTrans" cxnId="{5EF9DF04-3A13-4D6A-88DE-59B1168E61B7}">
      <dgm:prSet/>
      <dgm:spPr/>
      <dgm:t>
        <a:bodyPr/>
        <a:lstStyle/>
        <a:p>
          <a:endParaRPr lang="fr-FR"/>
        </a:p>
      </dgm:t>
    </dgm:pt>
    <dgm:pt modelId="{2F3A3725-382A-4365-B912-497AF1FAAE8B}">
      <dgm:prSet phldrT="[Texte]"/>
      <dgm:spPr>
        <a:ln>
          <a:solidFill>
            <a:srgbClr val="FF004E"/>
          </a:solidFill>
        </a:ln>
      </dgm:spPr>
      <dgm:t>
        <a:bodyPr/>
        <a:lstStyle/>
        <a:p>
          <a:r>
            <a:rPr lang="fr-FR" b="1" dirty="0">
              <a:solidFill>
                <a:schemeClr val="tx1"/>
              </a:solidFill>
            </a:rPr>
            <a:t>Pressures down ADR, relaxes pressure to </a:t>
          </a:r>
          <a:r>
            <a:rPr lang="fr-FR" b="1" dirty="0" err="1">
              <a:solidFill>
                <a:schemeClr val="tx1"/>
              </a:solidFill>
            </a:rPr>
            <a:t>sell</a:t>
          </a:r>
          <a:r>
            <a:rPr lang="fr-FR" b="1" dirty="0">
              <a:solidFill>
                <a:schemeClr val="tx1"/>
              </a:solidFill>
            </a:rPr>
            <a:t> to OBC</a:t>
          </a:r>
        </a:p>
      </dgm:t>
    </dgm:pt>
    <dgm:pt modelId="{FB6E7B4A-BBBC-4E69-871F-A4D8FE9CE664}" type="parTrans" cxnId="{A946F7D4-1E56-4870-BA79-1F8DF1410C7F}">
      <dgm:prSet/>
      <dgm:spPr/>
      <dgm:t>
        <a:bodyPr/>
        <a:lstStyle/>
        <a:p>
          <a:endParaRPr lang="fr-FR"/>
        </a:p>
      </dgm:t>
    </dgm:pt>
    <dgm:pt modelId="{30FEFBF8-4BC7-43FB-8A0E-523B300628AC}" type="sibTrans" cxnId="{A946F7D4-1E56-4870-BA79-1F8DF1410C7F}">
      <dgm:prSet/>
      <dgm:spPr/>
      <dgm:t>
        <a:bodyPr/>
        <a:lstStyle/>
        <a:p>
          <a:endParaRPr lang="fr-FR"/>
        </a:p>
      </dgm:t>
    </dgm:pt>
    <dgm:pt modelId="{66853FCE-034F-486F-B773-E59216AB829C}" type="pres">
      <dgm:prSet presAssocID="{47E09A90-3C30-4C8D-A167-B720B4D3DC3D}" presName="Name0" presStyleCnt="0">
        <dgm:presLayoutVars>
          <dgm:dir/>
          <dgm:animLvl val="lvl"/>
          <dgm:resizeHandles val="exact"/>
        </dgm:presLayoutVars>
      </dgm:prSet>
      <dgm:spPr/>
    </dgm:pt>
    <dgm:pt modelId="{3949D71A-02EA-4FAD-9881-B2E5028A6C4F}" type="pres">
      <dgm:prSet presAssocID="{95359E34-02AA-446D-AE77-4EA6CF43AA13}" presName="linNode" presStyleCnt="0"/>
      <dgm:spPr/>
    </dgm:pt>
    <dgm:pt modelId="{025012A5-890C-4189-9EF8-2EFFDC5A8774}" type="pres">
      <dgm:prSet presAssocID="{95359E34-02AA-446D-AE77-4EA6CF43AA13}" presName="parentText" presStyleLbl="node1" presStyleIdx="0" presStyleCnt="3">
        <dgm:presLayoutVars>
          <dgm:chMax val="1"/>
          <dgm:bulletEnabled val="1"/>
        </dgm:presLayoutVars>
      </dgm:prSet>
      <dgm:spPr/>
    </dgm:pt>
    <dgm:pt modelId="{FB8491BF-A464-47E1-A930-79BCFCB1FEBC}" type="pres">
      <dgm:prSet presAssocID="{95359E34-02AA-446D-AE77-4EA6CF43AA13}" presName="descendantText" presStyleLbl="alignAccFollowNode1" presStyleIdx="0" presStyleCnt="3">
        <dgm:presLayoutVars>
          <dgm:bulletEnabled val="1"/>
        </dgm:presLayoutVars>
      </dgm:prSet>
      <dgm:spPr/>
    </dgm:pt>
    <dgm:pt modelId="{8615433A-9469-42F6-AF2F-BEA40A05C6C5}" type="pres">
      <dgm:prSet presAssocID="{4728DE76-03B7-43DE-BBE9-AEF07857EC30}" presName="sp" presStyleCnt="0"/>
      <dgm:spPr/>
    </dgm:pt>
    <dgm:pt modelId="{0A7D33A5-5E9B-4F12-B61E-66960FE66C61}" type="pres">
      <dgm:prSet presAssocID="{0A931403-7016-454C-8E7C-50088DFE694B}" presName="linNode" presStyleCnt="0"/>
      <dgm:spPr/>
    </dgm:pt>
    <dgm:pt modelId="{5580671B-8E95-4240-AAAE-F3E0C09F8B10}" type="pres">
      <dgm:prSet presAssocID="{0A931403-7016-454C-8E7C-50088DFE694B}" presName="parentText" presStyleLbl="node1" presStyleIdx="1" presStyleCnt="3">
        <dgm:presLayoutVars>
          <dgm:chMax val="1"/>
          <dgm:bulletEnabled val="1"/>
        </dgm:presLayoutVars>
      </dgm:prSet>
      <dgm:spPr/>
    </dgm:pt>
    <dgm:pt modelId="{986E55DB-9367-4E41-B0E8-9105E8302B0E}" type="pres">
      <dgm:prSet presAssocID="{0A931403-7016-454C-8E7C-50088DFE694B}" presName="descendantText" presStyleLbl="alignAccFollowNode1" presStyleIdx="1" presStyleCnt="3">
        <dgm:presLayoutVars>
          <dgm:bulletEnabled val="1"/>
        </dgm:presLayoutVars>
      </dgm:prSet>
      <dgm:spPr/>
    </dgm:pt>
    <dgm:pt modelId="{A382C57F-4366-4E9A-9D58-5A31B42F272C}" type="pres">
      <dgm:prSet presAssocID="{D4825420-1045-4C41-BB87-162EA8F4917B}" presName="sp" presStyleCnt="0"/>
      <dgm:spPr/>
    </dgm:pt>
    <dgm:pt modelId="{F229C414-D26B-4AFE-BA1B-9D8136CF9F37}" type="pres">
      <dgm:prSet presAssocID="{75C771BD-1401-4781-8300-69EFED87E2B3}" presName="linNode" presStyleCnt="0"/>
      <dgm:spPr/>
    </dgm:pt>
    <dgm:pt modelId="{DF07A842-5926-40FF-83A3-C07E7C4A37A9}" type="pres">
      <dgm:prSet presAssocID="{75C771BD-1401-4781-8300-69EFED87E2B3}" presName="parentText" presStyleLbl="node1" presStyleIdx="2" presStyleCnt="3">
        <dgm:presLayoutVars>
          <dgm:chMax val="1"/>
          <dgm:bulletEnabled val="1"/>
        </dgm:presLayoutVars>
      </dgm:prSet>
      <dgm:spPr/>
    </dgm:pt>
    <dgm:pt modelId="{B05267A1-9B4B-498F-8BE4-93712EF2AF8B}" type="pres">
      <dgm:prSet presAssocID="{75C771BD-1401-4781-8300-69EFED87E2B3}" presName="descendantText" presStyleLbl="alignAccFollowNode1" presStyleIdx="2" presStyleCnt="3">
        <dgm:presLayoutVars>
          <dgm:bulletEnabled val="1"/>
        </dgm:presLayoutVars>
      </dgm:prSet>
      <dgm:spPr/>
    </dgm:pt>
  </dgm:ptLst>
  <dgm:cxnLst>
    <dgm:cxn modelId="{D17EE403-E119-4823-8130-6F19995297EF}" srcId="{0A931403-7016-454C-8E7C-50088DFE694B}" destId="{B75A9B68-6918-42EF-9846-A831915E1C5E}" srcOrd="1" destOrd="0" parTransId="{F681F5E7-2330-40A6-AC30-E3626D635ED6}" sibTransId="{0FFAF8A5-B4D7-4BEF-8D7F-4F28D7EDDA0E}"/>
    <dgm:cxn modelId="{5EF9DF04-3A13-4D6A-88DE-59B1168E61B7}" srcId="{75C771BD-1401-4781-8300-69EFED87E2B3}" destId="{DC989142-9889-40D2-B731-930CF7B977D4}" srcOrd="0" destOrd="0" parTransId="{3B1577BE-FC7D-41F6-8218-AF6114F56079}" sibTransId="{2BBC658F-1B55-47AF-B455-DA21800622F8}"/>
    <dgm:cxn modelId="{A65B1417-8ACB-4728-A2C1-039A959DCFEB}" srcId="{47E09A90-3C30-4C8D-A167-B720B4D3DC3D}" destId="{75C771BD-1401-4781-8300-69EFED87E2B3}" srcOrd="2" destOrd="0" parTransId="{D1AE722F-249E-475D-A20E-E2289E31CA10}" sibTransId="{5B11283E-6665-4DDA-BA95-A0C223706C0C}"/>
    <dgm:cxn modelId="{92D0B528-A7D1-4E3A-A1AE-4B47647537EB}" type="presOf" srcId="{2F3A3725-382A-4365-B912-497AF1FAAE8B}" destId="{B05267A1-9B4B-498F-8BE4-93712EF2AF8B}" srcOrd="0" destOrd="1" presId="urn:microsoft.com/office/officeart/2005/8/layout/vList5"/>
    <dgm:cxn modelId="{E6CE2131-E80B-48B8-B211-1420D99C6102}" type="presOf" srcId="{75C771BD-1401-4781-8300-69EFED87E2B3}" destId="{DF07A842-5926-40FF-83A3-C07E7C4A37A9}" srcOrd="0" destOrd="0" presId="urn:microsoft.com/office/officeart/2005/8/layout/vList5"/>
    <dgm:cxn modelId="{D0BDBF39-45E7-4904-93C2-46001DA3257D}" type="presOf" srcId="{95359E34-02AA-446D-AE77-4EA6CF43AA13}" destId="{025012A5-890C-4189-9EF8-2EFFDC5A8774}" srcOrd="0" destOrd="0" presId="urn:microsoft.com/office/officeart/2005/8/layout/vList5"/>
    <dgm:cxn modelId="{1E283A66-6616-40B0-A529-1296092D530F}" type="presOf" srcId="{B75A9B68-6918-42EF-9846-A831915E1C5E}" destId="{986E55DB-9367-4E41-B0E8-9105E8302B0E}" srcOrd="0" destOrd="1" presId="urn:microsoft.com/office/officeart/2005/8/layout/vList5"/>
    <dgm:cxn modelId="{31587B50-3B1B-461F-ACA1-0E282AA5514A}" srcId="{47E09A90-3C30-4C8D-A167-B720B4D3DC3D}" destId="{0A931403-7016-454C-8E7C-50088DFE694B}" srcOrd="1" destOrd="0" parTransId="{7E372F53-201B-4118-A83B-3853D0085A31}" sibTransId="{D4825420-1045-4C41-BB87-162EA8F4917B}"/>
    <dgm:cxn modelId="{D750477B-3BF4-4B63-B849-4B9CFC22D6C8}" type="presOf" srcId="{832C3347-E495-445B-9647-1D72386C9656}" destId="{FB8491BF-A464-47E1-A930-79BCFCB1FEBC}" srcOrd="0" destOrd="1" presId="urn:microsoft.com/office/officeart/2005/8/layout/vList5"/>
    <dgm:cxn modelId="{7472028C-AD53-4818-81DC-235812C72237}" srcId="{0A931403-7016-454C-8E7C-50088DFE694B}" destId="{933B73D5-4974-4C93-9902-F19D7D63C0FC}" srcOrd="0" destOrd="0" parTransId="{90A2A975-6B06-49E4-8907-823B6AF9906F}" sibTransId="{A6FB1EBD-88A3-43EA-BBEB-980D94426346}"/>
    <dgm:cxn modelId="{A9DA3193-CBC8-4F95-B6C0-735212E64278}" type="presOf" srcId="{47E09A90-3C30-4C8D-A167-B720B4D3DC3D}" destId="{66853FCE-034F-486F-B773-E59216AB829C}" srcOrd="0" destOrd="0" presId="urn:microsoft.com/office/officeart/2005/8/layout/vList5"/>
    <dgm:cxn modelId="{3C2F7DA1-91D2-4BBD-9A34-53D7122CAFEC}" srcId="{95359E34-02AA-446D-AE77-4EA6CF43AA13}" destId="{832C3347-E495-445B-9647-1D72386C9656}" srcOrd="1" destOrd="0" parTransId="{AE38CD75-3B97-48D5-9BAF-11A4C3454D53}" sibTransId="{34CD649A-4D6A-4BB9-A829-376998C1F095}"/>
    <dgm:cxn modelId="{5A354BA5-180A-44E9-9CEF-42283B383732}" type="presOf" srcId="{0A931403-7016-454C-8E7C-50088DFE694B}" destId="{5580671B-8E95-4240-AAAE-F3E0C09F8B10}" srcOrd="0" destOrd="0" presId="urn:microsoft.com/office/officeart/2005/8/layout/vList5"/>
    <dgm:cxn modelId="{6318C2B4-E749-4520-9A89-C3939D36BABA}" srcId="{47E09A90-3C30-4C8D-A167-B720B4D3DC3D}" destId="{95359E34-02AA-446D-AE77-4EA6CF43AA13}" srcOrd="0" destOrd="0" parTransId="{DA7030F6-3209-4CEE-B9EC-AFA8C4E29E35}" sibTransId="{4728DE76-03B7-43DE-BBE9-AEF07857EC30}"/>
    <dgm:cxn modelId="{333FE1C8-B56F-4343-88FC-EE993DF68C71}" srcId="{95359E34-02AA-446D-AE77-4EA6CF43AA13}" destId="{9A2154C0-95F3-4CCD-B0AA-57DB9CC57CCC}" srcOrd="0" destOrd="0" parTransId="{09B7CF3A-D5B0-4CF0-B1D2-F76DADADCF34}" sibTransId="{B5A75C4A-D9A2-4301-94BC-7F9146A20AF8}"/>
    <dgm:cxn modelId="{1A9A9ACA-1484-4312-85FA-1C2F31FE7426}" type="presOf" srcId="{9A2154C0-95F3-4CCD-B0AA-57DB9CC57CCC}" destId="{FB8491BF-A464-47E1-A930-79BCFCB1FEBC}" srcOrd="0" destOrd="0" presId="urn:microsoft.com/office/officeart/2005/8/layout/vList5"/>
    <dgm:cxn modelId="{A946F7D4-1E56-4870-BA79-1F8DF1410C7F}" srcId="{75C771BD-1401-4781-8300-69EFED87E2B3}" destId="{2F3A3725-382A-4365-B912-497AF1FAAE8B}" srcOrd="1" destOrd="0" parTransId="{FB6E7B4A-BBBC-4E69-871F-A4D8FE9CE664}" sibTransId="{30FEFBF8-4BC7-43FB-8A0E-523B300628AC}"/>
    <dgm:cxn modelId="{5984E0E5-BBF0-4E14-AEF1-693952DDF14C}" type="presOf" srcId="{DC989142-9889-40D2-B731-930CF7B977D4}" destId="{B05267A1-9B4B-498F-8BE4-93712EF2AF8B}" srcOrd="0" destOrd="0" presId="urn:microsoft.com/office/officeart/2005/8/layout/vList5"/>
    <dgm:cxn modelId="{12CAB6F0-03EC-4C5B-9014-E652D40A2D2F}" type="presOf" srcId="{933B73D5-4974-4C93-9902-F19D7D63C0FC}" destId="{986E55DB-9367-4E41-B0E8-9105E8302B0E}" srcOrd="0" destOrd="0" presId="urn:microsoft.com/office/officeart/2005/8/layout/vList5"/>
    <dgm:cxn modelId="{7E0E5103-BA47-4380-9EB6-FCF7C7812B82}" type="presParOf" srcId="{66853FCE-034F-486F-B773-E59216AB829C}" destId="{3949D71A-02EA-4FAD-9881-B2E5028A6C4F}" srcOrd="0" destOrd="0" presId="urn:microsoft.com/office/officeart/2005/8/layout/vList5"/>
    <dgm:cxn modelId="{D1377169-5724-46BB-AA2D-DE7132C77D90}" type="presParOf" srcId="{3949D71A-02EA-4FAD-9881-B2E5028A6C4F}" destId="{025012A5-890C-4189-9EF8-2EFFDC5A8774}" srcOrd="0" destOrd="0" presId="urn:microsoft.com/office/officeart/2005/8/layout/vList5"/>
    <dgm:cxn modelId="{97754395-8439-4F91-B3FB-C0E171B7D67F}" type="presParOf" srcId="{3949D71A-02EA-4FAD-9881-B2E5028A6C4F}" destId="{FB8491BF-A464-47E1-A930-79BCFCB1FEBC}" srcOrd="1" destOrd="0" presId="urn:microsoft.com/office/officeart/2005/8/layout/vList5"/>
    <dgm:cxn modelId="{006AB378-03A3-4531-80A9-3E905A0EAA72}" type="presParOf" srcId="{66853FCE-034F-486F-B773-E59216AB829C}" destId="{8615433A-9469-42F6-AF2F-BEA40A05C6C5}" srcOrd="1" destOrd="0" presId="urn:microsoft.com/office/officeart/2005/8/layout/vList5"/>
    <dgm:cxn modelId="{0D995A2C-E644-4889-99F5-F7F076E01834}" type="presParOf" srcId="{66853FCE-034F-486F-B773-E59216AB829C}" destId="{0A7D33A5-5E9B-4F12-B61E-66960FE66C61}" srcOrd="2" destOrd="0" presId="urn:microsoft.com/office/officeart/2005/8/layout/vList5"/>
    <dgm:cxn modelId="{FD676E79-4B61-450A-B6A9-0C920A3E73BC}" type="presParOf" srcId="{0A7D33A5-5E9B-4F12-B61E-66960FE66C61}" destId="{5580671B-8E95-4240-AAAE-F3E0C09F8B10}" srcOrd="0" destOrd="0" presId="urn:microsoft.com/office/officeart/2005/8/layout/vList5"/>
    <dgm:cxn modelId="{E291CC2D-B223-4132-97C9-5DBC310358E1}" type="presParOf" srcId="{0A7D33A5-5E9B-4F12-B61E-66960FE66C61}" destId="{986E55DB-9367-4E41-B0E8-9105E8302B0E}" srcOrd="1" destOrd="0" presId="urn:microsoft.com/office/officeart/2005/8/layout/vList5"/>
    <dgm:cxn modelId="{BCAB18EF-54FD-484D-9EA2-B7142C4832A5}" type="presParOf" srcId="{66853FCE-034F-486F-B773-E59216AB829C}" destId="{A382C57F-4366-4E9A-9D58-5A31B42F272C}" srcOrd="3" destOrd="0" presId="urn:microsoft.com/office/officeart/2005/8/layout/vList5"/>
    <dgm:cxn modelId="{633AA7A4-5560-4EE2-99AB-E371BE515A71}" type="presParOf" srcId="{66853FCE-034F-486F-B773-E59216AB829C}" destId="{F229C414-D26B-4AFE-BA1B-9D8136CF9F37}" srcOrd="4" destOrd="0" presId="urn:microsoft.com/office/officeart/2005/8/layout/vList5"/>
    <dgm:cxn modelId="{756E70D4-613E-4AD1-ACD8-96FED7FDFE0F}" type="presParOf" srcId="{F229C414-D26B-4AFE-BA1B-9D8136CF9F37}" destId="{DF07A842-5926-40FF-83A3-C07E7C4A37A9}" srcOrd="0" destOrd="0" presId="urn:microsoft.com/office/officeart/2005/8/layout/vList5"/>
    <dgm:cxn modelId="{A0A39257-0A7B-4EC4-88CD-BD809AD814FA}" type="presParOf" srcId="{F229C414-D26B-4AFE-BA1B-9D8136CF9F37}" destId="{B05267A1-9B4B-498F-8BE4-93712EF2AF8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491BF-A464-47E1-A930-79BCFCB1FEBC}">
      <dsp:nvSpPr>
        <dsp:cNvPr id="0" name=""/>
        <dsp:cNvSpPr/>
      </dsp:nvSpPr>
      <dsp:spPr>
        <a:xfrm rot="5400000">
          <a:off x="4274301" y="-1656715"/>
          <a:ext cx="905824" cy="4449142"/>
        </a:xfrm>
        <a:prstGeom prst="round2SameRect">
          <a:avLst/>
        </a:prstGeom>
        <a:solidFill>
          <a:schemeClr val="lt1">
            <a:alpha val="90000"/>
            <a:tint val="40000"/>
            <a:hueOff val="0"/>
            <a:satOff val="0"/>
            <a:lumOff val="0"/>
            <a:alphaOff val="0"/>
          </a:schemeClr>
        </a:solidFill>
        <a:ln w="25400" cap="flat" cmpd="sng" algn="ctr">
          <a:solidFill>
            <a:srgbClr val="FF004E"/>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b="1" kern="1200" dirty="0">
              <a:solidFill>
                <a:schemeClr val="tx1"/>
              </a:solidFill>
            </a:rPr>
            <a:t>Increase scope and </a:t>
          </a:r>
          <a:r>
            <a:rPr lang="fr-FR" sz="1300" b="1" kern="1200" dirty="0" err="1">
              <a:solidFill>
                <a:schemeClr val="tx1"/>
              </a:solidFill>
            </a:rPr>
            <a:t>overall</a:t>
          </a:r>
          <a:r>
            <a:rPr lang="fr-FR" sz="1300" b="1" kern="1200" dirty="0">
              <a:solidFill>
                <a:schemeClr val="tx1"/>
              </a:solidFill>
            </a:rPr>
            <a:t> revenue</a:t>
          </a:r>
        </a:p>
        <a:p>
          <a:pPr marL="114300" lvl="1" indent="-114300" algn="l" defTabSz="577850">
            <a:lnSpc>
              <a:spcPct val="90000"/>
            </a:lnSpc>
            <a:spcBef>
              <a:spcPct val="0"/>
            </a:spcBef>
            <a:spcAft>
              <a:spcPct val="15000"/>
            </a:spcAft>
            <a:buChar char="•"/>
          </a:pPr>
          <a:r>
            <a:rPr lang="fr-FR" sz="1300" b="1" kern="1200" dirty="0" err="1">
              <a:solidFill>
                <a:schemeClr val="tx1"/>
              </a:solidFill>
            </a:rPr>
            <a:t>Pricey</a:t>
          </a:r>
          <a:r>
            <a:rPr lang="fr-FR" sz="1300" b="1" kern="1200" dirty="0">
              <a:solidFill>
                <a:schemeClr val="tx1"/>
              </a:solidFill>
            </a:rPr>
            <a:t>, </a:t>
          </a:r>
          <a:r>
            <a:rPr lang="fr-FR" sz="1300" b="1" kern="1200" dirty="0" err="1">
              <a:solidFill>
                <a:schemeClr val="tx1"/>
              </a:solidFill>
            </a:rPr>
            <a:t>pressuring</a:t>
          </a:r>
          <a:r>
            <a:rPr lang="fr-FR" sz="1300" b="1" kern="1200" dirty="0">
              <a:solidFill>
                <a:schemeClr val="tx1"/>
              </a:solidFill>
            </a:rPr>
            <a:t> </a:t>
          </a:r>
          <a:r>
            <a:rPr lang="fr-FR" sz="1300" b="1" kern="1200" dirty="0" err="1">
              <a:solidFill>
                <a:schemeClr val="tx1"/>
              </a:solidFill>
            </a:rPr>
            <a:t>margins</a:t>
          </a:r>
          <a:r>
            <a:rPr lang="fr-FR" sz="1300" b="1" kern="1200" dirty="0">
              <a:solidFill>
                <a:schemeClr val="tx1"/>
              </a:solidFill>
            </a:rPr>
            <a:t> and </a:t>
          </a:r>
          <a:r>
            <a:rPr lang="fr-FR" sz="1300" b="1" kern="1200" dirty="0" err="1">
              <a:solidFill>
                <a:schemeClr val="tx1"/>
              </a:solidFill>
            </a:rPr>
            <a:t>increasing</a:t>
          </a:r>
          <a:r>
            <a:rPr lang="fr-FR" sz="1300" b="1" kern="1200" dirty="0">
              <a:solidFill>
                <a:schemeClr val="tx1"/>
              </a:solidFill>
            </a:rPr>
            <a:t> acquisition </a:t>
          </a:r>
          <a:r>
            <a:rPr lang="fr-FR" sz="1300" b="1" kern="1200" dirty="0" err="1">
              <a:solidFill>
                <a:schemeClr val="tx1"/>
              </a:solidFill>
            </a:rPr>
            <a:t>costs</a:t>
          </a:r>
          <a:endParaRPr lang="fr-FR" sz="1300" b="1" kern="1200" dirty="0">
            <a:solidFill>
              <a:schemeClr val="tx1"/>
            </a:solidFill>
          </a:endParaRPr>
        </a:p>
      </dsp:txBody>
      <dsp:txXfrm rot="-5400000">
        <a:off x="2502643" y="159162"/>
        <a:ext cx="4404923" cy="817386"/>
      </dsp:txXfrm>
    </dsp:sp>
    <dsp:sp modelId="{025012A5-890C-4189-9EF8-2EFFDC5A8774}">
      <dsp:nvSpPr>
        <dsp:cNvPr id="0" name=""/>
        <dsp:cNvSpPr/>
      </dsp:nvSpPr>
      <dsp:spPr>
        <a:xfrm>
          <a:off x="0" y="1715"/>
          <a:ext cx="2502642" cy="1132281"/>
        </a:xfrm>
        <a:prstGeom prst="roundRect">
          <a:avLst/>
        </a:prstGeom>
        <a:solidFill>
          <a:schemeClr val="lt1">
            <a:hueOff val="0"/>
            <a:satOff val="0"/>
            <a:lumOff val="0"/>
            <a:alphaOff val="0"/>
          </a:schemeClr>
        </a:solidFill>
        <a:ln w="25400" cap="flat" cmpd="sng" algn="ctr">
          <a:solidFill>
            <a:srgbClr val="FF004E"/>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fr-FR" sz="2300" kern="1200" dirty="0">
              <a:solidFill>
                <a:schemeClr val="tx1"/>
              </a:solidFill>
            </a:rPr>
            <a:t>Online </a:t>
          </a:r>
          <a:r>
            <a:rPr lang="fr-FR" sz="2300" kern="1200" dirty="0" err="1">
              <a:solidFill>
                <a:schemeClr val="tx1"/>
              </a:solidFill>
            </a:rPr>
            <a:t>Travel</a:t>
          </a:r>
          <a:r>
            <a:rPr lang="fr-FR" sz="2300" kern="1200" dirty="0">
              <a:solidFill>
                <a:schemeClr val="tx1"/>
              </a:solidFill>
            </a:rPr>
            <a:t> </a:t>
          </a:r>
          <a:r>
            <a:rPr lang="fr-FR" sz="2300" kern="1200" dirty="0" err="1">
              <a:solidFill>
                <a:schemeClr val="tx1"/>
              </a:solidFill>
            </a:rPr>
            <a:t>Agencies</a:t>
          </a:r>
          <a:r>
            <a:rPr lang="fr-FR" sz="2300" kern="1200" dirty="0">
              <a:solidFill>
                <a:schemeClr val="tx1"/>
              </a:solidFill>
            </a:rPr>
            <a:t> (OTA)</a:t>
          </a:r>
        </a:p>
      </dsp:txBody>
      <dsp:txXfrm>
        <a:off x="55273" y="56988"/>
        <a:ext cx="2392096" cy="1021735"/>
      </dsp:txXfrm>
    </dsp:sp>
    <dsp:sp modelId="{986E55DB-9367-4E41-B0E8-9105E8302B0E}">
      <dsp:nvSpPr>
        <dsp:cNvPr id="0" name=""/>
        <dsp:cNvSpPr/>
      </dsp:nvSpPr>
      <dsp:spPr>
        <a:xfrm rot="5400000">
          <a:off x="4274301" y="-467819"/>
          <a:ext cx="905824" cy="4449142"/>
        </a:xfrm>
        <a:prstGeom prst="round2SameRect">
          <a:avLst/>
        </a:prstGeom>
        <a:solidFill>
          <a:schemeClr val="lt1">
            <a:alpha val="90000"/>
            <a:tint val="40000"/>
            <a:hueOff val="0"/>
            <a:satOff val="0"/>
            <a:lumOff val="0"/>
            <a:alphaOff val="0"/>
          </a:schemeClr>
        </a:solidFill>
        <a:ln w="25400" cap="flat" cmpd="sng" algn="ctr">
          <a:solidFill>
            <a:srgbClr val="FF004E"/>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b="1" kern="1200" dirty="0">
              <a:solidFill>
                <a:schemeClr val="tx1"/>
              </a:solidFill>
            </a:rPr>
            <a:t>Show </a:t>
          </a:r>
          <a:r>
            <a:rPr lang="fr-FR" sz="1300" b="1" kern="1200" dirty="0" err="1">
              <a:solidFill>
                <a:schemeClr val="tx1"/>
              </a:solidFill>
            </a:rPr>
            <a:t>price</a:t>
          </a:r>
          <a:r>
            <a:rPr lang="fr-FR" sz="1300" b="1" kern="1200" dirty="0">
              <a:solidFill>
                <a:schemeClr val="tx1"/>
              </a:solidFill>
            </a:rPr>
            <a:t>, stars and location but not the </a:t>
          </a:r>
          <a:r>
            <a:rPr lang="fr-FR" sz="1300" b="1" kern="1200" dirty="0" err="1">
              <a:solidFill>
                <a:schemeClr val="tx1"/>
              </a:solidFill>
            </a:rPr>
            <a:t>name</a:t>
          </a:r>
          <a:r>
            <a:rPr lang="fr-FR" sz="1300" b="1" kern="1200" dirty="0">
              <a:solidFill>
                <a:schemeClr val="tx1"/>
              </a:solidFill>
            </a:rPr>
            <a:t> of the </a:t>
          </a:r>
          <a:r>
            <a:rPr lang="fr-FR" sz="1300" b="1" kern="1200" dirty="0" err="1">
              <a:solidFill>
                <a:schemeClr val="tx1"/>
              </a:solidFill>
            </a:rPr>
            <a:t>hotel</a:t>
          </a:r>
          <a:endParaRPr lang="fr-FR" sz="1300" b="1" kern="1200" dirty="0">
            <a:solidFill>
              <a:schemeClr val="tx1"/>
            </a:solidFill>
          </a:endParaRPr>
        </a:p>
        <a:p>
          <a:pPr marL="114300" lvl="1" indent="-114300" algn="l" defTabSz="577850">
            <a:lnSpc>
              <a:spcPct val="90000"/>
            </a:lnSpc>
            <a:spcBef>
              <a:spcPct val="0"/>
            </a:spcBef>
            <a:spcAft>
              <a:spcPct val="15000"/>
            </a:spcAft>
            <a:buChar char="•"/>
          </a:pPr>
          <a:r>
            <a:rPr lang="fr-FR" sz="1300" b="1" kern="1200" dirty="0">
              <a:solidFill>
                <a:schemeClr val="tx1"/>
              </a:solidFill>
            </a:rPr>
            <a:t>Have </a:t>
          </a:r>
          <a:r>
            <a:rPr lang="fr-FR" sz="1300" b="1" kern="1200" dirty="0" err="1">
              <a:solidFill>
                <a:schemeClr val="tx1"/>
              </a:solidFill>
            </a:rPr>
            <a:t>decreasing</a:t>
          </a:r>
          <a:r>
            <a:rPr lang="fr-FR" sz="1300" b="1" kern="1200" dirty="0">
              <a:solidFill>
                <a:schemeClr val="tx1"/>
              </a:solidFill>
            </a:rPr>
            <a:t> </a:t>
          </a:r>
          <a:r>
            <a:rPr lang="fr-FR" sz="1300" b="1" kern="1200" dirty="0" err="1">
              <a:solidFill>
                <a:schemeClr val="tx1"/>
              </a:solidFill>
            </a:rPr>
            <a:t>growth</a:t>
          </a:r>
          <a:r>
            <a:rPr lang="fr-FR" sz="1300" b="1" kern="1200" dirty="0">
              <a:solidFill>
                <a:schemeClr val="tx1"/>
              </a:solidFill>
            </a:rPr>
            <a:t> over the </a:t>
          </a:r>
          <a:r>
            <a:rPr lang="fr-FR" sz="1300" b="1" kern="1200" dirty="0" err="1">
              <a:solidFill>
                <a:schemeClr val="tx1"/>
              </a:solidFill>
            </a:rPr>
            <a:t>past</a:t>
          </a:r>
          <a:r>
            <a:rPr lang="fr-FR" sz="1300" b="1" kern="1200" dirty="0">
              <a:solidFill>
                <a:schemeClr val="tx1"/>
              </a:solidFill>
            </a:rPr>
            <a:t> 4 </a:t>
          </a:r>
          <a:r>
            <a:rPr lang="fr-FR" sz="1300" b="1" kern="1200" dirty="0" err="1">
              <a:solidFill>
                <a:schemeClr val="tx1"/>
              </a:solidFill>
            </a:rPr>
            <a:t>years</a:t>
          </a:r>
          <a:endParaRPr lang="fr-FR" sz="1300" b="1" kern="1200" dirty="0">
            <a:solidFill>
              <a:schemeClr val="tx1"/>
            </a:solidFill>
          </a:endParaRPr>
        </a:p>
      </dsp:txBody>
      <dsp:txXfrm rot="-5400000">
        <a:off x="2502643" y="1348058"/>
        <a:ext cx="4404923" cy="817386"/>
      </dsp:txXfrm>
    </dsp:sp>
    <dsp:sp modelId="{5580671B-8E95-4240-AAAE-F3E0C09F8B10}">
      <dsp:nvSpPr>
        <dsp:cNvPr id="0" name=""/>
        <dsp:cNvSpPr/>
      </dsp:nvSpPr>
      <dsp:spPr>
        <a:xfrm>
          <a:off x="0" y="1190610"/>
          <a:ext cx="2502642" cy="1132281"/>
        </a:xfrm>
        <a:prstGeom prst="roundRect">
          <a:avLst/>
        </a:prstGeom>
        <a:solidFill>
          <a:schemeClr val="lt1">
            <a:hueOff val="0"/>
            <a:satOff val="0"/>
            <a:lumOff val="0"/>
            <a:alphaOff val="0"/>
          </a:schemeClr>
        </a:solidFill>
        <a:ln w="25400" cap="flat" cmpd="sng" algn="ctr">
          <a:solidFill>
            <a:srgbClr val="FF004E"/>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fr-FR" sz="2300" kern="1200" dirty="0">
              <a:solidFill>
                <a:schemeClr val="tx1"/>
              </a:solidFill>
            </a:rPr>
            <a:t>Opaque </a:t>
          </a:r>
          <a:r>
            <a:rPr lang="fr-FR" sz="2300" kern="1200" dirty="0" err="1">
              <a:solidFill>
                <a:schemeClr val="tx1"/>
              </a:solidFill>
            </a:rPr>
            <a:t>Booking</a:t>
          </a:r>
          <a:r>
            <a:rPr lang="fr-FR" sz="2300" kern="1200" dirty="0">
              <a:solidFill>
                <a:schemeClr val="tx1"/>
              </a:solidFill>
            </a:rPr>
            <a:t> Channels (OBC)</a:t>
          </a:r>
        </a:p>
      </dsp:txBody>
      <dsp:txXfrm>
        <a:off x="55273" y="1245883"/>
        <a:ext cx="2392096" cy="1021735"/>
      </dsp:txXfrm>
    </dsp:sp>
    <dsp:sp modelId="{B05267A1-9B4B-498F-8BE4-93712EF2AF8B}">
      <dsp:nvSpPr>
        <dsp:cNvPr id="0" name=""/>
        <dsp:cNvSpPr/>
      </dsp:nvSpPr>
      <dsp:spPr>
        <a:xfrm rot="5400000">
          <a:off x="4274301" y="721075"/>
          <a:ext cx="905824" cy="4449142"/>
        </a:xfrm>
        <a:prstGeom prst="round2SameRect">
          <a:avLst/>
        </a:prstGeom>
        <a:solidFill>
          <a:schemeClr val="lt1">
            <a:alpha val="90000"/>
            <a:tint val="40000"/>
            <a:hueOff val="0"/>
            <a:satOff val="0"/>
            <a:lumOff val="0"/>
            <a:alphaOff val="0"/>
          </a:schemeClr>
        </a:solidFill>
        <a:ln w="25400" cap="flat" cmpd="sng" algn="ctr">
          <a:solidFill>
            <a:srgbClr val="FF004E"/>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b="1" kern="1200" dirty="0" err="1">
              <a:solidFill>
                <a:schemeClr val="tx1"/>
              </a:solidFill>
            </a:rPr>
            <a:t>Heavily</a:t>
          </a:r>
          <a:r>
            <a:rPr lang="fr-FR" sz="1300" b="1" kern="1200" dirty="0">
              <a:solidFill>
                <a:schemeClr val="tx1"/>
              </a:solidFill>
            </a:rPr>
            <a:t> discount </a:t>
          </a:r>
          <a:r>
            <a:rPr lang="fr-FR" sz="1300" b="1" kern="1200" dirty="0" err="1">
              <a:solidFill>
                <a:schemeClr val="tx1"/>
              </a:solidFill>
            </a:rPr>
            <a:t>rooms</a:t>
          </a:r>
          <a:r>
            <a:rPr lang="fr-FR" sz="1300" b="1" kern="1200" dirty="0">
              <a:solidFill>
                <a:schemeClr val="tx1"/>
              </a:solidFill>
            </a:rPr>
            <a:t> for </a:t>
          </a:r>
          <a:r>
            <a:rPr lang="fr-FR" sz="1300" b="1" kern="1200" dirty="0" err="1">
              <a:solidFill>
                <a:schemeClr val="tx1"/>
              </a:solidFill>
            </a:rPr>
            <a:t>same-day</a:t>
          </a:r>
          <a:r>
            <a:rPr lang="fr-FR" sz="1300" b="1" kern="1200" dirty="0">
              <a:solidFill>
                <a:schemeClr val="tx1"/>
              </a:solidFill>
            </a:rPr>
            <a:t> sales, </a:t>
          </a:r>
          <a:r>
            <a:rPr lang="fr-FR" sz="1300" b="1" kern="1200" dirty="0" err="1">
              <a:solidFill>
                <a:schemeClr val="tx1"/>
              </a:solidFill>
            </a:rPr>
            <a:t>fill</a:t>
          </a:r>
          <a:r>
            <a:rPr lang="fr-FR" sz="1300" b="1" kern="1200" dirty="0">
              <a:solidFill>
                <a:schemeClr val="tx1"/>
              </a:solidFill>
            </a:rPr>
            <a:t>-up last </a:t>
          </a:r>
          <a:r>
            <a:rPr lang="fr-FR" sz="1300" b="1" kern="1200" dirty="0" err="1">
              <a:solidFill>
                <a:schemeClr val="tx1"/>
              </a:solidFill>
            </a:rPr>
            <a:t>minut</a:t>
          </a:r>
          <a:r>
            <a:rPr lang="fr-FR" sz="1300" b="1" kern="1200" dirty="0">
              <a:solidFill>
                <a:schemeClr val="tx1"/>
              </a:solidFill>
            </a:rPr>
            <a:t> </a:t>
          </a:r>
          <a:r>
            <a:rPr lang="fr-FR" sz="1300" b="1" kern="1200" dirty="0" err="1">
              <a:solidFill>
                <a:schemeClr val="tx1"/>
              </a:solidFill>
            </a:rPr>
            <a:t>occupancy</a:t>
          </a:r>
          <a:endParaRPr lang="fr-FR" sz="1300" b="1" kern="1200" dirty="0">
            <a:solidFill>
              <a:schemeClr val="tx1"/>
            </a:solidFill>
          </a:endParaRPr>
        </a:p>
        <a:p>
          <a:pPr marL="114300" lvl="1" indent="-114300" algn="l" defTabSz="577850">
            <a:lnSpc>
              <a:spcPct val="90000"/>
            </a:lnSpc>
            <a:spcBef>
              <a:spcPct val="0"/>
            </a:spcBef>
            <a:spcAft>
              <a:spcPct val="15000"/>
            </a:spcAft>
            <a:buChar char="•"/>
          </a:pPr>
          <a:r>
            <a:rPr lang="fr-FR" sz="1300" b="1" kern="1200" dirty="0">
              <a:solidFill>
                <a:schemeClr val="tx1"/>
              </a:solidFill>
            </a:rPr>
            <a:t>Pressures down ADR, relaxes pressure to </a:t>
          </a:r>
          <a:r>
            <a:rPr lang="fr-FR" sz="1300" b="1" kern="1200" dirty="0" err="1">
              <a:solidFill>
                <a:schemeClr val="tx1"/>
              </a:solidFill>
            </a:rPr>
            <a:t>sell</a:t>
          </a:r>
          <a:r>
            <a:rPr lang="fr-FR" sz="1300" b="1" kern="1200" dirty="0">
              <a:solidFill>
                <a:schemeClr val="tx1"/>
              </a:solidFill>
            </a:rPr>
            <a:t> to OBC</a:t>
          </a:r>
        </a:p>
      </dsp:txBody>
      <dsp:txXfrm rot="-5400000">
        <a:off x="2502643" y="2536953"/>
        <a:ext cx="4404923" cy="817386"/>
      </dsp:txXfrm>
    </dsp:sp>
    <dsp:sp modelId="{DF07A842-5926-40FF-83A3-C07E7C4A37A9}">
      <dsp:nvSpPr>
        <dsp:cNvPr id="0" name=""/>
        <dsp:cNvSpPr/>
      </dsp:nvSpPr>
      <dsp:spPr>
        <a:xfrm>
          <a:off x="0" y="2379506"/>
          <a:ext cx="2502642" cy="1132281"/>
        </a:xfrm>
        <a:prstGeom prst="roundRect">
          <a:avLst/>
        </a:prstGeom>
        <a:solidFill>
          <a:schemeClr val="lt1">
            <a:hueOff val="0"/>
            <a:satOff val="0"/>
            <a:lumOff val="0"/>
            <a:alphaOff val="0"/>
          </a:schemeClr>
        </a:solidFill>
        <a:ln w="25400" cap="flat" cmpd="sng" algn="ctr">
          <a:solidFill>
            <a:srgbClr val="FF004E"/>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fr-FR" sz="2300" kern="1200" dirty="0">
              <a:solidFill>
                <a:schemeClr val="tx1"/>
              </a:solidFill>
            </a:rPr>
            <a:t>Flash Sales Applications</a:t>
          </a:r>
        </a:p>
      </dsp:txBody>
      <dsp:txXfrm>
        <a:off x="55273" y="2434779"/>
        <a:ext cx="2392096" cy="10217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2846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err="1"/>
              <a:t>Based</a:t>
            </a:r>
            <a:r>
              <a:rPr lang="fr-FR" dirty="0"/>
              <a:t> on Revenue Per </a:t>
            </a:r>
            <a:r>
              <a:rPr lang="fr-FR" dirty="0" err="1"/>
              <a:t>Available</a:t>
            </a:r>
            <a:r>
              <a:rPr lang="fr-FR" dirty="0"/>
              <a:t> Room. </a:t>
            </a:r>
            <a:r>
              <a:rPr lang="fr-FR" dirty="0" err="1"/>
              <a:t>Booming</a:t>
            </a:r>
            <a:r>
              <a:rPr lang="fr-FR" dirty="0"/>
              <a:t> in </a:t>
            </a:r>
            <a:r>
              <a:rPr lang="fr-FR" dirty="0" err="1"/>
              <a:t>Africa</a:t>
            </a:r>
            <a:r>
              <a:rPr lang="fr-FR" dirty="0"/>
              <a:t> and Canada.</a:t>
            </a:r>
          </a:p>
          <a:p>
            <a:r>
              <a:rPr lang="fr-FR" dirty="0"/>
              <a:t>Middle East </a:t>
            </a:r>
            <a:r>
              <a:rPr lang="fr-FR" dirty="0" err="1"/>
              <a:t>Probably</a:t>
            </a:r>
            <a:r>
              <a:rPr lang="fr-FR" dirty="0"/>
              <a:t> due to </a:t>
            </a:r>
            <a:r>
              <a:rPr lang="fr-FR" dirty="0" err="1"/>
              <a:t>Terror</a:t>
            </a:r>
            <a:r>
              <a:rPr lang="fr-FR" dirty="0"/>
              <a:t> and </a:t>
            </a:r>
            <a:r>
              <a:rPr lang="fr-FR" dirty="0" err="1"/>
              <a:t>Unsecurity</a:t>
            </a:r>
            <a:endParaRPr lang="en-GB" dirty="0"/>
          </a:p>
        </p:txBody>
      </p:sp>
    </p:spTree>
    <p:extLst>
      <p:ext uri="{BB962C8B-B14F-4D97-AF65-F5344CB8AC3E}">
        <p14:creationId xmlns:p14="http://schemas.microsoft.com/office/powerpoint/2010/main" val="1846715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3835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Asset Light: major </a:t>
            </a:r>
            <a:r>
              <a:rPr lang="fr-FR" dirty="0" err="1"/>
              <a:t>hotel</a:t>
            </a:r>
            <a:r>
              <a:rPr lang="fr-FR" dirty="0"/>
              <a:t> groups are </a:t>
            </a:r>
            <a:r>
              <a:rPr lang="fr-FR" dirty="0" err="1"/>
              <a:t>selling</a:t>
            </a:r>
            <a:r>
              <a:rPr lang="fr-FR" dirty="0"/>
              <a:t> </a:t>
            </a:r>
            <a:r>
              <a:rPr lang="fr-FR" dirty="0" err="1"/>
              <a:t>their</a:t>
            </a:r>
            <a:r>
              <a:rPr lang="fr-FR" dirty="0"/>
              <a:t> assets to Real </a:t>
            </a:r>
            <a:r>
              <a:rPr lang="fr-FR" dirty="0" err="1"/>
              <a:t>estate</a:t>
            </a:r>
            <a:r>
              <a:rPr lang="fr-FR" dirty="0"/>
              <a:t> </a:t>
            </a:r>
            <a:r>
              <a:rPr lang="fr-FR" dirty="0" err="1"/>
              <a:t>companies</a:t>
            </a:r>
            <a:r>
              <a:rPr lang="fr-FR" dirty="0"/>
              <a:t> in non </a:t>
            </a:r>
            <a:r>
              <a:rPr lang="fr-FR" dirty="0" err="1"/>
              <a:t>strategic</a:t>
            </a:r>
            <a:r>
              <a:rPr lang="fr-FR" dirty="0"/>
              <a:t> locations in </a:t>
            </a:r>
            <a:r>
              <a:rPr lang="fr-FR" dirty="0" err="1"/>
              <a:t>order</a:t>
            </a:r>
            <a:r>
              <a:rPr lang="fr-FR" dirty="0"/>
              <a:t> to </a:t>
            </a:r>
            <a:r>
              <a:rPr lang="fr-FR" dirty="0" err="1"/>
              <a:t>refocus</a:t>
            </a:r>
            <a:r>
              <a:rPr lang="fr-FR" dirty="0"/>
              <a:t> </a:t>
            </a:r>
            <a:r>
              <a:rPr lang="fr-FR" dirty="0" err="1"/>
              <a:t>their</a:t>
            </a:r>
            <a:r>
              <a:rPr lang="fr-FR" dirty="0"/>
              <a:t> asset holding in area of big </a:t>
            </a:r>
            <a:r>
              <a:rPr lang="fr-FR" dirty="0" err="1"/>
              <a:t>growth</a:t>
            </a:r>
            <a:endParaRPr lang="fr-FR" dirty="0"/>
          </a:p>
          <a:p>
            <a:r>
              <a:rPr lang="fr-FR" dirty="0"/>
              <a:t>Standard to </a:t>
            </a:r>
            <a:r>
              <a:rPr lang="fr-FR" dirty="0" err="1"/>
              <a:t>personalized</a:t>
            </a:r>
            <a:r>
              <a:rPr lang="fr-FR" dirty="0"/>
              <a:t>: Up </a:t>
            </a:r>
            <a:r>
              <a:rPr lang="fr-FR" dirty="0" err="1"/>
              <a:t>until</a:t>
            </a:r>
            <a:r>
              <a:rPr lang="fr-FR" dirty="0"/>
              <a:t> </a:t>
            </a:r>
            <a:r>
              <a:rPr lang="fr-FR" dirty="0" err="1"/>
              <a:t>now</a:t>
            </a:r>
            <a:r>
              <a:rPr lang="fr-FR" dirty="0"/>
              <a:t>, </a:t>
            </a:r>
            <a:r>
              <a:rPr lang="fr-FR" dirty="0" err="1"/>
              <a:t>majority</a:t>
            </a:r>
            <a:r>
              <a:rPr lang="fr-FR" dirty="0"/>
              <a:t> of </a:t>
            </a:r>
            <a:r>
              <a:rPr lang="fr-FR" dirty="0" err="1"/>
              <a:t>hotel</a:t>
            </a:r>
            <a:r>
              <a:rPr lang="fr-FR" dirty="0"/>
              <a:t> brands were </a:t>
            </a:r>
            <a:r>
              <a:rPr lang="fr-FR" dirty="0" err="1"/>
              <a:t>focusing</a:t>
            </a:r>
            <a:r>
              <a:rPr lang="fr-FR" dirty="0"/>
              <a:t> on </a:t>
            </a:r>
            <a:r>
              <a:rPr lang="fr-FR" dirty="0" err="1"/>
              <a:t>having</a:t>
            </a:r>
            <a:r>
              <a:rPr lang="fr-FR" dirty="0"/>
              <a:t> the exact </a:t>
            </a:r>
            <a:r>
              <a:rPr lang="fr-FR" dirty="0" err="1"/>
              <a:t>same</a:t>
            </a:r>
            <a:r>
              <a:rPr lang="fr-FR" dirty="0"/>
              <a:t> standards </a:t>
            </a:r>
            <a:r>
              <a:rPr lang="fr-FR" dirty="0" err="1"/>
              <a:t>accross</a:t>
            </a:r>
            <a:r>
              <a:rPr lang="fr-FR" dirty="0"/>
              <a:t> the world (</a:t>
            </a:r>
            <a:r>
              <a:rPr lang="fr-FR" dirty="0" err="1"/>
              <a:t>ie</a:t>
            </a:r>
            <a:r>
              <a:rPr lang="fr-FR" dirty="0"/>
              <a:t>: A mercure room was the </a:t>
            </a:r>
            <a:r>
              <a:rPr lang="fr-FR" dirty="0" err="1"/>
              <a:t>same</a:t>
            </a:r>
            <a:r>
              <a:rPr lang="fr-FR" dirty="0"/>
              <a:t> in Japan, mexico and France), </a:t>
            </a:r>
            <a:r>
              <a:rPr lang="fr-FR" dirty="0" err="1"/>
              <a:t>now</a:t>
            </a:r>
            <a:r>
              <a:rPr lang="fr-FR" dirty="0"/>
              <a:t> people are </a:t>
            </a:r>
            <a:r>
              <a:rPr lang="fr-FR" dirty="0" err="1"/>
              <a:t>looking</a:t>
            </a:r>
            <a:r>
              <a:rPr lang="fr-FR" dirty="0"/>
              <a:t> for </a:t>
            </a:r>
            <a:r>
              <a:rPr lang="fr-FR" dirty="0" err="1"/>
              <a:t>personalized</a:t>
            </a:r>
            <a:r>
              <a:rPr lang="fr-FR" dirty="0"/>
              <a:t> room, with touches of local tastes and </a:t>
            </a:r>
            <a:r>
              <a:rPr lang="fr-FR" dirty="0" err="1"/>
              <a:t>because</a:t>
            </a:r>
            <a:r>
              <a:rPr lang="fr-FR" dirty="0"/>
              <a:t> of digital </a:t>
            </a:r>
            <a:r>
              <a:rPr lang="fr-FR" dirty="0" err="1"/>
              <a:t>proximity</a:t>
            </a:r>
            <a:r>
              <a:rPr lang="fr-FR" dirty="0"/>
              <a:t> for </a:t>
            </a:r>
            <a:r>
              <a:rPr lang="fr-FR" dirty="0" err="1"/>
              <a:t>personalized</a:t>
            </a:r>
            <a:r>
              <a:rPr lang="fr-FR" dirty="0"/>
              <a:t> contacts</a:t>
            </a:r>
          </a:p>
          <a:p>
            <a:r>
              <a:rPr lang="fr-FR" dirty="0"/>
              <a:t>Local </a:t>
            </a:r>
            <a:r>
              <a:rPr lang="fr-FR" dirty="0" err="1"/>
              <a:t>experience</a:t>
            </a:r>
            <a:r>
              <a:rPr lang="fr-FR" dirty="0"/>
              <a:t>: People </a:t>
            </a:r>
            <a:r>
              <a:rPr lang="fr-FR" dirty="0" err="1"/>
              <a:t>want</a:t>
            </a:r>
            <a:r>
              <a:rPr lang="fr-FR" dirty="0"/>
              <a:t> to </a:t>
            </a:r>
            <a:r>
              <a:rPr lang="fr-FR" dirty="0" err="1"/>
              <a:t>feel</a:t>
            </a:r>
            <a:r>
              <a:rPr lang="fr-FR" dirty="0"/>
              <a:t> the culture they </a:t>
            </a:r>
            <a:r>
              <a:rPr lang="fr-FR" dirty="0" err="1"/>
              <a:t>visit</a:t>
            </a:r>
            <a:r>
              <a:rPr lang="fr-FR" dirty="0"/>
              <a:t> and no more </a:t>
            </a:r>
            <a:r>
              <a:rPr lang="fr-FR" dirty="0" err="1"/>
              <a:t>stay</a:t>
            </a:r>
            <a:r>
              <a:rPr lang="fr-FR" dirty="0"/>
              <a:t> all </a:t>
            </a:r>
            <a:r>
              <a:rPr lang="fr-FR" dirty="0" err="1"/>
              <a:t>day</a:t>
            </a:r>
            <a:r>
              <a:rPr lang="fr-FR" dirty="0"/>
              <a:t> at the </a:t>
            </a:r>
            <a:r>
              <a:rPr lang="fr-FR" dirty="0" err="1"/>
              <a:t>hotel</a:t>
            </a:r>
            <a:endParaRPr lang="fr-FR" dirty="0"/>
          </a:p>
          <a:p>
            <a:r>
              <a:rPr lang="fr-FR" dirty="0" err="1"/>
              <a:t>Digitalization</a:t>
            </a:r>
            <a:r>
              <a:rPr lang="fr-FR" dirty="0"/>
              <a:t>: in </a:t>
            </a:r>
            <a:r>
              <a:rPr lang="fr-FR" dirty="0" err="1"/>
              <a:t>selling</a:t>
            </a:r>
            <a:r>
              <a:rPr lang="fr-FR" dirty="0"/>
              <a:t> </a:t>
            </a:r>
            <a:r>
              <a:rPr lang="fr-FR" dirty="0" err="1"/>
              <a:t>rooms</a:t>
            </a:r>
            <a:r>
              <a:rPr lang="fr-FR" dirty="0"/>
              <a:t> but </a:t>
            </a:r>
            <a:r>
              <a:rPr lang="fr-FR" dirty="0" err="1"/>
              <a:t>also</a:t>
            </a:r>
            <a:r>
              <a:rPr lang="fr-FR" dirty="0"/>
              <a:t> in-</a:t>
            </a:r>
            <a:r>
              <a:rPr lang="fr-FR" dirty="0" err="1"/>
              <a:t>hotel</a:t>
            </a:r>
            <a:r>
              <a:rPr lang="fr-FR" dirty="0"/>
              <a:t> </a:t>
            </a:r>
            <a:r>
              <a:rPr lang="fr-FR" dirty="0" err="1"/>
              <a:t>experiences</a:t>
            </a:r>
            <a:r>
              <a:rPr lang="fr-FR" dirty="0"/>
              <a:t> with </a:t>
            </a:r>
            <a:r>
              <a:rPr lang="fr-FR" dirty="0" err="1"/>
              <a:t>chatbot</a:t>
            </a:r>
            <a:r>
              <a:rPr lang="fr-FR" dirty="0"/>
              <a:t>, concierge etc… and </a:t>
            </a:r>
            <a:r>
              <a:rPr lang="fr-FR" dirty="0" err="1"/>
              <a:t>also</a:t>
            </a:r>
            <a:r>
              <a:rPr lang="fr-FR" dirty="0"/>
              <a:t> </a:t>
            </a:r>
            <a:r>
              <a:rPr lang="fr-FR" dirty="0" err="1"/>
              <a:t>pre</a:t>
            </a:r>
            <a:r>
              <a:rPr lang="fr-FR" dirty="0"/>
              <a:t> and post </a:t>
            </a:r>
            <a:r>
              <a:rPr lang="fr-FR" dirty="0" err="1"/>
              <a:t>stay</a:t>
            </a:r>
            <a:r>
              <a:rPr lang="fr-FR" dirty="0"/>
              <a:t>.</a:t>
            </a:r>
          </a:p>
          <a:p>
            <a:r>
              <a:rPr lang="fr-FR" dirty="0"/>
              <a:t>Major </a:t>
            </a:r>
            <a:r>
              <a:rPr lang="fr-FR" dirty="0" err="1"/>
              <a:t>hotel</a:t>
            </a:r>
            <a:r>
              <a:rPr lang="fr-FR" dirty="0"/>
              <a:t> groups are </a:t>
            </a:r>
            <a:r>
              <a:rPr lang="fr-FR" dirty="0" err="1"/>
              <a:t>investing</a:t>
            </a:r>
            <a:r>
              <a:rPr lang="fr-FR" dirty="0"/>
              <a:t> in disruptive technologies, ACCOR </a:t>
            </a:r>
            <a:r>
              <a:rPr lang="fr-FR" dirty="0" err="1"/>
              <a:t>bought</a:t>
            </a:r>
            <a:r>
              <a:rPr lang="fr-FR" dirty="0"/>
              <a:t> </a:t>
            </a:r>
            <a:r>
              <a:rPr lang="fr-FR" dirty="0" err="1"/>
              <a:t>OneFineStay</a:t>
            </a:r>
            <a:r>
              <a:rPr lang="fr-FR" dirty="0"/>
              <a:t> </a:t>
            </a:r>
            <a:r>
              <a:rPr lang="fr-FR" dirty="0" err="1"/>
              <a:t>Mariott</a:t>
            </a:r>
            <a:r>
              <a:rPr lang="fr-FR" dirty="0"/>
              <a:t> </a:t>
            </a:r>
            <a:r>
              <a:rPr lang="fr-FR" dirty="0" err="1"/>
              <a:t>opened</a:t>
            </a:r>
            <a:r>
              <a:rPr lang="fr-FR" dirty="0"/>
              <a:t> an Innovation </a:t>
            </a:r>
            <a:r>
              <a:rPr lang="fr-FR" dirty="0" err="1"/>
              <a:t>Lab</a:t>
            </a:r>
            <a:r>
              <a:rPr lang="fr-FR" dirty="0"/>
              <a:t> and </a:t>
            </a:r>
            <a:r>
              <a:rPr lang="fr-FR" dirty="0" err="1"/>
              <a:t>purchased</a:t>
            </a:r>
            <a:r>
              <a:rPr lang="fr-FR" dirty="0"/>
              <a:t> </a:t>
            </a:r>
            <a:r>
              <a:rPr lang="fr-FR" dirty="0" err="1"/>
              <a:t>Starwood</a:t>
            </a:r>
            <a:r>
              <a:rPr lang="fr-FR" dirty="0"/>
              <a:t>. More and more of interest </a:t>
            </a:r>
            <a:r>
              <a:rPr lang="fr-FR" dirty="0" err="1"/>
              <a:t>is</a:t>
            </a:r>
            <a:r>
              <a:rPr lang="fr-FR" dirty="0"/>
              <a:t> </a:t>
            </a:r>
            <a:r>
              <a:rPr lang="fr-FR" dirty="0" err="1"/>
              <a:t>pointing</a:t>
            </a:r>
            <a:r>
              <a:rPr lang="fr-FR" dirty="0"/>
              <a:t> </a:t>
            </a:r>
            <a:r>
              <a:rPr lang="fr-FR" dirty="0" err="1"/>
              <a:t>toward</a:t>
            </a:r>
            <a:r>
              <a:rPr lang="fr-FR" dirty="0"/>
              <a:t> </a:t>
            </a:r>
            <a:r>
              <a:rPr lang="fr-FR" dirty="0" err="1"/>
              <a:t>BnB</a:t>
            </a:r>
            <a:r>
              <a:rPr lang="fr-FR" dirty="0"/>
              <a:t> </a:t>
            </a:r>
            <a:r>
              <a:rPr lang="fr-FR" dirty="0" err="1"/>
              <a:t>sitter</a:t>
            </a:r>
            <a:r>
              <a:rPr lang="fr-FR" dirty="0"/>
              <a:t> </a:t>
            </a:r>
            <a:r>
              <a:rPr lang="fr-FR" dirty="0" err="1"/>
              <a:t>companies</a:t>
            </a:r>
            <a:r>
              <a:rPr lang="fr-FR" dirty="0"/>
              <a:t> in </a:t>
            </a:r>
            <a:r>
              <a:rPr lang="fr-FR" dirty="0" err="1"/>
              <a:t>order</a:t>
            </a:r>
            <a:r>
              <a:rPr lang="fr-FR" dirty="0"/>
              <a:t> to surf on the </a:t>
            </a:r>
            <a:r>
              <a:rPr lang="fr-FR" dirty="0" err="1"/>
              <a:t>AirBnB</a:t>
            </a:r>
            <a:r>
              <a:rPr lang="fr-FR" dirty="0"/>
              <a:t> trend.</a:t>
            </a:r>
            <a:endParaRPr lang="en-GB" dirty="0"/>
          </a:p>
        </p:txBody>
      </p:sp>
    </p:spTree>
    <p:extLst>
      <p:ext uri="{BB962C8B-B14F-4D97-AF65-F5344CB8AC3E}">
        <p14:creationId xmlns:p14="http://schemas.microsoft.com/office/powerpoint/2010/main" val="3729988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97178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Tangible Asset </a:t>
            </a:r>
            <a:r>
              <a:rPr lang="fr-FR" dirty="0" err="1"/>
              <a:t>decrease</a:t>
            </a:r>
            <a:r>
              <a:rPr lang="fr-FR" dirty="0"/>
              <a:t> </a:t>
            </a:r>
            <a:r>
              <a:rPr lang="fr-FR" dirty="0" err="1"/>
              <a:t>is</a:t>
            </a:r>
            <a:r>
              <a:rPr lang="fr-FR" dirty="0"/>
              <a:t> a </a:t>
            </a:r>
            <a:r>
              <a:rPr lang="fr-FR" dirty="0" err="1"/>
              <a:t>testymony</a:t>
            </a:r>
            <a:r>
              <a:rPr lang="fr-FR" dirty="0"/>
              <a:t> of the asset light </a:t>
            </a:r>
            <a:r>
              <a:rPr lang="fr-FR" dirty="0" err="1"/>
              <a:t>strategy</a:t>
            </a:r>
            <a:endParaRPr lang="fr-FR" dirty="0"/>
          </a:p>
          <a:p>
            <a:r>
              <a:rPr lang="fr-FR" dirty="0"/>
              <a:t>Marriott </a:t>
            </a:r>
            <a:r>
              <a:rPr lang="fr-FR" dirty="0" err="1"/>
              <a:t>probably</a:t>
            </a:r>
            <a:r>
              <a:rPr lang="fr-FR" dirty="0"/>
              <a:t> </a:t>
            </a:r>
            <a:r>
              <a:rPr lang="fr-FR" dirty="0" err="1"/>
              <a:t>started</a:t>
            </a:r>
            <a:r>
              <a:rPr lang="fr-FR" dirty="0"/>
              <a:t> </a:t>
            </a:r>
            <a:r>
              <a:rPr lang="fr-FR" dirty="0" err="1"/>
              <a:t>earlier</a:t>
            </a:r>
            <a:r>
              <a:rPr lang="fr-FR" dirty="0"/>
              <a:t>, </a:t>
            </a:r>
            <a:r>
              <a:rPr lang="fr-FR" dirty="0" err="1"/>
              <a:t>because</a:t>
            </a:r>
            <a:r>
              <a:rPr lang="fr-FR" dirty="0"/>
              <a:t> </a:t>
            </a:r>
            <a:r>
              <a:rPr lang="fr-FR" dirty="0" err="1"/>
              <a:t>majority</a:t>
            </a:r>
            <a:r>
              <a:rPr lang="fr-FR" dirty="0"/>
              <a:t> </a:t>
            </a:r>
            <a:r>
              <a:rPr lang="fr-FR" dirty="0" err="1"/>
              <a:t>market</a:t>
            </a:r>
            <a:r>
              <a:rPr lang="fr-FR" dirty="0"/>
              <a:t> </a:t>
            </a:r>
            <a:r>
              <a:rPr lang="fr-FR" dirty="0" err="1"/>
              <a:t>is</a:t>
            </a:r>
            <a:r>
              <a:rPr lang="fr-FR" dirty="0"/>
              <a:t> US and REIT are very </a:t>
            </a:r>
            <a:r>
              <a:rPr lang="fr-FR" dirty="0" err="1"/>
              <a:t>present</a:t>
            </a:r>
            <a:r>
              <a:rPr lang="fr-FR" dirty="0"/>
              <a:t> in the Real </a:t>
            </a:r>
            <a:r>
              <a:rPr lang="fr-FR" dirty="0" err="1"/>
              <a:t>estate</a:t>
            </a:r>
            <a:r>
              <a:rPr lang="fr-FR" dirty="0"/>
              <a:t> </a:t>
            </a:r>
            <a:r>
              <a:rPr lang="fr-FR" dirty="0" err="1"/>
              <a:t>market</a:t>
            </a:r>
            <a:endParaRPr lang="fr-FR" dirty="0"/>
          </a:p>
          <a:p>
            <a:r>
              <a:rPr lang="fr-FR" dirty="0"/>
              <a:t>Intangible asset translate increase in </a:t>
            </a:r>
            <a:r>
              <a:rPr lang="fr-FR" dirty="0" err="1"/>
              <a:t>purchasing</a:t>
            </a:r>
            <a:r>
              <a:rPr lang="fr-FR" dirty="0"/>
              <a:t> of </a:t>
            </a:r>
            <a:r>
              <a:rPr lang="fr-FR" dirty="0" err="1"/>
              <a:t>companies</a:t>
            </a:r>
            <a:r>
              <a:rPr lang="fr-FR" dirty="0"/>
              <a:t> and patents etc… </a:t>
            </a:r>
            <a:r>
              <a:rPr lang="fr-FR" dirty="0" err="1"/>
              <a:t>Mariott</a:t>
            </a:r>
            <a:r>
              <a:rPr lang="fr-FR" dirty="0"/>
              <a:t> very high du to </a:t>
            </a:r>
            <a:r>
              <a:rPr lang="fr-FR" dirty="0" err="1"/>
              <a:t>purchase</a:t>
            </a:r>
            <a:r>
              <a:rPr lang="fr-FR" dirty="0"/>
              <a:t> of </a:t>
            </a:r>
            <a:r>
              <a:rPr lang="fr-FR" dirty="0" err="1"/>
              <a:t>starwood</a:t>
            </a:r>
            <a:endParaRPr lang="fr-FR" dirty="0"/>
          </a:p>
          <a:p>
            <a:pPr lvl="1"/>
            <a:r>
              <a:rPr lang="fr-FR" dirty="0"/>
              <a:t>ACCOR </a:t>
            </a:r>
            <a:r>
              <a:rPr lang="fr-FR" dirty="0" err="1"/>
              <a:t>purchased</a:t>
            </a:r>
            <a:r>
              <a:rPr lang="fr-FR" dirty="0"/>
              <a:t> John Paul, </a:t>
            </a:r>
            <a:r>
              <a:rPr lang="fr-FR" dirty="0" err="1"/>
              <a:t>OneFineStay</a:t>
            </a:r>
            <a:r>
              <a:rPr lang="fr-FR" dirty="0"/>
              <a:t> and </a:t>
            </a:r>
            <a:r>
              <a:rPr lang="fr-FR" dirty="0" err="1"/>
              <a:t>others</a:t>
            </a:r>
            <a:r>
              <a:rPr lang="fr-FR" dirty="0"/>
              <a:t> in 2017 &amp; 2016</a:t>
            </a:r>
          </a:p>
          <a:p>
            <a:r>
              <a:rPr lang="fr-FR" dirty="0"/>
              <a:t>D to E : how </a:t>
            </a:r>
            <a:r>
              <a:rPr lang="fr-FR" dirty="0" err="1"/>
              <a:t>much</a:t>
            </a:r>
            <a:r>
              <a:rPr lang="fr-FR" dirty="0"/>
              <a:t> </a:t>
            </a:r>
            <a:r>
              <a:rPr lang="fr-FR" dirty="0" err="1"/>
              <a:t>debt</a:t>
            </a:r>
            <a:r>
              <a:rPr lang="fr-FR" dirty="0"/>
              <a:t> to finance assets. Marriott was </a:t>
            </a:r>
            <a:r>
              <a:rPr lang="fr-FR" dirty="0" err="1"/>
              <a:t>quite</a:t>
            </a:r>
            <a:r>
              <a:rPr lang="fr-FR" dirty="0"/>
              <a:t> </a:t>
            </a:r>
            <a:r>
              <a:rPr lang="fr-FR" dirty="0" err="1"/>
              <a:t>aggrssive</a:t>
            </a:r>
            <a:r>
              <a:rPr lang="fr-FR" dirty="0"/>
              <a:t> when </a:t>
            </a:r>
            <a:r>
              <a:rPr lang="fr-FR" dirty="0" err="1"/>
              <a:t>financing</a:t>
            </a:r>
            <a:r>
              <a:rPr lang="fr-FR" dirty="0"/>
              <a:t> </a:t>
            </a:r>
            <a:r>
              <a:rPr lang="fr-FR" dirty="0" err="1"/>
              <a:t>its</a:t>
            </a:r>
            <a:r>
              <a:rPr lang="fr-FR" dirty="0"/>
              <a:t> </a:t>
            </a:r>
            <a:r>
              <a:rPr lang="fr-FR" dirty="0" err="1"/>
              <a:t>growth</a:t>
            </a:r>
            <a:r>
              <a:rPr lang="fr-FR" dirty="0"/>
              <a:t> with </a:t>
            </a:r>
            <a:r>
              <a:rPr lang="fr-FR" dirty="0" err="1"/>
              <a:t>debt</a:t>
            </a:r>
            <a:r>
              <a:rPr lang="fr-FR" dirty="0"/>
              <a:t>. </a:t>
            </a:r>
            <a:r>
              <a:rPr lang="fr-FR" dirty="0" err="1"/>
              <a:t>Mainly</a:t>
            </a:r>
            <a:r>
              <a:rPr lang="fr-FR" dirty="0"/>
              <a:t> due to the </a:t>
            </a:r>
            <a:r>
              <a:rPr lang="fr-FR" dirty="0" err="1"/>
              <a:t>purchase</a:t>
            </a:r>
            <a:r>
              <a:rPr lang="fr-FR" dirty="0"/>
              <a:t> of </a:t>
            </a:r>
            <a:r>
              <a:rPr lang="fr-FR" dirty="0" err="1"/>
              <a:t>Starwood</a:t>
            </a:r>
            <a:r>
              <a:rPr lang="fr-FR" dirty="0"/>
              <a:t> (ex #4)</a:t>
            </a:r>
          </a:p>
          <a:p>
            <a:pPr lvl="1"/>
            <a:r>
              <a:rPr lang="fr-FR" dirty="0"/>
              <a:t>Accor more conservative and </a:t>
            </a:r>
            <a:r>
              <a:rPr lang="fr-FR" dirty="0" err="1"/>
              <a:t>riskless</a:t>
            </a:r>
            <a:endParaRPr lang="fr-FR" dirty="0"/>
          </a:p>
          <a:p>
            <a:pPr lvl="0"/>
            <a:r>
              <a:rPr lang="fr-FR" dirty="0" err="1"/>
              <a:t>Confirmed</a:t>
            </a:r>
            <a:r>
              <a:rPr lang="fr-FR" dirty="0"/>
              <a:t> by the amount of NCL</a:t>
            </a:r>
          </a:p>
          <a:p>
            <a:pPr lvl="0"/>
            <a:r>
              <a:rPr lang="fr-FR" dirty="0"/>
              <a:t>The quick ratio shows </a:t>
            </a:r>
            <a:r>
              <a:rPr lang="fr-FR" dirty="0" err="1"/>
              <a:t>whether</a:t>
            </a:r>
            <a:r>
              <a:rPr lang="fr-FR" dirty="0"/>
              <a:t> the quick asset of the </a:t>
            </a:r>
            <a:r>
              <a:rPr lang="fr-FR" dirty="0" err="1"/>
              <a:t>companies</a:t>
            </a:r>
            <a:r>
              <a:rPr lang="fr-FR" dirty="0"/>
              <a:t> are </a:t>
            </a:r>
            <a:r>
              <a:rPr lang="fr-FR" dirty="0" err="1"/>
              <a:t>enough</a:t>
            </a:r>
            <a:r>
              <a:rPr lang="fr-FR" dirty="0"/>
              <a:t> to cover ST </a:t>
            </a:r>
            <a:r>
              <a:rPr lang="fr-FR" dirty="0" err="1"/>
              <a:t>debt</a:t>
            </a:r>
            <a:r>
              <a:rPr lang="fr-FR" dirty="0"/>
              <a:t>, ACCOR </a:t>
            </a:r>
            <a:r>
              <a:rPr lang="fr-FR" dirty="0" err="1"/>
              <a:t>is</a:t>
            </a:r>
            <a:r>
              <a:rPr lang="fr-FR" dirty="0"/>
              <a:t> well, </a:t>
            </a:r>
            <a:r>
              <a:rPr lang="fr-FR" dirty="0" err="1"/>
              <a:t>Mariott</a:t>
            </a:r>
            <a:r>
              <a:rPr lang="fr-FR" dirty="0"/>
              <a:t> </a:t>
            </a:r>
            <a:r>
              <a:rPr lang="fr-FR" dirty="0" err="1"/>
              <a:t>probably</a:t>
            </a:r>
            <a:r>
              <a:rPr lang="fr-FR" dirty="0"/>
              <a:t> due to </a:t>
            </a:r>
            <a:r>
              <a:rPr lang="fr-FR" dirty="0" err="1"/>
              <a:t>purchases</a:t>
            </a:r>
            <a:r>
              <a:rPr lang="fr-FR" dirty="0"/>
              <a:t> have high </a:t>
            </a:r>
            <a:r>
              <a:rPr lang="fr-FR" dirty="0" err="1"/>
              <a:t>than</a:t>
            </a:r>
            <a:r>
              <a:rPr lang="fr-FR" dirty="0"/>
              <a:t> normal </a:t>
            </a:r>
            <a:r>
              <a:rPr lang="fr-FR" dirty="0" err="1"/>
              <a:t>Current</a:t>
            </a:r>
            <a:r>
              <a:rPr lang="fr-FR" dirty="0"/>
              <a:t> </a:t>
            </a:r>
            <a:r>
              <a:rPr lang="fr-FR" dirty="0" err="1"/>
              <a:t>liabilities</a:t>
            </a:r>
            <a:r>
              <a:rPr lang="fr-FR" dirty="0"/>
              <a:t>.</a:t>
            </a:r>
          </a:p>
          <a:p>
            <a:pPr lvl="0"/>
            <a:r>
              <a:rPr lang="fr-FR" dirty="0" err="1"/>
              <a:t>Intreresting</a:t>
            </a:r>
            <a:r>
              <a:rPr lang="fr-FR" dirty="0"/>
              <a:t> </a:t>
            </a:r>
            <a:r>
              <a:rPr lang="fr-FR" dirty="0" err="1"/>
              <a:t>is</a:t>
            </a:r>
            <a:r>
              <a:rPr lang="fr-FR" dirty="0"/>
              <a:t> the </a:t>
            </a:r>
            <a:r>
              <a:rPr lang="fr-FR" dirty="0" err="1"/>
              <a:t>higher</a:t>
            </a:r>
            <a:r>
              <a:rPr lang="fr-FR" dirty="0"/>
              <a:t> profit </a:t>
            </a:r>
            <a:r>
              <a:rPr lang="fr-FR" dirty="0" err="1"/>
              <a:t>margin</a:t>
            </a:r>
            <a:r>
              <a:rPr lang="fr-FR" dirty="0"/>
              <a:t> of </a:t>
            </a:r>
            <a:r>
              <a:rPr lang="fr-FR" dirty="0" err="1"/>
              <a:t>mariott</a:t>
            </a:r>
            <a:r>
              <a:rPr lang="fr-FR" dirty="0"/>
              <a:t>, </a:t>
            </a:r>
            <a:r>
              <a:rPr lang="fr-FR" dirty="0" err="1"/>
              <a:t>because</a:t>
            </a:r>
            <a:r>
              <a:rPr lang="fr-FR" dirty="0"/>
              <a:t> </a:t>
            </a:r>
            <a:r>
              <a:rPr lang="fr-FR" dirty="0" err="1"/>
              <a:t>usually</a:t>
            </a:r>
            <a:r>
              <a:rPr lang="fr-FR" dirty="0"/>
              <a:t> </a:t>
            </a:r>
            <a:r>
              <a:rPr lang="fr-FR" dirty="0" err="1"/>
              <a:t>unstable</a:t>
            </a:r>
            <a:r>
              <a:rPr lang="fr-FR" dirty="0"/>
              <a:t> </a:t>
            </a:r>
            <a:r>
              <a:rPr lang="fr-FR" dirty="0" err="1"/>
              <a:t>earnings</a:t>
            </a:r>
            <a:r>
              <a:rPr lang="fr-FR" dirty="0"/>
              <a:t> due to </a:t>
            </a:r>
            <a:r>
              <a:rPr lang="fr-FR" dirty="0" err="1"/>
              <a:t>financing</a:t>
            </a:r>
            <a:endParaRPr lang="fr-FR" dirty="0"/>
          </a:p>
        </p:txBody>
      </p:sp>
    </p:spTree>
    <p:extLst>
      <p:ext uri="{BB962C8B-B14F-4D97-AF65-F5344CB8AC3E}">
        <p14:creationId xmlns:p14="http://schemas.microsoft.com/office/powerpoint/2010/main" val="358843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err="1"/>
              <a:t>Shangri</a:t>
            </a:r>
            <a:r>
              <a:rPr lang="fr-FR" dirty="0"/>
              <a:t> La : 5 brands </a:t>
            </a:r>
            <a:r>
              <a:rPr lang="fr-FR" dirty="0" err="1"/>
              <a:t>focused</a:t>
            </a:r>
            <a:r>
              <a:rPr lang="fr-FR" dirty="0"/>
              <a:t> on </a:t>
            </a:r>
            <a:r>
              <a:rPr lang="fr-FR" dirty="0" err="1"/>
              <a:t>Luxury</a:t>
            </a:r>
            <a:endParaRPr lang="fr-FR" dirty="0"/>
          </a:p>
          <a:p>
            <a:pPr lvl="1"/>
            <a:r>
              <a:rPr lang="fr-FR" dirty="0" err="1"/>
              <a:t>Hotel</a:t>
            </a:r>
            <a:endParaRPr lang="fr-FR" dirty="0"/>
          </a:p>
          <a:p>
            <a:pPr lvl="1"/>
            <a:r>
              <a:rPr lang="fr-FR" dirty="0" err="1"/>
              <a:t>Resorts</a:t>
            </a:r>
            <a:endParaRPr lang="fr-FR" dirty="0"/>
          </a:p>
          <a:p>
            <a:pPr lvl="1"/>
            <a:r>
              <a:rPr lang="fr-FR" dirty="0"/>
              <a:t>Traders Hotels</a:t>
            </a:r>
          </a:p>
          <a:p>
            <a:pPr lvl="1"/>
            <a:r>
              <a:rPr lang="fr-FR" dirty="0"/>
              <a:t>Kerry Hotels</a:t>
            </a:r>
          </a:p>
          <a:p>
            <a:pPr lvl="1"/>
            <a:r>
              <a:rPr lang="fr-FR" dirty="0" err="1"/>
              <a:t>Hotel</a:t>
            </a:r>
            <a:r>
              <a:rPr lang="fr-FR" dirty="0"/>
              <a:t> Jen</a:t>
            </a:r>
          </a:p>
          <a:p>
            <a:pPr lvl="0"/>
            <a:r>
              <a:rPr lang="fr-FR" dirty="0" err="1"/>
              <a:t>Wyndham</a:t>
            </a:r>
            <a:r>
              <a:rPr lang="fr-FR" dirty="0"/>
              <a:t> 20 brands </a:t>
            </a:r>
            <a:r>
              <a:rPr lang="fr-FR" dirty="0" err="1"/>
              <a:t>focused</a:t>
            </a:r>
            <a:r>
              <a:rPr lang="fr-FR" dirty="0"/>
              <a:t> on </a:t>
            </a:r>
            <a:r>
              <a:rPr lang="fr-FR" dirty="0" err="1"/>
              <a:t>Upper</a:t>
            </a:r>
            <a:r>
              <a:rPr lang="fr-FR" dirty="0"/>
              <a:t> </a:t>
            </a:r>
            <a:r>
              <a:rPr lang="fr-FR" dirty="0" err="1"/>
              <a:t>Midscale</a:t>
            </a:r>
            <a:r>
              <a:rPr lang="fr-FR" dirty="0"/>
              <a:t> to Budget</a:t>
            </a:r>
            <a:endParaRPr lang="en-GB" dirty="0"/>
          </a:p>
        </p:txBody>
      </p:sp>
    </p:spTree>
    <p:extLst>
      <p:ext uri="{BB962C8B-B14F-4D97-AF65-F5344CB8AC3E}">
        <p14:creationId xmlns:p14="http://schemas.microsoft.com/office/powerpoint/2010/main" val="938225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SHE NCL and D to E show the </a:t>
            </a:r>
            <a:r>
              <a:rPr lang="fr-FR" dirty="0" err="1"/>
              <a:t>difference</a:t>
            </a:r>
            <a:r>
              <a:rPr lang="fr-FR" dirty="0"/>
              <a:t> of </a:t>
            </a:r>
            <a:r>
              <a:rPr lang="fr-FR" dirty="0" err="1"/>
              <a:t>financing</a:t>
            </a:r>
            <a:r>
              <a:rPr lang="fr-FR" dirty="0"/>
              <a:t> and </a:t>
            </a:r>
            <a:r>
              <a:rPr lang="fr-FR" dirty="0" err="1"/>
              <a:t>development</a:t>
            </a:r>
            <a:r>
              <a:rPr lang="fr-FR" dirty="0"/>
              <a:t> </a:t>
            </a:r>
            <a:r>
              <a:rPr lang="fr-FR" dirty="0" err="1"/>
              <a:t>strategy</a:t>
            </a:r>
            <a:r>
              <a:rPr lang="fr-FR" dirty="0"/>
              <a:t> </a:t>
            </a:r>
            <a:r>
              <a:rPr lang="fr-FR" dirty="0" err="1"/>
              <a:t>between</a:t>
            </a:r>
            <a:r>
              <a:rPr lang="fr-FR" dirty="0"/>
              <a:t> the 2 </a:t>
            </a:r>
            <a:r>
              <a:rPr lang="fr-FR" dirty="0" err="1"/>
              <a:t>company</a:t>
            </a:r>
            <a:r>
              <a:rPr lang="fr-FR" dirty="0"/>
              <a:t>.</a:t>
            </a:r>
            <a:endParaRPr lang="en-GB" dirty="0"/>
          </a:p>
          <a:p>
            <a:r>
              <a:rPr lang="fr-FR" dirty="0"/>
              <a:t>S</a:t>
            </a:r>
            <a:r>
              <a:rPr lang="en-GB" dirty="0" err="1"/>
              <a:t>hangri</a:t>
            </a:r>
            <a:r>
              <a:rPr lang="en-GB" dirty="0"/>
              <a:t>-La exclusive company, finance itself mainly from its stock and shareholders </a:t>
            </a:r>
          </a:p>
          <a:p>
            <a:r>
              <a:rPr lang="fr-FR" dirty="0"/>
              <a:t>W</a:t>
            </a:r>
            <a:r>
              <a:rPr lang="en-GB" dirty="0" err="1"/>
              <a:t>yndham</a:t>
            </a:r>
            <a:r>
              <a:rPr lang="en-GB" dirty="0"/>
              <a:t> an American giant utilizes a more aggressive financing strategy in order to continue its massive </a:t>
            </a:r>
            <a:r>
              <a:rPr lang="en-GB" dirty="0" err="1"/>
              <a:t>scalling</a:t>
            </a:r>
            <a:r>
              <a:rPr lang="en-GB" dirty="0"/>
              <a:t> of lower end properties</a:t>
            </a:r>
          </a:p>
          <a:p>
            <a:pPr lvl="1"/>
            <a:r>
              <a:rPr lang="fr-FR" dirty="0" err="1"/>
              <a:t>Probably</a:t>
            </a:r>
            <a:r>
              <a:rPr lang="fr-FR" dirty="0"/>
              <a:t> </a:t>
            </a:r>
            <a:r>
              <a:rPr lang="fr-FR" dirty="0" err="1"/>
              <a:t>mainly</a:t>
            </a:r>
            <a:r>
              <a:rPr lang="fr-FR" dirty="0"/>
              <a:t> from large </a:t>
            </a:r>
            <a:r>
              <a:rPr lang="fr-FR" dirty="0" err="1"/>
              <a:t>banks</a:t>
            </a:r>
            <a:r>
              <a:rPr lang="fr-FR" dirty="0"/>
              <a:t> and </a:t>
            </a:r>
            <a:r>
              <a:rPr lang="fr-FR" dirty="0" err="1"/>
              <a:t>debt</a:t>
            </a:r>
            <a:r>
              <a:rPr lang="fr-FR" dirty="0"/>
              <a:t> </a:t>
            </a:r>
            <a:r>
              <a:rPr lang="fr-FR" dirty="0" err="1"/>
              <a:t>market</a:t>
            </a:r>
            <a:endParaRPr lang="fr-FR" dirty="0"/>
          </a:p>
          <a:p>
            <a:pPr lvl="0"/>
            <a:r>
              <a:rPr lang="fr-FR" dirty="0"/>
              <a:t>Tangible assets </a:t>
            </a:r>
            <a:r>
              <a:rPr lang="fr-FR" dirty="0" err="1"/>
              <a:t>decreased</a:t>
            </a:r>
            <a:r>
              <a:rPr lang="fr-FR" dirty="0"/>
              <a:t> by a </a:t>
            </a:r>
            <a:r>
              <a:rPr lang="fr-FR" dirty="0" err="1"/>
              <a:t>third</a:t>
            </a:r>
            <a:r>
              <a:rPr lang="fr-FR" dirty="0"/>
              <a:t> for the American </a:t>
            </a:r>
            <a:r>
              <a:rPr lang="fr-FR" dirty="0" err="1"/>
              <a:t>translating</a:t>
            </a:r>
            <a:r>
              <a:rPr lang="fr-FR" dirty="0"/>
              <a:t> the </a:t>
            </a:r>
            <a:r>
              <a:rPr lang="fr-FR" dirty="0" err="1"/>
              <a:t>industry</a:t>
            </a:r>
            <a:r>
              <a:rPr lang="fr-FR" dirty="0"/>
              <a:t> trend</a:t>
            </a:r>
          </a:p>
          <a:p>
            <a:pPr lvl="1"/>
            <a:r>
              <a:rPr lang="fr-FR" dirty="0"/>
              <a:t>Not for SL, </a:t>
            </a:r>
            <a:r>
              <a:rPr lang="fr-FR" dirty="0" err="1"/>
              <a:t>because</a:t>
            </a:r>
            <a:r>
              <a:rPr lang="fr-FR" dirty="0"/>
              <a:t> they </a:t>
            </a:r>
            <a:r>
              <a:rPr lang="fr-FR" dirty="0" err="1"/>
              <a:t>already</a:t>
            </a:r>
            <a:r>
              <a:rPr lang="fr-FR" dirty="0"/>
              <a:t> </a:t>
            </a:r>
            <a:r>
              <a:rPr lang="fr-FR" dirty="0" err="1"/>
              <a:t>mainly</a:t>
            </a:r>
            <a:r>
              <a:rPr lang="fr-FR" dirty="0"/>
              <a:t> </a:t>
            </a:r>
            <a:r>
              <a:rPr lang="fr-FR" dirty="0" err="1"/>
              <a:t>invested</a:t>
            </a:r>
            <a:r>
              <a:rPr lang="fr-FR" dirty="0"/>
              <a:t> in the </a:t>
            </a:r>
            <a:r>
              <a:rPr lang="fr-FR" dirty="0" err="1"/>
              <a:t>most</a:t>
            </a:r>
            <a:r>
              <a:rPr lang="fr-FR" dirty="0"/>
              <a:t> exclusive locations of </a:t>
            </a:r>
            <a:r>
              <a:rPr lang="fr-FR" dirty="0" err="1"/>
              <a:t>their</a:t>
            </a:r>
            <a:r>
              <a:rPr lang="fr-FR" dirty="0"/>
              <a:t> </a:t>
            </a:r>
            <a:r>
              <a:rPr lang="fr-FR" dirty="0" err="1"/>
              <a:t>geographical</a:t>
            </a:r>
            <a:r>
              <a:rPr lang="fr-FR" dirty="0"/>
              <a:t> </a:t>
            </a:r>
            <a:r>
              <a:rPr lang="fr-FR" dirty="0" err="1"/>
              <a:t>presence</a:t>
            </a:r>
            <a:endParaRPr lang="fr-FR" dirty="0"/>
          </a:p>
          <a:p>
            <a:pPr lvl="0"/>
            <a:r>
              <a:rPr lang="fr-FR" dirty="0"/>
              <a:t>Intangible asset </a:t>
            </a:r>
            <a:r>
              <a:rPr lang="fr-FR" dirty="0" err="1"/>
              <a:t>skyrocked</a:t>
            </a:r>
            <a:r>
              <a:rPr lang="fr-FR" dirty="0"/>
              <a:t> for SL </a:t>
            </a:r>
            <a:r>
              <a:rPr lang="fr-FR" dirty="0" err="1"/>
              <a:t>translating</a:t>
            </a:r>
            <a:r>
              <a:rPr lang="fr-FR" dirty="0"/>
              <a:t> </a:t>
            </a:r>
            <a:r>
              <a:rPr lang="fr-FR" dirty="0" err="1"/>
              <a:t>activity</a:t>
            </a:r>
            <a:r>
              <a:rPr lang="fr-FR" dirty="0"/>
              <a:t> in the M&amp;A. </a:t>
            </a:r>
            <a:r>
              <a:rPr lang="fr-FR" dirty="0" err="1"/>
              <a:t>Probably</a:t>
            </a:r>
            <a:r>
              <a:rPr lang="fr-FR" dirty="0"/>
              <a:t> </a:t>
            </a:r>
            <a:r>
              <a:rPr lang="fr-FR" dirty="0" err="1"/>
              <a:t>coming</a:t>
            </a:r>
            <a:r>
              <a:rPr lang="fr-FR" dirty="0"/>
              <a:t> from the Merger </a:t>
            </a:r>
            <a:r>
              <a:rPr lang="fr-FR" dirty="0" err="1"/>
              <a:t>between</a:t>
            </a:r>
            <a:r>
              <a:rPr lang="fr-FR" dirty="0"/>
              <a:t> Taj and </a:t>
            </a:r>
            <a:r>
              <a:rPr lang="fr-FR" dirty="0" err="1"/>
              <a:t>their</a:t>
            </a:r>
            <a:r>
              <a:rPr lang="fr-FR" dirty="0"/>
              <a:t> </a:t>
            </a:r>
            <a:r>
              <a:rPr lang="fr-FR" dirty="0" err="1"/>
              <a:t>loyalty</a:t>
            </a:r>
            <a:r>
              <a:rPr lang="fr-FR" dirty="0"/>
              <a:t> programs in 2016, the first alliance in the </a:t>
            </a:r>
            <a:r>
              <a:rPr lang="fr-FR" dirty="0" err="1"/>
              <a:t>industry</a:t>
            </a:r>
            <a:r>
              <a:rPr lang="fr-FR" dirty="0"/>
              <a:t>. </a:t>
            </a:r>
          </a:p>
          <a:p>
            <a:pPr lvl="0"/>
            <a:r>
              <a:rPr lang="fr-FR" dirty="0" err="1"/>
              <a:t>Finally</a:t>
            </a:r>
            <a:r>
              <a:rPr lang="fr-FR" dirty="0"/>
              <a:t>, SL has </a:t>
            </a:r>
            <a:r>
              <a:rPr lang="fr-FR" dirty="0" err="1"/>
              <a:t>shown</a:t>
            </a:r>
            <a:r>
              <a:rPr lang="fr-FR" dirty="0"/>
              <a:t> </a:t>
            </a:r>
            <a:r>
              <a:rPr lang="fr-FR" dirty="0" err="1"/>
              <a:t>quite</a:t>
            </a:r>
            <a:r>
              <a:rPr lang="fr-FR" dirty="0"/>
              <a:t> a lot of </a:t>
            </a:r>
            <a:r>
              <a:rPr lang="fr-FR" dirty="0" err="1"/>
              <a:t>volatility</a:t>
            </a:r>
            <a:r>
              <a:rPr lang="fr-FR" dirty="0"/>
              <a:t> in </a:t>
            </a:r>
            <a:r>
              <a:rPr lang="fr-FR" dirty="0" err="1"/>
              <a:t>its</a:t>
            </a:r>
            <a:r>
              <a:rPr lang="fr-FR" dirty="0"/>
              <a:t> </a:t>
            </a:r>
            <a:r>
              <a:rPr lang="fr-FR" dirty="0" err="1"/>
              <a:t>Income</a:t>
            </a:r>
            <a:r>
              <a:rPr lang="fr-FR" dirty="0"/>
              <a:t> </a:t>
            </a:r>
            <a:r>
              <a:rPr lang="fr-FR" dirty="0" err="1"/>
              <a:t>lastly</a:t>
            </a:r>
            <a:r>
              <a:rPr lang="fr-FR" dirty="0"/>
              <a:t> </a:t>
            </a:r>
            <a:r>
              <a:rPr lang="fr-FR" dirty="0" err="1"/>
              <a:t>translated</a:t>
            </a:r>
            <a:r>
              <a:rPr lang="fr-FR" dirty="0"/>
              <a:t> by an </a:t>
            </a:r>
            <a:r>
              <a:rPr lang="fr-FR" dirty="0" err="1"/>
              <a:t>abnormaly</a:t>
            </a:r>
            <a:r>
              <a:rPr lang="fr-FR" dirty="0"/>
              <a:t> </a:t>
            </a:r>
            <a:r>
              <a:rPr lang="fr-FR" dirty="0" err="1"/>
              <a:t>low</a:t>
            </a:r>
            <a:r>
              <a:rPr lang="fr-FR" dirty="0"/>
              <a:t> Profit </a:t>
            </a:r>
            <a:r>
              <a:rPr lang="fr-FR" dirty="0" err="1"/>
              <a:t>margin</a:t>
            </a:r>
            <a:endParaRPr lang="fr-FR" dirty="0"/>
          </a:p>
        </p:txBody>
      </p:sp>
    </p:spTree>
    <p:extLst>
      <p:ext uri="{BB962C8B-B14F-4D97-AF65-F5344CB8AC3E}">
        <p14:creationId xmlns:p14="http://schemas.microsoft.com/office/powerpoint/2010/main" val="2519894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ST </a:t>
            </a:r>
            <a:r>
              <a:rPr lang="fr-FR" dirty="0" err="1"/>
              <a:t>christopher’s</a:t>
            </a:r>
            <a:r>
              <a:rPr lang="fr-FR" dirty="0"/>
              <a:t> inn Value</a:t>
            </a:r>
          </a:p>
          <a:p>
            <a:pPr lvl="1"/>
            <a:r>
              <a:rPr lang="fr-FR" dirty="0" err="1"/>
              <a:t>Assuming</a:t>
            </a:r>
            <a:r>
              <a:rPr lang="fr-FR" dirty="0"/>
              <a:t> a 5% </a:t>
            </a:r>
            <a:r>
              <a:rPr lang="fr-FR" dirty="0" err="1"/>
              <a:t>average</a:t>
            </a:r>
            <a:r>
              <a:rPr lang="fr-FR" dirty="0"/>
              <a:t> real </a:t>
            </a:r>
            <a:r>
              <a:rPr lang="fr-FR" dirty="0" err="1"/>
              <a:t>estate</a:t>
            </a:r>
            <a:r>
              <a:rPr lang="fr-FR" dirty="0"/>
              <a:t> cap rate </a:t>
            </a:r>
            <a:r>
              <a:rPr lang="fr-FR" dirty="0" err="1"/>
              <a:t>accross</a:t>
            </a:r>
            <a:r>
              <a:rPr lang="fr-FR" dirty="0"/>
              <a:t> </a:t>
            </a:r>
            <a:r>
              <a:rPr lang="fr-FR" dirty="0" err="1"/>
              <a:t>their</a:t>
            </a:r>
            <a:r>
              <a:rPr lang="fr-FR" dirty="0"/>
              <a:t> location</a:t>
            </a:r>
          </a:p>
          <a:p>
            <a:pPr lvl="1"/>
            <a:r>
              <a:rPr lang="fr-FR" dirty="0"/>
              <a:t>Value of </a:t>
            </a:r>
            <a:r>
              <a:rPr lang="fr-FR" dirty="0" err="1"/>
              <a:t>company</a:t>
            </a:r>
            <a:r>
              <a:rPr lang="fr-FR" dirty="0"/>
              <a:t> = Net </a:t>
            </a:r>
            <a:r>
              <a:rPr lang="fr-FR" dirty="0" err="1"/>
              <a:t>Income</a:t>
            </a:r>
            <a:r>
              <a:rPr lang="fr-FR" dirty="0"/>
              <a:t> / Cape Rate</a:t>
            </a:r>
          </a:p>
          <a:p>
            <a:pPr lvl="1"/>
            <a:r>
              <a:rPr lang="fr-FR" dirty="0"/>
              <a:t>= US $ 93.126 m </a:t>
            </a:r>
            <a:endParaRPr lang="en-GB" dirty="0"/>
          </a:p>
        </p:txBody>
      </p:sp>
    </p:spTree>
    <p:extLst>
      <p:ext uri="{BB962C8B-B14F-4D97-AF65-F5344CB8AC3E}">
        <p14:creationId xmlns:p14="http://schemas.microsoft.com/office/powerpoint/2010/main" val="299080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FLR of </a:t>
            </a:r>
            <a:r>
              <a:rPr lang="fr-FR" dirty="0" err="1"/>
              <a:t>peninsula</a:t>
            </a:r>
            <a:r>
              <a:rPr lang="fr-FR" dirty="0"/>
              <a:t> </a:t>
            </a:r>
            <a:r>
              <a:rPr lang="fr-FR" dirty="0" err="1"/>
              <a:t>is</a:t>
            </a:r>
            <a:r>
              <a:rPr lang="fr-FR" dirty="0"/>
              <a:t> close to </a:t>
            </a:r>
            <a:r>
              <a:rPr lang="fr-FR" dirty="0" err="1"/>
              <a:t>zero</a:t>
            </a:r>
            <a:r>
              <a:rPr lang="fr-FR" dirty="0"/>
              <a:t> </a:t>
            </a:r>
            <a:r>
              <a:rPr lang="fr-FR" dirty="0" err="1"/>
              <a:t>meaning</a:t>
            </a:r>
            <a:r>
              <a:rPr lang="fr-FR" dirty="0"/>
              <a:t> </a:t>
            </a:r>
            <a:r>
              <a:rPr lang="fr-FR" dirty="0" err="1"/>
              <a:t>that</a:t>
            </a:r>
            <a:r>
              <a:rPr lang="fr-FR" dirty="0"/>
              <a:t> they </a:t>
            </a:r>
            <a:r>
              <a:rPr lang="fr-FR" dirty="0" err="1"/>
              <a:t>generate</a:t>
            </a:r>
            <a:r>
              <a:rPr lang="fr-FR" dirty="0"/>
              <a:t> </a:t>
            </a:r>
            <a:r>
              <a:rPr lang="fr-FR" dirty="0" err="1"/>
              <a:t>merely</a:t>
            </a:r>
            <a:r>
              <a:rPr lang="fr-FR" dirty="0"/>
              <a:t> as </a:t>
            </a:r>
            <a:r>
              <a:rPr lang="fr-FR" dirty="0" err="1"/>
              <a:t>much</a:t>
            </a:r>
            <a:r>
              <a:rPr lang="fr-FR" dirty="0"/>
              <a:t> return as they pay </a:t>
            </a:r>
            <a:r>
              <a:rPr lang="fr-FR" dirty="0" err="1"/>
              <a:t>interests</a:t>
            </a:r>
            <a:r>
              <a:rPr lang="fr-FR" dirty="0"/>
              <a:t> on the </a:t>
            </a:r>
            <a:r>
              <a:rPr lang="fr-FR" dirty="0" err="1"/>
              <a:t>fund</a:t>
            </a:r>
            <a:r>
              <a:rPr lang="fr-FR" dirty="0"/>
              <a:t> they </a:t>
            </a:r>
            <a:r>
              <a:rPr lang="fr-FR" dirty="0" err="1"/>
              <a:t>borrow</a:t>
            </a:r>
            <a:r>
              <a:rPr lang="fr-FR" dirty="0"/>
              <a:t>, which </a:t>
            </a:r>
            <a:r>
              <a:rPr lang="fr-FR" dirty="0" err="1"/>
              <a:t>isn’t</a:t>
            </a:r>
            <a:r>
              <a:rPr lang="fr-FR" dirty="0"/>
              <a:t> </a:t>
            </a:r>
            <a:r>
              <a:rPr lang="fr-FR" dirty="0" err="1"/>
              <a:t>fantastic</a:t>
            </a:r>
            <a:r>
              <a:rPr lang="fr-FR" dirty="0"/>
              <a:t>. This </a:t>
            </a:r>
            <a:r>
              <a:rPr lang="fr-FR" dirty="0" err="1"/>
              <a:t>is</a:t>
            </a:r>
            <a:r>
              <a:rPr lang="fr-FR" dirty="0"/>
              <a:t> </a:t>
            </a:r>
            <a:r>
              <a:rPr lang="fr-FR" dirty="0" err="1"/>
              <a:t>explained</a:t>
            </a:r>
            <a:r>
              <a:rPr lang="fr-FR" dirty="0"/>
              <a:t> by the </a:t>
            </a:r>
            <a:r>
              <a:rPr lang="fr-FR" dirty="0" err="1"/>
              <a:t>incredibly</a:t>
            </a:r>
            <a:r>
              <a:rPr lang="fr-FR" dirty="0"/>
              <a:t> high amount of SHE </a:t>
            </a:r>
            <a:r>
              <a:rPr lang="fr-FR" dirty="0" err="1"/>
              <a:t>funds</a:t>
            </a:r>
            <a:r>
              <a:rPr lang="fr-FR" dirty="0"/>
              <a:t> </a:t>
            </a:r>
            <a:r>
              <a:rPr lang="fr-FR" dirty="0" err="1"/>
              <a:t>used</a:t>
            </a:r>
            <a:r>
              <a:rPr lang="fr-FR" dirty="0"/>
              <a:t> by the </a:t>
            </a:r>
            <a:r>
              <a:rPr lang="fr-FR" dirty="0" err="1"/>
              <a:t>company</a:t>
            </a:r>
            <a:r>
              <a:rPr lang="fr-FR" dirty="0"/>
              <a:t>. This </a:t>
            </a:r>
            <a:r>
              <a:rPr lang="fr-FR" dirty="0" err="1"/>
              <a:t>could</a:t>
            </a:r>
            <a:r>
              <a:rPr lang="fr-FR" dirty="0"/>
              <a:t> translate a </a:t>
            </a:r>
            <a:r>
              <a:rPr lang="fr-FR" dirty="0" err="1"/>
              <a:t>strong</a:t>
            </a:r>
            <a:r>
              <a:rPr lang="fr-FR" dirty="0"/>
              <a:t> tie </a:t>
            </a:r>
            <a:r>
              <a:rPr lang="fr-FR" dirty="0" err="1"/>
              <a:t>between</a:t>
            </a:r>
            <a:r>
              <a:rPr lang="fr-FR" dirty="0"/>
              <a:t> </a:t>
            </a:r>
            <a:r>
              <a:rPr lang="fr-FR" dirty="0" err="1"/>
              <a:t>investors</a:t>
            </a:r>
            <a:r>
              <a:rPr lang="fr-FR" dirty="0"/>
              <a:t> and management </a:t>
            </a:r>
            <a:r>
              <a:rPr lang="fr-FR" dirty="0" err="1"/>
              <a:t>board</a:t>
            </a:r>
            <a:r>
              <a:rPr lang="fr-FR" dirty="0"/>
              <a:t> in an </a:t>
            </a:r>
            <a:r>
              <a:rPr lang="fr-FR" dirty="0" err="1"/>
              <a:t>optic</a:t>
            </a:r>
            <a:r>
              <a:rPr lang="fr-FR" dirty="0"/>
              <a:t> to </a:t>
            </a:r>
            <a:r>
              <a:rPr lang="fr-FR" dirty="0" err="1"/>
              <a:t>generate</a:t>
            </a:r>
            <a:r>
              <a:rPr lang="fr-FR" dirty="0"/>
              <a:t> more return to </a:t>
            </a:r>
            <a:r>
              <a:rPr lang="fr-FR" dirty="0" err="1"/>
              <a:t>share</a:t>
            </a:r>
            <a:r>
              <a:rPr lang="fr-FR" dirty="0"/>
              <a:t> </a:t>
            </a:r>
            <a:r>
              <a:rPr lang="fr-FR" dirty="0" err="1"/>
              <a:t>holdrers</a:t>
            </a:r>
            <a:endParaRPr lang="fr-FR" dirty="0"/>
          </a:p>
          <a:p>
            <a:pPr lvl="1"/>
            <a:r>
              <a:rPr lang="fr-FR" dirty="0"/>
              <a:t>On the </a:t>
            </a:r>
            <a:r>
              <a:rPr lang="fr-FR" dirty="0" err="1"/>
              <a:t>other</a:t>
            </a:r>
            <a:r>
              <a:rPr lang="fr-FR" dirty="0"/>
              <a:t> hand St </a:t>
            </a:r>
            <a:r>
              <a:rPr lang="fr-FR" dirty="0" err="1"/>
              <a:t>Christophers</a:t>
            </a:r>
            <a:r>
              <a:rPr lang="fr-FR" dirty="0"/>
              <a:t> </a:t>
            </a:r>
            <a:r>
              <a:rPr lang="fr-FR" dirty="0" err="1"/>
              <a:t>borrow</a:t>
            </a:r>
            <a:r>
              <a:rPr lang="fr-FR" dirty="0"/>
              <a:t> more </a:t>
            </a:r>
            <a:r>
              <a:rPr lang="fr-FR" dirty="0" err="1"/>
              <a:t>effectively</a:t>
            </a:r>
            <a:r>
              <a:rPr lang="fr-FR" dirty="0"/>
              <a:t> through a well balance mix of SHE LTD and STD</a:t>
            </a:r>
          </a:p>
          <a:p>
            <a:pPr lvl="0"/>
            <a:r>
              <a:rPr lang="fr-FR" dirty="0"/>
              <a:t>Profit </a:t>
            </a:r>
            <a:r>
              <a:rPr lang="fr-FR" dirty="0" err="1"/>
              <a:t>Margin</a:t>
            </a:r>
            <a:r>
              <a:rPr lang="fr-FR" dirty="0"/>
              <a:t> </a:t>
            </a:r>
            <a:r>
              <a:rPr lang="fr-FR" dirty="0" err="1"/>
              <a:t>side</a:t>
            </a:r>
            <a:r>
              <a:rPr lang="fr-FR" dirty="0"/>
              <a:t> </a:t>
            </a:r>
            <a:r>
              <a:rPr lang="fr-FR" dirty="0" err="1"/>
              <a:t>Penninsula</a:t>
            </a:r>
            <a:r>
              <a:rPr lang="fr-FR" dirty="0"/>
              <a:t> </a:t>
            </a:r>
            <a:r>
              <a:rPr lang="fr-FR" dirty="0" err="1"/>
              <a:t>is</a:t>
            </a:r>
            <a:r>
              <a:rPr lang="fr-FR" dirty="0"/>
              <a:t> </a:t>
            </a:r>
            <a:r>
              <a:rPr lang="fr-FR" dirty="0" err="1"/>
              <a:t>much</a:t>
            </a:r>
            <a:r>
              <a:rPr lang="fr-FR" dirty="0"/>
              <a:t> more efficient, due to </a:t>
            </a:r>
            <a:r>
              <a:rPr lang="fr-FR" dirty="0" err="1"/>
              <a:t>luxury</a:t>
            </a:r>
            <a:r>
              <a:rPr lang="fr-FR" dirty="0"/>
              <a:t> vs budget </a:t>
            </a:r>
            <a:r>
              <a:rPr lang="fr-FR" dirty="0" err="1"/>
              <a:t>discripancy</a:t>
            </a:r>
            <a:endParaRPr lang="fr-FR" dirty="0"/>
          </a:p>
          <a:p>
            <a:pPr lvl="0"/>
            <a:r>
              <a:rPr lang="fr-FR" dirty="0" err="1"/>
              <a:t>Fixed</a:t>
            </a:r>
            <a:r>
              <a:rPr lang="fr-FR" dirty="0"/>
              <a:t> Asset Turnover </a:t>
            </a:r>
            <a:r>
              <a:rPr lang="fr-FR" dirty="0" err="1"/>
              <a:t>is</a:t>
            </a:r>
            <a:r>
              <a:rPr lang="fr-FR" dirty="0"/>
              <a:t> </a:t>
            </a:r>
            <a:r>
              <a:rPr lang="fr-FR" dirty="0" err="1"/>
              <a:t>discussable</a:t>
            </a:r>
            <a:r>
              <a:rPr lang="fr-FR" dirty="0"/>
              <a:t> </a:t>
            </a:r>
            <a:r>
              <a:rPr lang="fr-FR" dirty="0" err="1"/>
              <a:t>indicator</a:t>
            </a:r>
            <a:r>
              <a:rPr lang="fr-FR" dirty="0"/>
              <a:t> when </a:t>
            </a:r>
            <a:r>
              <a:rPr lang="fr-FR" dirty="0" err="1"/>
              <a:t>comparing</a:t>
            </a:r>
            <a:r>
              <a:rPr lang="fr-FR" dirty="0"/>
              <a:t> </a:t>
            </a:r>
            <a:r>
              <a:rPr lang="fr-FR" dirty="0" err="1"/>
              <a:t>two</a:t>
            </a:r>
            <a:r>
              <a:rPr lang="fr-FR" dirty="0"/>
              <a:t> </a:t>
            </a:r>
            <a:r>
              <a:rPr lang="fr-FR" dirty="0" err="1"/>
              <a:t>companies</a:t>
            </a:r>
            <a:r>
              <a:rPr lang="fr-FR" dirty="0"/>
              <a:t> </a:t>
            </a:r>
            <a:r>
              <a:rPr lang="fr-FR" dirty="0" err="1"/>
              <a:t>so</a:t>
            </a:r>
            <a:r>
              <a:rPr lang="fr-FR" dirty="0"/>
              <a:t> on the opposite. Peninsula </a:t>
            </a:r>
            <a:r>
              <a:rPr lang="fr-FR" dirty="0" err="1"/>
              <a:t>proves</a:t>
            </a:r>
            <a:r>
              <a:rPr lang="fr-FR" dirty="0"/>
              <a:t> to have very high </a:t>
            </a:r>
            <a:r>
              <a:rPr lang="fr-FR" dirty="0" err="1"/>
              <a:t>fixed</a:t>
            </a:r>
            <a:r>
              <a:rPr lang="fr-FR" dirty="0"/>
              <a:t> asset </a:t>
            </a:r>
            <a:r>
              <a:rPr lang="fr-FR" dirty="0" err="1"/>
              <a:t>levels</a:t>
            </a:r>
            <a:r>
              <a:rPr lang="fr-FR" dirty="0"/>
              <a:t> hence </a:t>
            </a:r>
            <a:r>
              <a:rPr lang="fr-FR" dirty="0" err="1"/>
              <a:t>appearing</a:t>
            </a:r>
            <a:r>
              <a:rPr lang="fr-FR" dirty="0"/>
              <a:t> </a:t>
            </a:r>
            <a:r>
              <a:rPr lang="fr-FR" dirty="0" err="1"/>
              <a:t>less</a:t>
            </a:r>
            <a:r>
              <a:rPr lang="fr-FR" dirty="0"/>
              <a:t> efficient when </a:t>
            </a:r>
            <a:r>
              <a:rPr lang="fr-FR" dirty="0" err="1"/>
              <a:t>generating</a:t>
            </a:r>
            <a:r>
              <a:rPr lang="fr-FR" dirty="0"/>
              <a:t> revenues from </a:t>
            </a:r>
            <a:r>
              <a:rPr lang="fr-FR" dirty="0" err="1"/>
              <a:t>them</a:t>
            </a:r>
            <a:r>
              <a:rPr lang="fr-FR" dirty="0"/>
              <a:t>.</a:t>
            </a:r>
          </a:p>
          <a:p>
            <a:pPr lvl="0"/>
            <a:r>
              <a:rPr lang="fr-FR" dirty="0"/>
              <a:t>ST Christopher </a:t>
            </a:r>
            <a:r>
              <a:rPr lang="fr-FR" dirty="0" err="1"/>
              <a:t>although</a:t>
            </a:r>
            <a:r>
              <a:rPr lang="fr-FR" dirty="0"/>
              <a:t> they </a:t>
            </a:r>
            <a:r>
              <a:rPr lang="fr-FR" dirty="0" err="1"/>
              <a:t>also</a:t>
            </a:r>
            <a:r>
              <a:rPr lang="fr-FR" dirty="0"/>
              <a:t> focus on </a:t>
            </a:r>
            <a:r>
              <a:rPr lang="fr-FR" dirty="0" err="1"/>
              <a:t>fairly</a:t>
            </a:r>
            <a:r>
              <a:rPr lang="fr-FR" dirty="0"/>
              <a:t> central locations they </a:t>
            </a:r>
            <a:r>
              <a:rPr lang="fr-FR" dirty="0" err="1"/>
              <a:t>utilize</a:t>
            </a:r>
            <a:r>
              <a:rPr lang="fr-FR" dirty="0"/>
              <a:t> they </a:t>
            </a:r>
            <a:r>
              <a:rPr lang="fr-FR" dirty="0" err="1"/>
              <a:t>properties</a:t>
            </a:r>
            <a:r>
              <a:rPr lang="fr-FR" dirty="0"/>
              <a:t> in a more efficient way. </a:t>
            </a:r>
            <a:r>
              <a:rPr lang="fr-FR" dirty="0" err="1"/>
              <a:t>Probably</a:t>
            </a:r>
            <a:r>
              <a:rPr lang="fr-FR" dirty="0"/>
              <a:t> </a:t>
            </a:r>
            <a:r>
              <a:rPr lang="fr-FR" dirty="0" err="1"/>
              <a:t>because</a:t>
            </a:r>
            <a:r>
              <a:rPr lang="fr-FR" dirty="0"/>
              <a:t> they </a:t>
            </a:r>
            <a:r>
              <a:rPr lang="fr-FR" dirty="0" err="1"/>
              <a:t>make</a:t>
            </a:r>
            <a:r>
              <a:rPr lang="fr-FR" dirty="0"/>
              <a:t> more usage of </a:t>
            </a:r>
            <a:r>
              <a:rPr lang="fr-FR" dirty="0" err="1"/>
              <a:t>each</a:t>
            </a:r>
            <a:r>
              <a:rPr lang="fr-FR" dirty="0"/>
              <a:t> Sq. </a:t>
            </a:r>
            <a:r>
              <a:rPr lang="fr-FR" dirty="0" err="1"/>
              <a:t>feets</a:t>
            </a:r>
            <a:endParaRPr lang="fr-FR" dirty="0"/>
          </a:p>
          <a:p>
            <a:pPr lvl="0"/>
            <a:r>
              <a:rPr lang="fr-FR" dirty="0"/>
              <a:t>Quick Ratio: </a:t>
            </a:r>
            <a:r>
              <a:rPr lang="fr-FR" dirty="0" err="1"/>
              <a:t>Penninsula</a:t>
            </a:r>
            <a:r>
              <a:rPr lang="fr-FR" dirty="0"/>
              <a:t> </a:t>
            </a:r>
            <a:r>
              <a:rPr lang="fr-FR" dirty="0" err="1"/>
              <a:t>is</a:t>
            </a:r>
            <a:r>
              <a:rPr lang="fr-FR" dirty="0"/>
              <a:t> confortable, St Christopher inn due to </a:t>
            </a:r>
            <a:r>
              <a:rPr lang="fr-FR" dirty="0" err="1"/>
              <a:t>their</a:t>
            </a:r>
            <a:r>
              <a:rPr lang="fr-FR" dirty="0"/>
              <a:t> </a:t>
            </a:r>
            <a:r>
              <a:rPr lang="fr-FR" dirty="0" err="1"/>
              <a:t>scalling</a:t>
            </a:r>
            <a:r>
              <a:rPr lang="fr-FR" dirty="0"/>
              <a:t> and </a:t>
            </a:r>
            <a:r>
              <a:rPr lang="fr-FR" dirty="0" err="1"/>
              <a:t>financing</a:t>
            </a:r>
            <a:r>
              <a:rPr lang="fr-FR" dirty="0"/>
              <a:t> </a:t>
            </a:r>
            <a:r>
              <a:rPr lang="fr-FR" dirty="0" err="1"/>
              <a:t>strategy</a:t>
            </a:r>
            <a:r>
              <a:rPr lang="fr-FR" dirty="0"/>
              <a:t> </a:t>
            </a:r>
            <a:r>
              <a:rPr lang="fr-FR" dirty="0" err="1"/>
              <a:t>recently</a:t>
            </a:r>
            <a:r>
              <a:rPr lang="fr-FR" dirty="0"/>
              <a:t> are </a:t>
            </a:r>
            <a:r>
              <a:rPr lang="fr-FR" dirty="0" err="1"/>
              <a:t>low</a:t>
            </a:r>
            <a:r>
              <a:rPr lang="fr-FR" dirty="0"/>
              <a:t>.</a:t>
            </a:r>
          </a:p>
          <a:p>
            <a:pPr lvl="0"/>
            <a:r>
              <a:rPr lang="fr-FR" dirty="0"/>
              <a:t>The asset light </a:t>
            </a:r>
            <a:r>
              <a:rPr lang="fr-FR" dirty="0" err="1"/>
              <a:t>strategy</a:t>
            </a:r>
            <a:r>
              <a:rPr lang="fr-FR" dirty="0"/>
              <a:t> </a:t>
            </a:r>
            <a:r>
              <a:rPr lang="fr-FR" dirty="0" err="1"/>
              <a:t>doesn’t</a:t>
            </a:r>
            <a:r>
              <a:rPr lang="fr-FR" dirty="0"/>
              <a:t> </a:t>
            </a:r>
            <a:r>
              <a:rPr lang="fr-FR" dirty="0" err="1"/>
              <a:t>reflect</a:t>
            </a:r>
            <a:r>
              <a:rPr lang="fr-FR" dirty="0"/>
              <a:t> in Peninsula </a:t>
            </a:r>
            <a:r>
              <a:rPr lang="fr-FR" dirty="0" err="1"/>
              <a:t>because</a:t>
            </a:r>
            <a:r>
              <a:rPr lang="fr-FR" dirty="0"/>
              <a:t> they only have exclusive central location in </a:t>
            </a:r>
            <a:r>
              <a:rPr lang="fr-FR" dirty="0" err="1"/>
              <a:t>dynamic</a:t>
            </a:r>
            <a:r>
              <a:rPr lang="fr-FR" dirty="0"/>
              <a:t> places</a:t>
            </a:r>
          </a:p>
          <a:p>
            <a:pPr lvl="1"/>
            <a:r>
              <a:rPr lang="fr-FR" dirty="0" err="1"/>
              <a:t>We</a:t>
            </a:r>
            <a:r>
              <a:rPr lang="fr-FR" dirty="0"/>
              <a:t> can </a:t>
            </a:r>
            <a:r>
              <a:rPr lang="fr-FR" dirty="0" err="1"/>
              <a:t>see</a:t>
            </a:r>
            <a:r>
              <a:rPr lang="fr-FR" dirty="0"/>
              <a:t> </a:t>
            </a:r>
            <a:r>
              <a:rPr lang="fr-FR" dirty="0" err="1"/>
              <a:t>it</a:t>
            </a:r>
            <a:r>
              <a:rPr lang="fr-FR" dirty="0"/>
              <a:t> for the </a:t>
            </a:r>
            <a:r>
              <a:rPr lang="fr-FR" dirty="0" err="1"/>
              <a:t>hostel</a:t>
            </a:r>
            <a:r>
              <a:rPr lang="fr-FR" dirty="0"/>
              <a:t> brand</a:t>
            </a:r>
          </a:p>
          <a:p>
            <a:pPr lvl="0"/>
            <a:r>
              <a:rPr lang="fr-FR" dirty="0"/>
              <a:t>Appart from the </a:t>
            </a:r>
            <a:r>
              <a:rPr lang="fr-FR" dirty="0" err="1"/>
              <a:t>healtier</a:t>
            </a:r>
            <a:r>
              <a:rPr lang="fr-FR" dirty="0"/>
              <a:t> </a:t>
            </a:r>
            <a:r>
              <a:rPr lang="fr-FR" dirty="0" err="1"/>
              <a:t>indicator</a:t>
            </a:r>
            <a:r>
              <a:rPr lang="fr-FR" dirty="0"/>
              <a:t> from </a:t>
            </a:r>
            <a:r>
              <a:rPr lang="fr-FR" dirty="0" err="1"/>
              <a:t>peninsula</a:t>
            </a:r>
            <a:r>
              <a:rPr lang="fr-FR" dirty="0"/>
              <a:t>, ST </a:t>
            </a:r>
            <a:r>
              <a:rPr lang="fr-FR" dirty="0" err="1"/>
              <a:t>christopher</a:t>
            </a:r>
            <a:r>
              <a:rPr lang="fr-FR" dirty="0"/>
              <a:t> Inn are </a:t>
            </a:r>
            <a:r>
              <a:rPr lang="fr-FR" dirty="0" err="1"/>
              <a:t>experiencing</a:t>
            </a:r>
            <a:r>
              <a:rPr lang="fr-FR" dirty="0"/>
              <a:t> </a:t>
            </a:r>
            <a:r>
              <a:rPr lang="fr-FR" dirty="0" err="1"/>
              <a:t>better</a:t>
            </a:r>
            <a:r>
              <a:rPr lang="fr-FR" dirty="0"/>
              <a:t> top and </a:t>
            </a:r>
            <a:r>
              <a:rPr lang="fr-FR" dirty="0" err="1"/>
              <a:t>bottom</a:t>
            </a:r>
            <a:r>
              <a:rPr lang="fr-FR" dirty="0"/>
              <a:t> line </a:t>
            </a:r>
            <a:r>
              <a:rPr lang="fr-FR" dirty="0" err="1"/>
              <a:t>growth</a:t>
            </a:r>
            <a:r>
              <a:rPr lang="fr-FR" dirty="0"/>
              <a:t>. On the opposite of Peninsula which in </a:t>
            </a:r>
            <a:r>
              <a:rPr lang="fr-FR" dirty="0" err="1"/>
              <a:t>addtion</a:t>
            </a:r>
            <a:r>
              <a:rPr lang="fr-FR" dirty="0"/>
              <a:t> of seeing </a:t>
            </a:r>
            <a:r>
              <a:rPr lang="fr-FR" dirty="0" err="1"/>
              <a:t>its</a:t>
            </a:r>
            <a:r>
              <a:rPr lang="fr-FR" dirty="0"/>
              <a:t> revenues </a:t>
            </a:r>
            <a:r>
              <a:rPr lang="fr-FR" dirty="0" err="1"/>
              <a:t>decrease</a:t>
            </a:r>
            <a:r>
              <a:rPr lang="fr-FR" dirty="0"/>
              <a:t> they </a:t>
            </a:r>
            <a:r>
              <a:rPr lang="fr-FR" dirty="0" err="1"/>
              <a:t>did</a:t>
            </a:r>
            <a:r>
              <a:rPr lang="fr-FR" dirty="0"/>
              <a:t> not manage to </a:t>
            </a:r>
            <a:r>
              <a:rPr lang="fr-FR" dirty="0" err="1"/>
              <a:t>decrease</a:t>
            </a:r>
            <a:r>
              <a:rPr lang="fr-FR" dirty="0"/>
              <a:t> </a:t>
            </a:r>
            <a:r>
              <a:rPr lang="fr-FR" dirty="0" err="1"/>
              <a:t>their</a:t>
            </a:r>
            <a:r>
              <a:rPr lang="fr-FR" dirty="0"/>
              <a:t> </a:t>
            </a:r>
            <a:r>
              <a:rPr lang="fr-FR" dirty="0" err="1"/>
              <a:t>costs</a:t>
            </a:r>
            <a:r>
              <a:rPr lang="fr-FR" dirty="0"/>
              <a:t> </a:t>
            </a:r>
            <a:r>
              <a:rPr lang="fr-FR" dirty="0" err="1"/>
              <a:t>accordingly</a:t>
            </a:r>
            <a:r>
              <a:rPr lang="fr-FR" dirty="0"/>
              <a:t> to </a:t>
            </a:r>
            <a:r>
              <a:rPr lang="fr-FR" dirty="0" err="1"/>
              <a:t>remain</a:t>
            </a:r>
            <a:r>
              <a:rPr lang="fr-FR" dirty="0"/>
              <a:t> profitable.</a:t>
            </a:r>
            <a:endParaRPr lang="en-GB" dirty="0"/>
          </a:p>
        </p:txBody>
      </p:sp>
    </p:spTree>
    <p:extLst>
      <p:ext uri="{BB962C8B-B14F-4D97-AF65-F5344CB8AC3E}">
        <p14:creationId xmlns:p14="http://schemas.microsoft.com/office/powerpoint/2010/main" val="3268663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What</a:t>
            </a:r>
            <a:r>
              <a:rPr lang="fr-FR" dirty="0"/>
              <a:t> </a:t>
            </a:r>
            <a:r>
              <a:rPr lang="fr-FR" dirty="0" err="1"/>
              <a:t>is</a:t>
            </a:r>
            <a:r>
              <a:rPr lang="fr-FR" dirty="0"/>
              <a:t> </a:t>
            </a:r>
            <a:r>
              <a:rPr lang="fr-FR" dirty="0" err="1"/>
              <a:t>stricking</a:t>
            </a:r>
            <a:r>
              <a:rPr lang="fr-FR" dirty="0"/>
              <a:t> </a:t>
            </a:r>
            <a:r>
              <a:rPr lang="fr-FR" dirty="0" err="1"/>
              <a:t>is</a:t>
            </a:r>
            <a:r>
              <a:rPr lang="fr-FR" dirty="0"/>
              <a:t> </a:t>
            </a:r>
            <a:r>
              <a:rPr lang="fr-FR" dirty="0" err="1"/>
              <a:t>that</a:t>
            </a:r>
            <a:r>
              <a:rPr lang="fr-FR" dirty="0"/>
              <a:t> </a:t>
            </a:r>
            <a:r>
              <a:rPr lang="fr-FR" dirty="0" err="1"/>
              <a:t>Luxury</a:t>
            </a:r>
            <a:r>
              <a:rPr lang="fr-FR" dirty="0"/>
              <a:t> Brand tend to have </a:t>
            </a:r>
            <a:r>
              <a:rPr lang="fr-FR" dirty="0" err="1"/>
              <a:t>similar</a:t>
            </a:r>
            <a:r>
              <a:rPr lang="fr-FR" dirty="0"/>
              <a:t> </a:t>
            </a:r>
            <a:r>
              <a:rPr lang="fr-FR" dirty="0" err="1"/>
              <a:t>financing</a:t>
            </a:r>
            <a:r>
              <a:rPr lang="fr-FR" dirty="0"/>
              <a:t> </a:t>
            </a:r>
            <a:r>
              <a:rPr lang="fr-FR" dirty="0" err="1"/>
              <a:t>strategy</a:t>
            </a:r>
            <a:r>
              <a:rPr lang="fr-FR" dirty="0"/>
              <a:t> to one </a:t>
            </a:r>
            <a:r>
              <a:rPr lang="fr-FR" dirty="0" err="1"/>
              <a:t>another</a:t>
            </a:r>
            <a:r>
              <a:rPr lang="fr-FR" dirty="0"/>
              <a:t>, with high </a:t>
            </a:r>
            <a:r>
              <a:rPr lang="fr-FR" dirty="0" err="1"/>
              <a:t>Equity</a:t>
            </a:r>
            <a:r>
              <a:rPr lang="fr-FR" dirty="0"/>
              <a:t> </a:t>
            </a:r>
            <a:r>
              <a:rPr lang="fr-FR" dirty="0" err="1"/>
              <a:t>financing</a:t>
            </a:r>
            <a:r>
              <a:rPr lang="fr-FR" dirty="0"/>
              <a:t>. </a:t>
            </a:r>
          </a:p>
          <a:p>
            <a:pPr marL="0" lvl="0" indent="0">
              <a:spcBef>
                <a:spcPts val="0"/>
              </a:spcBef>
              <a:spcAft>
                <a:spcPts val="0"/>
              </a:spcAft>
              <a:buNone/>
            </a:pPr>
            <a:r>
              <a:rPr lang="fr-FR" dirty="0"/>
              <a:t> </a:t>
            </a:r>
          </a:p>
          <a:p>
            <a:pPr marL="0" lvl="0" indent="0">
              <a:spcBef>
                <a:spcPts val="0"/>
              </a:spcBef>
              <a:spcAft>
                <a:spcPts val="0"/>
              </a:spcAft>
              <a:buNone/>
            </a:pPr>
            <a:r>
              <a:rPr lang="fr-FR" dirty="0"/>
              <a:t>Economy and </a:t>
            </a:r>
            <a:r>
              <a:rPr lang="fr-FR" dirty="0" err="1"/>
              <a:t>Hostels</a:t>
            </a:r>
            <a:r>
              <a:rPr lang="fr-FR" dirty="0"/>
              <a:t> as well, </a:t>
            </a:r>
            <a:r>
              <a:rPr lang="fr-FR" dirty="0" err="1"/>
              <a:t>focusing</a:t>
            </a:r>
            <a:r>
              <a:rPr lang="fr-FR" dirty="0"/>
              <a:t> on a more </a:t>
            </a:r>
            <a:r>
              <a:rPr lang="fr-FR" dirty="0" err="1"/>
              <a:t>risky</a:t>
            </a:r>
            <a:r>
              <a:rPr lang="fr-FR" dirty="0"/>
              <a:t> </a:t>
            </a:r>
            <a:r>
              <a:rPr lang="fr-FR" dirty="0" err="1"/>
              <a:t>financing</a:t>
            </a:r>
            <a:r>
              <a:rPr lang="fr-FR" dirty="0"/>
              <a:t>.</a:t>
            </a:r>
          </a:p>
          <a:p>
            <a:pPr marL="0" lvl="0" indent="0">
              <a:spcBef>
                <a:spcPts val="0"/>
              </a:spcBef>
              <a:spcAft>
                <a:spcPts val="0"/>
              </a:spcAft>
              <a:buNone/>
            </a:pPr>
            <a:endParaRPr lang="fr-FR" dirty="0"/>
          </a:p>
          <a:p>
            <a:pPr marL="0" lvl="0" indent="0">
              <a:spcBef>
                <a:spcPts val="0"/>
              </a:spcBef>
              <a:spcAft>
                <a:spcPts val="0"/>
              </a:spcAft>
              <a:buNone/>
            </a:pPr>
            <a:r>
              <a:rPr lang="fr-FR" dirty="0"/>
              <a:t>It </a:t>
            </a:r>
            <a:r>
              <a:rPr lang="fr-FR" dirty="0" err="1"/>
              <a:t>is</a:t>
            </a:r>
            <a:r>
              <a:rPr lang="fr-FR" dirty="0"/>
              <a:t> </a:t>
            </a:r>
            <a:r>
              <a:rPr lang="fr-FR" dirty="0" err="1"/>
              <a:t>also</a:t>
            </a:r>
            <a:r>
              <a:rPr lang="fr-FR" dirty="0"/>
              <a:t> </a:t>
            </a:r>
            <a:r>
              <a:rPr lang="fr-FR" dirty="0" err="1"/>
              <a:t>interesting</a:t>
            </a:r>
            <a:r>
              <a:rPr lang="fr-FR" dirty="0"/>
              <a:t> to </a:t>
            </a:r>
            <a:r>
              <a:rPr lang="fr-FR" dirty="0" err="1"/>
              <a:t>see</a:t>
            </a:r>
            <a:r>
              <a:rPr lang="fr-FR" dirty="0"/>
              <a:t> </a:t>
            </a:r>
            <a:r>
              <a:rPr lang="fr-FR" dirty="0" err="1"/>
              <a:t>that</a:t>
            </a:r>
            <a:r>
              <a:rPr lang="fr-FR" dirty="0"/>
              <a:t> </a:t>
            </a:r>
            <a:r>
              <a:rPr lang="fr-FR" dirty="0" err="1"/>
              <a:t>companies</a:t>
            </a:r>
            <a:r>
              <a:rPr lang="fr-FR" dirty="0"/>
              <a:t> with the </a:t>
            </a:r>
            <a:r>
              <a:rPr lang="fr-FR" dirty="0" err="1"/>
              <a:t>most</a:t>
            </a:r>
            <a:r>
              <a:rPr lang="fr-FR" dirty="0"/>
              <a:t> sexy ratios are not </a:t>
            </a:r>
            <a:r>
              <a:rPr lang="fr-FR" dirty="0" err="1"/>
              <a:t>always</a:t>
            </a:r>
            <a:r>
              <a:rPr lang="fr-FR" dirty="0"/>
              <a:t> the </a:t>
            </a:r>
            <a:r>
              <a:rPr lang="fr-FR" dirty="0" err="1"/>
              <a:t>ones</a:t>
            </a:r>
            <a:r>
              <a:rPr lang="fr-FR" dirty="0"/>
              <a:t> </a:t>
            </a:r>
            <a:r>
              <a:rPr lang="fr-FR" dirty="0" err="1"/>
              <a:t>performing</a:t>
            </a:r>
            <a:r>
              <a:rPr lang="fr-FR" dirty="0"/>
              <a:t> the </a:t>
            </a:r>
            <a:r>
              <a:rPr lang="fr-FR" dirty="0" err="1"/>
              <a:t>better</a:t>
            </a:r>
            <a:r>
              <a:rPr lang="fr-FR" dirty="0"/>
              <a:t> </a:t>
            </a:r>
            <a:r>
              <a:rPr lang="fr-FR" dirty="0" err="1"/>
              <a:t>bottom</a:t>
            </a:r>
            <a:r>
              <a:rPr lang="fr-FR" dirty="0"/>
              <a:t>-line </a:t>
            </a:r>
            <a:r>
              <a:rPr lang="fr-FR" dirty="0" err="1"/>
              <a:t>wise</a:t>
            </a:r>
            <a:r>
              <a:rPr lang="fr-FR" dirty="0"/>
              <a:t>.</a:t>
            </a:r>
          </a:p>
          <a:p>
            <a:pPr marL="0" lvl="0" indent="0">
              <a:spcBef>
                <a:spcPts val="0"/>
              </a:spcBef>
              <a:spcAft>
                <a:spcPts val="0"/>
              </a:spcAft>
              <a:buNone/>
            </a:pPr>
            <a:endParaRPr lang="fr-FR" dirty="0"/>
          </a:p>
          <a:p>
            <a:pPr marL="0" lvl="0" indent="0">
              <a:spcBef>
                <a:spcPts val="0"/>
              </a:spcBef>
              <a:spcAft>
                <a:spcPts val="0"/>
              </a:spcAft>
              <a:buNone/>
            </a:pPr>
            <a:r>
              <a:rPr lang="fr-FR" dirty="0" err="1"/>
              <a:t>Finally</a:t>
            </a:r>
            <a:r>
              <a:rPr lang="fr-FR" dirty="0"/>
              <a:t>, </a:t>
            </a:r>
            <a:r>
              <a:rPr lang="fr-FR" dirty="0" err="1"/>
              <a:t>it</a:t>
            </a:r>
            <a:r>
              <a:rPr lang="fr-FR" dirty="0"/>
              <a:t> was </a:t>
            </a:r>
            <a:r>
              <a:rPr lang="fr-FR" dirty="0" err="1"/>
              <a:t>interesting</a:t>
            </a:r>
            <a:r>
              <a:rPr lang="fr-FR" dirty="0"/>
              <a:t> to </a:t>
            </a:r>
            <a:r>
              <a:rPr lang="fr-FR" dirty="0" err="1"/>
              <a:t>prove</a:t>
            </a:r>
            <a:r>
              <a:rPr lang="fr-FR" dirty="0"/>
              <a:t> </a:t>
            </a:r>
            <a:r>
              <a:rPr lang="fr-FR" dirty="0" err="1"/>
              <a:t>both</a:t>
            </a:r>
            <a:r>
              <a:rPr lang="fr-FR" dirty="0"/>
              <a:t> the </a:t>
            </a:r>
            <a:r>
              <a:rPr lang="fr-FR" dirty="0" err="1"/>
              <a:t>current</a:t>
            </a:r>
            <a:r>
              <a:rPr lang="fr-FR" dirty="0"/>
              <a:t> </a:t>
            </a:r>
            <a:r>
              <a:rPr lang="fr-FR" dirty="0" err="1"/>
              <a:t>industry</a:t>
            </a:r>
            <a:r>
              <a:rPr lang="fr-FR" dirty="0"/>
              <a:t> trends with the </a:t>
            </a:r>
            <a:r>
              <a:rPr lang="fr-FR" dirty="0" err="1"/>
              <a:t>financial</a:t>
            </a:r>
            <a:r>
              <a:rPr lang="fr-FR" dirty="0"/>
              <a:t> </a:t>
            </a:r>
            <a:r>
              <a:rPr lang="fr-FR" dirty="0" err="1"/>
              <a:t>statement</a:t>
            </a:r>
            <a:r>
              <a:rPr lang="fr-FR" dirty="0"/>
              <a:t>, </a:t>
            </a:r>
            <a:r>
              <a:rPr lang="fr-FR" dirty="0" err="1"/>
              <a:t>especially</a:t>
            </a:r>
            <a:r>
              <a:rPr lang="fr-FR" dirty="0"/>
              <a:t> with the </a:t>
            </a:r>
            <a:r>
              <a:rPr lang="fr-FR" dirty="0" err="1"/>
              <a:t>decrease</a:t>
            </a:r>
            <a:r>
              <a:rPr lang="fr-FR" dirty="0"/>
              <a:t> in Tangible </a:t>
            </a:r>
            <a:r>
              <a:rPr lang="fr-FR" dirty="0" err="1"/>
              <a:t>Fixed</a:t>
            </a:r>
            <a:r>
              <a:rPr lang="fr-FR" dirty="0"/>
              <a:t> Asset </a:t>
            </a:r>
            <a:r>
              <a:rPr lang="fr-FR" dirty="0" err="1"/>
              <a:t>corresponding</a:t>
            </a:r>
            <a:r>
              <a:rPr lang="fr-FR" dirty="0"/>
              <a:t> to the Asset Light </a:t>
            </a:r>
            <a:r>
              <a:rPr lang="fr-FR" dirty="0" err="1"/>
              <a:t>strategy</a:t>
            </a:r>
            <a:r>
              <a:rPr lang="fr-FR" dirty="0"/>
              <a:t>, but </a:t>
            </a:r>
            <a:r>
              <a:rPr lang="fr-FR" dirty="0" err="1"/>
              <a:t>also</a:t>
            </a:r>
            <a:r>
              <a:rPr lang="fr-FR" dirty="0"/>
              <a:t> with the increase of Intangible Assets </a:t>
            </a:r>
            <a:r>
              <a:rPr lang="fr-FR" dirty="0" err="1"/>
              <a:t>translating</a:t>
            </a:r>
            <a:r>
              <a:rPr lang="fr-FR" dirty="0"/>
              <a:t> an increase of M&amp;A </a:t>
            </a:r>
            <a:r>
              <a:rPr lang="fr-FR" dirty="0" err="1"/>
              <a:t>activities</a:t>
            </a:r>
            <a:r>
              <a:rPr lang="fr-FR" dirty="0"/>
              <a:t>.</a:t>
            </a:r>
            <a:endParaRPr dirty="0"/>
          </a:p>
        </p:txBody>
      </p:sp>
    </p:spTree>
    <p:extLst>
      <p:ext uri="{BB962C8B-B14F-4D97-AF65-F5344CB8AC3E}">
        <p14:creationId xmlns:p14="http://schemas.microsoft.com/office/powerpoint/2010/main" val="423487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Hotel</a:t>
            </a:r>
            <a:r>
              <a:rPr lang="fr-FR" dirty="0"/>
              <a:t> </a:t>
            </a:r>
            <a:r>
              <a:rPr lang="fr-FR" dirty="0" err="1"/>
              <a:t>is</a:t>
            </a:r>
            <a:r>
              <a:rPr lang="fr-FR" dirty="0"/>
              <a:t> in the </a:t>
            </a:r>
            <a:r>
              <a:rPr lang="fr-FR" dirty="0" err="1"/>
              <a:t>Accomodation</a:t>
            </a:r>
            <a:r>
              <a:rPr lang="fr-FR" dirty="0"/>
              <a:t> </a:t>
            </a:r>
            <a:r>
              <a:rPr lang="fr-FR" dirty="0" err="1"/>
              <a:t>segement</a:t>
            </a:r>
            <a:r>
              <a:rPr lang="fr-FR" dirty="0"/>
              <a:t> of the </a:t>
            </a:r>
            <a:r>
              <a:rPr lang="fr-FR" dirty="0" err="1"/>
              <a:t>Travel</a:t>
            </a:r>
            <a:r>
              <a:rPr lang="fr-FR" dirty="0"/>
              <a:t> and </a:t>
            </a:r>
            <a:r>
              <a:rPr lang="fr-FR" dirty="0" err="1"/>
              <a:t>Tourism</a:t>
            </a:r>
            <a:r>
              <a:rPr lang="fr-FR" dirty="0"/>
              <a:t> Market which </a:t>
            </a:r>
            <a:r>
              <a:rPr lang="fr-FR" dirty="0" err="1"/>
              <a:t>is</a:t>
            </a:r>
            <a:r>
              <a:rPr lang="fr-FR" dirty="0"/>
              <a:t> part of the Service </a:t>
            </a:r>
            <a:r>
              <a:rPr lang="fr-FR" dirty="0" err="1"/>
              <a:t>Industry</a:t>
            </a:r>
            <a:endParaRPr dirty="0"/>
          </a:p>
        </p:txBody>
      </p:sp>
    </p:spTree>
    <p:extLst>
      <p:ext uri="{BB962C8B-B14F-4D97-AF65-F5344CB8AC3E}">
        <p14:creationId xmlns:p14="http://schemas.microsoft.com/office/powerpoint/2010/main" val="2804101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Source: The Global </a:t>
            </a:r>
            <a:r>
              <a:rPr lang="fr-FR" dirty="0" err="1"/>
              <a:t>Hotel</a:t>
            </a:r>
            <a:r>
              <a:rPr lang="fr-FR" dirty="0"/>
              <a:t> Report</a:t>
            </a:r>
          </a:p>
          <a:p>
            <a:pPr marL="0" lvl="0" indent="0">
              <a:spcBef>
                <a:spcPts val="0"/>
              </a:spcBef>
              <a:spcAft>
                <a:spcPts val="0"/>
              </a:spcAft>
              <a:buNone/>
            </a:pPr>
            <a:endParaRPr lang="fr-FR" dirty="0"/>
          </a:p>
          <a:p>
            <a:pPr marL="0" lvl="0" indent="0">
              <a:spcBef>
                <a:spcPts val="0"/>
              </a:spcBef>
              <a:spcAft>
                <a:spcPts val="0"/>
              </a:spcAft>
              <a:buNone/>
            </a:pPr>
            <a:r>
              <a:rPr lang="fr-FR" dirty="0"/>
              <a:t>CAGR of 4% </a:t>
            </a:r>
            <a:r>
              <a:rPr lang="fr-FR" dirty="0" err="1"/>
              <a:t>is</a:t>
            </a:r>
            <a:r>
              <a:rPr lang="fr-FR" dirty="0"/>
              <a:t> 2% </a:t>
            </a:r>
            <a:r>
              <a:rPr lang="fr-FR" dirty="0" err="1"/>
              <a:t>higher</a:t>
            </a:r>
            <a:r>
              <a:rPr lang="fr-FR" dirty="0"/>
              <a:t> </a:t>
            </a:r>
            <a:r>
              <a:rPr lang="fr-FR" dirty="0" err="1"/>
              <a:t>than</a:t>
            </a:r>
            <a:r>
              <a:rPr lang="fr-FR" dirty="0"/>
              <a:t> the global </a:t>
            </a:r>
            <a:r>
              <a:rPr lang="fr-FR" dirty="0" err="1"/>
              <a:t>economy</a:t>
            </a:r>
            <a:r>
              <a:rPr lang="fr-FR" dirty="0"/>
              <a:t> </a:t>
            </a:r>
            <a:r>
              <a:rPr lang="fr-FR" dirty="0" err="1"/>
              <a:t>forecasted</a:t>
            </a:r>
            <a:r>
              <a:rPr lang="fr-FR" dirty="0"/>
              <a:t> </a:t>
            </a:r>
            <a:r>
              <a:rPr lang="fr-FR" dirty="0" err="1"/>
              <a:t>growth</a:t>
            </a:r>
            <a:endParaRPr lang="fr-FR" dirty="0"/>
          </a:p>
          <a:p>
            <a:pPr marL="0" lvl="0" indent="0">
              <a:spcBef>
                <a:spcPts val="0"/>
              </a:spcBef>
              <a:spcAft>
                <a:spcPts val="0"/>
              </a:spcAft>
              <a:buNone/>
            </a:pPr>
            <a:r>
              <a:rPr lang="fr-FR" dirty="0"/>
              <a:t>10,2% </a:t>
            </a:r>
            <a:r>
              <a:rPr lang="fr-FR" dirty="0" err="1"/>
              <a:t>is</a:t>
            </a:r>
            <a:r>
              <a:rPr lang="fr-FR" dirty="0"/>
              <a:t> the second </a:t>
            </a:r>
            <a:r>
              <a:rPr lang="fr-FR" dirty="0" err="1"/>
              <a:t>industry</a:t>
            </a:r>
            <a:r>
              <a:rPr lang="fr-FR" dirty="0"/>
              <a:t> </a:t>
            </a:r>
            <a:r>
              <a:rPr lang="fr-FR" dirty="0" err="1"/>
              <a:t>generating</a:t>
            </a:r>
            <a:r>
              <a:rPr lang="fr-FR" dirty="0"/>
              <a:t> GDP </a:t>
            </a:r>
            <a:r>
              <a:rPr lang="fr-FR" dirty="0" err="1"/>
              <a:t>after</a:t>
            </a:r>
            <a:r>
              <a:rPr lang="fr-FR" dirty="0"/>
              <a:t> Financial Services (19.4%) BUT </a:t>
            </a:r>
            <a:r>
              <a:rPr lang="fr-FR" dirty="0" err="1"/>
              <a:t>it</a:t>
            </a:r>
            <a:r>
              <a:rPr lang="fr-FR" dirty="0"/>
              <a:t> </a:t>
            </a:r>
            <a:r>
              <a:rPr lang="fr-FR" dirty="0" err="1"/>
              <a:t>contribute</a:t>
            </a:r>
            <a:r>
              <a:rPr lang="fr-FR" dirty="0"/>
              <a:t> TWICE as MUCH to the global </a:t>
            </a:r>
            <a:r>
              <a:rPr lang="fr-FR" dirty="0" err="1"/>
              <a:t>employment</a:t>
            </a:r>
            <a:r>
              <a:rPr lang="fr-FR" dirty="0"/>
              <a:t> </a:t>
            </a:r>
            <a:r>
              <a:rPr lang="fr-FR" dirty="0" err="1"/>
              <a:t>then</a:t>
            </a:r>
            <a:r>
              <a:rPr lang="fr-FR" dirty="0"/>
              <a:t> FS</a:t>
            </a:r>
          </a:p>
          <a:p>
            <a:pPr marL="0" lvl="0" indent="0">
              <a:spcBef>
                <a:spcPts val="0"/>
              </a:spcBef>
              <a:spcAft>
                <a:spcPts val="0"/>
              </a:spcAft>
              <a:buNone/>
            </a:pPr>
            <a:endParaRPr lang="fr-FR" dirty="0"/>
          </a:p>
          <a:p>
            <a:pPr marL="0" lvl="0" indent="0">
              <a:spcBef>
                <a:spcPts val="0"/>
              </a:spcBef>
              <a:spcAft>
                <a:spcPts val="0"/>
              </a:spcAft>
              <a:buNone/>
            </a:pPr>
            <a:r>
              <a:rPr lang="fr-FR" dirty="0"/>
              <a:t>CAGR </a:t>
            </a:r>
            <a:r>
              <a:rPr lang="fr-FR" dirty="0" err="1"/>
              <a:t>geometric</a:t>
            </a:r>
            <a:r>
              <a:rPr lang="fr-FR" dirty="0"/>
              <a:t> </a:t>
            </a:r>
            <a:r>
              <a:rPr lang="fr-FR" dirty="0" err="1"/>
              <a:t>progession</a:t>
            </a:r>
            <a:r>
              <a:rPr lang="fr-FR" dirty="0"/>
              <a:t> ratio </a:t>
            </a:r>
            <a:r>
              <a:rPr lang="fr-FR" dirty="0" err="1"/>
              <a:t>that</a:t>
            </a:r>
            <a:r>
              <a:rPr lang="fr-FR" dirty="0"/>
              <a:t> </a:t>
            </a:r>
            <a:r>
              <a:rPr lang="fr-FR" dirty="0" err="1"/>
              <a:t>provides</a:t>
            </a:r>
            <a:r>
              <a:rPr lang="fr-FR" dirty="0"/>
              <a:t> a constant </a:t>
            </a:r>
            <a:r>
              <a:rPr lang="fr-FR" dirty="0" err="1"/>
              <a:t>growth</a:t>
            </a:r>
            <a:r>
              <a:rPr lang="fr-FR" dirty="0"/>
              <a:t> rate over a certain time </a:t>
            </a:r>
            <a:r>
              <a:rPr lang="fr-FR" dirty="0" err="1"/>
              <a:t>period</a:t>
            </a:r>
            <a:endParaRPr dirty="0"/>
          </a:p>
        </p:txBody>
      </p:sp>
    </p:spTree>
    <p:extLst>
      <p:ext uri="{BB962C8B-B14F-4D97-AF65-F5344CB8AC3E}">
        <p14:creationId xmlns:p14="http://schemas.microsoft.com/office/powerpoint/2010/main" val="275485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Source: </a:t>
            </a:r>
            <a:r>
              <a:rPr lang="fr-FR" dirty="0" err="1"/>
              <a:t>Travel</a:t>
            </a:r>
            <a:r>
              <a:rPr lang="fr-FR" dirty="0"/>
              <a:t> &amp; </a:t>
            </a:r>
            <a:r>
              <a:rPr lang="fr-FR" dirty="0" err="1"/>
              <a:t>Tourism</a:t>
            </a:r>
            <a:r>
              <a:rPr lang="fr-FR" dirty="0"/>
              <a:t> </a:t>
            </a:r>
            <a:r>
              <a:rPr lang="fr-FR" dirty="0" err="1"/>
              <a:t>Competitiveness</a:t>
            </a:r>
            <a:r>
              <a:rPr lang="fr-FR" dirty="0"/>
              <a:t> Report 2017.</a:t>
            </a:r>
          </a:p>
          <a:p>
            <a:pPr marL="0" lvl="0" indent="0">
              <a:spcBef>
                <a:spcPts val="0"/>
              </a:spcBef>
              <a:spcAft>
                <a:spcPts val="0"/>
              </a:spcAft>
              <a:buNone/>
            </a:pPr>
            <a:r>
              <a:rPr lang="fr-FR" dirty="0"/>
              <a:t>The size translate the amount of T&amp;T contribution to the local </a:t>
            </a:r>
            <a:r>
              <a:rPr lang="fr-FR" dirty="0" err="1"/>
              <a:t>economy</a:t>
            </a:r>
            <a:r>
              <a:rPr lang="fr-FR" dirty="0"/>
              <a:t> and the </a:t>
            </a:r>
            <a:r>
              <a:rPr lang="fr-FR" dirty="0" err="1"/>
              <a:t>color</a:t>
            </a:r>
            <a:r>
              <a:rPr lang="fr-FR" dirty="0"/>
              <a:t> the </a:t>
            </a:r>
            <a:r>
              <a:rPr lang="fr-FR" dirty="0" err="1"/>
              <a:t>dependence</a:t>
            </a:r>
            <a:r>
              <a:rPr lang="fr-FR" dirty="0"/>
              <a:t> of </a:t>
            </a:r>
            <a:r>
              <a:rPr lang="fr-FR" dirty="0" err="1"/>
              <a:t>that</a:t>
            </a:r>
            <a:r>
              <a:rPr lang="fr-FR" dirty="0"/>
              <a:t> country on the T&amp;T (the % of the GDP </a:t>
            </a:r>
            <a:r>
              <a:rPr lang="fr-FR" dirty="0" err="1"/>
              <a:t>represented</a:t>
            </a:r>
            <a:r>
              <a:rPr lang="fr-FR" dirty="0"/>
              <a:t> by T&amp;T)</a:t>
            </a:r>
          </a:p>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1" i="0" u="none" strike="noStrike" cap="none" dirty="0">
                <a:solidFill>
                  <a:srgbClr val="000000"/>
                </a:solidFill>
                <a:effectLst/>
                <a:latin typeface="Arial"/>
                <a:ea typeface="Arial"/>
                <a:cs typeface="Arial"/>
                <a:sym typeface="Arial"/>
              </a:rPr>
              <a:t>1. Size - Or number of rooms</a:t>
            </a:r>
            <a:endParaRPr lang="en-GB" sz="1100" b="0" i="0" u="none" strike="noStrike" cap="none" dirty="0">
              <a:solidFill>
                <a:srgbClr val="000000"/>
              </a:solidFill>
              <a:effectLst/>
              <a:latin typeface="Arial"/>
              <a:ea typeface="Arial"/>
              <a:cs typeface="Arial"/>
              <a:sym typeface="Arial"/>
            </a:endParaRPr>
          </a:p>
          <a:p>
            <a:r>
              <a:rPr lang="en-GB" sz="1100" b="0" i="0" u="none" strike="noStrike" cap="none" dirty="0">
                <a:solidFill>
                  <a:srgbClr val="000000"/>
                </a:solidFill>
                <a:effectLst/>
                <a:latin typeface="Arial"/>
                <a:ea typeface="Arial"/>
                <a:cs typeface="Arial"/>
                <a:sym typeface="Arial"/>
              </a:rPr>
              <a:t>Under 200 rooms</a:t>
            </a:r>
          </a:p>
          <a:p>
            <a:r>
              <a:rPr lang="en-GB" sz="1100" b="0" i="0" u="none" strike="noStrike" cap="none" dirty="0">
                <a:solidFill>
                  <a:srgbClr val="000000"/>
                </a:solidFill>
                <a:effectLst/>
                <a:latin typeface="Arial"/>
                <a:ea typeface="Arial"/>
                <a:cs typeface="Arial"/>
                <a:sym typeface="Arial"/>
              </a:rPr>
              <a:t>200 to 399 rooms</a:t>
            </a:r>
          </a:p>
          <a:p>
            <a:r>
              <a:rPr lang="en-GB" sz="1100" b="0" i="0" u="none" strike="noStrike" cap="none" dirty="0">
                <a:solidFill>
                  <a:srgbClr val="000000"/>
                </a:solidFill>
                <a:effectLst/>
                <a:latin typeface="Arial"/>
                <a:ea typeface="Arial"/>
                <a:cs typeface="Arial"/>
                <a:sym typeface="Arial"/>
              </a:rPr>
              <a:t>400 to 700 rooms</a:t>
            </a:r>
          </a:p>
          <a:p>
            <a:r>
              <a:rPr lang="en-GB" sz="1100" b="0" i="0" u="none" strike="noStrike" cap="none" dirty="0">
                <a:solidFill>
                  <a:srgbClr val="000000"/>
                </a:solidFill>
                <a:effectLst/>
                <a:latin typeface="Arial"/>
                <a:ea typeface="Arial"/>
                <a:cs typeface="Arial"/>
                <a:sym typeface="Arial"/>
              </a:rPr>
              <a:t>More than 700 rooms</a:t>
            </a:r>
          </a:p>
          <a:p>
            <a:r>
              <a:rPr lang="en-GB" sz="1100" b="0" i="0" u="none" strike="noStrike" cap="none" dirty="0">
                <a:solidFill>
                  <a:srgbClr val="000000"/>
                </a:solidFill>
                <a:effectLst/>
                <a:latin typeface="Arial"/>
                <a:ea typeface="Arial"/>
                <a:cs typeface="Arial"/>
                <a:sym typeface="Arial"/>
              </a:rPr>
              <a:t>The above categories enable hotels of similar size to compare operating procedures and statistical results.</a:t>
            </a:r>
          </a:p>
          <a:p>
            <a:r>
              <a:rPr lang="en-GB" sz="1100" b="1" i="0" u="none" strike="noStrike" cap="none" dirty="0">
                <a:solidFill>
                  <a:srgbClr val="000000"/>
                </a:solidFill>
                <a:effectLst/>
                <a:latin typeface="Arial"/>
                <a:ea typeface="Arial"/>
                <a:cs typeface="Arial"/>
                <a:sym typeface="Arial"/>
              </a:rPr>
              <a:t>2. Target Markets</a:t>
            </a:r>
            <a:endParaRPr lang="en-GB" sz="1100" b="0" i="0" u="none" strike="noStrike" cap="none" dirty="0">
              <a:solidFill>
                <a:srgbClr val="000000"/>
              </a:solidFill>
              <a:effectLst/>
              <a:latin typeface="Arial"/>
              <a:ea typeface="Arial"/>
              <a:cs typeface="Arial"/>
              <a:sym typeface="Arial"/>
            </a:endParaRPr>
          </a:p>
          <a:p>
            <a:r>
              <a:rPr lang="en-GB" sz="1100" b="0" i="0" u="none" strike="noStrike" cap="none" dirty="0">
                <a:solidFill>
                  <a:srgbClr val="000000"/>
                </a:solidFill>
                <a:effectLst/>
                <a:latin typeface="Arial"/>
                <a:ea typeface="Arial"/>
                <a:cs typeface="Arial"/>
                <a:sym typeface="Arial"/>
              </a:rPr>
              <a:t>Hotel targets many markets and can be classified according to the markets they attempt to attract their guests. The common type of markets includes business, airport, suites, residential, resort, timeshare, casino, convention and conference hotels.</a:t>
            </a:r>
          </a:p>
          <a:p>
            <a:r>
              <a:rPr lang="en-GB" sz="1100" b="1" i="0" u="none" strike="noStrike" cap="none" dirty="0">
                <a:solidFill>
                  <a:srgbClr val="000000"/>
                </a:solidFill>
                <a:effectLst/>
                <a:latin typeface="Arial"/>
                <a:ea typeface="Arial"/>
                <a:cs typeface="Arial"/>
                <a:sym typeface="Arial"/>
              </a:rPr>
              <a:t>Business Hotels:</a:t>
            </a:r>
            <a:r>
              <a:rPr lang="en-GB" sz="1100" b="0" i="0" u="none" strike="noStrike" cap="none" dirty="0">
                <a:solidFill>
                  <a:srgbClr val="000000"/>
                </a:solidFill>
                <a:effectLst/>
                <a:latin typeface="Arial"/>
                <a:ea typeface="Arial"/>
                <a:cs typeface="Arial"/>
                <a:sym typeface="Arial"/>
              </a:rPr>
              <a:t> These hotels are the largest group of hotel types and they primarily cater to business travellers and usually located in downtown or business districts. Although Business hotels primarily serve business travellers, many tour groups, individual tourists and small conference groups find these hotels attractive. Guest amenities at business hotels may include complimentary newspapers, morning coffee, free local telephone calls, Breakfast etc. </a:t>
            </a:r>
          </a:p>
          <a:p>
            <a:r>
              <a:rPr lang="en-GB" sz="1100" b="1" i="0" u="none" strike="noStrike" cap="none" dirty="0">
                <a:solidFill>
                  <a:srgbClr val="000000"/>
                </a:solidFill>
                <a:effectLst/>
                <a:latin typeface="Arial"/>
                <a:ea typeface="Arial"/>
                <a:cs typeface="Arial"/>
                <a:sym typeface="Arial"/>
              </a:rPr>
              <a:t>Airport Hotels:</a:t>
            </a:r>
            <a:r>
              <a:rPr lang="en-GB" sz="1100" b="0" i="0" u="none" strike="noStrike" cap="none" dirty="0">
                <a:solidFill>
                  <a:srgbClr val="000000"/>
                </a:solidFill>
                <a:effectLst/>
                <a:latin typeface="Arial"/>
                <a:ea typeface="Arial"/>
                <a:cs typeface="Arial"/>
                <a:sym typeface="Arial"/>
              </a:rPr>
              <a:t> These type of hotels typically target business clientele, airline passengers with overnight travel layovers or cancelled flights and airline crews or staff. Some hotels might give free transport between hotel and airport. Some Airport hotels also charge the guest by the hour instead of normal daily night charges.  </a:t>
            </a:r>
          </a:p>
          <a:p>
            <a:r>
              <a:rPr lang="en-GB" sz="1100" b="1" i="0" u="none" strike="noStrike" cap="none" dirty="0">
                <a:solidFill>
                  <a:srgbClr val="000000"/>
                </a:solidFill>
                <a:effectLst/>
                <a:latin typeface="Arial"/>
                <a:ea typeface="Arial"/>
                <a:cs typeface="Arial"/>
                <a:sym typeface="Arial"/>
              </a:rPr>
              <a:t>Suite Hotels:</a:t>
            </a:r>
            <a:r>
              <a:rPr lang="en-GB" sz="1100" b="0" i="0" u="none" strike="noStrike" cap="none" dirty="0">
                <a:solidFill>
                  <a:srgbClr val="000000"/>
                </a:solidFill>
                <a:effectLst/>
                <a:latin typeface="Arial"/>
                <a:ea typeface="Arial"/>
                <a:cs typeface="Arial"/>
                <a:sym typeface="Arial"/>
              </a:rPr>
              <a:t> These kind of hotels are the latest trend and the fastest growing segments of the hotel industry. Such hotels have a living room and a separate bedroom. Professionals such as accountants, lawyers, businessmen and executives find suite hotels particularly attractive as they can work and also entertain in an area beside the bedroom.</a:t>
            </a:r>
          </a:p>
          <a:p>
            <a:r>
              <a:rPr lang="en-GB" sz="1100" b="1" i="0" u="none" strike="noStrike" cap="none" dirty="0">
                <a:solidFill>
                  <a:srgbClr val="000000"/>
                </a:solidFill>
                <a:effectLst/>
                <a:latin typeface="Arial"/>
                <a:ea typeface="Arial"/>
                <a:cs typeface="Arial"/>
                <a:sym typeface="Arial"/>
              </a:rPr>
              <a:t>Extended Stay Hotels:</a:t>
            </a:r>
            <a:r>
              <a:rPr lang="en-GB" sz="1100" b="0" i="0" u="none" strike="noStrike" cap="none" dirty="0">
                <a:solidFill>
                  <a:srgbClr val="000000"/>
                </a:solidFill>
                <a:effectLst/>
                <a:latin typeface="Arial"/>
                <a:ea typeface="Arial"/>
                <a:cs typeface="Arial"/>
                <a:sym typeface="Arial"/>
              </a:rPr>
              <a:t> Extended stay hotels are somewhat similar to the suite hotels, but usually offers kitchen amenities in the room. These kind of hotels are for long-stayers who want to stay more than a week and does not want to spend on hotel facilities. </a:t>
            </a:r>
          </a:p>
          <a:p>
            <a:r>
              <a:rPr lang="en-GB" sz="1100" b="1" i="0" u="none" strike="noStrike" cap="none" dirty="0">
                <a:solidFill>
                  <a:srgbClr val="000000"/>
                </a:solidFill>
                <a:effectLst/>
                <a:latin typeface="Arial"/>
                <a:ea typeface="Arial"/>
                <a:cs typeface="Arial"/>
                <a:sym typeface="Arial"/>
              </a:rPr>
              <a:t>Serviced Apartments:</a:t>
            </a:r>
            <a:r>
              <a:rPr lang="en-GB" sz="1100" b="0" i="0" u="none" strike="noStrike" cap="none" dirty="0">
                <a:solidFill>
                  <a:srgbClr val="000000"/>
                </a:solidFill>
                <a:effectLst/>
                <a:latin typeface="Arial"/>
                <a:ea typeface="Arial"/>
                <a:cs typeface="Arial"/>
                <a:sym typeface="Arial"/>
              </a:rPr>
              <a:t> Serviced Apartment / Residential hotels provide long-term or permanent accommodation for Guest. Usually guest makes a lease agreement with the hotel for the minimum of one month up to a year. Rooms generally include living room, bedroom, kitchen, private balcony, washing machines, kitchen utensils etc. Unlike normal hotels Serviced apartment only provide weekly one housekeeping service.</a:t>
            </a:r>
          </a:p>
          <a:p>
            <a:r>
              <a:rPr lang="en-GB" sz="1100" b="1" i="0" u="none" strike="noStrike" cap="none" dirty="0">
                <a:solidFill>
                  <a:srgbClr val="000000"/>
                </a:solidFill>
                <a:effectLst/>
                <a:latin typeface="Arial"/>
                <a:ea typeface="Arial"/>
                <a:cs typeface="Arial"/>
                <a:sym typeface="Arial"/>
              </a:rPr>
              <a:t>Resort Hotels:</a:t>
            </a:r>
            <a:r>
              <a:rPr lang="en-GB" sz="1100" b="0" i="0" u="none" strike="noStrike" cap="none" dirty="0">
                <a:solidFill>
                  <a:srgbClr val="000000"/>
                </a:solidFill>
                <a:effectLst/>
                <a:latin typeface="Arial"/>
                <a:ea typeface="Arial"/>
                <a:cs typeface="Arial"/>
                <a:sym typeface="Arial"/>
              </a:rPr>
              <a:t> Resort hotels are usually located in the mountains, on an island, or in some other exotic locations away from cities. These hotels have recreational facilities, scenery, golf, tennis, sailing, skiing and swimming. Resort hotels provide enjoyable and memorable guest experiences that encourage guest to repeat to the resort.</a:t>
            </a:r>
          </a:p>
          <a:p>
            <a:r>
              <a:rPr lang="en-GB" sz="1100" b="1" i="0" u="none" strike="noStrike" cap="none" dirty="0">
                <a:solidFill>
                  <a:srgbClr val="000000"/>
                </a:solidFill>
                <a:effectLst/>
                <a:latin typeface="Arial"/>
                <a:ea typeface="Arial"/>
                <a:cs typeface="Arial"/>
                <a:sym typeface="Arial"/>
              </a:rPr>
              <a:t>Bed and Breakfast / Homestays:</a:t>
            </a:r>
            <a:r>
              <a:rPr lang="en-GB" sz="1100" b="0" i="0" u="none" strike="noStrike" cap="none" dirty="0">
                <a:solidFill>
                  <a:srgbClr val="000000"/>
                </a:solidFill>
                <a:effectLst/>
                <a:latin typeface="Arial"/>
                <a:ea typeface="Arial"/>
                <a:cs typeface="Arial"/>
                <a:sym typeface="Arial"/>
              </a:rPr>
              <a:t> These are houses with rooms converted into overnight facilities, this can size up to 1 to 10 guest rooms. They are also known as 'Home Stay's'. The owner of the B&amp;B usually stay on the premises and is responsible for serving breakfast to the guest.</a:t>
            </a:r>
          </a:p>
          <a:p>
            <a:r>
              <a:rPr lang="en-GB" sz="1100" b="1" i="0" u="none" strike="noStrike" cap="none" dirty="0">
                <a:solidFill>
                  <a:srgbClr val="000000"/>
                </a:solidFill>
                <a:effectLst/>
                <a:latin typeface="Arial"/>
                <a:ea typeface="Arial"/>
                <a:cs typeface="Arial"/>
                <a:sym typeface="Arial"/>
              </a:rPr>
              <a:t>Timeshare / Vacation Rentals:</a:t>
            </a:r>
            <a:r>
              <a:rPr lang="en-GB" sz="1100" b="0" i="0" u="none" strike="noStrike" cap="none" dirty="0">
                <a:solidFill>
                  <a:srgbClr val="000000"/>
                </a:solidFill>
                <a:effectLst/>
                <a:latin typeface="Arial"/>
                <a:ea typeface="Arial"/>
                <a:cs typeface="Arial"/>
                <a:sym typeface="Arial"/>
              </a:rPr>
              <a:t> Another new type or segment of the hospitality industry is the timeshare hotels. These are sometimes referred to as " Vacation-interval" hotels. Timeshare hotels are where the guests who purchase the ownership of accommodations for a specific period. These owners may also have the unit rented out by the management company that operates the hotel. </a:t>
            </a:r>
          </a:p>
          <a:p>
            <a:r>
              <a:rPr lang="en-GB" sz="1100" b="1" i="0" u="none" strike="noStrike" cap="none" dirty="0">
                <a:solidFill>
                  <a:srgbClr val="000000"/>
                </a:solidFill>
                <a:effectLst/>
                <a:latin typeface="Arial"/>
                <a:ea typeface="Arial"/>
                <a:cs typeface="Arial"/>
                <a:sym typeface="Arial"/>
              </a:rPr>
              <a:t>Casino Hotels: </a:t>
            </a:r>
            <a:r>
              <a:rPr lang="en-GB" sz="1100" b="0" i="0" u="none" strike="noStrike" cap="none" dirty="0">
                <a:solidFill>
                  <a:srgbClr val="000000"/>
                </a:solidFill>
                <a:effectLst/>
                <a:latin typeface="Arial"/>
                <a:ea typeface="Arial"/>
                <a:cs typeface="Arial"/>
                <a:sym typeface="Arial"/>
              </a:rPr>
              <a:t>Hotels with gambling facilities are called Casino Hotels. Although the food and beverage operations in the casino are luxurious their functions are secondary to and supportive of casino operations.</a:t>
            </a:r>
          </a:p>
          <a:p>
            <a:r>
              <a:rPr lang="en-GB" sz="1100" b="1" i="0" u="none" strike="noStrike" cap="none" dirty="0">
                <a:solidFill>
                  <a:srgbClr val="000000"/>
                </a:solidFill>
                <a:effectLst/>
                <a:latin typeface="Arial"/>
                <a:ea typeface="Arial"/>
                <a:cs typeface="Arial"/>
                <a:sym typeface="Arial"/>
              </a:rPr>
              <a:t>Conference and Convention Centres:</a:t>
            </a:r>
            <a:r>
              <a:rPr lang="en-GB" sz="1100" b="0" i="0" u="none" strike="noStrike" cap="none" dirty="0">
                <a:solidFill>
                  <a:srgbClr val="000000"/>
                </a:solidFill>
                <a:effectLst/>
                <a:latin typeface="Arial"/>
                <a:ea typeface="Arial"/>
                <a:cs typeface="Arial"/>
                <a:sym typeface="Arial"/>
              </a:rPr>
              <a:t> These type of hotels focus on meeting and conferences and overnight accommodation for meeting attendees. They also provide video conferencing facility, </a:t>
            </a:r>
            <a:r>
              <a:rPr lang="en-GB" sz="1100" b="0" i="0" u="none" strike="noStrike" cap="none" dirty="0" err="1">
                <a:solidFill>
                  <a:srgbClr val="000000"/>
                </a:solidFill>
                <a:effectLst/>
                <a:latin typeface="Arial"/>
                <a:ea typeface="Arial"/>
                <a:cs typeface="Arial"/>
                <a:sym typeface="Arial"/>
              </a:rPr>
              <a:t>audiovisual</a:t>
            </a:r>
            <a:r>
              <a:rPr lang="en-GB" sz="1100" b="0" i="0" u="none" strike="noStrike" cap="none" dirty="0">
                <a:solidFill>
                  <a:srgbClr val="000000"/>
                </a:solidFill>
                <a:effectLst/>
                <a:latin typeface="Arial"/>
                <a:ea typeface="Arial"/>
                <a:cs typeface="Arial"/>
                <a:sym typeface="Arial"/>
              </a:rPr>
              <a:t> equipment, business services, flexible seating arrangements, flipchart etc. These hotels mostly located outside the metropolitan areas and have facilities like golf, swimming pools, tennis courts, fitness centres, spas etc.</a:t>
            </a:r>
          </a:p>
          <a:p>
            <a:r>
              <a:rPr lang="en-GB" sz="1100" b="1" i="0" u="none" strike="noStrike" cap="none" dirty="0">
                <a:solidFill>
                  <a:srgbClr val="000000"/>
                </a:solidFill>
                <a:effectLst/>
                <a:latin typeface="Arial"/>
                <a:ea typeface="Arial"/>
                <a:cs typeface="Arial"/>
                <a:sym typeface="Arial"/>
              </a:rPr>
              <a:t>3. Levels Of service</a:t>
            </a:r>
            <a:endParaRPr lang="en-GB" sz="1100" b="0" i="0" u="none" strike="noStrike" cap="none" dirty="0">
              <a:solidFill>
                <a:srgbClr val="000000"/>
              </a:solidFill>
              <a:effectLst/>
              <a:latin typeface="Arial"/>
              <a:ea typeface="Arial"/>
              <a:cs typeface="Arial"/>
              <a:sym typeface="Arial"/>
            </a:endParaRPr>
          </a:p>
          <a:p>
            <a:r>
              <a:rPr lang="en-GB" sz="1100" b="1" i="0" u="none" strike="noStrike" cap="none" dirty="0">
                <a:solidFill>
                  <a:srgbClr val="000000"/>
                </a:solidFill>
                <a:effectLst/>
                <a:latin typeface="Arial"/>
                <a:ea typeface="Arial"/>
                <a:cs typeface="Arial"/>
                <a:sym typeface="Arial"/>
              </a:rPr>
              <a:t>World class service:</a:t>
            </a:r>
            <a:r>
              <a:rPr lang="en-GB" sz="1100" b="0" i="0" u="none" strike="noStrike" cap="none" dirty="0">
                <a:solidFill>
                  <a:srgbClr val="000000"/>
                </a:solidFill>
                <a:effectLst/>
                <a:latin typeface="Arial"/>
                <a:ea typeface="Arial"/>
                <a:cs typeface="Arial"/>
                <a:sym typeface="Arial"/>
              </a:rPr>
              <a:t> These are also called luxury / Five Start hotels, they target top business executives, entertainment celebrities, high- ranking political figures, and wealthy clientele as their primary markets. They provide upscale restaurants and lounges, Valet, concierge services and also private dining facilities. </a:t>
            </a:r>
          </a:p>
          <a:p>
            <a:r>
              <a:rPr lang="en-GB" sz="1100" b="1" i="0" u="none" strike="noStrike" cap="none" dirty="0">
                <a:solidFill>
                  <a:srgbClr val="000000"/>
                </a:solidFill>
                <a:effectLst/>
                <a:latin typeface="Arial"/>
                <a:ea typeface="Arial"/>
                <a:cs typeface="Arial"/>
                <a:sym typeface="Arial"/>
              </a:rPr>
              <a:t>Mid-Range Service:</a:t>
            </a:r>
            <a:r>
              <a:rPr lang="en-GB" sz="1100" b="0" i="0" u="none" strike="noStrike" cap="none" dirty="0">
                <a:solidFill>
                  <a:srgbClr val="000000"/>
                </a:solidFill>
                <a:effectLst/>
                <a:latin typeface="Arial"/>
                <a:ea typeface="Arial"/>
                <a:cs typeface="Arial"/>
                <a:sym typeface="Arial"/>
              </a:rPr>
              <a:t> Hotels offering mid-range or otherwise 3 to 4-star hotels service appeal the largest segment of the travelling public. This kind of hotels does not provide elaborate service and have a adequate staffing. They also provide uniformed service, food and beverage room service, in-room entertainment's and also Wi-Fi etc. </a:t>
            </a:r>
          </a:p>
          <a:p>
            <a:r>
              <a:rPr lang="en-GB" sz="1100" b="1" i="0" u="none" strike="noStrike" cap="none" dirty="0">
                <a:solidFill>
                  <a:srgbClr val="000000"/>
                </a:solidFill>
                <a:effectLst/>
                <a:latin typeface="Arial"/>
                <a:ea typeface="Arial"/>
                <a:cs typeface="Arial"/>
                <a:sym typeface="Arial"/>
              </a:rPr>
              <a:t>Budget / Limited Service:</a:t>
            </a:r>
            <a:r>
              <a:rPr lang="en-GB" sz="1100" b="0" i="0" u="none" strike="noStrike" cap="none" dirty="0">
                <a:solidFill>
                  <a:srgbClr val="000000"/>
                </a:solidFill>
                <a:effectLst/>
                <a:latin typeface="Arial"/>
                <a:ea typeface="Arial"/>
                <a:cs typeface="Arial"/>
                <a:sym typeface="Arial"/>
              </a:rPr>
              <a:t> These hotels provide clean, comfortable, safe, inexpensive rooms and meet the basic need of guests. Budget hotels appeal primarily to budget-minded travellers who want a room with minimum services and amenities required for the comfortable stay, without unnecessary paying additional cost for costly services.</a:t>
            </a:r>
          </a:p>
          <a:p>
            <a:r>
              <a:rPr lang="en-GB" sz="1100" b="1" i="0" u="none" strike="noStrike" cap="none" dirty="0">
                <a:solidFill>
                  <a:srgbClr val="000000"/>
                </a:solidFill>
                <a:effectLst/>
                <a:latin typeface="Arial"/>
                <a:ea typeface="Arial"/>
                <a:cs typeface="Arial"/>
                <a:sym typeface="Arial"/>
              </a:rPr>
              <a:t>4. Ownership and Affiliations</a:t>
            </a:r>
            <a:endParaRPr lang="en-GB" sz="1100" b="0" i="0" u="none" strike="noStrike" cap="none" dirty="0">
              <a:solidFill>
                <a:srgbClr val="000000"/>
              </a:solidFill>
              <a:effectLst/>
              <a:latin typeface="Arial"/>
              <a:ea typeface="Arial"/>
              <a:cs typeface="Arial"/>
              <a:sym typeface="Arial"/>
            </a:endParaRPr>
          </a:p>
          <a:p>
            <a:r>
              <a:rPr lang="en-GB" sz="1100" b="1" i="0" u="none" strike="noStrike" cap="none" dirty="0">
                <a:solidFill>
                  <a:srgbClr val="000000"/>
                </a:solidFill>
                <a:effectLst/>
                <a:latin typeface="Arial"/>
                <a:ea typeface="Arial"/>
                <a:cs typeface="Arial"/>
                <a:sym typeface="Arial"/>
              </a:rPr>
              <a:t>Independent / Single Owner Hotels:</a:t>
            </a:r>
            <a:r>
              <a:rPr lang="en-GB" sz="1100" b="0" i="0" u="none" strike="noStrike" cap="none" dirty="0">
                <a:solidFill>
                  <a:srgbClr val="000000"/>
                </a:solidFill>
                <a:effectLst/>
                <a:latin typeface="Arial"/>
                <a:ea typeface="Arial"/>
                <a:cs typeface="Arial"/>
                <a:sym typeface="Arial"/>
              </a:rPr>
              <a:t> They do not have identifiable ownership or management affiliation with other properties. Example of the same would be family owned and operated hotel that is not following any corporate policies or procedures.</a:t>
            </a:r>
          </a:p>
          <a:p>
            <a:r>
              <a:rPr lang="en-GB" sz="1100" b="1" i="0" u="none" strike="noStrike" cap="none" dirty="0">
                <a:solidFill>
                  <a:srgbClr val="000000"/>
                </a:solidFill>
                <a:effectLst/>
                <a:latin typeface="Arial"/>
                <a:ea typeface="Arial"/>
                <a:cs typeface="Arial"/>
                <a:sym typeface="Arial"/>
              </a:rPr>
              <a:t>Chain hotels:</a:t>
            </a:r>
            <a:r>
              <a:rPr lang="en-GB" sz="1100" b="0" i="0" u="none" strike="noStrike" cap="none" dirty="0">
                <a:solidFill>
                  <a:srgbClr val="000000"/>
                </a:solidFill>
                <a:effectLst/>
                <a:latin typeface="Arial"/>
                <a:ea typeface="Arial"/>
                <a:cs typeface="Arial"/>
                <a:sym typeface="Arial"/>
              </a:rPr>
              <a:t> Hotels which are part of a hotel chain and these kinds of ownership usually imposes certain minimum standards, rules, policies and procedures to restrict affiliate activities. In general the more centralised the organisation the stronger the control over the individual property .</a:t>
            </a:r>
          </a:p>
          <a:p>
            <a:pPr marL="0" lvl="0" indent="0">
              <a:spcBef>
                <a:spcPts val="0"/>
              </a:spcBef>
              <a:spcAft>
                <a:spcPts val="0"/>
              </a:spcAft>
              <a:buNone/>
            </a:pPr>
            <a:endParaRPr dirty="0"/>
          </a:p>
        </p:txBody>
      </p:sp>
    </p:spTree>
    <p:extLst>
      <p:ext uri="{BB962C8B-B14F-4D97-AF65-F5344CB8AC3E}">
        <p14:creationId xmlns:p14="http://schemas.microsoft.com/office/powerpoint/2010/main" val="192299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Red for </a:t>
            </a:r>
            <a:r>
              <a:rPr lang="fr-FR" dirty="0" err="1"/>
              <a:t>Supply</a:t>
            </a:r>
            <a:endParaRPr lang="fr-FR" dirty="0"/>
          </a:p>
          <a:p>
            <a:pPr marL="0" lvl="0" indent="0">
              <a:spcBef>
                <a:spcPts val="0"/>
              </a:spcBef>
              <a:spcAft>
                <a:spcPts val="0"/>
              </a:spcAft>
              <a:buNone/>
            </a:pPr>
            <a:r>
              <a:rPr lang="fr-FR" dirty="0"/>
              <a:t>Bleu for </a:t>
            </a:r>
            <a:r>
              <a:rPr lang="fr-FR" dirty="0" err="1"/>
              <a:t>Demand</a:t>
            </a:r>
            <a:endParaRPr lang="fr-FR" dirty="0"/>
          </a:p>
          <a:p>
            <a:pPr marL="0" lvl="0" indent="0">
              <a:spcBef>
                <a:spcPts val="0"/>
              </a:spcBef>
              <a:spcAft>
                <a:spcPts val="0"/>
              </a:spcAft>
              <a:buNone/>
            </a:pPr>
            <a:r>
              <a:rPr lang="fr-FR" dirty="0"/>
              <a:t>And Black for </a:t>
            </a:r>
            <a:r>
              <a:rPr lang="fr-FR" dirty="0" err="1"/>
              <a:t>both</a:t>
            </a:r>
            <a:endParaRPr dirty="0"/>
          </a:p>
        </p:txBody>
      </p:sp>
    </p:spTree>
    <p:extLst>
      <p:ext uri="{BB962C8B-B14F-4D97-AF65-F5344CB8AC3E}">
        <p14:creationId xmlns:p14="http://schemas.microsoft.com/office/powerpoint/2010/main" val="394336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r>
              <a:rPr lang="fr-FR" dirty="0"/>
              <a:t>Source </a:t>
            </a:r>
            <a:r>
              <a:rPr lang="fr-FR" dirty="0" err="1"/>
              <a:t>Statista</a:t>
            </a:r>
            <a:endParaRPr lang="fr-FR" dirty="0"/>
          </a:p>
          <a:p>
            <a:pPr marL="158750" indent="0">
              <a:buNone/>
            </a:pPr>
            <a:endParaRPr lang="en-GB" dirty="0"/>
          </a:p>
        </p:txBody>
      </p:sp>
    </p:spTree>
    <p:extLst>
      <p:ext uri="{BB962C8B-B14F-4D97-AF65-F5344CB8AC3E}">
        <p14:creationId xmlns:p14="http://schemas.microsoft.com/office/powerpoint/2010/main" val="174657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spcBef>
                <a:spcPts val="0"/>
              </a:spcBef>
              <a:spcAft>
                <a:spcPts val="0"/>
              </a:spcAft>
              <a:buAutoNum type="arabicParenBoth"/>
            </a:pPr>
            <a:r>
              <a:rPr lang="en-GB" dirty="0"/>
              <a:t>Relatively fixed capacity. Since the focus of yield management is efficient allocation of shared fixed capacity, it is only appropriate for firms which cannot quickly adapt available capacity to available demand. For example, if all rooms in a hotel are occupied, another room cannot easily be added, although the customer may be accommodated in a sister hotel in a different part of the city. For airlines, if all seats on a flight are occupied, the plane cannot be enlarged, but it may be possible to put the passenger on a later flight. Essentially, capacity is fixed, although there may be some limited flexibility. </a:t>
            </a:r>
          </a:p>
          <a:p>
            <a:pPr marL="228600" lvl="0" indent="-228600">
              <a:spcBef>
                <a:spcPts val="0"/>
              </a:spcBef>
              <a:spcAft>
                <a:spcPts val="0"/>
              </a:spcAft>
              <a:buAutoNum type="arabicParenBoth"/>
            </a:pPr>
            <a:r>
              <a:rPr lang="en-GB" dirty="0"/>
              <a:t>Ability to segment markets. In order for a yield management program to be effective, the firm must segment its market into different types of customers. For example, the airline industry distinguishes between time-sensitive and price sensitive customers by requiring a Saturday night stay for most discounted fares. Basically, the business must know which customers are most likely to use variously-priced classes of service, and must develop different marketing strategies for each market segment. </a:t>
            </a:r>
          </a:p>
          <a:p>
            <a:pPr marL="228600" lvl="0" indent="-228600">
              <a:spcBef>
                <a:spcPts val="0"/>
              </a:spcBef>
              <a:spcAft>
                <a:spcPts val="0"/>
              </a:spcAft>
              <a:buAutoNum type="arabicParenBoth"/>
            </a:pPr>
            <a:r>
              <a:rPr lang="en-GB" dirty="0"/>
              <a:t>Perishable inventory. One of the key factors distinguishing service firms from manufacturing firms is that the inventory is perishable. In the case of capacity-constrained service firms, the problem is even more severe in that additional capacity cannot be obtained. Seats unsold on an airplane, rooms unsold in a hotel, or cars unrented at a rental car agency all represent spoiled or wasted inventory. If a firm can minimize its inventory spoilage, it will operate much more efficiently. </a:t>
            </a:r>
          </a:p>
          <a:p>
            <a:pPr marL="228600" lvl="0" indent="-228600">
              <a:spcBef>
                <a:spcPts val="0"/>
              </a:spcBef>
              <a:spcAft>
                <a:spcPts val="0"/>
              </a:spcAft>
              <a:buAutoNum type="arabicParenBoth"/>
            </a:pPr>
            <a:r>
              <a:rPr lang="en-GB" dirty="0"/>
              <a:t>Product sold in advance. One of the capacity management tools that service businesses use is a reservation system in which units of inventory are sold in advance of actual use. Reservations systems provide the firm with some measure of security, in that they know that their capacity will be used in the future, but when the product is sold in advance, the manager is also faced with uncertainty. The manager must decide whether to accept an early reservation of a customer who wants low price, or wait and see if higher paying customers will appear. With a good yield management system, this type of situation can be addressed. </a:t>
            </a:r>
          </a:p>
          <a:p>
            <a:pPr marL="228600" lvl="0" indent="-228600">
              <a:spcBef>
                <a:spcPts val="0"/>
              </a:spcBef>
              <a:spcAft>
                <a:spcPts val="0"/>
              </a:spcAft>
              <a:buAutoNum type="arabicParenBoth"/>
            </a:pPr>
            <a:r>
              <a:rPr lang="en-GB" dirty="0"/>
              <a:t>Fluctuating demand. Many service firms face highly erratic demand patterns, and managers must devise some method of dealing with this uncertainty. Yield management can be used to help temper some of the demand fluctuations by increasing utilization during slow demand times (by decreasing price), and by increasing revenue during times of high demand (by increasing price). If a manager knows when demand peaks and valleys will occur, he/she will be better able to plan for them. </a:t>
            </a:r>
          </a:p>
          <a:p>
            <a:pPr marL="228600" lvl="0" indent="-228600">
              <a:spcBef>
                <a:spcPts val="0"/>
              </a:spcBef>
              <a:spcAft>
                <a:spcPts val="0"/>
              </a:spcAft>
              <a:buAutoNum type="arabicParenBoth"/>
            </a:pPr>
            <a:r>
              <a:rPr lang="en-GB" dirty="0"/>
              <a:t>Low marginal sales costs/high marginal capacity change costs. For a yield management system to be effective, marginal sales costs, the cost of selling an additional unit of inventory, must be low, but marginal capacity change costs should be high. For capacity-constrained firms, providing additional capacity is a very expensive proposition, but selling another unit of available capacity is relatively inexpensive</a:t>
            </a:r>
          </a:p>
          <a:p>
            <a:pPr marL="228600" lvl="0" indent="-228600">
              <a:spcBef>
                <a:spcPts val="0"/>
              </a:spcBef>
              <a:spcAft>
                <a:spcPts val="0"/>
              </a:spcAft>
              <a:buAutoNum type="arabicParenBoth"/>
            </a:pPr>
            <a:endParaRPr lang="fr-FR" dirty="0"/>
          </a:p>
          <a:p>
            <a:pPr marL="228600" lvl="0" indent="-228600">
              <a:spcBef>
                <a:spcPts val="0"/>
              </a:spcBef>
              <a:spcAft>
                <a:spcPts val="0"/>
              </a:spcAft>
              <a:buAutoNum type="arabicParenBoth"/>
            </a:pPr>
            <a:endParaRPr lang="fr-FR" dirty="0"/>
          </a:p>
          <a:p>
            <a:pPr marL="228600" lvl="0" indent="-228600">
              <a:spcBef>
                <a:spcPts val="0"/>
              </a:spcBef>
              <a:spcAft>
                <a:spcPts val="0"/>
              </a:spcAft>
              <a:buAutoNum type="arabicParenBoth"/>
            </a:pPr>
            <a:r>
              <a:rPr lang="en-GB" dirty="0"/>
              <a:t>Demand patterns. Information on historical demand patterns for various rate classes must be available. Most yield management systems in commercial use are based strictly on historical demand patterns. Generally, in the airline industry, demand is assumed to follow a normal distribution (</a:t>
            </a:r>
            <a:r>
              <a:rPr lang="en-GB" dirty="0" err="1"/>
              <a:t>Belobaba</a:t>
            </a:r>
            <a:r>
              <a:rPr lang="en-GB" dirty="0"/>
              <a:t> (1987)). The probability distribution of demand in other industries has not yet been rigorously studied. In addition, information on the booking pattern for each rate class must be obtained in order to better understand the </a:t>
            </a:r>
            <a:r>
              <a:rPr lang="en-GB" dirty="0" err="1"/>
              <a:t>behavior</a:t>
            </a:r>
            <a:r>
              <a:rPr lang="en-GB" dirty="0"/>
              <a:t> of the different customers. Generally, bookings have been assumed to follow a random Poisson probability distribution (Beckman (1958), Thompson (1961), Taylor (1962)). Finally, the demands for different rate classes must be studied to determine the possibility of correlation among rate classes. By knowing the interaction between rate classes, a firm can better understand how many inventory units which could have been sold at a high price may be cannibalized by selling too many inventory units at a lower price. Several other assumptions often made include the forgetfulness property which states that the probability of cancellation is not dependent upon when the reservation was made, and that customers will freely upgrade or downgrade their class of service (Thompson (1961)). The latter hypothesis may be based on unrealistic price elasticity assumptions which will lead to inaccurate model results. </a:t>
            </a:r>
          </a:p>
          <a:p>
            <a:pPr marL="228600" lvl="0" indent="-228600">
              <a:spcBef>
                <a:spcPts val="0"/>
              </a:spcBef>
              <a:spcAft>
                <a:spcPts val="0"/>
              </a:spcAft>
              <a:buAutoNum type="arabicParenBoth"/>
            </a:pPr>
            <a:r>
              <a:rPr lang="en-GB" dirty="0"/>
              <a:t>(2) Overbooking policies. Overbooking policies must also be assessed and include information on historical no-show rates and current policies on overbooking. The overbooking problem has been studied rather extensively (Rothstein (1971), Rothstein (1974), </a:t>
            </a:r>
            <a:r>
              <a:rPr lang="en-GB" dirty="0" err="1"/>
              <a:t>Schlifer</a:t>
            </a:r>
            <a:r>
              <a:rPr lang="en-GB" dirty="0"/>
              <a:t> and </a:t>
            </a:r>
            <a:r>
              <a:rPr lang="en-GB" dirty="0" err="1"/>
              <a:t>Vardi</a:t>
            </a:r>
            <a:r>
              <a:rPr lang="en-GB" dirty="0"/>
              <a:t> (1975), </a:t>
            </a:r>
            <a:r>
              <a:rPr lang="en-GB" dirty="0" err="1"/>
              <a:t>Ladany</a:t>
            </a:r>
            <a:r>
              <a:rPr lang="en-GB" dirty="0"/>
              <a:t> (1976), </a:t>
            </a:r>
            <a:r>
              <a:rPr lang="en-GB" dirty="0" err="1"/>
              <a:t>Ladany</a:t>
            </a:r>
            <a:r>
              <a:rPr lang="en-GB" dirty="0"/>
              <a:t> (1977), Hersh and </a:t>
            </a:r>
            <a:r>
              <a:rPr lang="en-GB" dirty="0" err="1"/>
              <a:t>Ladany</a:t>
            </a:r>
            <a:r>
              <a:rPr lang="en-GB" dirty="0"/>
              <a:t> (1978), Rothstein (1985), </a:t>
            </a:r>
            <a:r>
              <a:rPr lang="en-GB" dirty="0" err="1"/>
              <a:t>Alstrup</a:t>
            </a:r>
            <a:r>
              <a:rPr lang="en-GB" dirty="0"/>
              <a:t> et al. (1986)). Generally, cancellations are assumed to follow a binomial distribution, although this assumption has not been rigorously tested in all industries. The overbooking policy must be integrated with the yield management program or sales will be limited to an arbitrarily low level. </a:t>
            </a:r>
          </a:p>
          <a:p>
            <a:pPr marL="228600" lvl="0" indent="-228600">
              <a:spcBef>
                <a:spcPts val="0"/>
              </a:spcBef>
              <a:spcAft>
                <a:spcPts val="0"/>
              </a:spcAft>
              <a:buAutoNum type="arabicParenBoth"/>
            </a:pPr>
            <a:r>
              <a:rPr lang="en-GB" dirty="0"/>
              <a:t>(3) Demand elasticities. The effect of price changes on demand must also be assessed. As mentioned above, yield management consists of both pricing and inventory management components. Although pricing has a direct impact on revenues, most firms cannot change price without taking the reactions of competitors into account. To fully use the potential of a yield management system, management must know the elasticity of demand for various rate classes and be able to make corresponding changes. </a:t>
            </a:r>
          </a:p>
          <a:p>
            <a:pPr marL="228600" lvl="0" indent="-228600">
              <a:spcBef>
                <a:spcPts val="0"/>
              </a:spcBef>
              <a:spcAft>
                <a:spcPts val="0"/>
              </a:spcAft>
              <a:buAutoNum type="arabicParenBoth"/>
            </a:pPr>
            <a:r>
              <a:rPr lang="en-GB" dirty="0"/>
              <a:t>(4) Information system. The biggest problems facing a firm contemplating adoption of a yield management program are data availability and accuracy. A completely computerized management information system is not required; what matters is the type and accuracy of data collected. Without a good information system, the yield management system will be doomed to failure. For example, an airline which does not keep track of the number of discount seats sold for a particular flight can encounter a severe problem when all of the potential passengers arrive at the gate only to find an extremely-overbooked plane.</a:t>
            </a:r>
            <a:endParaRPr dirty="0"/>
          </a:p>
        </p:txBody>
      </p:sp>
    </p:spTree>
    <p:extLst>
      <p:ext uri="{BB962C8B-B14F-4D97-AF65-F5344CB8AC3E}">
        <p14:creationId xmlns:p14="http://schemas.microsoft.com/office/powerpoint/2010/main" val="2592756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55821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4" name="Shape 34"/>
          <p:cNvSpPr txBox="1">
            <a:spLocks noGrp="1"/>
          </p:cNvSpPr>
          <p:nvPr>
            <p:ph type="body" idx="1"/>
          </p:nvPr>
        </p:nvSpPr>
        <p:spPr>
          <a:xfrm>
            <a:off x="844425" y="1610450"/>
            <a:ext cx="2257200" cy="33153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5" name="Shape 35"/>
          <p:cNvSpPr txBox="1">
            <a:spLocks noGrp="1"/>
          </p:cNvSpPr>
          <p:nvPr>
            <p:ph type="body" idx="2"/>
          </p:nvPr>
        </p:nvSpPr>
        <p:spPr>
          <a:xfrm>
            <a:off x="3217286" y="1610450"/>
            <a:ext cx="2257200" cy="33153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Shape 36"/>
          <p:cNvSpPr txBox="1">
            <a:spLocks noGrp="1"/>
          </p:cNvSpPr>
          <p:nvPr>
            <p:ph type="body" idx="3"/>
          </p:nvPr>
        </p:nvSpPr>
        <p:spPr>
          <a:xfrm>
            <a:off x="5590146" y="1610450"/>
            <a:ext cx="2257200" cy="33153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Shape 37"/>
          <p:cNvSpPr/>
          <p:nvPr/>
        </p:nvSpPr>
        <p:spPr>
          <a:xfrm>
            <a:off x="579000" y="579000"/>
            <a:ext cx="54300" cy="675600"/>
          </a:xfrm>
          <a:prstGeom prst="rect">
            <a:avLst/>
          </a:prstGeom>
          <a:solidFill>
            <a:srgbClr val="FF00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9089700" y="0"/>
            <a:ext cx="54300" cy="5143500"/>
          </a:xfrm>
          <a:prstGeom prst="rect">
            <a:avLst/>
          </a:prstGeom>
          <a:solidFill>
            <a:srgbClr val="FF00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7561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3" name="Shape 23"/>
          <p:cNvSpPr txBox="1">
            <a:spLocks noGrp="1"/>
          </p:cNvSpPr>
          <p:nvPr>
            <p:ph type="body" idx="1"/>
          </p:nvPr>
        </p:nvSpPr>
        <p:spPr>
          <a:xfrm>
            <a:off x="844425" y="1586325"/>
            <a:ext cx="5971500" cy="31485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 name="Shape 24"/>
          <p:cNvSpPr/>
          <p:nvPr/>
        </p:nvSpPr>
        <p:spPr>
          <a:xfrm>
            <a:off x="579000" y="579000"/>
            <a:ext cx="54300" cy="675600"/>
          </a:xfrm>
          <a:prstGeom prst="rect">
            <a:avLst/>
          </a:prstGeom>
          <a:solidFill>
            <a:srgbClr val="FF00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9089700" y="0"/>
            <a:ext cx="54300" cy="5143500"/>
          </a:xfrm>
          <a:prstGeom prst="rect">
            <a:avLst/>
          </a:prstGeom>
          <a:solidFill>
            <a:srgbClr val="FF00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3530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60"/>
        <p:cNvGrpSpPr/>
        <p:nvPr/>
      </p:nvGrpSpPr>
      <p:grpSpPr>
        <a:xfrm>
          <a:off x="0" y="0"/>
          <a:ext cx="0" cy="0"/>
          <a:chOff x="0" y="0"/>
          <a:chExt cx="0" cy="0"/>
        </a:xfrm>
      </p:grpSpPr>
      <p:sp>
        <p:nvSpPr>
          <p:cNvPr id="61" name="Shape 61"/>
          <p:cNvSpPr/>
          <p:nvPr/>
        </p:nvSpPr>
        <p:spPr>
          <a:xfrm>
            <a:off x="0" y="0"/>
            <a:ext cx="9144000" cy="2593500"/>
          </a:xfrm>
          <a:prstGeom prst="rect">
            <a:avLst/>
          </a:prstGeom>
          <a:solidFill>
            <a:srgbClr val="FF00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3899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half">
  <p:cSld name="Title only half">
    <p:spTree>
      <p:nvGrpSpPr>
        <p:cNvPr id="1" name="Shape 47"/>
        <p:cNvGrpSpPr/>
        <p:nvPr/>
      </p:nvGrpSpPr>
      <p:grpSpPr>
        <a:xfrm>
          <a:off x="0" y="0"/>
          <a:ext cx="0" cy="0"/>
          <a:chOff x="0" y="0"/>
          <a:chExt cx="0" cy="0"/>
        </a:xfrm>
      </p:grpSpPr>
      <p:sp>
        <p:nvSpPr>
          <p:cNvPr id="48" name="Shape 48"/>
          <p:cNvSpPr/>
          <p:nvPr/>
        </p:nvSpPr>
        <p:spPr>
          <a:xfrm>
            <a:off x="0" y="0"/>
            <a:ext cx="4578000" cy="5143500"/>
          </a:xfrm>
          <a:prstGeom prst="rect">
            <a:avLst/>
          </a:prstGeom>
          <a:solidFill>
            <a:srgbClr val="FF00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a:endParaRPr/>
          </a:p>
        </p:txBody>
      </p:sp>
      <p:sp>
        <p:nvSpPr>
          <p:cNvPr id="50" name="Shape 50"/>
          <p:cNvSpPr/>
          <p:nvPr/>
        </p:nvSpPr>
        <p:spPr>
          <a:xfrm>
            <a:off x="579000" y="579000"/>
            <a:ext cx="54300" cy="6756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51" name="Shape 51"/>
          <p:cNvSpPr/>
          <p:nvPr/>
        </p:nvSpPr>
        <p:spPr>
          <a:xfrm>
            <a:off x="9089700" y="0"/>
            <a:ext cx="54300" cy="5143500"/>
          </a:xfrm>
          <a:prstGeom prst="rect">
            <a:avLst/>
          </a:prstGeom>
          <a:solidFill>
            <a:srgbClr val="FF00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8854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 id="2147483660" r:id="rId9"/>
    <p:sldLayoutId id="2147483661" r:id="rId10"/>
    <p:sldLayoutId id="2147483662"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0" Type="http://schemas.openxmlformats.org/officeDocument/2006/relationships/image" Target="../media/image7.png"/><Relationship Id="rId4" Type="http://schemas.openxmlformats.org/officeDocument/2006/relationships/diagramQuickStyle" Target="../diagrams/quickStyle1.xml"/><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44424" y="403450"/>
            <a:ext cx="3448175"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b="1" dirty="0"/>
              <a:t>THE HOTEL </a:t>
            </a:r>
            <a:r>
              <a:rPr lang="en-GB" b="1" dirty="0">
                <a:solidFill>
                  <a:srgbClr val="000000"/>
                </a:solidFill>
              </a:rPr>
              <a:t>INDUSTRY</a:t>
            </a:r>
            <a:endParaRPr b="1" dirty="0">
              <a:solidFill>
                <a:srgbClr val="000000"/>
              </a:solidFill>
            </a:endParaRPr>
          </a:p>
        </p:txBody>
      </p:sp>
      <p:pic>
        <p:nvPicPr>
          <p:cNvPr id="1028" name="Picture 4" descr="https://images.unsplash.com/photo-1500217052183-bc01eee1a74e?ixlib=rb-0.3.5&amp;ixid=eyJhcHBfaWQiOjEyMDd9&amp;s=83e5d3e676230de77a2c78f9563d1933&amp;dpr=1&amp;auto=format&amp;fit=crop&amp;w=1000&amp;q=80&amp;cs=tinysrgb">
            <a:extLst>
              <a:ext uri="{FF2B5EF4-FFF2-40B4-BE49-F238E27FC236}">
                <a16:creationId xmlns:a16="http://schemas.microsoft.com/office/drawing/2014/main" id="{CF55787F-B233-4046-A2E2-408916E9A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174" y="0"/>
            <a:ext cx="4518025"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33">
            <a:extLst>
              <a:ext uri="{FF2B5EF4-FFF2-40B4-BE49-F238E27FC236}">
                <a16:creationId xmlns:a16="http://schemas.microsoft.com/office/drawing/2014/main" id="{1ED9ABBC-5572-4E09-A726-D7DE0DD5F8C8}"/>
              </a:ext>
            </a:extLst>
          </p:cNvPr>
          <p:cNvSpPr txBox="1">
            <a:spLocks/>
          </p:cNvSpPr>
          <p:nvPr/>
        </p:nvSpPr>
        <p:spPr>
          <a:xfrm>
            <a:off x="457200" y="1722625"/>
            <a:ext cx="2825750" cy="320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Bef>
                <a:spcPts val="600"/>
              </a:spcBef>
              <a:buFont typeface="Arial"/>
              <a:buNone/>
            </a:pPr>
            <a:r>
              <a:rPr lang="fr-FR" b="1" dirty="0">
                <a:solidFill>
                  <a:srgbClr val="FFFFFF"/>
                </a:solidFill>
              </a:rPr>
              <a:t>C</a:t>
            </a:r>
            <a:r>
              <a:rPr lang="en-GB" b="1" dirty="0">
                <a:solidFill>
                  <a:srgbClr val="FFFFFF"/>
                </a:solidFill>
              </a:rPr>
              <a:t>ORPORATE FINANCE</a:t>
            </a:r>
          </a:p>
          <a:p>
            <a:pPr marL="0" indent="0">
              <a:spcBef>
                <a:spcPts val="600"/>
              </a:spcBef>
              <a:buFont typeface="Arial"/>
              <a:buNone/>
            </a:pPr>
            <a:r>
              <a:rPr lang="fr-FR" b="1" dirty="0">
                <a:solidFill>
                  <a:schemeClr val="tx1"/>
                </a:solidFill>
              </a:rPr>
              <a:t>A</a:t>
            </a:r>
            <a:r>
              <a:rPr lang="en-GB" b="1" dirty="0">
                <a:solidFill>
                  <a:schemeClr val="tx1"/>
                </a:solidFill>
              </a:rPr>
              <a:t>SSIGNEMENT 1</a:t>
            </a:r>
          </a:p>
          <a:p>
            <a:pPr marL="0" indent="0">
              <a:spcBef>
                <a:spcPts val="600"/>
              </a:spcBef>
              <a:buFont typeface="Arial"/>
              <a:buNone/>
            </a:pPr>
            <a:endParaRPr lang="fr-FR" dirty="0">
              <a:solidFill>
                <a:srgbClr val="FFFFFF"/>
              </a:solidFill>
            </a:endParaRPr>
          </a:p>
          <a:p>
            <a:pPr marL="0" indent="0">
              <a:spcBef>
                <a:spcPts val="600"/>
              </a:spcBef>
              <a:buFont typeface="Arial"/>
              <a:buNone/>
            </a:pPr>
            <a:endParaRPr lang="fr-FR" dirty="0">
              <a:solidFill>
                <a:srgbClr val="FFFFFF"/>
              </a:solidFill>
            </a:endParaRPr>
          </a:p>
          <a:p>
            <a:pPr marL="0" indent="0">
              <a:spcBef>
                <a:spcPts val="600"/>
              </a:spcBef>
              <a:buFont typeface="Arial"/>
              <a:buNone/>
            </a:pPr>
            <a:r>
              <a:rPr lang="fr-FR" sz="1400" dirty="0">
                <a:solidFill>
                  <a:srgbClr val="FFFFFF"/>
                </a:solidFill>
              </a:rPr>
              <a:t>G</a:t>
            </a:r>
            <a:r>
              <a:rPr lang="en-GB" sz="1400" dirty="0">
                <a:solidFill>
                  <a:srgbClr val="FFFFFF"/>
                </a:solidFill>
              </a:rPr>
              <a:t>ROUP E</a:t>
            </a:r>
          </a:p>
          <a:p>
            <a:pPr marL="0" indent="0">
              <a:spcBef>
                <a:spcPts val="600"/>
              </a:spcBef>
              <a:buFont typeface="Arial"/>
              <a:buNone/>
            </a:pPr>
            <a:r>
              <a:rPr lang="fr-FR" sz="1400" dirty="0">
                <a:solidFill>
                  <a:schemeClr val="tx1"/>
                </a:solidFill>
              </a:rPr>
              <a:t>Z</a:t>
            </a:r>
            <a:r>
              <a:rPr lang="en-GB" sz="1400" dirty="0">
                <a:solidFill>
                  <a:schemeClr val="tx1"/>
                </a:solidFill>
              </a:rPr>
              <a:t>AINA, YI, LORIS, SHASHANK, FELIX, BRUNO &amp; ENZO</a:t>
            </a:r>
          </a:p>
        </p:txBody>
      </p:sp>
    </p:spTree>
    <p:extLst>
      <p:ext uri="{BB962C8B-B14F-4D97-AF65-F5344CB8AC3E}">
        <p14:creationId xmlns:p14="http://schemas.microsoft.com/office/powerpoint/2010/main" val="3432280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44425" y="408212"/>
            <a:ext cx="32268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INDUSTRY</a:t>
            </a:r>
            <a:br>
              <a:rPr lang="en-GB" dirty="0"/>
            </a:br>
            <a:r>
              <a:rPr lang="en-GB" dirty="0">
                <a:solidFill>
                  <a:srgbClr val="FF004E"/>
                </a:solidFill>
              </a:rPr>
              <a:t>KPIs &amp; Jargon</a:t>
            </a:r>
            <a:endParaRPr dirty="0">
              <a:solidFill>
                <a:srgbClr val="FF004E"/>
              </a:solidFill>
            </a:endParaRPr>
          </a:p>
        </p:txBody>
      </p:sp>
      <p:sp>
        <p:nvSpPr>
          <p:cNvPr id="8" name="ZoneTexte 7">
            <a:extLst>
              <a:ext uri="{FF2B5EF4-FFF2-40B4-BE49-F238E27FC236}">
                <a16:creationId xmlns:a16="http://schemas.microsoft.com/office/drawing/2014/main" id="{6A9986E2-33A7-4818-BEE0-D05299DE1D67}"/>
              </a:ext>
            </a:extLst>
          </p:cNvPr>
          <p:cNvSpPr txBox="1"/>
          <p:nvPr/>
        </p:nvSpPr>
        <p:spPr>
          <a:xfrm>
            <a:off x="318172" y="2250400"/>
            <a:ext cx="4872038" cy="2893100"/>
          </a:xfrm>
          <a:prstGeom prst="rect">
            <a:avLst/>
          </a:prstGeom>
          <a:noFill/>
        </p:spPr>
        <p:txBody>
          <a:bodyPr wrap="square" rtlCol="0">
            <a:spAutoFit/>
          </a:bodyPr>
          <a:lstStyle/>
          <a:p>
            <a:pPr>
              <a:lnSpc>
                <a:spcPct val="150000"/>
              </a:lnSpc>
            </a:pPr>
            <a:r>
              <a:rPr lang="fr-FR" b="1" dirty="0">
                <a:solidFill>
                  <a:srgbClr val="FF004E"/>
                </a:solidFill>
              </a:rPr>
              <a:t>ADR (</a:t>
            </a:r>
            <a:r>
              <a:rPr lang="fr-FR" b="1" dirty="0" err="1">
                <a:solidFill>
                  <a:srgbClr val="FF004E"/>
                </a:solidFill>
              </a:rPr>
              <a:t>average</a:t>
            </a:r>
            <a:r>
              <a:rPr lang="fr-FR" b="1" dirty="0">
                <a:solidFill>
                  <a:srgbClr val="FF004E"/>
                </a:solidFill>
              </a:rPr>
              <a:t> </a:t>
            </a:r>
            <a:r>
              <a:rPr lang="fr-FR" b="1" dirty="0" err="1">
                <a:solidFill>
                  <a:srgbClr val="FF004E"/>
                </a:solidFill>
              </a:rPr>
              <a:t>daily</a:t>
            </a:r>
            <a:r>
              <a:rPr lang="fr-FR" b="1" dirty="0">
                <a:solidFill>
                  <a:srgbClr val="FF004E"/>
                </a:solidFill>
              </a:rPr>
              <a:t> rate) </a:t>
            </a:r>
            <a:r>
              <a:rPr lang="fr-FR" dirty="0"/>
              <a:t>= Room Revenue / Room </a:t>
            </a:r>
            <a:r>
              <a:rPr lang="fr-FR" dirty="0" err="1"/>
              <a:t>Sold</a:t>
            </a:r>
            <a:endParaRPr lang="fr-FR" dirty="0"/>
          </a:p>
          <a:p>
            <a:pPr>
              <a:lnSpc>
                <a:spcPct val="150000"/>
              </a:lnSpc>
            </a:pPr>
            <a:r>
              <a:rPr lang="fr-FR" b="1" dirty="0" err="1">
                <a:solidFill>
                  <a:srgbClr val="FF004E"/>
                </a:solidFill>
              </a:rPr>
              <a:t>Occupancy</a:t>
            </a:r>
            <a:r>
              <a:rPr lang="fr-FR" b="1" dirty="0">
                <a:solidFill>
                  <a:srgbClr val="FF004E"/>
                </a:solidFill>
              </a:rPr>
              <a:t> Rate (OR - %) </a:t>
            </a:r>
            <a:r>
              <a:rPr lang="fr-FR" dirty="0"/>
              <a:t>= Room </a:t>
            </a:r>
            <a:r>
              <a:rPr lang="fr-FR" dirty="0" err="1"/>
              <a:t>Sold</a:t>
            </a:r>
            <a:r>
              <a:rPr lang="fr-FR" dirty="0"/>
              <a:t> / Room </a:t>
            </a:r>
            <a:r>
              <a:rPr lang="fr-FR" dirty="0" err="1"/>
              <a:t>Available</a:t>
            </a:r>
            <a:endParaRPr lang="fr-FR" dirty="0"/>
          </a:p>
          <a:p>
            <a:pPr>
              <a:lnSpc>
                <a:spcPct val="150000"/>
              </a:lnSpc>
            </a:pPr>
            <a:r>
              <a:rPr lang="fr-FR" b="1" dirty="0" err="1">
                <a:solidFill>
                  <a:srgbClr val="FF004E"/>
                </a:solidFill>
              </a:rPr>
              <a:t>RevPAR</a:t>
            </a:r>
            <a:r>
              <a:rPr lang="fr-FR" b="1" dirty="0">
                <a:solidFill>
                  <a:srgbClr val="FF004E"/>
                </a:solidFill>
              </a:rPr>
              <a:t> (Revenue Per </a:t>
            </a:r>
            <a:r>
              <a:rPr lang="fr-FR" b="1" dirty="0" err="1">
                <a:solidFill>
                  <a:srgbClr val="FF004E"/>
                </a:solidFill>
              </a:rPr>
              <a:t>Available</a:t>
            </a:r>
            <a:r>
              <a:rPr lang="fr-FR" b="1" dirty="0">
                <a:solidFill>
                  <a:srgbClr val="FF004E"/>
                </a:solidFill>
              </a:rPr>
              <a:t> Room)</a:t>
            </a:r>
            <a:r>
              <a:rPr lang="fr-FR" dirty="0"/>
              <a:t> = ADR x OR</a:t>
            </a:r>
          </a:p>
          <a:p>
            <a:pPr>
              <a:lnSpc>
                <a:spcPct val="150000"/>
              </a:lnSpc>
            </a:pPr>
            <a:r>
              <a:rPr lang="fr-FR" b="1" dirty="0" err="1">
                <a:solidFill>
                  <a:srgbClr val="FF004E"/>
                </a:solidFill>
              </a:rPr>
              <a:t>TRevPAR</a:t>
            </a:r>
            <a:r>
              <a:rPr lang="fr-FR" b="1" dirty="0">
                <a:solidFill>
                  <a:srgbClr val="FF004E"/>
                </a:solidFill>
              </a:rPr>
              <a:t> (T. </a:t>
            </a:r>
            <a:r>
              <a:rPr lang="fr-FR" b="1" dirty="0" err="1">
                <a:solidFill>
                  <a:srgbClr val="FF004E"/>
                </a:solidFill>
              </a:rPr>
              <a:t>Rev</a:t>
            </a:r>
            <a:r>
              <a:rPr lang="fr-FR" b="1" dirty="0">
                <a:solidFill>
                  <a:srgbClr val="FF004E"/>
                </a:solidFill>
              </a:rPr>
              <a:t> PAR) </a:t>
            </a:r>
            <a:r>
              <a:rPr lang="fr-FR" dirty="0"/>
              <a:t>= Total Revenues / Room </a:t>
            </a:r>
            <a:r>
              <a:rPr lang="fr-FR" dirty="0" err="1"/>
              <a:t>Sold</a:t>
            </a:r>
            <a:endParaRPr lang="fr-FR" dirty="0"/>
          </a:p>
          <a:p>
            <a:pPr>
              <a:lnSpc>
                <a:spcPct val="150000"/>
              </a:lnSpc>
            </a:pPr>
            <a:r>
              <a:rPr lang="fr-FR" b="1" dirty="0">
                <a:solidFill>
                  <a:srgbClr val="FF004E"/>
                </a:solidFill>
              </a:rPr>
              <a:t>GOPPAR (Gross Operating Profit per </a:t>
            </a:r>
            <a:r>
              <a:rPr lang="fr-FR" b="1" dirty="0" err="1">
                <a:solidFill>
                  <a:srgbClr val="FF004E"/>
                </a:solidFill>
              </a:rPr>
              <a:t>Available</a:t>
            </a:r>
            <a:r>
              <a:rPr lang="fr-FR" b="1" dirty="0">
                <a:solidFill>
                  <a:srgbClr val="FF004E"/>
                </a:solidFill>
              </a:rPr>
              <a:t> Room</a:t>
            </a:r>
          </a:p>
          <a:p>
            <a:pPr>
              <a:lnSpc>
                <a:spcPct val="150000"/>
              </a:lnSpc>
            </a:pPr>
            <a:r>
              <a:rPr lang="fr-FR" dirty="0"/>
              <a:t>	= GOP / </a:t>
            </a:r>
            <a:r>
              <a:rPr lang="fr-FR" dirty="0" err="1"/>
              <a:t>Rooms</a:t>
            </a:r>
            <a:r>
              <a:rPr lang="fr-FR" dirty="0"/>
              <a:t> </a:t>
            </a:r>
            <a:r>
              <a:rPr lang="fr-FR" dirty="0" err="1"/>
              <a:t>Availanble</a:t>
            </a:r>
            <a:endParaRPr lang="fr-FR" dirty="0"/>
          </a:p>
          <a:p>
            <a:pPr>
              <a:lnSpc>
                <a:spcPct val="150000"/>
              </a:lnSpc>
            </a:pPr>
            <a:endParaRPr lang="fr-FR" dirty="0"/>
          </a:p>
          <a:p>
            <a:pPr>
              <a:lnSpc>
                <a:spcPct val="150000"/>
              </a:lnSpc>
            </a:pPr>
            <a:endParaRPr lang="fr-FR" dirty="0"/>
          </a:p>
          <a:p>
            <a:endParaRPr lang="en-GB" dirty="0"/>
          </a:p>
        </p:txBody>
      </p:sp>
      <p:sp>
        <p:nvSpPr>
          <p:cNvPr id="9" name="ZoneTexte 8">
            <a:extLst>
              <a:ext uri="{FF2B5EF4-FFF2-40B4-BE49-F238E27FC236}">
                <a16:creationId xmlns:a16="http://schemas.microsoft.com/office/drawing/2014/main" id="{0502B0C0-7EAF-436B-BDD5-668F48E8E936}"/>
              </a:ext>
            </a:extLst>
          </p:cNvPr>
          <p:cNvSpPr txBox="1"/>
          <p:nvPr/>
        </p:nvSpPr>
        <p:spPr>
          <a:xfrm>
            <a:off x="5416061" y="311408"/>
            <a:ext cx="3259016" cy="4832092"/>
          </a:xfrm>
          <a:prstGeom prst="rect">
            <a:avLst/>
          </a:prstGeom>
          <a:noFill/>
        </p:spPr>
        <p:txBody>
          <a:bodyPr wrap="square" rtlCol="0">
            <a:spAutoFit/>
          </a:bodyPr>
          <a:lstStyle/>
          <a:p>
            <a:pPr>
              <a:lnSpc>
                <a:spcPct val="150000"/>
              </a:lnSpc>
            </a:pPr>
            <a:r>
              <a:rPr lang="fr-FR" b="1" dirty="0" err="1">
                <a:solidFill>
                  <a:srgbClr val="FF004E"/>
                </a:solidFill>
              </a:rPr>
              <a:t>Competitive</a:t>
            </a:r>
            <a:r>
              <a:rPr lang="fr-FR" b="1" dirty="0">
                <a:solidFill>
                  <a:srgbClr val="FF004E"/>
                </a:solidFill>
              </a:rPr>
              <a:t> Set &amp; STR Report</a:t>
            </a:r>
          </a:p>
          <a:p>
            <a:pPr>
              <a:lnSpc>
                <a:spcPct val="150000"/>
              </a:lnSpc>
            </a:pPr>
            <a:r>
              <a:rPr lang="fr-FR" b="1" dirty="0" err="1">
                <a:solidFill>
                  <a:srgbClr val="FF004E"/>
                </a:solidFill>
              </a:rPr>
              <a:t>Capitalization</a:t>
            </a:r>
            <a:r>
              <a:rPr lang="fr-FR" b="1" dirty="0">
                <a:solidFill>
                  <a:srgbClr val="FF004E"/>
                </a:solidFill>
              </a:rPr>
              <a:t> Rate</a:t>
            </a:r>
          </a:p>
          <a:p>
            <a:pPr>
              <a:lnSpc>
                <a:spcPct val="150000"/>
              </a:lnSpc>
            </a:pPr>
            <a:r>
              <a:rPr lang="fr-FR" b="1" dirty="0">
                <a:solidFill>
                  <a:srgbClr val="FF004E"/>
                </a:solidFill>
              </a:rPr>
              <a:t>MICE </a:t>
            </a:r>
            <a:r>
              <a:rPr lang="fr-FR" dirty="0"/>
              <a:t>(meetings, </a:t>
            </a:r>
            <a:r>
              <a:rPr lang="fr-FR" dirty="0" err="1"/>
              <a:t>incentives</a:t>
            </a:r>
            <a:r>
              <a:rPr lang="fr-FR" dirty="0"/>
              <a:t>, </a:t>
            </a:r>
            <a:r>
              <a:rPr lang="fr-FR" dirty="0" err="1"/>
              <a:t>conferences</a:t>
            </a:r>
            <a:r>
              <a:rPr lang="fr-FR" dirty="0"/>
              <a:t> and </a:t>
            </a:r>
            <a:r>
              <a:rPr lang="fr-FR" dirty="0" err="1"/>
              <a:t>events</a:t>
            </a:r>
            <a:r>
              <a:rPr lang="fr-FR" dirty="0"/>
              <a:t>)</a:t>
            </a:r>
          </a:p>
          <a:p>
            <a:pPr>
              <a:lnSpc>
                <a:spcPct val="150000"/>
              </a:lnSpc>
            </a:pPr>
            <a:r>
              <a:rPr lang="fr-FR" b="1" dirty="0">
                <a:solidFill>
                  <a:srgbClr val="FF004E"/>
                </a:solidFill>
              </a:rPr>
              <a:t>No-Shows, </a:t>
            </a:r>
            <a:r>
              <a:rPr lang="fr-FR" b="1" dirty="0" err="1">
                <a:solidFill>
                  <a:srgbClr val="FF004E"/>
                </a:solidFill>
              </a:rPr>
              <a:t>Walk</a:t>
            </a:r>
            <a:r>
              <a:rPr lang="fr-FR" b="1" dirty="0">
                <a:solidFill>
                  <a:srgbClr val="FF004E"/>
                </a:solidFill>
              </a:rPr>
              <a:t>-in &amp; Overbooking</a:t>
            </a:r>
          </a:p>
          <a:p>
            <a:pPr>
              <a:lnSpc>
                <a:spcPct val="150000"/>
              </a:lnSpc>
            </a:pPr>
            <a:r>
              <a:rPr lang="fr-FR" b="1" dirty="0">
                <a:solidFill>
                  <a:srgbClr val="FF004E"/>
                </a:solidFill>
              </a:rPr>
              <a:t>PMS</a:t>
            </a:r>
            <a:r>
              <a:rPr lang="fr-FR" dirty="0"/>
              <a:t> (</a:t>
            </a:r>
            <a:r>
              <a:rPr lang="fr-FR" dirty="0" err="1"/>
              <a:t>Property</a:t>
            </a:r>
            <a:r>
              <a:rPr lang="fr-FR" dirty="0"/>
              <a:t> Management System)</a:t>
            </a:r>
          </a:p>
          <a:p>
            <a:pPr>
              <a:lnSpc>
                <a:spcPct val="150000"/>
              </a:lnSpc>
            </a:pPr>
            <a:r>
              <a:rPr lang="fr-FR" b="1" dirty="0">
                <a:solidFill>
                  <a:srgbClr val="FF004E"/>
                </a:solidFill>
              </a:rPr>
              <a:t>GDS</a:t>
            </a:r>
            <a:r>
              <a:rPr lang="fr-FR" dirty="0"/>
              <a:t> (Global Distribution System)</a:t>
            </a:r>
          </a:p>
          <a:p>
            <a:pPr>
              <a:lnSpc>
                <a:spcPct val="150000"/>
              </a:lnSpc>
            </a:pPr>
            <a:r>
              <a:rPr lang="fr-FR" b="1" dirty="0" err="1">
                <a:solidFill>
                  <a:srgbClr val="FF004E"/>
                </a:solidFill>
              </a:rPr>
              <a:t>PiP</a:t>
            </a:r>
            <a:r>
              <a:rPr lang="fr-FR" dirty="0"/>
              <a:t> (</a:t>
            </a:r>
            <a:r>
              <a:rPr lang="fr-FR" dirty="0" err="1"/>
              <a:t>Property</a:t>
            </a:r>
            <a:r>
              <a:rPr lang="fr-FR" dirty="0"/>
              <a:t> </a:t>
            </a:r>
            <a:r>
              <a:rPr lang="fr-FR" dirty="0" err="1"/>
              <a:t>Improvement</a:t>
            </a:r>
            <a:r>
              <a:rPr lang="fr-FR" dirty="0"/>
              <a:t> Plan)</a:t>
            </a:r>
          </a:p>
          <a:p>
            <a:pPr>
              <a:lnSpc>
                <a:spcPct val="150000"/>
              </a:lnSpc>
            </a:pPr>
            <a:r>
              <a:rPr lang="fr-FR" b="1" dirty="0">
                <a:solidFill>
                  <a:srgbClr val="FF004E"/>
                </a:solidFill>
              </a:rPr>
              <a:t>REIT</a:t>
            </a:r>
            <a:r>
              <a:rPr lang="fr-FR" dirty="0"/>
              <a:t> (Real </a:t>
            </a:r>
            <a:r>
              <a:rPr lang="fr-FR" dirty="0" err="1"/>
              <a:t>Estate</a:t>
            </a:r>
            <a:r>
              <a:rPr lang="fr-FR" dirty="0"/>
              <a:t> Investment Trust)</a:t>
            </a:r>
          </a:p>
          <a:p>
            <a:pPr>
              <a:lnSpc>
                <a:spcPct val="150000"/>
              </a:lnSpc>
            </a:pPr>
            <a:r>
              <a:rPr lang="fr-FR" b="1" dirty="0">
                <a:solidFill>
                  <a:srgbClr val="FF004E"/>
                </a:solidFill>
              </a:rPr>
              <a:t>SMERF</a:t>
            </a:r>
            <a:r>
              <a:rPr lang="fr-FR" dirty="0"/>
              <a:t> (social, </a:t>
            </a:r>
            <a:r>
              <a:rPr lang="fr-FR" dirty="0" err="1"/>
              <a:t>military</a:t>
            </a:r>
            <a:r>
              <a:rPr lang="fr-FR" dirty="0"/>
              <a:t>, </a:t>
            </a:r>
            <a:r>
              <a:rPr lang="fr-FR" dirty="0" err="1"/>
              <a:t>educational</a:t>
            </a:r>
            <a:r>
              <a:rPr lang="fr-FR" dirty="0"/>
              <a:t>, </a:t>
            </a:r>
            <a:r>
              <a:rPr lang="fr-FR" dirty="0" err="1"/>
              <a:t>religious</a:t>
            </a:r>
            <a:r>
              <a:rPr lang="fr-FR" dirty="0"/>
              <a:t> and </a:t>
            </a:r>
            <a:r>
              <a:rPr lang="fr-FR" dirty="0" err="1"/>
              <a:t>fraternal</a:t>
            </a:r>
            <a:r>
              <a:rPr lang="fr-FR" dirty="0"/>
              <a:t>)</a:t>
            </a:r>
          </a:p>
          <a:p>
            <a:pPr>
              <a:lnSpc>
                <a:spcPct val="150000"/>
              </a:lnSpc>
            </a:pPr>
            <a:r>
              <a:rPr lang="fr-FR" b="1" dirty="0" err="1">
                <a:solidFill>
                  <a:srgbClr val="FF004E"/>
                </a:solidFill>
              </a:rPr>
              <a:t>Royalty</a:t>
            </a:r>
            <a:r>
              <a:rPr lang="fr-FR" b="1" dirty="0">
                <a:solidFill>
                  <a:srgbClr val="FF004E"/>
                </a:solidFill>
              </a:rPr>
              <a:t> </a:t>
            </a:r>
            <a:r>
              <a:rPr lang="fr-FR" b="1" dirty="0" err="1">
                <a:solidFill>
                  <a:srgbClr val="FF004E"/>
                </a:solidFill>
              </a:rPr>
              <a:t>Fees</a:t>
            </a:r>
            <a:endParaRPr lang="fr-FR" b="1" dirty="0">
              <a:solidFill>
                <a:srgbClr val="FF004E"/>
              </a:solidFill>
            </a:endParaRPr>
          </a:p>
          <a:p>
            <a:pPr>
              <a:lnSpc>
                <a:spcPct val="150000"/>
              </a:lnSpc>
            </a:pPr>
            <a:r>
              <a:rPr lang="fr-FR" b="1" dirty="0">
                <a:solidFill>
                  <a:srgbClr val="FF004E"/>
                </a:solidFill>
              </a:rPr>
              <a:t>Management Agreement</a:t>
            </a:r>
          </a:p>
          <a:p>
            <a:pPr>
              <a:lnSpc>
                <a:spcPct val="150000"/>
              </a:lnSpc>
            </a:pPr>
            <a:r>
              <a:rPr lang="fr-FR" b="1" dirty="0">
                <a:solidFill>
                  <a:srgbClr val="FF004E"/>
                </a:solidFill>
              </a:rPr>
              <a:t>Franchise</a:t>
            </a:r>
          </a:p>
          <a:p>
            <a:endParaRPr lang="en-GB" dirty="0"/>
          </a:p>
        </p:txBody>
      </p:sp>
    </p:spTree>
    <p:extLst>
      <p:ext uri="{BB962C8B-B14F-4D97-AF65-F5344CB8AC3E}">
        <p14:creationId xmlns:p14="http://schemas.microsoft.com/office/powerpoint/2010/main" val="105082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CC2B3E-BBE0-412D-AB09-C4F738D6F37F}"/>
              </a:ext>
            </a:extLst>
          </p:cNvPr>
          <p:cNvSpPr>
            <a:spLocks noGrp="1"/>
          </p:cNvSpPr>
          <p:nvPr>
            <p:ph type="title"/>
          </p:nvPr>
        </p:nvSpPr>
        <p:spPr>
          <a:xfrm>
            <a:off x="844425" y="422500"/>
            <a:ext cx="3648994" cy="857400"/>
          </a:xfrm>
        </p:spPr>
        <p:txBody>
          <a:bodyPr/>
          <a:lstStyle/>
          <a:p>
            <a:r>
              <a:rPr lang="fr-FR" dirty="0"/>
              <a:t>COMPETITIVE SET</a:t>
            </a:r>
            <a:br>
              <a:rPr lang="fr-FR" dirty="0"/>
            </a:br>
            <a:r>
              <a:rPr lang="fr-FR" dirty="0">
                <a:solidFill>
                  <a:srgbClr val="FF004E"/>
                </a:solidFill>
              </a:rPr>
              <a:t>STR REPORTS</a:t>
            </a:r>
            <a:endParaRPr lang="en-GB" dirty="0">
              <a:solidFill>
                <a:srgbClr val="FF004E"/>
              </a:solidFill>
            </a:endParaRPr>
          </a:p>
        </p:txBody>
      </p:sp>
      <p:pic>
        <p:nvPicPr>
          <p:cNvPr id="6" name="Image 5">
            <a:extLst>
              <a:ext uri="{FF2B5EF4-FFF2-40B4-BE49-F238E27FC236}">
                <a16:creationId xmlns:a16="http://schemas.microsoft.com/office/drawing/2014/main" id="{2DFD59E1-8CC7-4607-84F8-4359F2F9F1FD}"/>
              </a:ext>
            </a:extLst>
          </p:cNvPr>
          <p:cNvPicPr>
            <a:picLocks noChangeAspect="1"/>
          </p:cNvPicPr>
          <p:nvPr/>
        </p:nvPicPr>
        <p:blipFill>
          <a:blip r:embed="rId2"/>
          <a:stretch>
            <a:fillRect/>
          </a:stretch>
        </p:blipFill>
        <p:spPr>
          <a:xfrm>
            <a:off x="116050" y="1357312"/>
            <a:ext cx="8858250" cy="3786187"/>
          </a:xfrm>
          <a:prstGeom prst="rect">
            <a:avLst/>
          </a:prstGeom>
        </p:spPr>
      </p:pic>
    </p:spTree>
    <p:extLst>
      <p:ext uri="{BB962C8B-B14F-4D97-AF65-F5344CB8AC3E}">
        <p14:creationId xmlns:p14="http://schemas.microsoft.com/office/powerpoint/2010/main" val="356460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5BBBD-606E-48EE-B700-AC9440CF0B68}"/>
              </a:ext>
            </a:extLst>
          </p:cNvPr>
          <p:cNvSpPr>
            <a:spLocks noGrp="1"/>
          </p:cNvSpPr>
          <p:nvPr>
            <p:ph type="title"/>
          </p:nvPr>
        </p:nvSpPr>
        <p:spPr/>
        <p:txBody>
          <a:bodyPr/>
          <a:lstStyle/>
          <a:p>
            <a:r>
              <a:rPr lang="fr-FR" dirty="0"/>
              <a:t>MARKETS </a:t>
            </a:r>
            <a:r>
              <a:rPr lang="fr-FR" dirty="0">
                <a:solidFill>
                  <a:srgbClr val="FF004E"/>
                </a:solidFill>
              </a:rPr>
              <a:t>GROWTH</a:t>
            </a:r>
            <a:endParaRPr lang="en-GB" dirty="0">
              <a:solidFill>
                <a:srgbClr val="FF004E"/>
              </a:solidFill>
            </a:endParaRPr>
          </a:p>
        </p:txBody>
      </p:sp>
      <p:pic>
        <p:nvPicPr>
          <p:cNvPr id="6" name="Image 5">
            <a:extLst>
              <a:ext uri="{FF2B5EF4-FFF2-40B4-BE49-F238E27FC236}">
                <a16:creationId xmlns:a16="http://schemas.microsoft.com/office/drawing/2014/main" id="{F863BEA3-A509-4706-81D1-BD281497B6C0}"/>
              </a:ext>
            </a:extLst>
          </p:cNvPr>
          <p:cNvPicPr>
            <a:picLocks noChangeAspect="1"/>
          </p:cNvPicPr>
          <p:nvPr/>
        </p:nvPicPr>
        <p:blipFill>
          <a:blip r:embed="rId3"/>
          <a:stretch>
            <a:fillRect/>
          </a:stretch>
        </p:blipFill>
        <p:spPr>
          <a:xfrm>
            <a:off x="7144" y="1335880"/>
            <a:ext cx="9065419" cy="3807619"/>
          </a:xfrm>
          <a:prstGeom prst="rect">
            <a:avLst/>
          </a:prstGeom>
        </p:spPr>
      </p:pic>
    </p:spTree>
    <p:extLst>
      <p:ext uri="{BB962C8B-B14F-4D97-AF65-F5344CB8AC3E}">
        <p14:creationId xmlns:p14="http://schemas.microsoft.com/office/powerpoint/2010/main" val="400636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C851EA-5EC8-4D7C-B70D-4CDE4D9E574C}"/>
              </a:ext>
            </a:extLst>
          </p:cNvPr>
          <p:cNvSpPr>
            <a:spLocks noGrp="1"/>
          </p:cNvSpPr>
          <p:nvPr>
            <p:ph type="title"/>
          </p:nvPr>
        </p:nvSpPr>
        <p:spPr/>
        <p:txBody>
          <a:bodyPr/>
          <a:lstStyle/>
          <a:p>
            <a:r>
              <a:rPr lang="fr-FR" dirty="0"/>
              <a:t>HOTEL GROUPS</a:t>
            </a:r>
            <a:br>
              <a:rPr lang="fr-FR" dirty="0"/>
            </a:br>
            <a:r>
              <a:rPr lang="fr-FR" dirty="0">
                <a:solidFill>
                  <a:srgbClr val="FF004E"/>
                </a:solidFill>
              </a:rPr>
              <a:t>MARKET CAP</a:t>
            </a:r>
            <a:endParaRPr lang="en-GB" dirty="0">
              <a:solidFill>
                <a:srgbClr val="FF004E"/>
              </a:solidFill>
            </a:endParaRPr>
          </a:p>
        </p:txBody>
      </p:sp>
      <p:pic>
        <p:nvPicPr>
          <p:cNvPr id="4098" name="Picture 2" descr="https://www.ft.com/__origami/service/image/v2/images/raw/https%3A%2F%2Fs3-ap-northeast-1.amazonaws.com%2Fpsh-ex-ftnikkei-3937bb4%2Fimages%2F_aliases%2Flarge_580%2F1%2F5%2F8%2F1%2F3201851-1-eng-GB%2F20161111HotelMktCapHoriz.png?source=nar-cms">
            <a:extLst>
              <a:ext uri="{FF2B5EF4-FFF2-40B4-BE49-F238E27FC236}">
                <a16:creationId xmlns:a16="http://schemas.microsoft.com/office/drawing/2014/main" id="{FA5495F3-15A7-4D4A-BA48-7140B8372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113" y="1474902"/>
            <a:ext cx="6117243" cy="34488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C4B08B4-A5B4-49B2-9242-1CF11179CAE4}"/>
              </a:ext>
            </a:extLst>
          </p:cNvPr>
          <p:cNvSpPr/>
          <p:nvPr/>
        </p:nvSpPr>
        <p:spPr>
          <a:xfrm rot="20415659">
            <a:off x="2227230" y="1516969"/>
            <a:ext cx="3531736" cy="2585323"/>
          </a:xfrm>
          <a:prstGeom prst="rect">
            <a:avLst/>
          </a:prstGeom>
          <a:noFill/>
        </p:spPr>
        <p:txBody>
          <a:bodyPr wrap="none" lIns="91440" tIns="45720" rIns="91440" bIns="45720">
            <a:spAutoFit/>
          </a:bodyPr>
          <a:lstStyle/>
          <a:p>
            <a:pPr algn="ctr"/>
            <a:r>
              <a:rPr lang="fr-FR" sz="5400" b="1" cap="none" spc="0" dirty="0" err="1">
                <a:ln w="0"/>
                <a:solidFill>
                  <a:srgbClr val="FF004E"/>
                </a:solidFill>
                <a:effectLst>
                  <a:outerShdw blurRad="38100" dist="19050" dir="2700000" algn="tl" rotWithShape="0">
                    <a:schemeClr val="dk1">
                      <a:alpha val="40000"/>
                    </a:schemeClr>
                  </a:outerShdw>
                </a:effectLst>
              </a:rPr>
              <a:t>AIRBnB</a:t>
            </a:r>
            <a:endParaRPr lang="fr-FR" sz="5400" b="1" cap="none" spc="0" dirty="0">
              <a:ln w="0"/>
              <a:solidFill>
                <a:srgbClr val="FF004E"/>
              </a:solidFill>
              <a:effectLst>
                <a:outerShdw blurRad="38100" dist="19050" dir="2700000" algn="tl" rotWithShape="0">
                  <a:schemeClr val="dk1">
                    <a:alpha val="40000"/>
                  </a:schemeClr>
                </a:outerShdw>
              </a:effectLst>
            </a:endParaRPr>
          </a:p>
          <a:p>
            <a:pPr algn="ctr"/>
            <a:r>
              <a:rPr lang="fr-FR" sz="5400" b="1" dirty="0">
                <a:ln w="0"/>
                <a:solidFill>
                  <a:srgbClr val="FF004E"/>
                </a:solidFill>
                <a:effectLst>
                  <a:outerShdw blurRad="38100" dist="19050" dir="2700000" algn="tl" rotWithShape="0">
                    <a:schemeClr val="dk1">
                      <a:alpha val="40000"/>
                    </a:schemeClr>
                  </a:outerShdw>
                </a:effectLst>
              </a:rPr>
              <a:t>US$ 31 </a:t>
            </a:r>
            <a:r>
              <a:rPr lang="fr-FR" sz="5400" b="1" dirty="0" err="1">
                <a:ln w="0"/>
                <a:solidFill>
                  <a:srgbClr val="FF004E"/>
                </a:solidFill>
                <a:effectLst>
                  <a:outerShdw blurRad="38100" dist="19050" dir="2700000" algn="tl" rotWithShape="0">
                    <a:schemeClr val="dk1">
                      <a:alpha val="40000"/>
                    </a:schemeClr>
                  </a:outerShdw>
                </a:effectLst>
              </a:rPr>
              <a:t>bn</a:t>
            </a:r>
            <a:endParaRPr lang="fr-FR" sz="5400" b="1" dirty="0">
              <a:ln w="0"/>
              <a:solidFill>
                <a:srgbClr val="FF004E"/>
              </a:solidFill>
              <a:effectLst>
                <a:outerShdw blurRad="38100" dist="19050" dir="2700000" algn="tl" rotWithShape="0">
                  <a:schemeClr val="dk1">
                    <a:alpha val="40000"/>
                  </a:schemeClr>
                </a:outerShdw>
              </a:effectLst>
            </a:endParaRPr>
          </a:p>
          <a:p>
            <a:pPr algn="ctr"/>
            <a:r>
              <a:rPr lang="fr-FR" sz="2000" b="1" dirty="0">
                <a:ln w="0"/>
                <a:solidFill>
                  <a:srgbClr val="FF004E"/>
                </a:solidFill>
                <a:effectLst>
                  <a:outerShdw blurRad="38100" dist="19050" dir="2700000" algn="tl" rotWithShape="0">
                    <a:schemeClr val="dk1">
                      <a:alpha val="40000"/>
                    </a:schemeClr>
                  </a:outerShdw>
                </a:effectLst>
              </a:rPr>
              <a:t>On March 9th</a:t>
            </a:r>
            <a:r>
              <a:rPr lang="fr-FR" sz="5400" b="1" dirty="0">
                <a:ln w="0"/>
                <a:solidFill>
                  <a:srgbClr val="FF004E"/>
                </a:solidFill>
                <a:effectLst>
                  <a:outerShdw blurRad="38100" dist="19050" dir="2700000" algn="tl" rotWithShape="0">
                    <a:schemeClr val="dk1">
                      <a:alpha val="40000"/>
                    </a:schemeClr>
                  </a:outerShdw>
                </a:effectLst>
              </a:rPr>
              <a:t> </a:t>
            </a:r>
            <a:endParaRPr lang="fr-FR" sz="5400" b="1" cap="none" spc="0" dirty="0">
              <a:ln w="0"/>
              <a:solidFill>
                <a:srgbClr val="FF004E"/>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249436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ctrTitle" idx="4294967295"/>
          </p:nvPr>
        </p:nvSpPr>
        <p:spPr>
          <a:xfrm>
            <a:off x="0" y="1343194"/>
            <a:ext cx="7342094"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9600" dirty="0">
                <a:solidFill>
                  <a:srgbClr val="FFFFFF"/>
                </a:solidFill>
              </a:rPr>
              <a:t>RISKS</a:t>
            </a:r>
            <a:endParaRPr sz="9600" dirty="0">
              <a:solidFill>
                <a:srgbClr val="FFFFFF"/>
              </a:solidFill>
            </a:endParaRPr>
          </a:p>
        </p:txBody>
      </p:sp>
      <p:grpSp>
        <p:nvGrpSpPr>
          <p:cNvPr id="29" name="Shape 108">
            <a:extLst>
              <a:ext uri="{FF2B5EF4-FFF2-40B4-BE49-F238E27FC236}">
                <a16:creationId xmlns:a16="http://schemas.microsoft.com/office/drawing/2014/main" id="{7FD9FF03-5C00-40B3-90EE-75B4D7134F86}"/>
              </a:ext>
            </a:extLst>
          </p:cNvPr>
          <p:cNvGrpSpPr/>
          <p:nvPr/>
        </p:nvGrpSpPr>
        <p:grpSpPr>
          <a:xfrm>
            <a:off x="6631067" y="594973"/>
            <a:ext cx="711027" cy="710987"/>
            <a:chOff x="576250" y="4319400"/>
            <a:chExt cx="442075" cy="442050"/>
          </a:xfrm>
        </p:grpSpPr>
        <p:sp>
          <p:nvSpPr>
            <p:cNvPr id="31" name="Shape 109">
              <a:extLst>
                <a:ext uri="{FF2B5EF4-FFF2-40B4-BE49-F238E27FC236}">
                  <a16:creationId xmlns:a16="http://schemas.microsoft.com/office/drawing/2014/main" id="{9FACF470-2ECD-4225-A423-198C2CF4EB06}"/>
                </a:ext>
              </a:extLst>
            </p:cNvPr>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ln w="57150">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endParaRPr>
            </a:p>
          </p:txBody>
        </p:sp>
        <p:sp>
          <p:nvSpPr>
            <p:cNvPr id="35" name="Shape 110">
              <a:extLst>
                <a:ext uri="{FF2B5EF4-FFF2-40B4-BE49-F238E27FC236}">
                  <a16:creationId xmlns:a16="http://schemas.microsoft.com/office/drawing/2014/main" id="{CF004632-F0C7-4C1B-BEF8-106BF1F469F0}"/>
                </a:ext>
              </a:extLst>
            </p:cNvPr>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ln w="57150">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endParaRPr>
            </a:p>
          </p:txBody>
        </p:sp>
        <p:sp>
          <p:nvSpPr>
            <p:cNvPr id="36" name="Shape 111">
              <a:extLst>
                <a:ext uri="{FF2B5EF4-FFF2-40B4-BE49-F238E27FC236}">
                  <a16:creationId xmlns:a16="http://schemas.microsoft.com/office/drawing/2014/main" id="{407D66FB-7C73-4008-977E-6FA02972C20A}"/>
                </a:ext>
              </a:extLst>
            </p:cNvPr>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ln w="57150">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endParaRPr>
            </a:p>
          </p:txBody>
        </p:sp>
        <p:sp>
          <p:nvSpPr>
            <p:cNvPr id="37" name="Shape 112">
              <a:extLst>
                <a:ext uri="{FF2B5EF4-FFF2-40B4-BE49-F238E27FC236}">
                  <a16:creationId xmlns:a16="http://schemas.microsoft.com/office/drawing/2014/main" id="{D4BC9E33-554E-4304-A090-77EE4B6D2624}"/>
                </a:ext>
              </a:extLst>
            </p:cNvPr>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ln w="57150">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solidFill>
                  <a:schemeClr val="bg1"/>
                </a:solidFill>
              </a:endParaRPr>
            </a:p>
          </p:txBody>
        </p:sp>
      </p:grpSp>
      <p:sp>
        <p:nvSpPr>
          <p:cNvPr id="2" name="Rectangle 1">
            <a:extLst>
              <a:ext uri="{FF2B5EF4-FFF2-40B4-BE49-F238E27FC236}">
                <a16:creationId xmlns:a16="http://schemas.microsoft.com/office/drawing/2014/main" id="{E4315B4F-67B7-4654-B7BF-34F76D58FEDA}"/>
              </a:ext>
            </a:extLst>
          </p:cNvPr>
          <p:cNvSpPr/>
          <p:nvPr/>
        </p:nvSpPr>
        <p:spPr>
          <a:xfrm>
            <a:off x="7529742" y="531159"/>
            <a:ext cx="1049482" cy="923330"/>
          </a:xfrm>
          <a:prstGeom prst="rect">
            <a:avLst/>
          </a:prstGeom>
        </p:spPr>
        <p:txBody>
          <a:bodyPr wrap="square">
            <a:spAutoFit/>
          </a:bodyPr>
          <a:lstStyle/>
          <a:p>
            <a:r>
              <a:rPr lang="en" sz="5400" dirty="0">
                <a:solidFill>
                  <a:schemeClr val="bg1"/>
                </a:solidFill>
                <a:latin typeface="Titillium Web"/>
                <a:ea typeface="Titillium Web"/>
                <a:cs typeface="Titillium Web"/>
                <a:sym typeface="Titillium Web"/>
              </a:rPr>
              <a:t>😭</a:t>
            </a:r>
            <a:endParaRPr lang="en-GB" sz="1800" dirty="0">
              <a:solidFill>
                <a:schemeClr val="bg1"/>
              </a:solidFill>
            </a:endParaRPr>
          </a:p>
        </p:txBody>
      </p:sp>
      <p:sp>
        <p:nvSpPr>
          <p:cNvPr id="4" name="ZoneTexte 3">
            <a:extLst>
              <a:ext uri="{FF2B5EF4-FFF2-40B4-BE49-F238E27FC236}">
                <a16:creationId xmlns:a16="http://schemas.microsoft.com/office/drawing/2014/main" id="{600E894B-BD81-4A12-8804-C578EEB703C0}"/>
              </a:ext>
            </a:extLst>
          </p:cNvPr>
          <p:cNvSpPr txBox="1"/>
          <p:nvPr/>
        </p:nvSpPr>
        <p:spPr>
          <a:xfrm>
            <a:off x="1284194" y="3018865"/>
            <a:ext cx="2608730" cy="1815882"/>
          </a:xfrm>
          <a:prstGeom prst="rect">
            <a:avLst/>
          </a:prstGeom>
          <a:noFill/>
        </p:spPr>
        <p:txBody>
          <a:bodyPr wrap="square" rtlCol="0">
            <a:spAutoFit/>
          </a:bodyPr>
          <a:lstStyle/>
          <a:p>
            <a:pPr algn="ctr"/>
            <a:r>
              <a:rPr lang="fr-FR" b="1" dirty="0">
                <a:solidFill>
                  <a:srgbClr val="FF004E"/>
                </a:solidFill>
              </a:rPr>
              <a:t>DISRUPTIVE INNOVATION</a:t>
            </a:r>
          </a:p>
          <a:p>
            <a:pPr algn="ctr"/>
            <a:r>
              <a:rPr lang="fr-FR" dirty="0">
                <a:solidFill>
                  <a:schemeClr val="tx1"/>
                </a:solidFill>
              </a:rPr>
              <a:t>Peer-to-peer </a:t>
            </a:r>
            <a:r>
              <a:rPr lang="fr-FR" dirty="0" err="1">
                <a:solidFill>
                  <a:schemeClr val="tx1"/>
                </a:solidFill>
              </a:rPr>
              <a:t>renting</a:t>
            </a:r>
            <a:r>
              <a:rPr lang="fr-FR" dirty="0">
                <a:solidFill>
                  <a:schemeClr val="tx1"/>
                </a:solidFill>
              </a:rPr>
              <a:t> (</a:t>
            </a:r>
            <a:r>
              <a:rPr lang="fr-FR" dirty="0" err="1">
                <a:solidFill>
                  <a:schemeClr val="tx1"/>
                </a:solidFill>
              </a:rPr>
              <a:t>AirBnB</a:t>
            </a:r>
            <a:r>
              <a:rPr lang="fr-FR" dirty="0">
                <a:solidFill>
                  <a:schemeClr val="tx1"/>
                </a:solidFill>
              </a:rPr>
              <a:t>, </a:t>
            </a:r>
            <a:r>
              <a:rPr lang="fr-FR" dirty="0" err="1">
                <a:solidFill>
                  <a:schemeClr val="tx1"/>
                </a:solidFill>
              </a:rPr>
              <a:t>HomeAway</a:t>
            </a:r>
            <a:r>
              <a:rPr lang="fr-FR" dirty="0">
                <a:solidFill>
                  <a:schemeClr val="tx1"/>
                </a:solidFill>
              </a:rPr>
              <a:t>, </a:t>
            </a:r>
            <a:r>
              <a:rPr lang="fr-FR" dirty="0" err="1">
                <a:solidFill>
                  <a:schemeClr val="tx1"/>
                </a:solidFill>
              </a:rPr>
              <a:t>OneFineStay</a:t>
            </a:r>
            <a:r>
              <a:rPr lang="fr-FR" dirty="0">
                <a:solidFill>
                  <a:schemeClr val="tx1"/>
                </a:solidFill>
              </a:rPr>
              <a:t>…)</a:t>
            </a:r>
          </a:p>
          <a:p>
            <a:pPr algn="ctr"/>
            <a:r>
              <a:rPr lang="fr-FR" dirty="0">
                <a:solidFill>
                  <a:schemeClr val="tx1"/>
                </a:solidFill>
              </a:rPr>
              <a:t>Concierge Service (</a:t>
            </a:r>
            <a:r>
              <a:rPr lang="fr-FR" dirty="0" err="1">
                <a:solidFill>
                  <a:schemeClr val="tx1"/>
                </a:solidFill>
              </a:rPr>
              <a:t>BnB</a:t>
            </a:r>
            <a:r>
              <a:rPr lang="fr-FR" dirty="0">
                <a:solidFill>
                  <a:schemeClr val="tx1"/>
                </a:solidFill>
              </a:rPr>
              <a:t> Sitter, John Paul…)</a:t>
            </a:r>
          </a:p>
          <a:p>
            <a:pPr algn="ctr"/>
            <a:r>
              <a:rPr lang="fr-FR" dirty="0">
                <a:solidFill>
                  <a:schemeClr val="tx1"/>
                </a:solidFill>
              </a:rPr>
              <a:t>Substitute </a:t>
            </a:r>
            <a:r>
              <a:rPr lang="fr-FR" dirty="0" err="1">
                <a:solidFill>
                  <a:schemeClr val="tx1"/>
                </a:solidFill>
              </a:rPr>
              <a:t>Accomodation</a:t>
            </a:r>
            <a:r>
              <a:rPr lang="fr-FR" dirty="0">
                <a:solidFill>
                  <a:schemeClr val="tx1"/>
                </a:solidFill>
              </a:rPr>
              <a:t> (</a:t>
            </a:r>
            <a:r>
              <a:rPr lang="fr-FR" dirty="0" err="1">
                <a:solidFill>
                  <a:schemeClr val="tx1"/>
                </a:solidFill>
              </a:rPr>
              <a:t>Hostels</a:t>
            </a:r>
            <a:r>
              <a:rPr lang="fr-FR" dirty="0">
                <a:solidFill>
                  <a:schemeClr val="tx1"/>
                </a:solidFill>
              </a:rPr>
              <a:t>, </a:t>
            </a:r>
            <a:r>
              <a:rPr lang="fr-FR" dirty="0" err="1">
                <a:solidFill>
                  <a:schemeClr val="tx1"/>
                </a:solidFill>
              </a:rPr>
              <a:t>EcoLodge</a:t>
            </a:r>
            <a:r>
              <a:rPr lang="fr-FR" dirty="0">
                <a:solidFill>
                  <a:schemeClr val="tx1"/>
                </a:solidFill>
              </a:rPr>
              <a:t>…)</a:t>
            </a:r>
          </a:p>
          <a:p>
            <a:pPr algn="ctr"/>
            <a:endParaRPr lang="en-GB" b="1" dirty="0">
              <a:solidFill>
                <a:srgbClr val="FF004E"/>
              </a:solidFill>
            </a:endParaRPr>
          </a:p>
        </p:txBody>
      </p:sp>
      <p:sp>
        <p:nvSpPr>
          <p:cNvPr id="38" name="ZoneTexte 37">
            <a:extLst>
              <a:ext uri="{FF2B5EF4-FFF2-40B4-BE49-F238E27FC236}">
                <a16:creationId xmlns:a16="http://schemas.microsoft.com/office/drawing/2014/main" id="{C1434754-EC05-4983-A9A0-CE89A39F7CB1}"/>
              </a:ext>
            </a:extLst>
          </p:cNvPr>
          <p:cNvSpPr txBox="1"/>
          <p:nvPr/>
        </p:nvSpPr>
        <p:spPr>
          <a:xfrm>
            <a:off x="5053852" y="2911143"/>
            <a:ext cx="2608730" cy="2031325"/>
          </a:xfrm>
          <a:prstGeom prst="rect">
            <a:avLst/>
          </a:prstGeom>
          <a:noFill/>
        </p:spPr>
        <p:txBody>
          <a:bodyPr wrap="square" rtlCol="0">
            <a:spAutoFit/>
          </a:bodyPr>
          <a:lstStyle/>
          <a:p>
            <a:pPr algn="ctr"/>
            <a:r>
              <a:rPr lang="fr-FR" b="1" dirty="0">
                <a:solidFill>
                  <a:srgbClr val="FF004E"/>
                </a:solidFill>
              </a:rPr>
              <a:t>TASTE, PREFERENCES AND BEHAVIORS</a:t>
            </a:r>
          </a:p>
          <a:p>
            <a:pPr algn="ctr"/>
            <a:r>
              <a:rPr lang="fr-FR" dirty="0" err="1">
                <a:solidFill>
                  <a:schemeClr val="tx1"/>
                </a:solidFill>
              </a:rPr>
              <a:t>Millenials</a:t>
            </a:r>
            <a:r>
              <a:rPr lang="fr-FR" dirty="0">
                <a:solidFill>
                  <a:schemeClr val="tx1"/>
                </a:solidFill>
              </a:rPr>
              <a:t> (</a:t>
            </a:r>
            <a:r>
              <a:rPr lang="fr-FR" dirty="0" err="1">
                <a:solidFill>
                  <a:schemeClr val="tx1"/>
                </a:solidFill>
              </a:rPr>
              <a:t>different</a:t>
            </a:r>
            <a:r>
              <a:rPr lang="fr-FR" dirty="0">
                <a:solidFill>
                  <a:schemeClr val="tx1"/>
                </a:solidFill>
              </a:rPr>
              <a:t> </a:t>
            </a:r>
            <a:r>
              <a:rPr lang="fr-FR" dirty="0" err="1">
                <a:solidFill>
                  <a:schemeClr val="tx1"/>
                </a:solidFill>
              </a:rPr>
              <a:t>spending</a:t>
            </a:r>
            <a:r>
              <a:rPr lang="fr-FR" dirty="0">
                <a:solidFill>
                  <a:schemeClr val="tx1"/>
                </a:solidFill>
              </a:rPr>
              <a:t> habits, destinations …)</a:t>
            </a:r>
          </a:p>
          <a:p>
            <a:pPr algn="ctr"/>
            <a:r>
              <a:rPr lang="fr-FR" dirty="0" err="1">
                <a:solidFill>
                  <a:schemeClr val="tx1"/>
                </a:solidFill>
              </a:rPr>
              <a:t>Responsible</a:t>
            </a:r>
            <a:r>
              <a:rPr lang="fr-FR" dirty="0">
                <a:solidFill>
                  <a:schemeClr val="tx1"/>
                </a:solidFill>
              </a:rPr>
              <a:t> </a:t>
            </a:r>
            <a:r>
              <a:rPr lang="fr-FR" dirty="0" err="1">
                <a:solidFill>
                  <a:schemeClr val="tx1"/>
                </a:solidFill>
              </a:rPr>
              <a:t>Tourism</a:t>
            </a:r>
            <a:endParaRPr lang="fr-FR" dirty="0">
              <a:solidFill>
                <a:schemeClr val="tx1"/>
              </a:solidFill>
            </a:endParaRPr>
          </a:p>
          <a:p>
            <a:pPr algn="ctr"/>
            <a:r>
              <a:rPr lang="fr-FR" dirty="0">
                <a:solidFill>
                  <a:schemeClr val="tx1"/>
                </a:solidFill>
              </a:rPr>
              <a:t>Local Feeling</a:t>
            </a:r>
          </a:p>
          <a:p>
            <a:pPr algn="ctr"/>
            <a:r>
              <a:rPr lang="fr-FR" dirty="0" err="1">
                <a:solidFill>
                  <a:schemeClr val="tx1"/>
                </a:solidFill>
              </a:rPr>
              <a:t>Personalized</a:t>
            </a:r>
            <a:r>
              <a:rPr lang="fr-FR" dirty="0">
                <a:solidFill>
                  <a:schemeClr val="tx1"/>
                </a:solidFill>
              </a:rPr>
              <a:t> </a:t>
            </a:r>
            <a:r>
              <a:rPr lang="fr-FR" dirty="0" err="1">
                <a:solidFill>
                  <a:schemeClr val="tx1"/>
                </a:solidFill>
              </a:rPr>
              <a:t>Experiences</a:t>
            </a:r>
            <a:endParaRPr lang="fr-FR" dirty="0">
              <a:solidFill>
                <a:schemeClr val="tx1"/>
              </a:solidFill>
            </a:endParaRPr>
          </a:p>
          <a:p>
            <a:pPr algn="ctr"/>
            <a:endParaRPr lang="fr-FR" dirty="0">
              <a:solidFill>
                <a:schemeClr val="tx1"/>
              </a:solidFill>
            </a:endParaRPr>
          </a:p>
          <a:p>
            <a:pPr algn="ctr"/>
            <a:endParaRPr lang="en-GB" b="1" dirty="0">
              <a:solidFill>
                <a:srgbClr val="FF004E"/>
              </a:solidFill>
            </a:endParaRPr>
          </a:p>
        </p:txBody>
      </p:sp>
    </p:spTree>
    <p:extLst>
      <p:ext uri="{BB962C8B-B14F-4D97-AF65-F5344CB8AC3E}">
        <p14:creationId xmlns:p14="http://schemas.microsoft.com/office/powerpoint/2010/main" val="18962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C851EA-5EC8-4D7C-B70D-4CDE4D9E574C}"/>
              </a:ext>
            </a:extLst>
          </p:cNvPr>
          <p:cNvSpPr>
            <a:spLocks noGrp="1"/>
          </p:cNvSpPr>
          <p:nvPr>
            <p:ph type="title"/>
          </p:nvPr>
        </p:nvSpPr>
        <p:spPr>
          <a:xfrm>
            <a:off x="844424" y="422500"/>
            <a:ext cx="3352605" cy="857400"/>
          </a:xfrm>
        </p:spPr>
        <p:txBody>
          <a:bodyPr/>
          <a:lstStyle/>
          <a:p>
            <a:r>
              <a:rPr lang="fr-FR" dirty="0"/>
              <a:t>FUTURE TRENDS</a:t>
            </a:r>
            <a:br>
              <a:rPr lang="fr-FR" dirty="0"/>
            </a:br>
            <a:r>
              <a:rPr lang="fr-FR" dirty="0">
                <a:solidFill>
                  <a:srgbClr val="FF004E"/>
                </a:solidFill>
              </a:rPr>
              <a:t>AND STRATEGIES</a:t>
            </a:r>
            <a:endParaRPr lang="en-GB" dirty="0">
              <a:solidFill>
                <a:srgbClr val="FF004E"/>
              </a:solidFill>
            </a:endParaRPr>
          </a:p>
        </p:txBody>
      </p:sp>
      <p:sp>
        <p:nvSpPr>
          <p:cNvPr id="7" name="Shape 349">
            <a:extLst>
              <a:ext uri="{FF2B5EF4-FFF2-40B4-BE49-F238E27FC236}">
                <a16:creationId xmlns:a16="http://schemas.microsoft.com/office/drawing/2014/main" id="{093DCCF7-B6DF-442B-9AC0-10BEF95B0431}"/>
              </a:ext>
            </a:extLst>
          </p:cNvPr>
          <p:cNvSpPr/>
          <p:nvPr/>
        </p:nvSpPr>
        <p:spPr>
          <a:xfrm>
            <a:off x="1541651" y="1747488"/>
            <a:ext cx="675275" cy="587855"/>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 name="ZoneTexte 3">
            <a:extLst>
              <a:ext uri="{FF2B5EF4-FFF2-40B4-BE49-F238E27FC236}">
                <a16:creationId xmlns:a16="http://schemas.microsoft.com/office/drawing/2014/main" id="{09F76D3D-A5E6-44B6-AC8D-8B43A01FB893}"/>
              </a:ext>
            </a:extLst>
          </p:cNvPr>
          <p:cNvSpPr txBox="1"/>
          <p:nvPr/>
        </p:nvSpPr>
        <p:spPr>
          <a:xfrm>
            <a:off x="734643" y="2493226"/>
            <a:ext cx="2289289" cy="307777"/>
          </a:xfrm>
          <a:prstGeom prst="rect">
            <a:avLst/>
          </a:prstGeom>
          <a:noFill/>
        </p:spPr>
        <p:txBody>
          <a:bodyPr wrap="square" rtlCol="0">
            <a:spAutoFit/>
          </a:bodyPr>
          <a:lstStyle/>
          <a:p>
            <a:pPr algn="ctr"/>
            <a:r>
              <a:rPr lang="fr-FR" dirty="0"/>
              <a:t>ASSET LIGHT</a:t>
            </a:r>
            <a:endParaRPr lang="en-GB" dirty="0"/>
          </a:p>
        </p:txBody>
      </p:sp>
      <p:grpSp>
        <p:nvGrpSpPr>
          <p:cNvPr id="8" name="Shape 410">
            <a:extLst>
              <a:ext uri="{FF2B5EF4-FFF2-40B4-BE49-F238E27FC236}">
                <a16:creationId xmlns:a16="http://schemas.microsoft.com/office/drawing/2014/main" id="{C9A4538B-A12A-4055-8C09-2460531B0E09}"/>
              </a:ext>
            </a:extLst>
          </p:cNvPr>
          <p:cNvGrpSpPr/>
          <p:nvPr/>
        </p:nvGrpSpPr>
        <p:grpSpPr>
          <a:xfrm>
            <a:off x="4093290" y="1734657"/>
            <a:ext cx="630011" cy="613515"/>
            <a:chOff x="5961125" y="1623900"/>
            <a:chExt cx="427450" cy="448175"/>
          </a:xfrm>
        </p:grpSpPr>
        <p:sp>
          <p:nvSpPr>
            <p:cNvPr id="9" name="Shape 411">
              <a:extLst>
                <a:ext uri="{FF2B5EF4-FFF2-40B4-BE49-F238E27FC236}">
                  <a16:creationId xmlns:a16="http://schemas.microsoft.com/office/drawing/2014/main" id="{BAE788B5-6C21-4FD1-8E6B-CF8E046D7131}"/>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 name="Shape 412">
              <a:extLst>
                <a:ext uri="{FF2B5EF4-FFF2-40B4-BE49-F238E27FC236}">
                  <a16:creationId xmlns:a16="http://schemas.microsoft.com/office/drawing/2014/main" id="{143EF8F6-8E0D-414C-AEDE-828BFE52EF70}"/>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 name="Shape 413">
              <a:extLst>
                <a:ext uri="{FF2B5EF4-FFF2-40B4-BE49-F238E27FC236}">
                  <a16:creationId xmlns:a16="http://schemas.microsoft.com/office/drawing/2014/main" id="{9AFA59D1-59F4-4B4C-8657-C7EC0983FC02}"/>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 name="Shape 414">
              <a:extLst>
                <a:ext uri="{FF2B5EF4-FFF2-40B4-BE49-F238E27FC236}">
                  <a16:creationId xmlns:a16="http://schemas.microsoft.com/office/drawing/2014/main" id="{308B83D2-7EC3-4073-9041-87D15C4BD32F}"/>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 name="Shape 415">
              <a:extLst>
                <a:ext uri="{FF2B5EF4-FFF2-40B4-BE49-F238E27FC236}">
                  <a16:creationId xmlns:a16="http://schemas.microsoft.com/office/drawing/2014/main" id="{5181A244-2B22-46E0-AC8F-98EDFA58C56A}"/>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 name="Shape 416">
              <a:extLst>
                <a:ext uri="{FF2B5EF4-FFF2-40B4-BE49-F238E27FC236}">
                  <a16:creationId xmlns:a16="http://schemas.microsoft.com/office/drawing/2014/main" id="{EDAB570B-9029-43B2-A525-211EF44EF0A0}"/>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 name="Shape 417">
              <a:extLst>
                <a:ext uri="{FF2B5EF4-FFF2-40B4-BE49-F238E27FC236}">
                  <a16:creationId xmlns:a16="http://schemas.microsoft.com/office/drawing/2014/main" id="{A27C784F-92B0-4BF4-BB02-00204C41A7CD}"/>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6" name="ZoneTexte 15">
            <a:extLst>
              <a:ext uri="{FF2B5EF4-FFF2-40B4-BE49-F238E27FC236}">
                <a16:creationId xmlns:a16="http://schemas.microsoft.com/office/drawing/2014/main" id="{2045AD37-AD0C-47A0-AD4E-2E1D57EB9FF5}"/>
              </a:ext>
            </a:extLst>
          </p:cNvPr>
          <p:cNvSpPr txBox="1"/>
          <p:nvPr/>
        </p:nvSpPr>
        <p:spPr>
          <a:xfrm>
            <a:off x="3389801" y="2458987"/>
            <a:ext cx="1962484" cy="738664"/>
          </a:xfrm>
          <a:prstGeom prst="rect">
            <a:avLst/>
          </a:prstGeom>
          <a:noFill/>
        </p:spPr>
        <p:txBody>
          <a:bodyPr wrap="square" rtlCol="0">
            <a:spAutoFit/>
          </a:bodyPr>
          <a:lstStyle/>
          <a:p>
            <a:pPr algn="ctr"/>
            <a:r>
              <a:rPr lang="fr-FR" dirty="0"/>
              <a:t>STANDARDIZATION TO PERSONALIZATION</a:t>
            </a:r>
            <a:endParaRPr lang="en-GB" dirty="0"/>
          </a:p>
        </p:txBody>
      </p:sp>
      <p:grpSp>
        <p:nvGrpSpPr>
          <p:cNvPr id="25" name="Shape 592">
            <a:extLst>
              <a:ext uri="{FF2B5EF4-FFF2-40B4-BE49-F238E27FC236}">
                <a16:creationId xmlns:a16="http://schemas.microsoft.com/office/drawing/2014/main" id="{92DA9AAD-D2AE-4362-951B-259D26A9CAB6}"/>
              </a:ext>
            </a:extLst>
          </p:cNvPr>
          <p:cNvGrpSpPr/>
          <p:nvPr/>
        </p:nvGrpSpPr>
        <p:grpSpPr>
          <a:xfrm>
            <a:off x="6557312" y="1846139"/>
            <a:ext cx="583684" cy="390551"/>
            <a:chOff x="5937975" y="5081700"/>
            <a:chExt cx="481050" cy="261850"/>
          </a:xfrm>
        </p:grpSpPr>
        <p:sp>
          <p:nvSpPr>
            <p:cNvPr id="26" name="Shape 593">
              <a:extLst>
                <a:ext uri="{FF2B5EF4-FFF2-40B4-BE49-F238E27FC236}">
                  <a16:creationId xmlns:a16="http://schemas.microsoft.com/office/drawing/2014/main" id="{AEC6B1DA-B4FA-4D1C-8A82-4FA0D8602A55}"/>
                </a:ext>
              </a:extLst>
            </p:cNvPr>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 name="Shape 594">
              <a:extLst>
                <a:ext uri="{FF2B5EF4-FFF2-40B4-BE49-F238E27FC236}">
                  <a16:creationId xmlns:a16="http://schemas.microsoft.com/office/drawing/2014/main" id="{BBB2EFF0-A730-4656-B623-A678FD5BC25B}"/>
                </a:ext>
              </a:extLst>
            </p:cNvPr>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 name="Shape 595">
              <a:extLst>
                <a:ext uri="{FF2B5EF4-FFF2-40B4-BE49-F238E27FC236}">
                  <a16:creationId xmlns:a16="http://schemas.microsoft.com/office/drawing/2014/main" id="{AE5B6D3A-7F7F-48A1-884A-7199A72A6D3C}"/>
                </a:ext>
              </a:extLst>
            </p:cNvPr>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29" name="ZoneTexte 28">
            <a:extLst>
              <a:ext uri="{FF2B5EF4-FFF2-40B4-BE49-F238E27FC236}">
                <a16:creationId xmlns:a16="http://schemas.microsoft.com/office/drawing/2014/main" id="{94E356FF-D1D8-4EE1-A018-811C8B6702B1}"/>
              </a:ext>
            </a:extLst>
          </p:cNvPr>
          <p:cNvSpPr txBox="1"/>
          <p:nvPr/>
        </p:nvSpPr>
        <p:spPr>
          <a:xfrm>
            <a:off x="6007479" y="2428311"/>
            <a:ext cx="1885039" cy="523220"/>
          </a:xfrm>
          <a:prstGeom prst="rect">
            <a:avLst/>
          </a:prstGeom>
          <a:noFill/>
        </p:spPr>
        <p:txBody>
          <a:bodyPr wrap="square" rtlCol="0">
            <a:spAutoFit/>
          </a:bodyPr>
          <a:lstStyle/>
          <a:p>
            <a:pPr algn="ctr"/>
            <a:r>
              <a:rPr lang="fr-FR" dirty="0"/>
              <a:t>LOCAL EXPERIENCE</a:t>
            </a:r>
            <a:endParaRPr lang="en-GB" dirty="0"/>
          </a:p>
        </p:txBody>
      </p:sp>
      <p:sp>
        <p:nvSpPr>
          <p:cNvPr id="30" name="Shape 470">
            <a:extLst>
              <a:ext uri="{FF2B5EF4-FFF2-40B4-BE49-F238E27FC236}">
                <a16:creationId xmlns:a16="http://schemas.microsoft.com/office/drawing/2014/main" id="{C9845776-896C-4B63-8DB9-3BCEDFD5678F}"/>
              </a:ext>
            </a:extLst>
          </p:cNvPr>
          <p:cNvSpPr/>
          <p:nvPr/>
        </p:nvSpPr>
        <p:spPr>
          <a:xfrm>
            <a:off x="2267972" y="3381849"/>
            <a:ext cx="505508" cy="592494"/>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 name="ZoneTexte 30">
            <a:extLst>
              <a:ext uri="{FF2B5EF4-FFF2-40B4-BE49-F238E27FC236}">
                <a16:creationId xmlns:a16="http://schemas.microsoft.com/office/drawing/2014/main" id="{7762E509-6735-4618-8154-399E0D324CCE}"/>
              </a:ext>
            </a:extLst>
          </p:cNvPr>
          <p:cNvSpPr txBox="1"/>
          <p:nvPr/>
        </p:nvSpPr>
        <p:spPr>
          <a:xfrm>
            <a:off x="1376081" y="4074187"/>
            <a:ext cx="2289289" cy="307777"/>
          </a:xfrm>
          <a:prstGeom prst="rect">
            <a:avLst/>
          </a:prstGeom>
          <a:noFill/>
        </p:spPr>
        <p:txBody>
          <a:bodyPr wrap="square" rtlCol="0">
            <a:spAutoFit/>
          </a:bodyPr>
          <a:lstStyle/>
          <a:p>
            <a:pPr algn="ctr"/>
            <a:r>
              <a:rPr lang="fr-FR" dirty="0"/>
              <a:t>DIGITALIZATION</a:t>
            </a:r>
            <a:endParaRPr lang="en-GB" dirty="0"/>
          </a:p>
        </p:txBody>
      </p:sp>
      <p:sp>
        <p:nvSpPr>
          <p:cNvPr id="33" name="Shape 397">
            <a:extLst>
              <a:ext uri="{FF2B5EF4-FFF2-40B4-BE49-F238E27FC236}">
                <a16:creationId xmlns:a16="http://schemas.microsoft.com/office/drawing/2014/main" id="{1D41FCEB-2AD4-464D-B256-2BFA01F09E53}"/>
              </a:ext>
            </a:extLst>
          </p:cNvPr>
          <p:cNvSpPr/>
          <p:nvPr/>
        </p:nvSpPr>
        <p:spPr>
          <a:xfrm>
            <a:off x="5718154" y="3381849"/>
            <a:ext cx="536016" cy="592494"/>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28575" cap="rnd" cmpd="sng">
            <a:solidFill>
              <a:srgbClr val="FF004E"/>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 name="ZoneTexte 33">
            <a:extLst>
              <a:ext uri="{FF2B5EF4-FFF2-40B4-BE49-F238E27FC236}">
                <a16:creationId xmlns:a16="http://schemas.microsoft.com/office/drawing/2014/main" id="{10BBF1E8-82A3-4F3F-BF8B-298145F216FD}"/>
              </a:ext>
            </a:extLst>
          </p:cNvPr>
          <p:cNvSpPr txBox="1"/>
          <p:nvPr/>
        </p:nvSpPr>
        <p:spPr>
          <a:xfrm>
            <a:off x="4841517" y="4074187"/>
            <a:ext cx="2289289" cy="523220"/>
          </a:xfrm>
          <a:prstGeom prst="rect">
            <a:avLst/>
          </a:prstGeom>
          <a:noFill/>
        </p:spPr>
        <p:txBody>
          <a:bodyPr wrap="square" rtlCol="0">
            <a:spAutoFit/>
          </a:bodyPr>
          <a:lstStyle/>
          <a:p>
            <a:pPr algn="ctr"/>
            <a:r>
              <a:rPr lang="fr-FR" dirty="0"/>
              <a:t>DIVERSIFICATION OF PORTFOLIO</a:t>
            </a:r>
            <a:endParaRPr lang="en-GB" dirty="0"/>
          </a:p>
        </p:txBody>
      </p:sp>
    </p:spTree>
    <p:extLst>
      <p:ext uri="{BB962C8B-B14F-4D97-AF65-F5344CB8AC3E}">
        <p14:creationId xmlns:p14="http://schemas.microsoft.com/office/powerpoint/2010/main" val="2477992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ctrTitle" idx="4294967295"/>
          </p:nvPr>
        </p:nvSpPr>
        <p:spPr>
          <a:xfrm>
            <a:off x="0" y="1343194"/>
            <a:ext cx="7529742"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9600" dirty="0">
                <a:solidFill>
                  <a:srgbClr val="FFFFFF"/>
                </a:solidFill>
              </a:rPr>
              <a:t>FINANCIALS</a:t>
            </a:r>
            <a:endParaRPr sz="9600" dirty="0">
              <a:solidFill>
                <a:srgbClr val="FFFFFF"/>
              </a:solidFill>
            </a:endParaRPr>
          </a:p>
        </p:txBody>
      </p:sp>
      <p:sp>
        <p:nvSpPr>
          <p:cNvPr id="2" name="Rectangle 1">
            <a:extLst>
              <a:ext uri="{FF2B5EF4-FFF2-40B4-BE49-F238E27FC236}">
                <a16:creationId xmlns:a16="http://schemas.microsoft.com/office/drawing/2014/main" id="{E4315B4F-67B7-4654-B7BF-34F76D58FEDA}"/>
              </a:ext>
            </a:extLst>
          </p:cNvPr>
          <p:cNvSpPr/>
          <p:nvPr/>
        </p:nvSpPr>
        <p:spPr>
          <a:xfrm>
            <a:off x="6852492" y="215790"/>
            <a:ext cx="1959645" cy="923330"/>
          </a:xfrm>
          <a:prstGeom prst="rect">
            <a:avLst/>
          </a:prstGeom>
        </p:spPr>
        <p:txBody>
          <a:bodyPr wrap="square">
            <a:spAutoFit/>
          </a:bodyPr>
          <a:lstStyle/>
          <a:p>
            <a:r>
              <a:rPr lang="en" sz="5400" dirty="0">
                <a:solidFill>
                  <a:schemeClr val="bg1"/>
                </a:solidFill>
                <a:latin typeface="Titillium Web"/>
                <a:sym typeface="Titillium Web"/>
              </a:rPr>
              <a:t>£ $ €</a:t>
            </a:r>
            <a:endParaRPr lang="en-GB" sz="1800" dirty="0">
              <a:solidFill>
                <a:schemeClr val="bg1"/>
              </a:solidFill>
            </a:endParaRPr>
          </a:p>
        </p:txBody>
      </p:sp>
      <p:pic>
        <p:nvPicPr>
          <p:cNvPr id="1026" name="Picture 2" descr="Image result for wyndham hotel group">
            <a:extLst>
              <a:ext uri="{FF2B5EF4-FFF2-40B4-BE49-F238E27FC236}">
                <a16:creationId xmlns:a16="http://schemas.microsoft.com/office/drawing/2014/main" id="{46014B8B-B6C0-4207-B6A2-0CD2B34A4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347" y="2937743"/>
            <a:ext cx="1971457" cy="9673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ccor hotels">
            <a:extLst>
              <a:ext uri="{FF2B5EF4-FFF2-40B4-BE49-F238E27FC236}">
                <a16:creationId xmlns:a16="http://schemas.microsoft.com/office/drawing/2014/main" id="{5047F1E4-DD2C-490F-9D0C-6DA1674F53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620" y="2880792"/>
            <a:ext cx="2153489" cy="10812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rriott hotel group">
            <a:extLst>
              <a:ext uri="{FF2B5EF4-FFF2-40B4-BE49-F238E27FC236}">
                <a16:creationId xmlns:a16="http://schemas.microsoft.com/office/drawing/2014/main" id="{04E552AD-3E54-4FDE-A085-E3D7D584DD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690" y="3919124"/>
            <a:ext cx="1927347" cy="9636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hangri-La hotel group">
            <a:extLst>
              <a:ext uri="{FF2B5EF4-FFF2-40B4-BE49-F238E27FC236}">
                <a16:creationId xmlns:a16="http://schemas.microsoft.com/office/drawing/2014/main" id="{F3185F15-0F18-4E47-9BD4-C2C8D0C55A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7255" y="2687759"/>
            <a:ext cx="2118946" cy="10912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eninsula hotel group">
            <a:extLst>
              <a:ext uri="{FF2B5EF4-FFF2-40B4-BE49-F238E27FC236}">
                <a16:creationId xmlns:a16="http://schemas.microsoft.com/office/drawing/2014/main" id="{00C1FBB9-6236-4531-8715-D535953415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3389" y="4262680"/>
            <a:ext cx="2426677" cy="5481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st christopher's inn">
            <a:extLst>
              <a:ext uri="{FF2B5EF4-FFF2-40B4-BE49-F238E27FC236}">
                <a16:creationId xmlns:a16="http://schemas.microsoft.com/office/drawing/2014/main" id="{A0AC1A85-BB11-4099-A1D7-6DAB4845B2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1747" y="3686633"/>
            <a:ext cx="1428655" cy="142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575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C993E-ED6E-4978-8025-E21663927AEE}"/>
              </a:ext>
            </a:extLst>
          </p:cNvPr>
          <p:cNvSpPr>
            <a:spLocks noGrp="1"/>
          </p:cNvSpPr>
          <p:nvPr>
            <p:ph type="title"/>
          </p:nvPr>
        </p:nvSpPr>
        <p:spPr>
          <a:xfrm>
            <a:off x="844424" y="305270"/>
            <a:ext cx="7678253" cy="857400"/>
          </a:xfrm>
        </p:spPr>
        <p:txBody>
          <a:bodyPr/>
          <a:lstStyle/>
          <a:p>
            <a:r>
              <a:rPr lang="fr-FR" dirty="0">
                <a:solidFill>
                  <a:srgbClr val="FF004E"/>
                </a:solidFill>
              </a:rPr>
              <a:t>ANALYSIS 1:</a:t>
            </a:r>
            <a:br>
              <a:rPr lang="fr-FR" dirty="0"/>
            </a:br>
            <a:r>
              <a:rPr lang="fr-FR" dirty="0"/>
              <a:t>International Groups Multi Brand &amp; Segments </a:t>
            </a:r>
            <a:endParaRPr lang="en-GB" dirty="0"/>
          </a:p>
        </p:txBody>
      </p:sp>
      <p:pic>
        <p:nvPicPr>
          <p:cNvPr id="6" name="Picture 4" descr="Image result for accor hotels">
            <a:extLst>
              <a:ext uri="{FF2B5EF4-FFF2-40B4-BE49-F238E27FC236}">
                <a16:creationId xmlns:a16="http://schemas.microsoft.com/office/drawing/2014/main" id="{9A0AE7AD-04F9-4D70-B15A-4FF47C639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835" y="1649869"/>
            <a:ext cx="2153489" cy="10812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marriott hotel group">
            <a:extLst>
              <a:ext uri="{FF2B5EF4-FFF2-40B4-BE49-F238E27FC236}">
                <a16:creationId xmlns:a16="http://schemas.microsoft.com/office/drawing/2014/main" id="{3257FB88-92C9-41EF-BC47-DF2296A37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708" y="1649869"/>
            <a:ext cx="1927347" cy="89404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A13C60CB-1543-4CC2-9766-978F9075EDE0}"/>
              </a:ext>
            </a:extLst>
          </p:cNvPr>
          <p:cNvSpPr txBox="1"/>
          <p:nvPr/>
        </p:nvSpPr>
        <p:spPr>
          <a:xfrm>
            <a:off x="799194" y="2731100"/>
            <a:ext cx="2930769" cy="1708160"/>
          </a:xfrm>
          <a:prstGeom prst="rect">
            <a:avLst/>
          </a:prstGeom>
          <a:noFill/>
        </p:spPr>
        <p:txBody>
          <a:bodyPr wrap="square" rtlCol="0">
            <a:spAutoFit/>
          </a:bodyPr>
          <a:lstStyle/>
          <a:p>
            <a:pPr algn="ctr">
              <a:lnSpc>
                <a:spcPct val="150000"/>
              </a:lnSpc>
            </a:pPr>
            <a:r>
              <a:rPr lang="fr-FR" b="1" dirty="0">
                <a:solidFill>
                  <a:srgbClr val="FF004E"/>
                </a:solidFill>
              </a:rPr>
              <a:t>Turnover : </a:t>
            </a:r>
            <a:r>
              <a:rPr lang="fr-FR" dirty="0"/>
              <a:t>US $ </a:t>
            </a:r>
            <a:r>
              <a:rPr lang="fr-FR" b="1" dirty="0"/>
              <a:t>7.102</a:t>
            </a:r>
            <a:r>
              <a:rPr lang="fr-FR" dirty="0"/>
              <a:t> </a:t>
            </a:r>
            <a:r>
              <a:rPr lang="fr-FR" dirty="0" err="1"/>
              <a:t>bn</a:t>
            </a:r>
            <a:endParaRPr lang="fr-FR" dirty="0"/>
          </a:p>
          <a:p>
            <a:pPr algn="ctr">
              <a:lnSpc>
                <a:spcPct val="150000"/>
              </a:lnSpc>
            </a:pPr>
            <a:r>
              <a:rPr lang="fr-FR" b="1" dirty="0">
                <a:solidFill>
                  <a:srgbClr val="FF004E"/>
                </a:solidFill>
              </a:rPr>
              <a:t>EBIT : </a:t>
            </a:r>
            <a:r>
              <a:rPr lang="fr-FR" dirty="0"/>
              <a:t>US $ </a:t>
            </a:r>
            <a:r>
              <a:rPr lang="fr-FR" b="1" dirty="0"/>
              <a:t>0.988</a:t>
            </a:r>
            <a:r>
              <a:rPr lang="fr-FR" dirty="0"/>
              <a:t> </a:t>
            </a:r>
            <a:r>
              <a:rPr lang="fr-FR" dirty="0" err="1"/>
              <a:t>bn</a:t>
            </a:r>
            <a:endParaRPr lang="fr-FR" dirty="0"/>
          </a:p>
          <a:p>
            <a:pPr algn="ctr">
              <a:lnSpc>
                <a:spcPct val="150000"/>
              </a:lnSpc>
            </a:pPr>
            <a:r>
              <a:rPr lang="fr-FR" b="1" dirty="0">
                <a:solidFill>
                  <a:srgbClr val="FF004E"/>
                </a:solidFill>
              </a:rPr>
              <a:t>Net </a:t>
            </a:r>
            <a:r>
              <a:rPr lang="fr-FR" b="1" dirty="0" err="1">
                <a:solidFill>
                  <a:srgbClr val="FF004E"/>
                </a:solidFill>
              </a:rPr>
              <a:t>Income</a:t>
            </a:r>
            <a:r>
              <a:rPr lang="fr-FR" b="1" dirty="0">
                <a:solidFill>
                  <a:srgbClr val="FF004E"/>
                </a:solidFill>
              </a:rPr>
              <a:t> : </a:t>
            </a:r>
            <a:r>
              <a:rPr lang="fr-FR" dirty="0"/>
              <a:t>US $ </a:t>
            </a:r>
            <a:r>
              <a:rPr lang="fr-FR" b="1" dirty="0"/>
              <a:t>0.529</a:t>
            </a:r>
            <a:r>
              <a:rPr lang="fr-FR" dirty="0"/>
              <a:t> </a:t>
            </a:r>
            <a:r>
              <a:rPr lang="fr-FR" dirty="0" err="1"/>
              <a:t>bn</a:t>
            </a:r>
            <a:endParaRPr lang="fr-FR" dirty="0"/>
          </a:p>
          <a:p>
            <a:pPr algn="ctr">
              <a:lnSpc>
                <a:spcPct val="150000"/>
              </a:lnSpc>
            </a:pPr>
            <a:r>
              <a:rPr lang="fr-FR" b="1" dirty="0">
                <a:solidFill>
                  <a:srgbClr val="FF004E"/>
                </a:solidFill>
              </a:rPr>
              <a:t>Entreprise Value: </a:t>
            </a:r>
            <a:r>
              <a:rPr lang="fr-FR" dirty="0"/>
              <a:t>US $ </a:t>
            </a:r>
            <a:r>
              <a:rPr lang="fr-FR" b="1" dirty="0"/>
              <a:t>17.271</a:t>
            </a:r>
            <a:r>
              <a:rPr lang="fr-FR" dirty="0"/>
              <a:t> </a:t>
            </a:r>
            <a:r>
              <a:rPr lang="fr-FR" dirty="0" err="1"/>
              <a:t>bn</a:t>
            </a:r>
            <a:endParaRPr lang="fr-FR" dirty="0"/>
          </a:p>
          <a:p>
            <a:pPr algn="ctr">
              <a:lnSpc>
                <a:spcPct val="150000"/>
              </a:lnSpc>
            </a:pPr>
            <a:r>
              <a:rPr lang="fr-FR" b="1" dirty="0" err="1">
                <a:solidFill>
                  <a:srgbClr val="FF004E"/>
                </a:solidFill>
              </a:rPr>
              <a:t>Number</a:t>
            </a:r>
            <a:r>
              <a:rPr lang="fr-FR" b="1" dirty="0">
                <a:solidFill>
                  <a:srgbClr val="FF004E"/>
                </a:solidFill>
              </a:rPr>
              <a:t> </a:t>
            </a:r>
            <a:r>
              <a:rPr lang="fr-FR" b="1" dirty="0" err="1">
                <a:solidFill>
                  <a:srgbClr val="FF004E"/>
                </a:solidFill>
              </a:rPr>
              <a:t>employees</a:t>
            </a:r>
            <a:r>
              <a:rPr lang="fr-FR" b="1" dirty="0">
                <a:solidFill>
                  <a:srgbClr val="FF004E"/>
                </a:solidFill>
              </a:rPr>
              <a:t>: </a:t>
            </a:r>
            <a:r>
              <a:rPr lang="fr-FR" b="1" dirty="0"/>
              <a:t>170</a:t>
            </a:r>
            <a:r>
              <a:rPr lang="fr-FR" dirty="0"/>
              <a:t> k</a:t>
            </a:r>
            <a:endParaRPr lang="en-GB" dirty="0"/>
          </a:p>
        </p:txBody>
      </p:sp>
      <p:sp>
        <p:nvSpPr>
          <p:cNvPr id="8" name="ZoneTexte 7">
            <a:extLst>
              <a:ext uri="{FF2B5EF4-FFF2-40B4-BE49-F238E27FC236}">
                <a16:creationId xmlns:a16="http://schemas.microsoft.com/office/drawing/2014/main" id="{C3A89967-36CC-4B44-826F-CD97E73D4743}"/>
              </a:ext>
            </a:extLst>
          </p:cNvPr>
          <p:cNvSpPr txBox="1"/>
          <p:nvPr/>
        </p:nvSpPr>
        <p:spPr>
          <a:xfrm>
            <a:off x="5066996" y="2713830"/>
            <a:ext cx="2930769" cy="1708160"/>
          </a:xfrm>
          <a:prstGeom prst="rect">
            <a:avLst/>
          </a:prstGeom>
          <a:noFill/>
        </p:spPr>
        <p:txBody>
          <a:bodyPr wrap="square" rtlCol="0">
            <a:spAutoFit/>
          </a:bodyPr>
          <a:lstStyle/>
          <a:p>
            <a:pPr algn="ctr">
              <a:lnSpc>
                <a:spcPct val="150000"/>
              </a:lnSpc>
            </a:pPr>
            <a:r>
              <a:rPr lang="fr-FR" b="1" dirty="0">
                <a:solidFill>
                  <a:srgbClr val="FF004E"/>
                </a:solidFill>
              </a:rPr>
              <a:t>Turnover : </a:t>
            </a:r>
            <a:r>
              <a:rPr lang="fr-FR" dirty="0"/>
              <a:t>US $ </a:t>
            </a:r>
            <a:r>
              <a:rPr lang="fr-FR" b="1" dirty="0"/>
              <a:t>22.894</a:t>
            </a:r>
            <a:r>
              <a:rPr lang="fr-FR" dirty="0"/>
              <a:t> </a:t>
            </a:r>
            <a:r>
              <a:rPr lang="fr-FR" dirty="0" err="1"/>
              <a:t>bn</a:t>
            </a:r>
            <a:endParaRPr lang="fr-FR" dirty="0"/>
          </a:p>
          <a:p>
            <a:pPr algn="ctr">
              <a:lnSpc>
                <a:spcPct val="150000"/>
              </a:lnSpc>
            </a:pPr>
            <a:r>
              <a:rPr lang="fr-FR" b="1" dirty="0">
                <a:solidFill>
                  <a:srgbClr val="FF004E"/>
                </a:solidFill>
              </a:rPr>
              <a:t>EBIT : </a:t>
            </a:r>
            <a:r>
              <a:rPr lang="fr-FR" dirty="0"/>
              <a:t>US $ </a:t>
            </a:r>
            <a:r>
              <a:rPr lang="fr-FR" b="1" dirty="0"/>
              <a:t>2.518</a:t>
            </a:r>
            <a:r>
              <a:rPr lang="fr-FR" dirty="0"/>
              <a:t> </a:t>
            </a:r>
            <a:r>
              <a:rPr lang="fr-FR" dirty="0" err="1"/>
              <a:t>bn</a:t>
            </a:r>
            <a:endParaRPr lang="fr-FR" dirty="0"/>
          </a:p>
          <a:p>
            <a:pPr algn="ctr">
              <a:lnSpc>
                <a:spcPct val="150000"/>
              </a:lnSpc>
            </a:pPr>
            <a:r>
              <a:rPr lang="fr-FR" b="1" dirty="0">
                <a:solidFill>
                  <a:srgbClr val="FF004E"/>
                </a:solidFill>
              </a:rPr>
              <a:t>Net </a:t>
            </a:r>
            <a:r>
              <a:rPr lang="fr-FR" b="1" dirty="0" err="1">
                <a:solidFill>
                  <a:srgbClr val="FF004E"/>
                </a:solidFill>
              </a:rPr>
              <a:t>Income</a:t>
            </a:r>
            <a:r>
              <a:rPr lang="fr-FR" b="1" dirty="0">
                <a:solidFill>
                  <a:srgbClr val="FF004E"/>
                </a:solidFill>
              </a:rPr>
              <a:t> : </a:t>
            </a:r>
            <a:r>
              <a:rPr lang="fr-FR" dirty="0"/>
              <a:t>US $ </a:t>
            </a:r>
            <a:r>
              <a:rPr lang="fr-FR" b="1" dirty="0"/>
              <a:t>1.372</a:t>
            </a:r>
            <a:r>
              <a:rPr lang="fr-FR" dirty="0"/>
              <a:t> </a:t>
            </a:r>
            <a:r>
              <a:rPr lang="fr-FR" dirty="0" err="1"/>
              <a:t>bn</a:t>
            </a:r>
            <a:endParaRPr lang="fr-FR" dirty="0"/>
          </a:p>
          <a:p>
            <a:pPr algn="ctr">
              <a:lnSpc>
                <a:spcPct val="150000"/>
              </a:lnSpc>
            </a:pPr>
            <a:r>
              <a:rPr lang="fr-FR" b="1" dirty="0">
                <a:solidFill>
                  <a:srgbClr val="FF004E"/>
                </a:solidFill>
              </a:rPr>
              <a:t>Entreprise Value: </a:t>
            </a:r>
            <a:r>
              <a:rPr lang="fr-FR" dirty="0"/>
              <a:t>US $ </a:t>
            </a:r>
            <a:r>
              <a:rPr lang="fr-FR" b="1" dirty="0"/>
              <a:t>57.340</a:t>
            </a:r>
            <a:r>
              <a:rPr lang="fr-FR" dirty="0"/>
              <a:t> </a:t>
            </a:r>
            <a:r>
              <a:rPr lang="fr-FR" dirty="0" err="1"/>
              <a:t>bn</a:t>
            </a:r>
            <a:endParaRPr lang="fr-FR" dirty="0"/>
          </a:p>
          <a:p>
            <a:pPr algn="ctr">
              <a:lnSpc>
                <a:spcPct val="150000"/>
              </a:lnSpc>
            </a:pPr>
            <a:r>
              <a:rPr lang="fr-FR" b="1" dirty="0" err="1">
                <a:solidFill>
                  <a:srgbClr val="FF004E"/>
                </a:solidFill>
              </a:rPr>
              <a:t>Number</a:t>
            </a:r>
            <a:r>
              <a:rPr lang="fr-FR" b="1" dirty="0">
                <a:solidFill>
                  <a:srgbClr val="FF004E"/>
                </a:solidFill>
              </a:rPr>
              <a:t> </a:t>
            </a:r>
            <a:r>
              <a:rPr lang="fr-FR" b="1" dirty="0" err="1">
                <a:solidFill>
                  <a:srgbClr val="FF004E"/>
                </a:solidFill>
              </a:rPr>
              <a:t>employees</a:t>
            </a:r>
            <a:r>
              <a:rPr lang="fr-FR" b="1" dirty="0">
                <a:solidFill>
                  <a:srgbClr val="FF004E"/>
                </a:solidFill>
              </a:rPr>
              <a:t>: </a:t>
            </a:r>
            <a:r>
              <a:rPr lang="fr-FR" b="1" dirty="0"/>
              <a:t>177</a:t>
            </a:r>
            <a:r>
              <a:rPr lang="fr-FR" dirty="0"/>
              <a:t> k</a:t>
            </a:r>
            <a:endParaRPr lang="en-GB" dirty="0"/>
          </a:p>
        </p:txBody>
      </p:sp>
    </p:spTree>
    <p:extLst>
      <p:ext uri="{BB962C8B-B14F-4D97-AF65-F5344CB8AC3E}">
        <p14:creationId xmlns:p14="http://schemas.microsoft.com/office/powerpoint/2010/main" val="78368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F7ACA-B943-46BC-AF20-73C1536B5BEB}"/>
              </a:ext>
            </a:extLst>
          </p:cNvPr>
          <p:cNvSpPr>
            <a:spLocks noGrp="1"/>
          </p:cNvSpPr>
          <p:nvPr>
            <p:ph type="title"/>
          </p:nvPr>
        </p:nvSpPr>
        <p:spPr/>
        <p:txBody>
          <a:bodyPr/>
          <a:lstStyle/>
          <a:p>
            <a:r>
              <a:rPr lang="fr-FR" dirty="0"/>
              <a:t>Balance </a:t>
            </a:r>
            <a:r>
              <a:rPr lang="fr-FR" dirty="0" err="1"/>
              <a:t>Sheet</a:t>
            </a:r>
            <a:r>
              <a:rPr lang="fr-FR" dirty="0"/>
              <a:t> </a:t>
            </a:r>
            <a:br>
              <a:rPr lang="fr-FR" dirty="0"/>
            </a:br>
            <a:r>
              <a:rPr lang="fr-FR" dirty="0" err="1">
                <a:solidFill>
                  <a:srgbClr val="FF004E"/>
                </a:solidFill>
              </a:rPr>
              <a:t>Income</a:t>
            </a:r>
            <a:r>
              <a:rPr lang="fr-FR" dirty="0">
                <a:solidFill>
                  <a:srgbClr val="FF004E"/>
                </a:solidFill>
              </a:rPr>
              <a:t> </a:t>
            </a:r>
            <a:r>
              <a:rPr lang="fr-FR" dirty="0" err="1">
                <a:solidFill>
                  <a:srgbClr val="FF004E"/>
                </a:solidFill>
              </a:rPr>
              <a:t>Statement</a:t>
            </a:r>
            <a:endParaRPr lang="en-GB" dirty="0">
              <a:solidFill>
                <a:srgbClr val="FF004E"/>
              </a:solidFill>
            </a:endParaRPr>
          </a:p>
        </p:txBody>
      </p:sp>
      <p:pic>
        <p:nvPicPr>
          <p:cNvPr id="6" name="Picture 4" descr="Image result for accor hotels">
            <a:extLst>
              <a:ext uri="{FF2B5EF4-FFF2-40B4-BE49-F238E27FC236}">
                <a16:creationId xmlns:a16="http://schemas.microsoft.com/office/drawing/2014/main" id="{2807B9E2-5B87-4DBA-AD6B-3DD862A2C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960" y="739284"/>
            <a:ext cx="2153489" cy="10812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marriott hotel group">
            <a:extLst>
              <a:ext uri="{FF2B5EF4-FFF2-40B4-BE49-F238E27FC236}">
                <a16:creationId xmlns:a16="http://schemas.microsoft.com/office/drawing/2014/main" id="{103C152F-010E-4969-B515-22391CE089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6185" y="638598"/>
            <a:ext cx="1927347" cy="89404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eur droit 8">
            <a:extLst>
              <a:ext uri="{FF2B5EF4-FFF2-40B4-BE49-F238E27FC236}">
                <a16:creationId xmlns:a16="http://schemas.microsoft.com/office/drawing/2014/main" id="{0A671705-A872-44FF-A81D-F1AED7D32447}"/>
              </a:ext>
            </a:extLst>
          </p:cNvPr>
          <p:cNvCxnSpPr>
            <a:cxnSpLocks/>
          </p:cNvCxnSpPr>
          <p:nvPr/>
        </p:nvCxnSpPr>
        <p:spPr>
          <a:xfrm>
            <a:off x="1113692" y="1981200"/>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C0D91A85-EE04-4F2A-B00F-4109899EDF9B}"/>
              </a:ext>
            </a:extLst>
          </p:cNvPr>
          <p:cNvCxnSpPr>
            <a:cxnSpLocks/>
          </p:cNvCxnSpPr>
          <p:nvPr/>
        </p:nvCxnSpPr>
        <p:spPr>
          <a:xfrm>
            <a:off x="1113692" y="2485292"/>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FD5D352B-790C-4D03-91DC-3317C23F921C}"/>
              </a:ext>
            </a:extLst>
          </p:cNvPr>
          <p:cNvCxnSpPr>
            <a:cxnSpLocks/>
          </p:cNvCxnSpPr>
          <p:nvPr/>
        </p:nvCxnSpPr>
        <p:spPr>
          <a:xfrm>
            <a:off x="1113692" y="3024554"/>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7C1430E-A4D7-4E11-BF94-267C1D359FAC}"/>
              </a:ext>
            </a:extLst>
          </p:cNvPr>
          <p:cNvCxnSpPr>
            <a:cxnSpLocks/>
          </p:cNvCxnSpPr>
          <p:nvPr/>
        </p:nvCxnSpPr>
        <p:spPr>
          <a:xfrm>
            <a:off x="1113692" y="3516923"/>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89CC4A0-D743-4976-BD3E-058F0C5990CC}"/>
              </a:ext>
            </a:extLst>
          </p:cNvPr>
          <p:cNvCxnSpPr>
            <a:cxnSpLocks/>
          </p:cNvCxnSpPr>
          <p:nvPr/>
        </p:nvCxnSpPr>
        <p:spPr>
          <a:xfrm>
            <a:off x="1113692" y="4056185"/>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F8F2D2D7-42EE-4732-9023-F99F64A17863}"/>
              </a:ext>
            </a:extLst>
          </p:cNvPr>
          <p:cNvCxnSpPr>
            <a:cxnSpLocks/>
          </p:cNvCxnSpPr>
          <p:nvPr/>
        </p:nvCxnSpPr>
        <p:spPr>
          <a:xfrm>
            <a:off x="1113692" y="4604238"/>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62DE0A50-91A0-49B8-B894-5E59F4251F00}"/>
              </a:ext>
            </a:extLst>
          </p:cNvPr>
          <p:cNvCxnSpPr>
            <a:cxnSpLocks/>
          </p:cNvCxnSpPr>
          <p:nvPr/>
        </p:nvCxnSpPr>
        <p:spPr>
          <a:xfrm>
            <a:off x="1113692" y="5143500"/>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122CE998-E28C-4789-A5E2-8F22C3CF1148}"/>
              </a:ext>
            </a:extLst>
          </p:cNvPr>
          <p:cNvSpPr txBox="1"/>
          <p:nvPr/>
        </p:nvSpPr>
        <p:spPr>
          <a:xfrm>
            <a:off x="1113692" y="1497127"/>
            <a:ext cx="3106616" cy="523220"/>
          </a:xfrm>
          <a:prstGeom prst="rect">
            <a:avLst/>
          </a:prstGeom>
          <a:noFill/>
        </p:spPr>
        <p:txBody>
          <a:bodyPr wrap="square" rtlCol="0">
            <a:spAutoFit/>
          </a:bodyPr>
          <a:lstStyle/>
          <a:p>
            <a:r>
              <a:rPr lang="fr-FR" b="1" dirty="0"/>
              <a:t>Tangible </a:t>
            </a:r>
            <a:r>
              <a:rPr lang="fr-FR" b="1" dirty="0" err="1"/>
              <a:t>Fixed</a:t>
            </a:r>
            <a:r>
              <a:rPr lang="fr-FR" b="1" dirty="0"/>
              <a:t> Asset</a:t>
            </a:r>
          </a:p>
          <a:p>
            <a:r>
              <a:rPr lang="fr-FR" b="1" dirty="0"/>
              <a:t> 5 </a:t>
            </a:r>
            <a:r>
              <a:rPr lang="fr-FR" b="1" dirty="0" err="1"/>
              <a:t>year</a:t>
            </a:r>
            <a:r>
              <a:rPr lang="fr-FR" b="1" dirty="0"/>
              <a:t> </a:t>
            </a:r>
            <a:r>
              <a:rPr lang="fr-FR" b="1" dirty="0" err="1"/>
              <a:t>Growth</a:t>
            </a:r>
            <a:endParaRPr lang="en-GB" b="1" dirty="0"/>
          </a:p>
        </p:txBody>
      </p:sp>
      <p:sp>
        <p:nvSpPr>
          <p:cNvPr id="18" name="ZoneTexte 17">
            <a:extLst>
              <a:ext uri="{FF2B5EF4-FFF2-40B4-BE49-F238E27FC236}">
                <a16:creationId xmlns:a16="http://schemas.microsoft.com/office/drawing/2014/main" id="{8B233628-FCFC-4236-BEBE-DCB24C3A7322}"/>
              </a:ext>
            </a:extLst>
          </p:cNvPr>
          <p:cNvSpPr txBox="1"/>
          <p:nvPr/>
        </p:nvSpPr>
        <p:spPr>
          <a:xfrm>
            <a:off x="5030981" y="1567014"/>
            <a:ext cx="785446" cy="307777"/>
          </a:xfrm>
          <a:prstGeom prst="rect">
            <a:avLst/>
          </a:prstGeom>
          <a:noFill/>
        </p:spPr>
        <p:txBody>
          <a:bodyPr wrap="square" rtlCol="0">
            <a:spAutoFit/>
          </a:bodyPr>
          <a:lstStyle/>
          <a:p>
            <a:r>
              <a:rPr lang="fr-FR" b="1" dirty="0"/>
              <a:t>- 76%</a:t>
            </a:r>
            <a:endParaRPr lang="en-GB" b="1" dirty="0"/>
          </a:p>
        </p:txBody>
      </p:sp>
      <p:sp>
        <p:nvSpPr>
          <p:cNvPr id="19" name="ZoneTexte 18">
            <a:extLst>
              <a:ext uri="{FF2B5EF4-FFF2-40B4-BE49-F238E27FC236}">
                <a16:creationId xmlns:a16="http://schemas.microsoft.com/office/drawing/2014/main" id="{CF81F9CE-1E9D-41DF-8E41-8C346A838826}"/>
              </a:ext>
            </a:extLst>
          </p:cNvPr>
          <p:cNvSpPr txBox="1"/>
          <p:nvPr/>
        </p:nvSpPr>
        <p:spPr>
          <a:xfrm>
            <a:off x="7322071" y="1567014"/>
            <a:ext cx="835573" cy="307777"/>
          </a:xfrm>
          <a:prstGeom prst="rect">
            <a:avLst/>
          </a:prstGeom>
          <a:noFill/>
        </p:spPr>
        <p:txBody>
          <a:bodyPr wrap="square" rtlCol="0">
            <a:spAutoFit/>
          </a:bodyPr>
          <a:lstStyle/>
          <a:p>
            <a:r>
              <a:rPr lang="fr-FR" b="1" dirty="0"/>
              <a:t>-16%</a:t>
            </a:r>
            <a:endParaRPr lang="en-GB" b="1" dirty="0"/>
          </a:p>
        </p:txBody>
      </p:sp>
      <p:sp>
        <p:nvSpPr>
          <p:cNvPr id="20" name="ZoneTexte 19">
            <a:extLst>
              <a:ext uri="{FF2B5EF4-FFF2-40B4-BE49-F238E27FC236}">
                <a16:creationId xmlns:a16="http://schemas.microsoft.com/office/drawing/2014/main" id="{71FCA857-7C34-4707-BAE9-9ECB6C3A1825}"/>
              </a:ext>
            </a:extLst>
          </p:cNvPr>
          <p:cNvSpPr txBox="1"/>
          <p:nvPr/>
        </p:nvSpPr>
        <p:spPr>
          <a:xfrm>
            <a:off x="1113692" y="2538529"/>
            <a:ext cx="3106616" cy="523220"/>
          </a:xfrm>
          <a:prstGeom prst="rect">
            <a:avLst/>
          </a:prstGeom>
          <a:noFill/>
        </p:spPr>
        <p:txBody>
          <a:bodyPr wrap="square" rtlCol="0">
            <a:spAutoFit/>
          </a:bodyPr>
          <a:lstStyle/>
          <a:p>
            <a:r>
              <a:rPr lang="fr-FR" b="1" dirty="0"/>
              <a:t>Intangible </a:t>
            </a:r>
            <a:r>
              <a:rPr lang="fr-FR" b="1" dirty="0" err="1"/>
              <a:t>Fixed</a:t>
            </a:r>
            <a:r>
              <a:rPr lang="fr-FR" b="1" dirty="0"/>
              <a:t> Asset as % of TA</a:t>
            </a:r>
          </a:p>
          <a:p>
            <a:r>
              <a:rPr lang="fr-FR" b="1" dirty="0"/>
              <a:t>2013 to 2017</a:t>
            </a:r>
            <a:endParaRPr lang="en-GB" b="1" dirty="0"/>
          </a:p>
        </p:txBody>
      </p:sp>
      <p:sp>
        <p:nvSpPr>
          <p:cNvPr id="21" name="ZoneTexte 20">
            <a:extLst>
              <a:ext uri="{FF2B5EF4-FFF2-40B4-BE49-F238E27FC236}">
                <a16:creationId xmlns:a16="http://schemas.microsoft.com/office/drawing/2014/main" id="{5C675998-2271-4C3F-BD18-AAAEAE0D3E59}"/>
              </a:ext>
            </a:extLst>
          </p:cNvPr>
          <p:cNvSpPr txBox="1"/>
          <p:nvPr/>
        </p:nvSpPr>
        <p:spPr>
          <a:xfrm>
            <a:off x="4688970" y="2643906"/>
            <a:ext cx="1469468" cy="307777"/>
          </a:xfrm>
          <a:prstGeom prst="rect">
            <a:avLst/>
          </a:prstGeom>
          <a:noFill/>
        </p:spPr>
        <p:txBody>
          <a:bodyPr wrap="square" rtlCol="0">
            <a:spAutoFit/>
          </a:bodyPr>
          <a:lstStyle/>
          <a:p>
            <a:r>
              <a:rPr lang="fr-FR" b="1" dirty="0"/>
              <a:t>13.9% to 31.5%</a:t>
            </a:r>
            <a:endParaRPr lang="en-GB" b="1" dirty="0"/>
          </a:p>
        </p:txBody>
      </p:sp>
      <p:sp>
        <p:nvSpPr>
          <p:cNvPr id="22" name="ZoneTexte 21">
            <a:extLst>
              <a:ext uri="{FF2B5EF4-FFF2-40B4-BE49-F238E27FC236}">
                <a16:creationId xmlns:a16="http://schemas.microsoft.com/office/drawing/2014/main" id="{A83A1154-771B-4DC6-80DF-17DE921EA476}"/>
              </a:ext>
            </a:extLst>
          </p:cNvPr>
          <p:cNvSpPr txBox="1"/>
          <p:nvPr/>
        </p:nvSpPr>
        <p:spPr>
          <a:xfrm>
            <a:off x="6977857" y="2643906"/>
            <a:ext cx="1523999" cy="307777"/>
          </a:xfrm>
          <a:prstGeom prst="rect">
            <a:avLst/>
          </a:prstGeom>
          <a:noFill/>
        </p:spPr>
        <p:txBody>
          <a:bodyPr wrap="square" rtlCol="0">
            <a:spAutoFit/>
          </a:bodyPr>
          <a:lstStyle/>
          <a:p>
            <a:r>
              <a:rPr lang="fr-FR" b="1" dirty="0"/>
              <a:t>29.4% to 74.4%</a:t>
            </a:r>
            <a:endParaRPr lang="en-GB" b="1" dirty="0"/>
          </a:p>
        </p:txBody>
      </p:sp>
      <p:sp>
        <p:nvSpPr>
          <p:cNvPr id="23" name="ZoneTexte 22">
            <a:extLst>
              <a:ext uri="{FF2B5EF4-FFF2-40B4-BE49-F238E27FC236}">
                <a16:creationId xmlns:a16="http://schemas.microsoft.com/office/drawing/2014/main" id="{888BA7C3-2485-451F-8889-71FA819591DE}"/>
              </a:ext>
            </a:extLst>
          </p:cNvPr>
          <p:cNvSpPr txBox="1"/>
          <p:nvPr/>
        </p:nvSpPr>
        <p:spPr>
          <a:xfrm>
            <a:off x="1113692" y="3041180"/>
            <a:ext cx="3106616" cy="523220"/>
          </a:xfrm>
          <a:prstGeom prst="rect">
            <a:avLst/>
          </a:prstGeom>
          <a:noFill/>
        </p:spPr>
        <p:txBody>
          <a:bodyPr wrap="square" rtlCol="0">
            <a:spAutoFit/>
          </a:bodyPr>
          <a:lstStyle/>
          <a:p>
            <a:r>
              <a:rPr lang="fr-FR" b="1" dirty="0" err="1"/>
              <a:t>Debt</a:t>
            </a:r>
            <a:r>
              <a:rPr lang="fr-FR" b="1" dirty="0"/>
              <a:t> to </a:t>
            </a:r>
            <a:r>
              <a:rPr lang="fr-FR" b="1" dirty="0" err="1"/>
              <a:t>Equity</a:t>
            </a:r>
            <a:r>
              <a:rPr lang="fr-FR" b="1" dirty="0"/>
              <a:t> </a:t>
            </a:r>
          </a:p>
          <a:p>
            <a:r>
              <a:rPr lang="fr-FR" b="1" dirty="0"/>
              <a:t>2017</a:t>
            </a:r>
            <a:endParaRPr lang="en-GB" b="1" dirty="0"/>
          </a:p>
        </p:txBody>
      </p:sp>
      <p:sp>
        <p:nvSpPr>
          <p:cNvPr id="24" name="ZoneTexte 23">
            <a:extLst>
              <a:ext uri="{FF2B5EF4-FFF2-40B4-BE49-F238E27FC236}">
                <a16:creationId xmlns:a16="http://schemas.microsoft.com/office/drawing/2014/main" id="{73D038E6-DDA2-47C0-9E2B-41CB62BA12B7}"/>
              </a:ext>
            </a:extLst>
          </p:cNvPr>
          <p:cNvSpPr txBox="1"/>
          <p:nvPr/>
        </p:nvSpPr>
        <p:spPr>
          <a:xfrm>
            <a:off x="5030981" y="3183167"/>
            <a:ext cx="785446" cy="307777"/>
          </a:xfrm>
          <a:prstGeom prst="rect">
            <a:avLst/>
          </a:prstGeom>
          <a:noFill/>
        </p:spPr>
        <p:txBody>
          <a:bodyPr wrap="square" rtlCol="0">
            <a:spAutoFit/>
          </a:bodyPr>
          <a:lstStyle/>
          <a:p>
            <a:r>
              <a:rPr lang="fr-FR" b="1" dirty="0">
                <a:solidFill>
                  <a:srgbClr val="92D050"/>
                </a:solidFill>
              </a:rPr>
              <a:t>1.07</a:t>
            </a:r>
            <a:endParaRPr lang="en-GB" b="1" dirty="0">
              <a:solidFill>
                <a:srgbClr val="92D050"/>
              </a:solidFill>
            </a:endParaRPr>
          </a:p>
        </p:txBody>
      </p:sp>
      <p:sp>
        <p:nvSpPr>
          <p:cNvPr id="25" name="ZoneTexte 24">
            <a:extLst>
              <a:ext uri="{FF2B5EF4-FFF2-40B4-BE49-F238E27FC236}">
                <a16:creationId xmlns:a16="http://schemas.microsoft.com/office/drawing/2014/main" id="{A000D222-7B78-4D48-9D09-3F3990579677}"/>
              </a:ext>
            </a:extLst>
          </p:cNvPr>
          <p:cNvSpPr txBox="1"/>
          <p:nvPr/>
        </p:nvSpPr>
        <p:spPr>
          <a:xfrm>
            <a:off x="7322071" y="3173836"/>
            <a:ext cx="785446" cy="307777"/>
          </a:xfrm>
          <a:prstGeom prst="rect">
            <a:avLst/>
          </a:prstGeom>
          <a:noFill/>
        </p:spPr>
        <p:txBody>
          <a:bodyPr wrap="square" rtlCol="0">
            <a:spAutoFit/>
          </a:bodyPr>
          <a:lstStyle/>
          <a:p>
            <a:r>
              <a:rPr lang="fr-FR" b="1" dirty="0"/>
              <a:t>5.66</a:t>
            </a:r>
            <a:endParaRPr lang="en-GB" b="1" dirty="0"/>
          </a:p>
        </p:txBody>
      </p:sp>
      <p:sp>
        <p:nvSpPr>
          <p:cNvPr id="26" name="ZoneTexte 25">
            <a:extLst>
              <a:ext uri="{FF2B5EF4-FFF2-40B4-BE49-F238E27FC236}">
                <a16:creationId xmlns:a16="http://schemas.microsoft.com/office/drawing/2014/main" id="{82AE5FFD-35A1-46DA-BB5B-5FDF5E5CDE1F}"/>
              </a:ext>
            </a:extLst>
          </p:cNvPr>
          <p:cNvSpPr txBox="1"/>
          <p:nvPr/>
        </p:nvSpPr>
        <p:spPr>
          <a:xfrm>
            <a:off x="1113692" y="3561023"/>
            <a:ext cx="3106616" cy="523220"/>
          </a:xfrm>
          <a:prstGeom prst="rect">
            <a:avLst/>
          </a:prstGeom>
          <a:noFill/>
        </p:spPr>
        <p:txBody>
          <a:bodyPr wrap="square" rtlCol="0">
            <a:spAutoFit/>
          </a:bodyPr>
          <a:lstStyle/>
          <a:p>
            <a:r>
              <a:rPr lang="fr-FR" b="1" dirty="0"/>
              <a:t>NC </a:t>
            </a:r>
            <a:r>
              <a:rPr lang="fr-FR" b="1" dirty="0" err="1"/>
              <a:t>Liabilities</a:t>
            </a:r>
            <a:r>
              <a:rPr lang="fr-FR" b="1" dirty="0"/>
              <a:t> as % of TA </a:t>
            </a:r>
          </a:p>
          <a:p>
            <a:r>
              <a:rPr lang="fr-FR" b="1" dirty="0"/>
              <a:t>2017</a:t>
            </a:r>
            <a:endParaRPr lang="en-GB" b="1" dirty="0"/>
          </a:p>
        </p:txBody>
      </p:sp>
      <p:sp>
        <p:nvSpPr>
          <p:cNvPr id="27" name="ZoneTexte 26">
            <a:extLst>
              <a:ext uri="{FF2B5EF4-FFF2-40B4-BE49-F238E27FC236}">
                <a16:creationId xmlns:a16="http://schemas.microsoft.com/office/drawing/2014/main" id="{15794327-2359-44F7-8214-D41F0E307ADB}"/>
              </a:ext>
            </a:extLst>
          </p:cNvPr>
          <p:cNvSpPr txBox="1"/>
          <p:nvPr/>
        </p:nvSpPr>
        <p:spPr>
          <a:xfrm>
            <a:off x="5030981" y="3675535"/>
            <a:ext cx="785446" cy="307777"/>
          </a:xfrm>
          <a:prstGeom prst="rect">
            <a:avLst/>
          </a:prstGeom>
          <a:noFill/>
        </p:spPr>
        <p:txBody>
          <a:bodyPr wrap="square" rtlCol="0">
            <a:spAutoFit/>
          </a:bodyPr>
          <a:lstStyle/>
          <a:p>
            <a:r>
              <a:rPr lang="fr-FR" b="1" dirty="0"/>
              <a:t>39.9%</a:t>
            </a:r>
            <a:endParaRPr lang="en-GB" b="1" dirty="0"/>
          </a:p>
        </p:txBody>
      </p:sp>
      <p:sp>
        <p:nvSpPr>
          <p:cNvPr id="28" name="ZoneTexte 27">
            <a:extLst>
              <a:ext uri="{FF2B5EF4-FFF2-40B4-BE49-F238E27FC236}">
                <a16:creationId xmlns:a16="http://schemas.microsoft.com/office/drawing/2014/main" id="{3938CBC6-79BF-4C35-9A02-574770A8172B}"/>
              </a:ext>
            </a:extLst>
          </p:cNvPr>
          <p:cNvSpPr txBox="1"/>
          <p:nvPr/>
        </p:nvSpPr>
        <p:spPr>
          <a:xfrm>
            <a:off x="7322071" y="3675535"/>
            <a:ext cx="835573" cy="307777"/>
          </a:xfrm>
          <a:prstGeom prst="rect">
            <a:avLst/>
          </a:prstGeom>
          <a:noFill/>
        </p:spPr>
        <p:txBody>
          <a:bodyPr wrap="square" rtlCol="0">
            <a:spAutoFit/>
          </a:bodyPr>
          <a:lstStyle/>
          <a:p>
            <a:r>
              <a:rPr lang="fr-FR" b="1" dirty="0"/>
              <a:t>60%</a:t>
            </a:r>
            <a:endParaRPr lang="en-GB" b="1" dirty="0"/>
          </a:p>
        </p:txBody>
      </p:sp>
      <p:sp>
        <p:nvSpPr>
          <p:cNvPr id="29" name="ZoneTexte 28">
            <a:extLst>
              <a:ext uri="{FF2B5EF4-FFF2-40B4-BE49-F238E27FC236}">
                <a16:creationId xmlns:a16="http://schemas.microsoft.com/office/drawing/2014/main" id="{E9CC036E-7A8E-4584-A8D8-1900AB4B2B78}"/>
              </a:ext>
            </a:extLst>
          </p:cNvPr>
          <p:cNvSpPr txBox="1"/>
          <p:nvPr/>
        </p:nvSpPr>
        <p:spPr>
          <a:xfrm>
            <a:off x="1113692" y="4103661"/>
            <a:ext cx="3106616" cy="523220"/>
          </a:xfrm>
          <a:prstGeom prst="rect">
            <a:avLst/>
          </a:prstGeom>
          <a:noFill/>
        </p:spPr>
        <p:txBody>
          <a:bodyPr wrap="square" rtlCol="0">
            <a:spAutoFit/>
          </a:bodyPr>
          <a:lstStyle/>
          <a:p>
            <a:r>
              <a:rPr lang="fr-FR" b="1" dirty="0"/>
              <a:t>Quick Ratio </a:t>
            </a:r>
          </a:p>
          <a:p>
            <a:r>
              <a:rPr lang="fr-FR" b="1" dirty="0"/>
              <a:t>5 </a:t>
            </a:r>
            <a:r>
              <a:rPr lang="fr-FR" b="1" dirty="0" err="1"/>
              <a:t>year</a:t>
            </a:r>
            <a:r>
              <a:rPr lang="fr-FR" b="1" dirty="0"/>
              <a:t> </a:t>
            </a:r>
            <a:r>
              <a:rPr lang="fr-FR" b="1" dirty="0" err="1"/>
              <a:t>Average</a:t>
            </a:r>
            <a:endParaRPr lang="en-GB" b="1" dirty="0"/>
          </a:p>
        </p:txBody>
      </p:sp>
      <p:sp>
        <p:nvSpPr>
          <p:cNvPr id="30" name="ZoneTexte 29">
            <a:extLst>
              <a:ext uri="{FF2B5EF4-FFF2-40B4-BE49-F238E27FC236}">
                <a16:creationId xmlns:a16="http://schemas.microsoft.com/office/drawing/2014/main" id="{346844C1-1594-4FB8-A12A-D6C50BACE5E8}"/>
              </a:ext>
            </a:extLst>
          </p:cNvPr>
          <p:cNvSpPr txBox="1"/>
          <p:nvPr/>
        </p:nvSpPr>
        <p:spPr>
          <a:xfrm>
            <a:off x="5030981" y="4214796"/>
            <a:ext cx="785446" cy="307777"/>
          </a:xfrm>
          <a:prstGeom prst="rect">
            <a:avLst/>
          </a:prstGeom>
          <a:noFill/>
        </p:spPr>
        <p:txBody>
          <a:bodyPr wrap="square" rtlCol="0">
            <a:spAutoFit/>
          </a:bodyPr>
          <a:lstStyle/>
          <a:p>
            <a:r>
              <a:rPr lang="fr-FR" b="1" dirty="0">
                <a:solidFill>
                  <a:srgbClr val="92D050"/>
                </a:solidFill>
              </a:rPr>
              <a:t>1.31</a:t>
            </a:r>
            <a:endParaRPr lang="en-GB" b="1" dirty="0">
              <a:solidFill>
                <a:srgbClr val="92D050"/>
              </a:solidFill>
            </a:endParaRPr>
          </a:p>
        </p:txBody>
      </p:sp>
      <p:sp>
        <p:nvSpPr>
          <p:cNvPr id="31" name="ZoneTexte 30">
            <a:extLst>
              <a:ext uri="{FF2B5EF4-FFF2-40B4-BE49-F238E27FC236}">
                <a16:creationId xmlns:a16="http://schemas.microsoft.com/office/drawing/2014/main" id="{1B97E967-C0EF-4F5F-81F5-CF1F2F63A1ED}"/>
              </a:ext>
            </a:extLst>
          </p:cNvPr>
          <p:cNvSpPr txBox="1"/>
          <p:nvPr/>
        </p:nvSpPr>
        <p:spPr>
          <a:xfrm>
            <a:off x="7322070" y="4217187"/>
            <a:ext cx="835573" cy="307777"/>
          </a:xfrm>
          <a:prstGeom prst="rect">
            <a:avLst/>
          </a:prstGeom>
          <a:noFill/>
        </p:spPr>
        <p:txBody>
          <a:bodyPr wrap="square" rtlCol="0">
            <a:spAutoFit/>
          </a:bodyPr>
          <a:lstStyle/>
          <a:p>
            <a:r>
              <a:rPr lang="fr-FR" b="1" dirty="0"/>
              <a:t>0.42</a:t>
            </a:r>
            <a:endParaRPr lang="en-GB" b="1" dirty="0"/>
          </a:p>
        </p:txBody>
      </p:sp>
      <p:sp>
        <p:nvSpPr>
          <p:cNvPr id="32" name="ZoneTexte 31">
            <a:extLst>
              <a:ext uri="{FF2B5EF4-FFF2-40B4-BE49-F238E27FC236}">
                <a16:creationId xmlns:a16="http://schemas.microsoft.com/office/drawing/2014/main" id="{FEF015A3-111E-498E-8A82-FC36738FE8B8}"/>
              </a:ext>
            </a:extLst>
          </p:cNvPr>
          <p:cNvSpPr txBox="1"/>
          <p:nvPr/>
        </p:nvSpPr>
        <p:spPr>
          <a:xfrm>
            <a:off x="1113692" y="2013084"/>
            <a:ext cx="3106616" cy="523220"/>
          </a:xfrm>
          <a:prstGeom prst="rect">
            <a:avLst/>
          </a:prstGeom>
          <a:noFill/>
        </p:spPr>
        <p:txBody>
          <a:bodyPr wrap="square" rtlCol="0">
            <a:spAutoFit/>
          </a:bodyPr>
          <a:lstStyle/>
          <a:p>
            <a:r>
              <a:rPr lang="fr-FR" b="1" dirty="0"/>
              <a:t>Tangible </a:t>
            </a:r>
            <a:r>
              <a:rPr lang="fr-FR" b="1" dirty="0" err="1"/>
              <a:t>Fixed</a:t>
            </a:r>
            <a:r>
              <a:rPr lang="fr-FR" b="1" dirty="0"/>
              <a:t> Asset as a % of TA</a:t>
            </a:r>
          </a:p>
          <a:p>
            <a:r>
              <a:rPr lang="fr-FR" b="1" dirty="0"/>
              <a:t>2013 to 2017</a:t>
            </a:r>
            <a:endParaRPr lang="en-GB" b="1" dirty="0"/>
          </a:p>
        </p:txBody>
      </p:sp>
      <p:sp>
        <p:nvSpPr>
          <p:cNvPr id="33" name="ZoneTexte 32">
            <a:extLst>
              <a:ext uri="{FF2B5EF4-FFF2-40B4-BE49-F238E27FC236}">
                <a16:creationId xmlns:a16="http://schemas.microsoft.com/office/drawing/2014/main" id="{FCB7C384-8724-418D-B432-A559B504D955}"/>
              </a:ext>
            </a:extLst>
          </p:cNvPr>
          <p:cNvSpPr txBox="1"/>
          <p:nvPr/>
        </p:nvSpPr>
        <p:spPr>
          <a:xfrm>
            <a:off x="4688970" y="2083271"/>
            <a:ext cx="1469468" cy="307777"/>
          </a:xfrm>
          <a:prstGeom prst="rect">
            <a:avLst/>
          </a:prstGeom>
          <a:noFill/>
        </p:spPr>
        <p:txBody>
          <a:bodyPr wrap="square" rtlCol="0">
            <a:spAutoFit/>
          </a:bodyPr>
          <a:lstStyle/>
          <a:p>
            <a:r>
              <a:rPr lang="fr-FR" b="1" dirty="0"/>
              <a:t>34.2% to 5.5%</a:t>
            </a:r>
            <a:endParaRPr lang="en-GB" b="1" dirty="0"/>
          </a:p>
        </p:txBody>
      </p:sp>
      <p:sp>
        <p:nvSpPr>
          <p:cNvPr id="34" name="ZoneTexte 33">
            <a:extLst>
              <a:ext uri="{FF2B5EF4-FFF2-40B4-BE49-F238E27FC236}">
                <a16:creationId xmlns:a16="http://schemas.microsoft.com/office/drawing/2014/main" id="{82D656BE-BA4E-4F64-9256-EE631C81F007}"/>
              </a:ext>
            </a:extLst>
          </p:cNvPr>
          <p:cNvSpPr txBox="1"/>
          <p:nvPr/>
        </p:nvSpPr>
        <p:spPr>
          <a:xfrm>
            <a:off x="6977857" y="2083271"/>
            <a:ext cx="1523999" cy="307777"/>
          </a:xfrm>
          <a:prstGeom prst="rect">
            <a:avLst/>
          </a:prstGeom>
          <a:noFill/>
        </p:spPr>
        <p:txBody>
          <a:bodyPr wrap="square" rtlCol="0">
            <a:spAutoFit/>
          </a:bodyPr>
          <a:lstStyle/>
          <a:p>
            <a:r>
              <a:rPr lang="fr-FR" b="1" dirty="0"/>
              <a:t>22.7% to 7.5%</a:t>
            </a:r>
            <a:endParaRPr lang="en-GB" b="1" dirty="0"/>
          </a:p>
        </p:txBody>
      </p:sp>
      <p:sp>
        <p:nvSpPr>
          <p:cNvPr id="35" name="ZoneTexte 34">
            <a:extLst>
              <a:ext uri="{FF2B5EF4-FFF2-40B4-BE49-F238E27FC236}">
                <a16:creationId xmlns:a16="http://schemas.microsoft.com/office/drawing/2014/main" id="{21A5E843-7DAB-4FB7-81C1-ADB29277E471}"/>
              </a:ext>
            </a:extLst>
          </p:cNvPr>
          <p:cNvSpPr txBox="1"/>
          <p:nvPr/>
        </p:nvSpPr>
        <p:spPr>
          <a:xfrm>
            <a:off x="1113692" y="4646299"/>
            <a:ext cx="3106616" cy="523220"/>
          </a:xfrm>
          <a:prstGeom prst="rect">
            <a:avLst/>
          </a:prstGeom>
          <a:noFill/>
        </p:spPr>
        <p:txBody>
          <a:bodyPr wrap="square" rtlCol="0">
            <a:spAutoFit/>
          </a:bodyPr>
          <a:lstStyle/>
          <a:p>
            <a:r>
              <a:rPr lang="fr-FR" b="1" dirty="0"/>
              <a:t>Profit </a:t>
            </a:r>
            <a:r>
              <a:rPr lang="fr-FR" b="1" dirty="0" err="1"/>
              <a:t>Margin</a:t>
            </a:r>
            <a:endParaRPr lang="fr-FR" b="1" dirty="0"/>
          </a:p>
          <a:p>
            <a:r>
              <a:rPr lang="fr-FR" b="1" dirty="0"/>
              <a:t>5 </a:t>
            </a:r>
            <a:r>
              <a:rPr lang="fr-FR" b="1" dirty="0" err="1"/>
              <a:t>year</a:t>
            </a:r>
            <a:r>
              <a:rPr lang="fr-FR" b="1" dirty="0"/>
              <a:t> </a:t>
            </a:r>
            <a:r>
              <a:rPr lang="fr-FR" b="1" dirty="0" err="1"/>
              <a:t>Average</a:t>
            </a:r>
            <a:endParaRPr lang="en-GB" b="1" dirty="0"/>
          </a:p>
        </p:txBody>
      </p:sp>
      <p:sp>
        <p:nvSpPr>
          <p:cNvPr id="36" name="ZoneTexte 35">
            <a:extLst>
              <a:ext uri="{FF2B5EF4-FFF2-40B4-BE49-F238E27FC236}">
                <a16:creationId xmlns:a16="http://schemas.microsoft.com/office/drawing/2014/main" id="{3DA412FF-8EC1-485C-AFD7-3A3B095B1401}"/>
              </a:ext>
            </a:extLst>
          </p:cNvPr>
          <p:cNvSpPr txBox="1"/>
          <p:nvPr/>
        </p:nvSpPr>
        <p:spPr>
          <a:xfrm>
            <a:off x="5030981" y="4725657"/>
            <a:ext cx="785446" cy="307777"/>
          </a:xfrm>
          <a:prstGeom prst="rect">
            <a:avLst/>
          </a:prstGeom>
          <a:noFill/>
        </p:spPr>
        <p:txBody>
          <a:bodyPr wrap="square" rtlCol="0">
            <a:spAutoFit/>
          </a:bodyPr>
          <a:lstStyle/>
          <a:p>
            <a:r>
              <a:rPr lang="fr-FR" b="1" dirty="0"/>
              <a:t>5.1%</a:t>
            </a:r>
            <a:endParaRPr lang="en-GB" b="1" dirty="0"/>
          </a:p>
        </p:txBody>
      </p:sp>
      <p:sp>
        <p:nvSpPr>
          <p:cNvPr id="37" name="ZoneTexte 36">
            <a:extLst>
              <a:ext uri="{FF2B5EF4-FFF2-40B4-BE49-F238E27FC236}">
                <a16:creationId xmlns:a16="http://schemas.microsoft.com/office/drawing/2014/main" id="{10B338AA-B0E5-4DD4-A21C-64C291D3013F}"/>
              </a:ext>
            </a:extLst>
          </p:cNvPr>
          <p:cNvSpPr txBox="1"/>
          <p:nvPr/>
        </p:nvSpPr>
        <p:spPr>
          <a:xfrm>
            <a:off x="7322071" y="4725657"/>
            <a:ext cx="835573" cy="307777"/>
          </a:xfrm>
          <a:prstGeom prst="rect">
            <a:avLst/>
          </a:prstGeom>
          <a:noFill/>
        </p:spPr>
        <p:txBody>
          <a:bodyPr wrap="square" rtlCol="0">
            <a:spAutoFit/>
          </a:bodyPr>
          <a:lstStyle/>
          <a:p>
            <a:r>
              <a:rPr lang="fr-FR" b="1" dirty="0">
                <a:solidFill>
                  <a:srgbClr val="92D050"/>
                </a:solidFill>
              </a:rPr>
              <a:t>5.5%</a:t>
            </a:r>
            <a:endParaRPr lang="en-GB" b="1" dirty="0">
              <a:solidFill>
                <a:srgbClr val="92D050"/>
              </a:solidFill>
            </a:endParaRPr>
          </a:p>
        </p:txBody>
      </p:sp>
    </p:spTree>
    <p:extLst>
      <p:ext uri="{BB962C8B-B14F-4D97-AF65-F5344CB8AC3E}">
        <p14:creationId xmlns:p14="http://schemas.microsoft.com/office/powerpoint/2010/main" val="3566365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A0113B3E-C90C-47E8-BE09-6ED671C94F3F}"/>
              </a:ext>
            </a:extLst>
          </p:cNvPr>
          <p:cNvSpPr txBox="1">
            <a:spLocks/>
          </p:cNvSpPr>
          <p:nvPr/>
        </p:nvSpPr>
        <p:spPr>
          <a:xfrm>
            <a:off x="715470" y="281825"/>
            <a:ext cx="8522315" cy="857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9pPr>
          </a:lstStyle>
          <a:p>
            <a:r>
              <a:rPr lang="fr-FR" dirty="0">
                <a:solidFill>
                  <a:srgbClr val="FF004E"/>
                </a:solidFill>
              </a:rPr>
              <a:t>ANALYSIS 2:</a:t>
            </a:r>
            <a:br>
              <a:rPr lang="fr-FR" dirty="0"/>
            </a:br>
            <a:r>
              <a:rPr lang="fr-FR" dirty="0"/>
              <a:t>International Groups Multi Brand &amp; Single Segments </a:t>
            </a:r>
            <a:endParaRPr lang="en-GB" dirty="0"/>
          </a:p>
        </p:txBody>
      </p:sp>
      <p:pic>
        <p:nvPicPr>
          <p:cNvPr id="7" name="Picture 2" descr="Image result for wyndham hotel group">
            <a:extLst>
              <a:ext uri="{FF2B5EF4-FFF2-40B4-BE49-F238E27FC236}">
                <a16:creationId xmlns:a16="http://schemas.microsoft.com/office/drawing/2014/main" id="{1AE91E95-0F9D-4BEB-900D-FADEB373A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077" y="1705046"/>
            <a:ext cx="2210606" cy="10846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Shangri-La hotel group">
            <a:extLst>
              <a:ext uri="{FF2B5EF4-FFF2-40B4-BE49-F238E27FC236}">
                <a16:creationId xmlns:a16="http://schemas.microsoft.com/office/drawing/2014/main" id="{F3A9D9E5-1742-409C-824E-E4D24E907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105" y="1524607"/>
            <a:ext cx="2118946" cy="109125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7A97250C-4517-4947-A1FC-113999F46907}"/>
              </a:ext>
            </a:extLst>
          </p:cNvPr>
          <p:cNvSpPr txBox="1"/>
          <p:nvPr/>
        </p:nvSpPr>
        <p:spPr>
          <a:xfrm>
            <a:off x="799194" y="2731100"/>
            <a:ext cx="2930769" cy="1708160"/>
          </a:xfrm>
          <a:prstGeom prst="rect">
            <a:avLst/>
          </a:prstGeom>
          <a:noFill/>
        </p:spPr>
        <p:txBody>
          <a:bodyPr wrap="square" rtlCol="0">
            <a:spAutoFit/>
          </a:bodyPr>
          <a:lstStyle/>
          <a:p>
            <a:pPr algn="ctr">
              <a:lnSpc>
                <a:spcPct val="150000"/>
              </a:lnSpc>
            </a:pPr>
            <a:r>
              <a:rPr lang="fr-FR" b="1" dirty="0">
                <a:solidFill>
                  <a:srgbClr val="FF004E"/>
                </a:solidFill>
              </a:rPr>
              <a:t>Turnover : </a:t>
            </a:r>
            <a:r>
              <a:rPr lang="fr-FR" dirty="0"/>
              <a:t>US $ </a:t>
            </a:r>
            <a:r>
              <a:rPr lang="fr-FR" b="1" dirty="0"/>
              <a:t>2.191</a:t>
            </a:r>
            <a:r>
              <a:rPr lang="fr-FR" dirty="0"/>
              <a:t> </a:t>
            </a:r>
            <a:r>
              <a:rPr lang="fr-FR" dirty="0" err="1"/>
              <a:t>bn</a:t>
            </a:r>
            <a:endParaRPr lang="fr-FR" dirty="0"/>
          </a:p>
          <a:p>
            <a:pPr algn="ctr">
              <a:lnSpc>
                <a:spcPct val="150000"/>
              </a:lnSpc>
            </a:pPr>
            <a:r>
              <a:rPr lang="fr-FR" b="1" dirty="0">
                <a:solidFill>
                  <a:srgbClr val="FF004E"/>
                </a:solidFill>
              </a:rPr>
              <a:t>EBIT : </a:t>
            </a:r>
            <a:r>
              <a:rPr lang="fr-FR" dirty="0"/>
              <a:t>US $ </a:t>
            </a:r>
            <a:r>
              <a:rPr lang="fr-FR" b="1" dirty="0"/>
              <a:t>0.195</a:t>
            </a:r>
            <a:r>
              <a:rPr lang="fr-FR" dirty="0"/>
              <a:t> </a:t>
            </a:r>
            <a:r>
              <a:rPr lang="fr-FR" dirty="0" err="1"/>
              <a:t>bn</a:t>
            </a:r>
            <a:endParaRPr lang="fr-FR" dirty="0"/>
          </a:p>
          <a:p>
            <a:pPr algn="ctr">
              <a:lnSpc>
                <a:spcPct val="150000"/>
              </a:lnSpc>
            </a:pPr>
            <a:r>
              <a:rPr lang="fr-FR" b="1" dirty="0">
                <a:solidFill>
                  <a:srgbClr val="FF004E"/>
                </a:solidFill>
              </a:rPr>
              <a:t>Net </a:t>
            </a:r>
            <a:r>
              <a:rPr lang="fr-FR" b="1" dirty="0" err="1">
                <a:solidFill>
                  <a:srgbClr val="FF004E"/>
                </a:solidFill>
              </a:rPr>
              <a:t>Income</a:t>
            </a:r>
            <a:r>
              <a:rPr lang="fr-FR" b="1" dirty="0">
                <a:solidFill>
                  <a:srgbClr val="FF004E"/>
                </a:solidFill>
              </a:rPr>
              <a:t> :</a:t>
            </a:r>
            <a:r>
              <a:rPr lang="fr-FR" dirty="0"/>
              <a:t> US $</a:t>
            </a:r>
            <a:r>
              <a:rPr lang="fr-FR" b="1" dirty="0">
                <a:solidFill>
                  <a:srgbClr val="FF004E"/>
                </a:solidFill>
              </a:rPr>
              <a:t> </a:t>
            </a:r>
            <a:r>
              <a:rPr lang="fr-FR" b="1" dirty="0"/>
              <a:t>0.144</a:t>
            </a:r>
            <a:r>
              <a:rPr lang="fr-FR" dirty="0"/>
              <a:t> </a:t>
            </a:r>
            <a:r>
              <a:rPr lang="fr-FR" dirty="0" err="1"/>
              <a:t>bn</a:t>
            </a:r>
            <a:endParaRPr lang="fr-FR" dirty="0"/>
          </a:p>
          <a:p>
            <a:pPr algn="ctr">
              <a:lnSpc>
                <a:spcPct val="150000"/>
              </a:lnSpc>
            </a:pPr>
            <a:r>
              <a:rPr lang="fr-FR" b="1" dirty="0">
                <a:solidFill>
                  <a:srgbClr val="FF004E"/>
                </a:solidFill>
              </a:rPr>
              <a:t>Entreprise Value: </a:t>
            </a:r>
            <a:r>
              <a:rPr lang="fr-FR" dirty="0"/>
              <a:t>US $ </a:t>
            </a:r>
            <a:r>
              <a:rPr lang="fr-FR" b="1" dirty="0"/>
              <a:t>7.28</a:t>
            </a:r>
            <a:r>
              <a:rPr lang="fr-FR" dirty="0"/>
              <a:t> </a:t>
            </a:r>
            <a:r>
              <a:rPr lang="fr-FR" dirty="0" err="1"/>
              <a:t>bn</a:t>
            </a:r>
            <a:endParaRPr lang="fr-FR" dirty="0"/>
          </a:p>
          <a:p>
            <a:pPr algn="ctr">
              <a:lnSpc>
                <a:spcPct val="150000"/>
              </a:lnSpc>
            </a:pPr>
            <a:r>
              <a:rPr lang="fr-FR" b="1" dirty="0" err="1">
                <a:solidFill>
                  <a:srgbClr val="FF004E"/>
                </a:solidFill>
              </a:rPr>
              <a:t>Number</a:t>
            </a:r>
            <a:r>
              <a:rPr lang="fr-FR" b="1" dirty="0">
                <a:solidFill>
                  <a:srgbClr val="FF004E"/>
                </a:solidFill>
              </a:rPr>
              <a:t> </a:t>
            </a:r>
            <a:r>
              <a:rPr lang="fr-FR" b="1" dirty="0" err="1">
                <a:solidFill>
                  <a:srgbClr val="FF004E"/>
                </a:solidFill>
              </a:rPr>
              <a:t>employees</a:t>
            </a:r>
            <a:r>
              <a:rPr lang="fr-FR" b="1" dirty="0">
                <a:solidFill>
                  <a:srgbClr val="FF004E"/>
                </a:solidFill>
              </a:rPr>
              <a:t>: </a:t>
            </a:r>
            <a:r>
              <a:rPr lang="fr-FR" b="1" dirty="0"/>
              <a:t>30</a:t>
            </a:r>
            <a:r>
              <a:rPr lang="fr-FR" dirty="0"/>
              <a:t> k</a:t>
            </a:r>
            <a:endParaRPr lang="en-GB" dirty="0"/>
          </a:p>
        </p:txBody>
      </p:sp>
      <p:sp>
        <p:nvSpPr>
          <p:cNvPr id="9" name="ZoneTexte 8">
            <a:extLst>
              <a:ext uri="{FF2B5EF4-FFF2-40B4-BE49-F238E27FC236}">
                <a16:creationId xmlns:a16="http://schemas.microsoft.com/office/drawing/2014/main" id="{28709464-B7A3-4AFC-A536-1BC58F06F769}"/>
              </a:ext>
            </a:extLst>
          </p:cNvPr>
          <p:cNvSpPr txBox="1"/>
          <p:nvPr/>
        </p:nvSpPr>
        <p:spPr>
          <a:xfrm>
            <a:off x="5066996" y="2713830"/>
            <a:ext cx="2930769" cy="1708160"/>
          </a:xfrm>
          <a:prstGeom prst="rect">
            <a:avLst/>
          </a:prstGeom>
          <a:noFill/>
        </p:spPr>
        <p:txBody>
          <a:bodyPr wrap="square" rtlCol="0">
            <a:spAutoFit/>
          </a:bodyPr>
          <a:lstStyle/>
          <a:p>
            <a:pPr algn="ctr">
              <a:lnSpc>
                <a:spcPct val="150000"/>
              </a:lnSpc>
            </a:pPr>
            <a:r>
              <a:rPr lang="fr-FR" b="1" dirty="0">
                <a:solidFill>
                  <a:srgbClr val="FF004E"/>
                </a:solidFill>
              </a:rPr>
              <a:t>Turnover : </a:t>
            </a:r>
            <a:r>
              <a:rPr lang="fr-FR" dirty="0"/>
              <a:t>US $ </a:t>
            </a:r>
            <a:r>
              <a:rPr lang="fr-FR" b="1" dirty="0"/>
              <a:t>5.076</a:t>
            </a:r>
            <a:r>
              <a:rPr lang="fr-FR" dirty="0"/>
              <a:t> </a:t>
            </a:r>
            <a:r>
              <a:rPr lang="fr-FR" dirty="0" err="1"/>
              <a:t>bn</a:t>
            </a:r>
            <a:endParaRPr lang="fr-FR" dirty="0"/>
          </a:p>
          <a:p>
            <a:pPr algn="ctr">
              <a:lnSpc>
                <a:spcPct val="150000"/>
              </a:lnSpc>
            </a:pPr>
            <a:r>
              <a:rPr lang="fr-FR" b="1" dirty="0">
                <a:solidFill>
                  <a:srgbClr val="FF004E"/>
                </a:solidFill>
              </a:rPr>
              <a:t>EBIT : </a:t>
            </a:r>
            <a:r>
              <a:rPr lang="fr-FR" dirty="0"/>
              <a:t>US $ </a:t>
            </a:r>
            <a:r>
              <a:rPr lang="fr-FR" b="1" dirty="0"/>
              <a:t>0.778</a:t>
            </a:r>
            <a:r>
              <a:rPr lang="fr-FR" dirty="0"/>
              <a:t> </a:t>
            </a:r>
            <a:r>
              <a:rPr lang="fr-FR" dirty="0" err="1"/>
              <a:t>bn</a:t>
            </a:r>
            <a:endParaRPr lang="fr-FR" dirty="0"/>
          </a:p>
          <a:p>
            <a:pPr algn="ctr">
              <a:lnSpc>
                <a:spcPct val="150000"/>
              </a:lnSpc>
            </a:pPr>
            <a:r>
              <a:rPr lang="fr-FR" b="1" dirty="0">
                <a:solidFill>
                  <a:srgbClr val="FF004E"/>
                </a:solidFill>
              </a:rPr>
              <a:t>Net </a:t>
            </a:r>
            <a:r>
              <a:rPr lang="fr-FR" b="1" dirty="0" err="1">
                <a:solidFill>
                  <a:srgbClr val="FF004E"/>
                </a:solidFill>
              </a:rPr>
              <a:t>Income</a:t>
            </a:r>
            <a:r>
              <a:rPr lang="fr-FR" b="1" dirty="0">
                <a:solidFill>
                  <a:srgbClr val="FF004E"/>
                </a:solidFill>
              </a:rPr>
              <a:t> : </a:t>
            </a:r>
            <a:r>
              <a:rPr lang="fr-FR" dirty="0"/>
              <a:t>US $ </a:t>
            </a:r>
            <a:r>
              <a:rPr lang="fr-FR" b="1" dirty="0"/>
              <a:t>0.871</a:t>
            </a:r>
            <a:r>
              <a:rPr lang="fr-FR" dirty="0"/>
              <a:t> </a:t>
            </a:r>
            <a:r>
              <a:rPr lang="fr-FR" dirty="0" err="1"/>
              <a:t>bn</a:t>
            </a:r>
            <a:endParaRPr lang="fr-FR" dirty="0"/>
          </a:p>
          <a:p>
            <a:pPr algn="ctr">
              <a:lnSpc>
                <a:spcPct val="150000"/>
              </a:lnSpc>
            </a:pPr>
            <a:r>
              <a:rPr lang="fr-FR" b="1" dirty="0">
                <a:solidFill>
                  <a:srgbClr val="FF004E"/>
                </a:solidFill>
              </a:rPr>
              <a:t>Entreprise Value: </a:t>
            </a:r>
            <a:r>
              <a:rPr lang="fr-FR" dirty="0"/>
              <a:t>US $ </a:t>
            </a:r>
            <a:r>
              <a:rPr lang="fr-FR" b="1" dirty="0"/>
              <a:t>17.648</a:t>
            </a:r>
            <a:r>
              <a:rPr lang="fr-FR" dirty="0"/>
              <a:t> </a:t>
            </a:r>
            <a:r>
              <a:rPr lang="fr-FR" dirty="0" err="1"/>
              <a:t>bn</a:t>
            </a:r>
            <a:endParaRPr lang="fr-FR" dirty="0"/>
          </a:p>
          <a:p>
            <a:pPr algn="ctr">
              <a:lnSpc>
                <a:spcPct val="150000"/>
              </a:lnSpc>
            </a:pPr>
            <a:r>
              <a:rPr lang="fr-FR" b="1" dirty="0" err="1">
                <a:solidFill>
                  <a:srgbClr val="FF004E"/>
                </a:solidFill>
              </a:rPr>
              <a:t>Number</a:t>
            </a:r>
            <a:r>
              <a:rPr lang="fr-FR" b="1" dirty="0">
                <a:solidFill>
                  <a:srgbClr val="FF004E"/>
                </a:solidFill>
              </a:rPr>
              <a:t> </a:t>
            </a:r>
            <a:r>
              <a:rPr lang="fr-FR" b="1" dirty="0" err="1">
                <a:solidFill>
                  <a:srgbClr val="FF004E"/>
                </a:solidFill>
              </a:rPr>
              <a:t>employees</a:t>
            </a:r>
            <a:r>
              <a:rPr lang="fr-FR" b="1" dirty="0">
                <a:solidFill>
                  <a:srgbClr val="FF004E"/>
                </a:solidFill>
              </a:rPr>
              <a:t>: </a:t>
            </a:r>
            <a:r>
              <a:rPr lang="fr-FR" b="1" dirty="0"/>
              <a:t>39.2</a:t>
            </a:r>
            <a:r>
              <a:rPr lang="fr-FR" dirty="0"/>
              <a:t> k</a:t>
            </a:r>
            <a:endParaRPr lang="en-GB" dirty="0"/>
          </a:p>
        </p:txBody>
      </p:sp>
    </p:spTree>
    <p:extLst>
      <p:ext uri="{BB962C8B-B14F-4D97-AF65-F5344CB8AC3E}">
        <p14:creationId xmlns:p14="http://schemas.microsoft.com/office/powerpoint/2010/main" val="362522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831725" y="644750"/>
            <a:ext cx="3226800"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solidFill>
                  <a:srgbClr val="FF004E"/>
                </a:solidFill>
              </a:rPr>
              <a:t>THE INDUSTRY</a:t>
            </a:r>
            <a:endParaRPr dirty="0">
              <a:solidFill>
                <a:srgbClr val="FF004E"/>
              </a:solidFill>
            </a:endParaRPr>
          </a:p>
        </p:txBody>
      </p:sp>
      <p:sp>
        <p:nvSpPr>
          <p:cNvPr id="15" name="Rectangle : avec coins arrondis en diagonale 14">
            <a:extLst>
              <a:ext uri="{FF2B5EF4-FFF2-40B4-BE49-F238E27FC236}">
                <a16:creationId xmlns:a16="http://schemas.microsoft.com/office/drawing/2014/main" id="{A42E1310-B8ED-4A08-AC13-F0847D8B6F23}"/>
              </a:ext>
            </a:extLst>
          </p:cNvPr>
          <p:cNvSpPr/>
          <p:nvPr/>
        </p:nvSpPr>
        <p:spPr>
          <a:xfrm>
            <a:off x="514350" y="1606550"/>
            <a:ext cx="749300" cy="3021100"/>
          </a:xfrm>
          <a:prstGeom prst="round2DiagRect">
            <a:avLst/>
          </a:prstGeom>
          <a:solidFill>
            <a:srgbClr val="FF004E"/>
          </a:solid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fr-FR" sz="1800" b="1" dirty="0">
                <a:solidFill>
                  <a:schemeClr val="tx1"/>
                </a:solidFill>
              </a:rPr>
              <a:t>SERVICE</a:t>
            </a:r>
            <a:endParaRPr lang="en-GB" sz="1800" b="1" dirty="0">
              <a:solidFill>
                <a:schemeClr val="tx1"/>
              </a:solidFill>
            </a:endParaRPr>
          </a:p>
        </p:txBody>
      </p:sp>
      <p:sp>
        <p:nvSpPr>
          <p:cNvPr id="24" name="Rectangle : avec coins arrondis en diagonale 23">
            <a:extLst>
              <a:ext uri="{FF2B5EF4-FFF2-40B4-BE49-F238E27FC236}">
                <a16:creationId xmlns:a16="http://schemas.microsoft.com/office/drawing/2014/main" id="{B67C4D72-4103-4131-AC6D-74EC7EC2F338}"/>
              </a:ext>
            </a:extLst>
          </p:cNvPr>
          <p:cNvSpPr/>
          <p:nvPr/>
        </p:nvSpPr>
        <p:spPr>
          <a:xfrm>
            <a:off x="1606550" y="1606550"/>
            <a:ext cx="2012950" cy="520700"/>
          </a:xfrm>
          <a:prstGeom prst="round2DiagRect">
            <a:avLst/>
          </a:prstGeom>
          <a:solidFill>
            <a:srgbClr val="FF004E"/>
          </a:solid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HOSTITALITY AND TOURISM</a:t>
            </a:r>
            <a:endParaRPr lang="en-GB" sz="1050" b="1" dirty="0">
              <a:solidFill>
                <a:schemeClr val="tx1"/>
              </a:solidFill>
            </a:endParaRPr>
          </a:p>
        </p:txBody>
      </p:sp>
      <p:sp>
        <p:nvSpPr>
          <p:cNvPr id="25" name="Rectangle : avec coins arrondis en diagonale 24">
            <a:extLst>
              <a:ext uri="{FF2B5EF4-FFF2-40B4-BE49-F238E27FC236}">
                <a16:creationId xmlns:a16="http://schemas.microsoft.com/office/drawing/2014/main" id="{D78099E2-93BD-4D45-960E-A0F52F9E8047}"/>
              </a:ext>
            </a:extLst>
          </p:cNvPr>
          <p:cNvSpPr/>
          <p:nvPr/>
        </p:nvSpPr>
        <p:spPr>
          <a:xfrm>
            <a:off x="1606550" y="2231650"/>
            <a:ext cx="2012950" cy="52070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TELECOMUNICATION</a:t>
            </a:r>
            <a:endParaRPr lang="en-GB" sz="1050" b="1" dirty="0">
              <a:solidFill>
                <a:schemeClr val="tx1"/>
              </a:solidFill>
            </a:endParaRPr>
          </a:p>
        </p:txBody>
      </p:sp>
      <p:sp>
        <p:nvSpPr>
          <p:cNvPr id="26" name="Rectangle : avec coins arrondis en diagonale 25">
            <a:extLst>
              <a:ext uri="{FF2B5EF4-FFF2-40B4-BE49-F238E27FC236}">
                <a16:creationId xmlns:a16="http://schemas.microsoft.com/office/drawing/2014/main" id="{79BDAAB9-DE3D-4928-BD7A-76F7E6E356B5}"/>
              </a:ext>
            </a:extLst>
          </p:cNvPr>
          <p:cNvSpPr/>
          <p:nvPr/>
        </p:nvSpPr>
        <p:spPr>
          <a:xfrm>
            <a:off x="1606550" y="2856750"/>
            <a:ext cx="2012950" cy="52070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FINANCIAL SERVICES</a:t>
            </a:r>
            <a:endParaRPr lang="en-GB" sz="1050" b="1" dirty="0">
              <a:solidFill>
                <a:schemeClr val="tx1"/>
              </a:solidFill>
            </a:endParaRPr>
          </a:p>
        </p:txBody>
      </p:sp>
      <p:sp>
        <p:nvSpPr>
          <p:cNvPr id="27" name="Rectangle : avec coins arrondis en diagonale 26">
            <a:extLst>
              <a:ext uri="{FF2B5EF4-FFF2-40B4-BE49-F238E27FC236}">
                <a16:creationId xmlns:a16="http://schemas.microsoft.com/office/drawing/2014/main" id="{70E3ECE6-480B-4930-AC9C-E8D1915C8AE5}"/>
              </a:ext>
            </a:extLst>
          </p:cNvPr>
          <p:cNvSpPr/>
          <p:nvPr/>
        </p:nvSpPr>
        <p:spPr>
          <a:xfrm>
            <a:off x="1606550" y="3481850"/>
            <a:ext cx="2012950" cy="52070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CONSULTING</a:t>
            </a:r>
            <a:endParaRPr lang="en-GB" sz="1050" b="1" dirty="0">
              <a:solidFill>
                <a:schemeClr val="tx1"/>
              </a:solidFill>
            </a:endParaRPr>
          </a:p>
        </p:txBody>
      </p:sp>
      <p:sp>
        <p:nvSpPr>
          <p:cNvPr id="28" name="Rectangle : avec coins arrondis en diagonale 27">
            <a:extLst>
              <a:ext uri="{FF2B5EF4-FFF2-40B4-BE49-F238E27FC236}">
                <a16:creationId xmlns:a16="http://schemas.microsoft.com/office/drawing/2014/main" id="{7F56F986-F9A1-4F88-80EB-CBB35F6F206E}"/>
              </a:ext>
            </a:extLst>
          </p:cNvPr>
          <p:cNvSpPr/>
          <p:nvPr/>
        </p:nvSpPr>
        <p:spPr>
          <a:xfrm>
            <a:off x="1606550" y="4106950"/>
            <a:ext cx="2012950" cy="52070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PUBLIC HEALTH</a:t>
            </a:r>
            <a:endParaRPr lang="en-GB" sz="1050" b="1" dirty="0">
              <a:solidFill>
                <a:schemeClr val="tx1"/>
              </a:solidFill>
            </a:endParaRPr>
          </a:p>
        </p:txBody>
      </p:sp>
      <p:sp>
        <p:nvSpPr>
          <p:cNvPr id="29" name="Rectangle : avec coins arrondis en diagonale 28">
            <a:extLst>
              <a:ext uri="{FF2B5EF4-FFF2-40B4-BE49-F238E27FC236}">
                <a16:creationId xmlns:a16="http://schemas.microsoft.com/office/drawing/2014/main" id="{687065A8-DCD6-46AB-8BFC-90C83CF26262}"/>
              </a:ext>
            </a:extLst>
          </p:cNvPr>
          <p:cNvSpPr/>
          <p:nvPr/>
        </p:nvSpPr>
        <p:spPr>
          <a:xfrm>
            <a:off x="1606550" y="4732050"/>
            <a:ext cx="2012950" cy="52070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ETC…</a:t>
            </a:r>
          </a:p>
          <a:p>
            <a:pPr algn="ctr"/>
            <a:endParaRPr lang="en-GB" sz="1050" b="1" dirty="0">
              <a:solidFill>
                <a:schemeClr val="tx1"/>
              </a:solidFill>
            </a:endParaRPr>
          </a:p>
        </p:txBody>
      </p:sp>
      <p:cxnSp>
        <p:nvCxnSpPr>
          <p:cNvPr id="18" name="Connecteur droit avec flèche 17">
            <a:extLst>
              <a:ext uri="{FF2B5EF4-FFF2-40B4-BE49-F238E27FC236}">
                <a16:creationId xmlns:a16="http://schemas.microsoft.com/office/drawing/2014/main" id="{C073B859-CA89-408C-BB32-86381ECEC9F7}"/>
              </a:ext>
            </a:extLst>
          </p:cNvPr>
          <p:cNvCxnSpPr/>
          <p:nvPr/>
        </p:nvCxnSpPr>
        <p:spPr>
          <a:xfrm>
            <a:off x="1339850" y="1866900"/>
            <a:ext cx="2095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eur droit avec flèche 31">
            <a:extLst>
              <a:ext uri="{FF2B5EF4-FFF2-40B4-BE49-F238E27FC236}">
                <a16:creationId xmlns:a16="http://schemas.microsoft.com/office/drawing/2014/main" id="{10A54C4C-2698-468E-AF26-82EDA6D662F6}"/>
              </a:ext>
            </a:extLst>
          </p:cNvPr>
          <p:cNvCxnSpPr/>
          <p:nvPr/>
        </p:nvCxnSpPr>
        <p:spPr>
          <a:xfrm>
            <a:off x="1339850" y="2498350"/>
            <a:ext cx="2095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Connecteur droit avec flèche 32">
            <a:extLst>
              <a:ext uri="{FF2B5EF4-FFF2-40B4-BE49-F238E27FC236}">
                <a16:creationId xmlns:a16="http://schemas.microsoft.com/office/drawing/2014/main" id="{EF7B0334-8EB8-4BD0-9270-E3A9EE8C8B19}"/>
              </a:ext>
            </a:extLst>
          </p:cNvPr>
          <p:cNvCxnSpPr/>
          <p:nvPr/>
        </p:nvCxnSpPr>
        <p:spPr>
          <a:xfrm>
            <a:off x="1339850" y="3117100"/>
            <a:ext cx="2095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Connecteur droit avec flèche 33">
            <a:extLst>
              <a:ext uri="{FF2B5EF4-FFF2-40B4-BE49-F238E27FC236}">
                <a16:creationId xmlns:a16="http://schemas.microsoft.com/office/drawing/2014/main" id="{2A07183C-178D-4D9D-9D97-B20DB8529E33}"/>
              </a:ext>
            </a:extLst>
          </p:cNvPr>
          <p:cNvCxnSpPr/>
          <p:nvPr/>
        </p:nvCxnSpPr>
        <p:spPr>
          <a:xfrm>
            <a:off x="1339850" y="3742200"/>
            <a:ext cx="2095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Connecteur droit avec flèche 34">
            <a:extLst>
              <a:ext uri="{FF2B5EF4-FFF2-40B4-BE49-F238E27FC236}">
                <a16:creationId xmlns:a16="http://schemas.microsoft.com/office/drawing/2014/main" id="{39B61C17-045C-47D0-99E3-70FAFA640D00}"/>
              </a:ext>
            </a:extLst>
          </p:cNvPr>
          <p:cNvCxnSpPr/>
          <p:nvPr/>
        </p:nvCxnSpPr>
        <p:spPr>
          <a:xfrm>
            <a:off x="1343025" y="4367300"/>
            <a:ext cx="2095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 avec coins arrondis en diagonale 35">
            <a:extLst>
              <a:ext uri="{FF2B5EF4-FFF2-40B4-BE49-F238E27FC236}">
                <a16:creationId xmlns:a16="http://schemas.microsoft.com/office/drawing/2014/main" id="{72B81D3C-6396-4D50-B9DB-8A8188267516}"/>
              </a:ext>
            </a:extLst>
          </p:cNvPr>
          <p:cNvSpPr/>
          <p:nvPr/>
        </p:nvSpPr>
        <p:spPr>
          <a:xfrm>
            <a:off x="3962400" y="243300"/>
            <a:ext cx="2012950" cy="520700"/>
          </a:xfrm>
          <a:prstGeom prst="round2DiagRect">
            <a:avLst/>
          </a:prstGeom>
          <a:solidFill>
            <a:srgbClr val="FF004E"/>
          </a:solid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ACCOMODATION</a:t>
            </a:r>
            <a:endParaRPr lang="en-GB" sz="1050" b="1" dirty="0">
              <a:solidFill>
                <a:schemeClr val="tx1"/>
              </a:solidFill>
            </a:endParaRPr>
          </a:p>
        </p:txBody>
      </p:sp>
      <p:sp>
        <p:nvSpPr>
          <p:cNvPr id="37" name="Rectangle : avec coins arrondis en diagonale 36">
            <a:extLst>
              <a:ext uri="{FF2B5EF4-FFF2-40B4-BE49-F238E27FC236}">
                <a16:creationId xmlns:a16="http://schemas.microsoft.com/office/drawing/2014/main" id="{8E36A058-A193-45F4-80AC-749A7CB6EBC8}"/>
              </a:ext>
            </a:extLst>
          </p:cNvPr>
          <p:cNvSpPr/>
          <p:nvPr/>
        </p:nvSpPr>
        <p:spPr>
          <a:xfrm>
            <a:off x="3962400" y="1203363"/>
            <a:ext cx="2012950" cy="52070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FOOD AND BEVERAGES</a:t>
            </a:r>
            <a:endParaRPr lang="en-GB" sz="1050" b="1" dirty="0">
              <a:solidFill>
                <a:schemeClr val="tx1"/>
              </a:solidFill>
            </a:endParaRPr>
          </a:p>
        </p:txBody>
      </p:sp>
      <p:sp>
        <p:nvSpPr>
          <p:cNvPr id="38" name="Rectangle : avec coins arrondis en diagonale 37">
            <a:extLst>
              <a:ext uri="{FF2B5EF4-FFF2-40B4-BE49-F238E27FC236}">
                <a16:creationId xmlns:a16="http://schemas.microsoft.com/office/drawing/2014/main" id="{DF34FE2C-3AF7-4812-98FC-CAC91B87C973}"/>
              </a:ext>
            </a:extLst>
          </p:cNvPr>
          <p:cNvSpPr/>
          <p:nvPr/>
        </p:nvSpPr>
        <p:spPr>
          <a:xfrm>
            <a:off x="3962400" y="4077524"/>
            <a:ext cx="2012950" cy="52070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EVENTS</a:t>
            </a:r>
            <a:endParaRPr lang="en-GB" sz="1050" b="1" dirty="0">
              <a:solidFill>
                <a:schemeClr val="tx1"/>
              </a:solidFill>
            </a:endParaRPr>
          </a:p>
        </p:txBody>
      </p:sp>
      <p:sp>
        <p:nvSpPr>
          <p:cNvPr id="39" name="Rectangle : avec coins arrondis en diagonale 38">
            <a:extLst>
              <a:ext uri="{FF2B5EF4-FFF2-40B4-BE49-F238E27FC236}">
                <a16:creationId xmlns:a16="http://schemas.microsoft.com/office/drawing/2014/main" id="{C70AB2DC-D965-4681-87F7-A5378377391F}"/>
              </a:ext>
            </a:extLst>
          </p:cNvPr>
          <p:cNvSpPr/>
          <p:nvPr/>
        </p:nvSpPr>
        <p:spPr>
          <a:xfrm>
            <a:off x="3962400" y="2163426"/>
            <a:ext cx="2012950" cy="52070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TOURISM</a:t>
            </a:r>
            <a:endParaRPr lang="en-GB" sz="1050" b="1" dirty="0">
              <a:solidFill>
                <a:schemeClr val="tx1"/>
              </a:solidFill>
            </a:endParaRPr>
          </a:p>
        </p:txBody>
      </p:sp>
      <p:sp>
        <p:nvSpPr>
          <p:cNvPr id="40" name="Rectangle : avec coins arrondis en diagonale 39">
            <a:extLst>
              <a:ext uri="{FF2B5EF4-FFF2-40B4-BE49-F238E27FC236}">
                <a16:creationId xmlns:a16="http://schemas.microsoft.com/office/drawing/2014/main" id="{8656BA91-B5E8-4186-B4F0-F6F27D1C3589}"/>
              </a:ext>
            </a:extLst>
          </p:cNvPr>
          <p:cNvSpPr/>
          <p:nvPr/>
        </p:nvSpPr>
        <p:spPr>
          <a:xfrm>
            <a:off x="3962400" y="3120475"/>
            <a:ext cx="2012950" cy="52070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TRANSPORTATION</a:t>
            </a:r>
            <a:endParaRPr lang="en-GB" sz="1050" b="1" dirty="0">
              <a:solidFill>
                <a:schemeClr val="tx1"/>
              </a:solidFill>
            </a:endParaRPr>
          </a:p>
        </p:txBody>
      </p:sp>
      <p:cxnSp>
        <p:nvCxnSpPr>
          <p:cNvPr id="22" name="Connecteur droit 21">
            <a:extLst>
              <a:ext uri="{FF2B5EF4-FFF2-40B4-BE49-F238E27FC236}">
                <a16:creationId xmlns:a16="http://schemas.microsoft.com/office/drawing/2014/main" id="{B6E6BBF9-C819-467C-80AE-0E2EAE973FA8}"/>
              </a:ext>
            </a:extLst>
          </p:cNvPr>
          <p:cNvCxnSpPr>
            <a:stCxn id="24" idx="0"/>
          </p:cNvCxnSpPr>
          <p:nvPr/>
        </p:nvCxnSpPr>
        <p:spPr>
          <a:xfrm>
            <a:off x="3619500" y="1866900"/>
            <a:ext cx="165100" cy="0"/>
          </a:xfrm>
          <a:prstGeom prst="line">
            <a:avLst/>
          </a:prstGeom>
        </p:spPr>
        <p:style>
          <a:lnRef idx="3">
            <a:schemeClr val="dk1"/>
          </a:lnRef>
          <a:fillRef idx="0">
            <a:schemeClr val="dk1"/>
          </a:fillRef>
          <a:effectRef idx="2">
            <a:schemeClr val="dk1"/>
          </a:effectRef>
          <a:fontRef idx="minor">
            <a:schemeClr val="tx1"/>
          </a:fontRef>
        </p:style>
      </p:cxnSp>
      <p:cxnSp>
        <p:nvCxnSpPr>
          <p:cNvPr id="30" name="Connecteur droit 29">
            <a:extLst>
              <a:ext uri="{FF2B5EF4-FFF2-40B4-BE49-F238E27FC236}">
                <a16:creationId xmlns:a16="http://schemas.microsoft.com/office/drawing/2014/main" id="{BC64C5D7-5B1D-4C87-893E-181CB3ABD37D}"/>
              </a:ext>
            </a:extLst>
          </p:cNvPr>
          <p:cNvCxnSpPr>
            <a:cxnSpLocks/>
          </p:cNvCxnSpPr>
          <p:nvPr/>
        </p:nvCxnSpPr>
        <p:spPr>
          <a:xfrm>
            <a:off x="3784600" y="462862"/>
            <a:ext cx="0" cy="3904438"/>
          </a:xfrm>
          <a:prstGeom prst="line">
            <a:avLst/>
          </a:prstGeom>
        </p:spPr>
        <p:style>
          <a:lnRef idx="3">
            <a:schemeClr val="dk1"/>
          </a:lnRef>
          <a:fillRef idx="0">
            <a:schemeClr val="dk1"/>
          </a:fillRef>
          <a:effectRef idx="2">
            <a:schemeClr val="dk1"/>
          </a:effectRef>
          <a:fontRef idx="minor">
            <a:schemeClr val="tx1"/>
          </a:fontRef>
        </p:style>
      </p:cxnSp>
      <p:cxnSp>
        <p:nvCxnSpPr>
          <p:cNvPr id="48" name="Connecteur droit avec flèche 47">
            <a:extLst>
              <a:ext uri="{FF2B5EF4-FFF2-40B4-BE49-F238E27FC236}">
                <a16:creationId xmlns:a16="http://schemas.microsoft.com/office/drawing/2014/main" id="{52406BD2-F869-4AAB-AF5C-ECCB251738CE}"/>
              </a:ext>
            </a:extLst>
          </p:cNvPr>
          <p:cNvCxnSpPr>
            <a:cxnSpLocks/>
          </p:cNvCxnSpPr>
          <p:nvPr/>
        </p:nvCxnSpPr>
        <p:spPr>
          <a:xfrm>
            <a:off x="3784600" y="483912"/>
            <a:ext cx="17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Rectangle : avec coins arrondis en diagonale 49">
            <a:extLst>
              <a:ext uri="{FF2B5EF4-FFF2-40B4-BE49-F238E27FC236}">
                <a16:creationId xmlns:a16="http://schemas.microsoft.com/office/drawing/2014/main" id="{F4EBA912-C1D8-4CFF-850F-29E2661F9459}"/>
              </a:ext>
            </a:extLst>
          </p:cNvPr>
          <p:cNvSpPr/>
          <p:nvPr/>
        </p:nvSpPr>
        <p:spPr>
          <a:xfrm>
            <a:off x="3962400" y="4732050"/>
            <a:ext cx="2012950" cy="52070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ETC…</a:t>
            </a:r>
          </a:p>
          <a:p>
            <a:pPr algn="ctr"/>
            <a:endParaRPr lang="en-GB" sz="1050" b="1" dirty="0">
              <a:solidFill>
                <a:schemeClr val="tx1"/>
              </a:solidFill>
            </a:endParaRPr>
          </a:p>
        </p:txBody>
      </p:sp>
      <p:sp>
        <p:nvSpPr>
          <p:cNvPr id="51" name="Rectangle : avec coins arrondis en diagonale 50">
            <a:extLst>
              <a:ext uri="{FF2B5EF4-FFF2-40B4-BE49-F238E27FC236}">
                <a16:creationId xmlns:a16="http://schemas.microsoft.com/office/drawing/2014/main" id="{BE4C2E86-2444-4F21-A17B-40E847362E2D}"/>
              </a:ext>
            </a:extLst>
          </p:cNvPr>
          <p:cNvSpPr/>
          <p:nvPr/>
        </p:nvSpPr>
        <p:spPr>
          <a:xfrm>
            <a:off x="6169025" y="137350"/>
            <a:ext cx="1352550" cy="245650"/>
          </a:xfrm>
          <a:prstGeom prst="round2DiagRect">
            <a:avLst/>
          </a:prstGeom>
          <a:solidFill>
            <a:srgbClr val="FF004E"/>
          </a:solid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100" b="1" dirty="0">
                <a:solidFill>
                  <a:schemeClr val="tx1"/>
                </a:solidFill>
              </a:rPr>
              <a:t>HOTELS</a:t>
            </a:r>
            <a:endParaRPr lang="en-GB" sz="1000" b="1" dirty="0">
              <a:solidFill>
                <a:schemeClr val="tx1"/>
              </a:solidFill>
            </a:endParaRPr>
          </a:p>
        </p:txBody>
      </p:sp>
      <p:sp>
        <p:nvSpPr>
          <p:cNvPr id="52" name="Rectangle : avec coins arrondis en diagonale 51">
            <a:extLst>
              <a:ext uri="{FF2B5EF4-FFF2-40B4-BE49-F238E27FC236}">
                <a16:creationId xmlns:a16="http://schemas.microsoft.com/office/drawing/2014/main" id="{CB849E1D-DDBE-42BD-B880-6246010DC249}"/>
              </a:ext>
            </a:extLst>
          </p:cNvPr>
          <p:cNvSpPr/>
          <p:nvPr/>
        </p:nvSpPr>
        <p:spPr>
          <a:xfrm>
            <a:off x="7639050" y="137350"/>
            <a:ext cx="1352550"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100" b="1" dirty="0">
                <a:solidFill>
                  <a:schemeClr val="tx1"/>
                </a:solidFill>
              </a:rPr>
              <a:t>RENTALS</a:t>
            </a:r>
            <a:endParaRPr lang="en-GB" sz="1000" b="1" dirty="0">
              <a:solidFill>
                <a:schemeClr val="tx1"/>
              </a:solidFill>
            </a:endParaRPr>
          </a:p>
        </p:txBody>
      </p:sp>
      <p:sp>
        <p:nvSpPr>
          <p:cNvPr id="53" name="Rectangle : avec coins arrondis en diagonale 52">
            <a:extLst>
              <a:ext uri="{FF2B5EF4-FFF2-40B4-BE49-F238E27FC236}">
                <a16:creationId xmlns:a16="http://schemas.microsoft.com/office/drawing/2014/main" id="{472C485B-DB49-44B3-9F2A-45629A843666}"/>
              </a:ext>
            </a:extLst>
          </p:cNvPr>
          <p:cNvSpPr/>
          <p:nvPr/>
        </p:nvSpPr>
        <p:spPr>
          <a:xfrm>
            <a:off x="6169025" y="469212"/>
            <a:ext cx="1352550"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100" b="1" dirty="0">
                <a:solidFill>
                  <a:schemeClr val="tx1"/>
                </a:solidFill>
              </a:rPr>
              <a:t>MOTELS</a:t>
            </a:r>
            <a:endParaRPr lang="en-GB" sz="1000" b="1" dirty="0">
              <a:solidFill>
                <a:schemeClr val="tx1"/>
              </a:solidFill>
            </a:endParaRPr>
          </a:p>
        </p:txBody>
      </p:sp>
      <p:sp>
        <p:nvSpPr>
          <p:cNvPr id="54" name="Rectangle : avec coins arrondis en diagonale 53">
            <a:extLst>
              <a:ext uri="{FF2B5EF4-FFF2-40B4-BE49-F238E27FC236}">
                <a16:creationId xmlns:a16="http://schemas.microsoft.com/office/drawing/2014/main" id="{746AFB67-5C18-4953-BA63-F2E8C86E9E48}"/>
              </a:ext>
            </a:extLst>
          </p:cNvPr>
          <p:cNvSpPr/>
          <p:nvPr/>
        </p:nvSpPr>
        <p:spPr>
          <a:xfrm>
            <a:off x="7639050" y="469212"/>
            <a:ext cx="1352550"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100" b="1" dirty="0">
                <a:solidFill>
                  <a:schemeClr val="tx1"/>
                </a:solidFill>
              </a:rPr>
              <a:t>HOSTELS</a:t>
            </a:r>
            <a:endParaRPr lang="en-GB" sz="1000" b="1" dirty="0">
              <a:solidFill>
                <a:schemeClr val="tx1"/>
              </a:solidFill>
            </a:endParaRPr>
          </a:p>
        </p:txBody>
      </p:sp>
      <p:sp>
        <p:nvSpPr>
          <p:cNvPr id="55" name="Rectangle : avec coins arrondis en diagonale 54">
            <a:extLst>
              <a:ext uri="{FF2B5EF4-FFF2-40B4-BE49-F238E27FC236}">
                <a16:creationId xmlns:a16="http://schemas.microsoft.com/office/drawing/2014/main" id="{F368DF92-939C-4BE6-870F-89E5D4D5FD1C}"/>
              </a:ext>
            </a:extLst>
          </p:cNvPr>
          <p:cNvSpPr/>
          <p:nvPr/>
        </p:nvSpPr>
        <p:spPr>
          <a:xfrm>
            <a:off x="6169025" y="801074"/>
            <a:ext cx="1352550"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100" b="1" dirty="0">
                <a:solidFill>
                  <a:schemeClr val="tx1"/>
                </a:solidFill>
              </a:rPr>
              <a:t>CAMPING</a:t>
            </a:r>
            <a:endParaRPr lang="en-GB" sz="1000" b="1" dirty="0">
              <a:solidFill>
                <a:schemeClr val="tx1"/>
              </a:solidFill>
            </a:endParaRPr>
          </a:p>
        </p:txBody>
      </p:sp>
      <p:sp>
        <p:nvSpPr>
          <p:cNvPr id="56" name="Rectangle : avec coins arrondis en diagonale 55">
            <a:extLst>
              <a:ext uri="{FF2B5EF4-FFF2-40B4-BE49-F238E27FC236}">
                <a16:creationId xmlns:a16="http://schemas.microsoft.com/office/drawing/2014/main" id="{EB09A1E6-FFED-4086-8455-33831CD91253}"/>
              </a:ext>
            </a:extLst>
          </p:cNvPr>
          <p:cNvSpPr/>
          <p:nvPr/>
        </p:nvSpPr>
        <p:spPr>
          <a:xfrm>
            <a:off x="7639050" y="801074"/>
            <a:ext cx="1352550"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100" b="1" dirty="0">
                <a:solidFill>
                  <a:schemeClr val="tx1"/>
                </a:solidFill>
              </a:rPr>
              <a:t>ETC…</a:t>
            </a:r>
            <a:endParaRPr lang="en-GB" sz="1000" b="1" dirty="0">
              <a:solidFill>
                <a:schemeClr val="tx1"/>
              </a:solidFill>
            </a:endParaRPr>
          </a:p>
        </p:txBody>
      </p:sp>
      <p:sp>
        <p:nvSpPr>
          <p:cNvPr id="60" name="Rectangle : avec coins arrondis en diagonale 59">
            <a:extLst>
              <a:ext uri="{FF2B5EF4-FFF2-40B4-BE49-F238E27FC236}">
                <a16:creationId xmlns:a16="http://schemas.microsoft.com/office/drawing/2014/main" id="{206FFB49-4E33-473F-84FF-A23DD00C4885}"/>
              </a:ext>
            </a:extLst>
          </p:cNvPr>
          <p:cNvSpPr/>
          <p:nvPr/>
        </p:nvSpPr>
        <p:spPr>
          <a:xfrm>
            <a:off x="6169025" y="1123449"/>
            <a:ext cx="1352550"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100" b="1" dirty="0">
                <a:solidFill>
                  <a:schemeClr val="tx1"/>
                </a:solidFill>
              </a:rPr>
              <a:t>RESTAURANTS</a:t>
            </a:r>
            <a:endParaRPr lang="en-GB" sz="1000" b="1" dirty="0">
              <a:solidFill>
                <a:schemeClr val="tx1"/>
              </a:solidFill>
            </a:endParaRPr>
          </a:p>
        </p:txBody>
      </p:sp>
      <p:sp>
        <p:nvSpPr>
          <p:cNvPr id="61" name="Rectangle : avec coins arrondis en diagonale 60">
            <a:extLst>
              <a:ext uri="{FF2B5EF4-FFF2-40B4-BE49-F238E27FC236}">
                <a16:creationId xmlns:a16="http://schemas.microsoft.com/office/drawing/2014/main" id="{9F1EB9F0-5C62-4797-A00A-6191D28A61F3}"/>
              </a:ext>
            </a:extLst>
          </p:cNvPr>
          <p:cNvSpPr/>
          <p:nvPr/>
        </p:nvSpPr>
        <p:spPr>
          <a:xfrm>
            <a:off x="7639050" y="1123449"/>
            <a:ext cx="1352550"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100" b="1" dirty="0">
                <a:solidFill>
                  <a:schemeClr val="tx1"/>
                </a:solidFill>
              </a:rPr>
              <a:t>BARS</a:t>
            </a:r>
            <a:endParaRPr lang="en-GB" sz="1000" b="1" dirty="0">
              <a:solidFill>
                <a:schemeClr val="tx1"/>
              </a:solidFill>
            </a:endParaRPr>
          </a:p>
        </p:txBody>
      </p:sp>
      <p:sp>
        <p:nvSpPr>
          <p:cNvPr id="62" name="Rectangle : avec coins arrondis en diagonale 61">
            <a:extLst>
              <a:ext uri="{FF2B5EF4-FFF2-40B4-BE49-F238E27FC236}">
                <a16:creationId xmlns:a16="http://schemas.microsoft.com/office/drawing/2014/main" id="{60DDF45C-E710-463F-94DA-A41C83AB3107}"/>
              </a:ext>
            </a:extLst>
          </p:cNvPr>
          <p:cNvSpPr/>
          <p:nvPr/>
        </p:nvSpPr>
        <p:spPr>
          <a:xfrm>
            <a:off x="6169025" y="1455311"/>
            <a:ext cx="1352550"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100" b="1" dirty="0">
                <a:solidFill>
                  <a:schemeClr val="tx1"/>
                </a:solidFill>
              </a:rPr>
              <a:t>NIGHTCLUBS</a:t>
            </a:r>
            <a:endParaRPr lang="en-GB" sz="1000" b="1" dirty="0">
              <a:solidFill>
                <a:schemeClr val="tx1"/>
              </a:solidFill>
            </a:endParaRPr>
          </a:p>
        </p:txBody>
      </p:sp>
      <p:sp>
        <p:nvSpPr>
          <p:cNvPr id="63" name="Rectangle : avec coins arrondis en diagonale 62">
            <a:extLst>
              <a:ext uri="{FF2B5EF4-FFF2-40B4-BE49-F238E27FC236}">
                <a16:creationId xmlns:a16="http://schemas.microsoft.com/office/drawing/2014/main" id="{08FF5FEE-BA07-4AF9-9436-B952DCCCB068}"/>
              </a:ext>
            </a:extLst>
          </p:cNvPr>
          <p:cNvSpPr/>
          <p:nvPr/>
        </p:nvSpPr>
        <p:spPr>
          <a:xfrm>
            <a:off x="7639050" y="1455311"/>
            <a:ext cx="1352550"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100" b="1" dirty="0">
                <a:solidFill>
                  <a:schemeClr val="tx1"/>
                </a:solidFill>
              </a:rPr>
              <a:t>CAFES</a:t>
            </a:r>
            <a:endParaRPr lang="en-GB" sz="1000" b="1" dirty="0">
              <a:solidFill>
                <a:schemeClr val="tx1"/>
              </a:solidFill>
            </a:endParaRPr>
          </a:p>
        </p:txBody>
      </p:sp>
      <p:sp>
        <p:nvSpPr>
          <p:cNvPr id="64" name="Rectangle : avec coins arrondis en diagonale 63">
            <a:extLst>
              <a:ext uri="{FF2B5EF4-FFF2-40B4-BE49-F238E27FC236}">
                <a16:creationId xmlns:a16="http://schemas.microsoft.com/office/drawing/2014/main" id="{BEC20399-D659-4FD6-8D49-50C517E3898C}"/>
              </a:ext>
            </a:extLst>
          </p:cNvPr>
          <p:cNvSpPr/>
          <p:nvPr/>
        </p:nvSpPr>
        <p:spPr>
          <a:xfrm>
            <a:off x="6169025" y="1787173"/>
            <a:ext cx="1352550"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PUBS</a:t>
            </a:r>
            <a:endParaRPr lang="en-GB" sz="1050" b="1" dirty="0">
              <a:solidFill>
                <a:schemeClr val="tx1"/>
              </a:solidFill>
            </a:endParaRPr>
          </a:p>
        </p:txBody>
      </p:sp>
      <p:sp>
        <p:nvSpPr>
          <p:cNvPr id="65" name="Rectangle : avec coins arrondis en diagonale 64">
            <a:extLst>
              <a:ext uri="{FF2B5EF4-FFF2-40B4-BE49-F238E27FC236}">
                <a16:creationId xmlns:a16="http://schemas.microsoft.com/office/drawing/2014/main" id="{1A9BC2F7-0C67-4B27-AA99-1CDF01455EEA}"/>
              </a:ext>
            </a:extLst>
          </p:cNvPr>
          <p:cNvSpPr/>
          <p:nvPr/>
        </p:nvSpPr>
        <p:spPr>
          <a:xfrm>
            <a:off x="7639050" y="1787173"/>
            <a:ext cx="1352550"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100" b="1" dirty="0">
                <a:solidFill>
                  <a:schemeClr val="tx1"/>
                </a:solidFill>
              </a:rPr>
              <a:t>ETC…</a:t>
            </a:r>
            <a:endParaRPr lang="en-GB" sz="1000" b="1" dirty="0">
              <a:solidFill>
                <a:schemeClr val="tx1"/>
              </a:solidFill>
            </a:endParaRPr>
          </a:p>
        </p:txBody>
      </p:sp>
      <p:sp>
        <p:nvSpPr>
          <p:cNvPr id="66" name="Rectangle : avec coins arrondis en diagonale 65">
            <a:extLst>
              <a:ext uri="{FF2B5EF4-FFF2-40B4-BE49-F238E27FC236}">
                <a16:creationId xmlns:a16="http://schemas.microsoft.com/office/drawing/2014/main" id="{A0684211-88B7-4B4F-9B96-8C43C0CB9EB2}"/>
              </a:ext>
            </a:extLst>
          </p:cNvPr>
          <p:cNvSpPr/>
          <p:nvPr/>
        </p:nvSpPr>
        <p:spPr>
          <a:xfrm>
            <a:off x="6169024" y="2117350"/>
            <a:ext cx="2822575"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TRAVEL AGENCIES</a:t>
            </a:r>
            <a:endParaRPr lang="en-GB" sz="1050" b="1" dirty="0">
              <a:solidFill>
                <a:schemeClr val="tx1"/>
              </a:solidFill>
            </a:endParaRPr>
          </a:p>
        </p:txBody>
      </p:sp>
      <p:sp>
        <p:nvSpPr>
          <p:cNvPr id="67" name="Rectangle : avec coins arrondis en diagonale 66">
            <a:extLst>
              <a:ext uri="{FF2B5EF4-FFF2-40B4-BE49-F238E27FC236}">
                <a16:creationId xmlns:a16="http://schemas.microsoft.com/office/drawing/2014/main" id="{54F3E243-1009-463C-BE0D-D76F32DAF189}"/>
              </a:ext>
            </a:extLst>
          </p:cNvPr>
          <p:cNvSpPr/>
          <p:nvPr/>
        </p:nvSpPr>
        <p:spPr>
          <a:xfrm>
            <a:off x="6169024" y="2449212"/>
            <a:ext cx="2822575"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TOUR OPERATORS</a:t>
            </a:r>
            <a:endParaRPr lang="en-GB" sz="1050" b="1" dirty="0">
              <a:solidFill>
                <a:schemeClr val="tx1"/>
              </a:solidFill>
            </a:endParaRPr>
          </a:p>
        </p:txBody>
      </p:sp>
      <p:sp>
        <p:nvSpPr>
          <p:cNvPr id="68" name="Rectangle : avec coins arrondis en diagonale 67">
            <a:extLst>
              <a:ext uri="{FF2B5EF4-FFF2-40B4-BE49-F238E27FC236}">
                <a16:creationId xmlns:a16="http://schemas.microsoft.com/office/drawing/2014/main" id="{F184BFE4-7793-4452-8D7C-CFE675B251B5}"/>
              </a:ext>
            </a:extLst>
          </p:cNvPr>
          <p:cNvSpPr/>
          <p:nvPr/>
        </p:nvSpPr>
        <p:spPr>
          <a:xfrm>
            <a:off x="6169024" y="2771587"/>
            <a:ext cx="2822575"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LEISURE CENTERS</a:t>
            </a:r>
            <a:endParaRPr lang="en-GB" sz="1050" b="1" dirty="0">
              <a:solidFill>
                <a:schemeClr val="tx1"/>
              </a:solidFill>
            </a:endParaRPr>
          </a:p>
        </p:txBody>
      </p:sp>
      <p:sp>
        <p:nvSpPr>
          <p:cNvPr id="69" name="Rectangle : avec coins arrondis en diagonale 68">
            <a:extLst>
              <a:ext uri="{FF2B5EF4-FFF2-40B4-BE49-F238E27FC236}">
                <a16:creationId xmlns:a16="http://schemas.microsoft.com/office/drawing/2014/main" id="{5476F3A3-412F-41A0-BBFE-64112CDA76B2}"/>
              </a:ext>
            </a:extLst>
          </p:cNvPr>
          <p:cNvSpPr/>
          <p:nvPr/>
        </p:nvSpPr>
        <p:spPr>
          <a:xfrm>
            <a:off x="6169024" y="3093962"/>
            <a:ext cx="1352552"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AIRLINES</a:t>
            </a:r>
            <a:endParaRPr lang="en-GB" sz="1050" b="1" dirty="0">
              <a:solidFill>
                <a:schemeClr val="tx1"/>
              </a:solidFill>
            </a:endParaRPr>
          </a:p>
        </p:txBody>
      </p:sp>
      <p:sp>
        <p:nvSpPr>
          <p:cNvPr id="70" name="Rectangle : avec coins arrondis en diagonale 69">
            <a:extLst>
              <a:ext uri="{FF2B5EF4-FFF2-40B4-BE49-F238E27FC236}">
                <a16:creationId xmlns:a16="http://schemas.microsoft.com/office/drawing/2014/main" id="{E9C632C4-0E37-417F-BEFC-C865849F9724}"/>
              </a:ext>
            </a:extLst>
          </p:cNvPr>
          <p:cNvSpPr/>
          <p:nvPr/>
        </p:nvSpPr>
        <p:spPr>
          <a:xfrm>
            <a:off x="7639047" y="3080099"/>
            <a:ext cx="1352552"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CRUISE LINES</a:t>
            </a:r>
            <a:endParaRPr lang="en-GB" sz="1050" b="1" dirty="0">
              <a:solidFill>
                <a:schemeClr val="tx1"/>
              </a:solidFill>
            </a:endParaRPr>
          </a:p>
        </p:txBody>
      </p:sp>
      <p:sp>
        <p:nvSpPr>
          <p:cNvPr id="71" name="Rectangle : avec coins arrondis en diagonale 70">
            <a:extLst>
              <a:ext uri="{FF2B5EF4-FFF2-40B4-BE49-F238E27FC236}">
                <a16:creationId xmlns:a16="http://schemas.microsoft.com/office/drawing/2014/main" id="{9EBF2A3D-1D0A-4B9F-9885-FD730BB9FF33}"/>
              </a:ext>
            </a:extLst>
          </p:cNvPr>
          <p:cNvSpPr/>
          <p:nvPr/>
        </p:nvSpPr>
        <p:spPr>
          <a:xfrm>
            <a:off x="6169024" y="3416626"/>
            <a:ext cx="1352552"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TAXI / VTC</a:t>
            </a:r>
            <a:endParaRPr lang="en-GB" sz="1050" b="1" dirty="0">
              <a:solidFill>
                <a:schemeClr val="tx1"/>
              </a:solidFill>
            </a:endParaRPr>
          </a:p>
        </p:txBody>
      </p:sp>
      <p:sp>
        <p:nvSpPr>
          <p:cNvPr id="72" name="Rectangle : avec coins arrondis en diagonale 71">
            <a:extLst>
              <a:ext uri="{FF2B5EF4-FFF2-40B4-BE49-F238E27FC236}">
                <a16:creationId xmlns:a16="http://schemas.microsoft.com/office/drawing/2014/main" id="{47DC7854-F4B6-4CC7-AC88-F24EFFB2FD77}"/>
              </a:ext>
            </a:extLst>
          </p:cNvPr>
          <p:cNvSpPr/>
          <p:nvPr/>
        </p:nvSpPr>
        <p:spPr>
          <a:xfrm>
            <a:off x="7639047" y="3416626"/>
            <a:ext cx="1352552"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BUSES</a:t>
            </a:r>
            <a:endParaRPr lang="en-GB" sz="1050" b="1" dirty="0">
              <a:solidFill>
                <a:schemeClr val="tx1"/>
              </a:solidFill>
            </a:endParaRPr>
          </a:p>
        </p:txBody>
      </p:sp>
      <p:sp>
        <p:nvSpPr>
          <p:cNvPr id="73" name="Rectangle : avec coins arrondis en diagonale 72">
            <a:extLst>
              <a:ext uri="{FF2B5EF4-FFF2-40B4-BE49-F238E27FC236}">
                <a16:creationId xmlns:a16="http://schemas.microsoft.com/office/drawing/2014/main" id="{F9718A42-A05C-4B60-A219-DA8EE68DD38C}"/>
              </a:ext>
            </a:extLst>
          </p:cNvPr>
          <p:cNvSpPr/>
          <p:nvPr/>
        </p:nvSpPr>
        <p:spPr>
          <a:xfrm>
            <a:off x="6169024" y="3739290"/>
            <a:ext cx="1352552"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RAILWAY</a:t>
            </a:r>
            <a:endParaRPr lang="en-GB" sz="1050" b="1" dirty="0">
              <a:solidFill>
                <a:schemeClr val="tx1"/>
              </a:solidFill>
            </a:endParaRPr>
          </a:p>
        </p:txBody>
      </p:sp>
      <p:sp>
        <p:nvSpPr>
          <p:cNvPr id="74" name="Rectangle : avec coins arrondis en diagonale 73">
            <a:extLst>
              <a:ext uri="{FF2B5EF4-FFF2-40B4-BE49-F238E27FC236}">
                <a16:creationId xmlns:a16="http://schemas.microsoft.com/office/drawing/2014/main" id="{8EE58CE6-5F5C-4DEC-8FA5-0DA0D91B1AB2}"/>
              </a:ext>
            </a:extLst>
          </p:cNvPr>
          <p:cNvSpPr/>
          <p:nvPr/>
        </p:nvSpPr>
        <p:spPr>
          <a:xfrm>
            <a:off x="7639047" y="3739290"/>
            <a:ext cx="1352552"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ETC…</a:t>
            </a:r>
            <a:endParaRPr lang="en-GB" sz="1050" b="1" dirty="0">
              <a:solidFill>
                <a:schemeClr val="tx1"/>
              </a:solidFill>
            </a:endParaRPr>
          </a:p>
        </p:txBody>
      </p:sp>
      <p:sp>
        <p:nvSpPr>
          <p:cNvPr id="75" name="Rectangle : avec coins arrondis en diagonale 74">
            <a:extLst>
              <a:ext uri="{FF2B5EF4-FFF2-40B4-BE49-F238E27FC236}">
                <a16:creationId xmlns:a16="http://schemas.microsoft.com/office/drawing/2014/main" id="{28DD901E-7FE7-47C4-8B8E-60B328B1CF51}"/>
              </a:ext>
            </a:extLst>
          </p:cNvPr>
          <p:cNvSpPr/>
          <p:nvPr/>
        </p:nvSpPr>
        <p:spPr>
          <a:xfrm>
            <a:off x="6140450" y="4073974"/>
            <a:ext cx="2822575"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CONVENTIONS AND FAIRS</a:t>
            </a:r>
            <a:endParaRPr lang="en-GB" sz="1050" b="1" dirty="0">
              <a:solidFill>
                <a:schemeClr val="tx1"/>
              </a:solidFill>
            </a:endParaRPr>
          </a:p>
        </p:txBody>
      </p:sp>
      <p:sp>
        <p:nvSpPr>
          <p:cNvPr id="76" name="Rectangle : avec coins arrondis en diagonale 75">
            <a:extLst>
              <a:ext uri="{FF2B5EF4-FFF2-40B4-BE49-F238E27FC236}">
                <a16:creationId xmlns:a16="http://schemas.microsoft.com/office/drawing/2014/main" id="{2E5E911B-D2F8-4A0C-8D41-4979C805100C}"/>
              </a:ext>
            </a:extLst>
          </p:cNvPr>
          <p:cNvSpPr/>
          <p:nvPr/>
        </p:nvSpPr>
        <p:spPr>
          <a:xfrm>
            <a:off x="6140450" y="4404151"/>
            <a:ext cx="2822575" cy="245650"/>
          </a:xfrm>
          <a:prstGeom prst="round2DiagRect">
            <a:avLst/>
          </a:prstGeom>
          <a:no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FESTIVALS</a:t>
            </a:r>
            <a:endParaRPr lang="en-GB" sz="1050" b="1" dirty="0">
              <a:solidFill>
                <a:schemeClr val="tx1"/>
              </a:solidFill>
            </a:endParaRPr>
          </a:p>
        </p:txBody>
      </p:sp>
      <p:sp>
        <p:nvSpPr>
          <p:cNvPr id="77" name="Rectangle : avec coins arrondis en diagonale 76">
            <a:extLst>
              <a:ext uri="{FF2B5EF4-FFF2-40B4-BE49-F238E27FC236}">
                <a16:creationId xmlns:a16="http://schemas.microsoft.com/office/drawing/2014/main" id="{3993309A-CF0B-4E45-94D3-AF7F569E4DCD}"/>
              </a:ext>
            </a:extLst>
          </p:cNvPr>
          <p:cNvSpPr/>
          <p:nvPr/>
        </p:nvSpPr>
        <p:spPr>
          <a:xfrm>
            <a:off x="6721472" y="4704372"/>
            <a:ext cx="2012950" cy="520700"/>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fr-FR" sz="1200" b="1" dirty="0">
                <a:solidFill>
                  <a:schemeClr val="tx1"/>
                </a:solidFill>
              </a:rPr>
              <a:t>ETC…</a:t>
            </a:r>
          </a:p>
          <a:p>
            <a:pPr algn="ctr"/>
            <a:endParaRPr lang="en-GB" sz="1050" b="1" dirty="0">
              <a:solidFill>
                <a:schemeClr val="tx1"/>
              </a:solidFill>
            </a:endParaRPr>
          </a:p>
        </p:txBody>
      </p:sp>
      <p:cxnSp>
        <p:nvCxnSpPr>
          <p:cNvPr id="78" name="Connecteur droit avec flèche 77">
            <a:extLst>
              <a:ext uri="{FF2B5EF4-FFF2-40B4-BE49-F238E27FC236}">
                <a16:creationId xmlns:a16="http://schemas.microsoft.com/office/drawing/2014/main" id="{8296BF11-F4C8-48F8-AC3C-F4E3CCA52CCA}"/>
              </a:ext>
            </a:extLst>
          </p:cNvPr>
          <p:cNvCxnSpPr>
            <a:cxnSpLocks/>
          </p:cNvCxnSpPr>
          <p:nvPr/>
        </p:nvCxnSpPr>
        <p:spPr>
          <a:xfrm>
            <a:off x="3784600" y="4358236"/>
            <a:ext cx="17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Connecteur droit avec flèche 78">
            <a:extLst>
              <a:ext uri="{FF2B5EF4-FFF2-40B4-BE49-F238E27FC236}">
                <a16:creationId xmlns:a16="http://schemas.microsoft.com/office/drawing/2014/main" id="{454FEB85-967F-4771-9837-DE95873B93DA}"/>
              </a:ext>
            </a:extLst>
          </p:cNvPr>
          <p:cNvCxnSpPr>
            <a:cxnSpLocks/>
          </p:cNvCxnSpPr>
          <p:nvPr/>
        </p:nvCxnSpPr>
        <p:spPr>
          <a:xfrm>
            <a:off x="3784600" y="3377450"/>
            <a:ext cx="17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Connecteur droit avec flèche 79">
            <a:extLst>
              <a:ext uri="{FF2B5EF4-FFF2-40B4-BE49-F238E27FC236}">
                <a16:creationId xmlns:a16="http://schemas.microsoft.com/office/drawing/2014/main" id="{9AC1C70A-0F00-449E-9001-A2CF94216D51}"/>
              </a:ext>
            </a:extLst>
          </p:cNvPr>
          <p:cNvCxnSpPr>
            <a:cxnSpLocks/>
          </p:cNvCxnSpPr>
          <p:nvPr/>
        </p:nvCxnSpPr>
        <p:spPr>
          <a:xfrm>
            <a:off x="3784600" y="2449212"/>
            <a:ext cx="17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Connecteur droit avec flèche 80">
            <a:extLst>
              <a:ext uri="{FF2B5EF4-FFF2-40B4-BE49-F238E27FC236}">
                <a16:creationId xmlns:a16="http://schemas.microsoft.com/office/drawing/2014/main" id="{49730557-BFF9-4320-9A83-4DEDF6B327CA}"/>
              </a:ext>
            </a:extLst>
          </p:cNvPr>
          <p:cNvCxnSpPr>
            <a:cxnSpLocks/>
          </p:cNvCxnSpPr>
          <p:nvPr/>
        </p:nvCxnSpPr>
        <p:spPr>
          <a:xfrm>
            <a:off x="3784600" y="1493912"/>
            <a:ext cx="17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0135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F7ACA-B943-46BC-AF20-73C1536B5BEB}"/>
              </a:ext>
            </a:extLst>
          </p:cNvPr>
          <p:cNvSpPr>
            <a:spLocks noGrp="1"/>
          </p:cNvSpPr>
          <p:nvPr>
            <p:ph type="title"/>
          </p:nvPr>
        </p:nvSpPr>
        <p:spPr/>
        <p:txBody>
          <a:bodyPr/>
          <a:lstStyle/>
          <a:p>
            <a:r>
              <a:rPr lang="fr-FR" dirty="0"/>
              <a:t>Balance </a:t>
            </a:r>
            <a:r>
              <a:rPr lang="fr-FR" dirty="0" err="1"/>
              <a:t>Sheet</a:t>
            </a:r>
            <a:r>
              <a:rPr lang="fr-FR" dirty="0"/>
              <a:t> </a:t>
            </a:r>
            <a:br>
              <a:rPr lang="fr-FR" dirty="0"/>
            </a:br>
            <a:r>
              <a:rPr lang="fr-FR" dirty="0" err="1">
                <a:solidFill>
                  <a:srgbClr val="FF004E"/>
                </a:solidFill>
              </a:rPr>
              <a:t>Income</a:t>
            </a:r>
            <a:r>
              <a:rPr lang="fr-FR" dirty="0">
                <a:solidFill>
                  <a:srgbClr val="FF004E"/>
                </a:solidFill>
              </a:rPr>
              <a:t> </a:t>
            </a:r>
            <a:r>
              <a:rPr lang="fr-FR" dirty="0" err="1">
                <a:solidFill>
                  <a:srgbClr val="FF004E"/>
                </a:solidFill>
              </a:rPr>
              <a:t>Statement</a:t>
            </a:r>
            <a:endParaRPr lang="en-GB" dirty="0">
              <a:solidFill>
                <a:srgbClr val="FF004E"/>
              </a:solidFill>
            </a:endParaRPr>
          </a:p>
        </p:txBody>
      </p:sp>
      <p:cxnSp>
        <p:nvCxnSpPr>
          <p:cNvPr id="9" name="Connecteur droit 8">
            <a:extLst>
              <a:ext uri="{FF2B5EF4-FFF2-40B4-BE49-F238E27FC236}">
                <a16:creationId xmlns:a16="http://schemas.microsoft.com/office/drawing/2014/main" id="{0A671705-A872-44FF-A81D-F1AED7D32447}"/>
              </a:ext>
            </a:extLst>
          </p:cNvPr>
          <p:cNvCxnSpPr>
            <a:cxnSpLocks/>
          </p:cNvCxnSpPr>
          <p:nvPr/>
        </p:nvCxnSpPr>
        <p:spPr>
          <a:xfrm>
            <a:off x="1113692" y="1981200"/>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C0D91A85-EE04-4F2A-B00F-4109899EDF9B}"/>
              </a:ext>
            </a:extLst>
          </p:cNvPr>
          <p:cNvCxnSpPr>
            <a:cxnSpLocks/>
          </p:cNvCxnSpPr>
          <p:nvPr/>
        </p:nvCxnSpPr>
        <p:spPr>
          <a:xfrm>
            <a:off x="1113692" y="2485292"/>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FD5D352B-790C-4D03-91DC-3317C23F921C}"/>
              </a:ext>
            </a:extLst>
          </p:cNvPr>
          <p:cNvCxnSpPr>
            <a:cxnSpLocks/>
          </p:cNvCxnSpPr>
          <p:nvPr/>
        </p:nvCxnSpPr>
        <p:spPr>
          <a:xfrm>
            <a:off x="1113692" y="3024554"/>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7C1430E-A4D7-4E11-BF94-267C1D359FAC}"/>
              </a:ext>
            </a:extLst>
          </p:cNvPr>
          <p:cNvCxnSpPr>
            <a:cxnSpLocks/>
          </p:cNvCxnSpPr>
          <p:nvPr/>
        </p:nvCxnSpPr>
        <p:spPr>
          <a:xfrm>
            <a:off x="1113692" y="3516923"/>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89CC4A0-D743-4976-BD3E-058F0C5990CC}"/>
              </a:ext>
            </a:extLst>
          </p:cNvPr>
          <p:cNvCxnSpPr>
            <a:cxnSpLocks/>
          </p:cNvCxnSpPr>
          <p:nvPr/>
        </p:nvCxnSpPr>
        <p:spPr>
          <a:xfrm>
            <a:off x="1113692" y="4056185"/>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F8F2D2D7-42EE-4732-9023-F99F64A17863}"/>
              </a:ext>
            </a:extLst>
          </p:cNvPr>
          <p:cNvCxnSpPr>
            <a:cxnSpLocks/>
          </p:cNvCxnSpPr>
          <p:nvPr/>
        </p:nvCxnSpPr>
        <p:spPr>
          <a:xfrm>
            <a:off x="1113692" y="4604238"/>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62DE0A50-91A0-49B8-B894-5E59F4251F00}"/>
              </a:ext>
            </a:extLst>
          </p:cNvPr>
          <p:cNvCxnSpPr>
            <a:cxnSpLocks/>
          </p:cNvCxnSpPr>
          <p:nvPr/>
        </p:nvCxnSpPr>
        <p:spPr>
          <a:xfrm>
            <a:off x="1113692" y="5143500"/>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122CE998-E28C-4789-A5E2-8F22C3CF1148}"/>
              </a:ext>
            </a:extLst>
          </p:cNvPr>
          <p:cNvSpPr txBox="1"/>
          <p:nvPr/>
        </p:nvSpPr>
        <p:spPr>
          <a:xfrm>
            <a:off x="1113692" y="1476076"/>
            <a:ext cx="3106616" cy="523220"/>
          </a:xfrm>
          <a:prstGeom prst="rect">
            <a:avLst/>
          </a:prstGeom>
          <a:noFill/>
        </p:spPr>
        <p:txBody>
          <a:bodyPr wrap="square" rtlCol="0">
            <a:spAutoFit/>
          </a:bodyPr>
          <a:lstStyle/>
          <a:p>
            <a:r>
              <a:rPr lang="fr-FR" b="1" dirty="0" err="1"/>
              <a:t>Shareholders</a:t>
            </a:r>
            <a:r>
              <a:rPr lang="fr-FR" b="1" dirty="0"/>
              <a:t> </a:t>
            </a:r>
            <a:r>
              <a:rPr lang="fr-FR" b="1" dirty="0" err="1"/>
              <a:t>Equity</a:t>
            </a:r>
            <a:r>
              <a:rPr lang="fr-FR" b="1" dirty="0"/>
              <a:t> as a % of TA</a:t>
            </a:r>
          </a:p>
          <a:p>
            <a:r>
              <a:rPr lang="fr-FR" b="1" dirty="0"/>
              <a:t>5 </a:t>
            </a:r>
            <a:r>
              <a:rPr lang="fr-FR" b="1" dirty="0" err="1"/>
              <a:t>year</a:t>
            </a:r>
            <a:r>
              <a:rPr lang="fr-FR" b="1" dirty="0"/>
              <a:t> </a:t>
            </a:r>
            <a:r>
              <a:rPr lang="fr-FR" b="1" dirty="0" err="1"/>
              <a:t>Average</a:t>
            </a:r>
            <a:endParaRPr lang="en-GB" b="1" dirty="0"/>
          </a:p>
        </p:txBody>
      </p:sp>
      <p:sp>
        <p:nvSpPr>
          <p:cNvPr id="18" name="ZoneTexte 17">
            <a:extLst>
              <a:ext uri="{FF2B5EF4-FFF2-40B4-BE49-F238E27FC236}">
                <a16:creationId xmlns:a16="http://schemas.microsoft.com/office/drawing/2014/main" id="{8B233628-FCFC-4236-BEBE-DCB24C3A7322}"/>
              </a:ext>
            </a:extLst>
          </p:cNvPr>
          <p:cNvSpPr txBox="1"/>
          <p:nvPr/>
        </p:nvSpPr>
        <p:spPr>
          <a:xfrm>
            <a:off x="5030981" y="1567014"/>
            <a:ext cx="785446" cy="307777"/>
          </a:xfrm>
          <a:prstGeom prst="rect">
            <a:avLst/>
          </a:prstGeom>
          <a:noFill/>
        </p:spPr>
        <p:txBody>
          <a:bodyPr wrap="square" rtlCol="0">
            <a:spAutoFit/>
          </a:bodyPr>
          <a:lstStyle/>
          <a:p>
            <a:r>
              <a:rPr lang="fr-FR" b="1" dirty="0"/>
              <a:t>52%</a:t>
            </a:r>
            <a:endParaRPr lang="en-GB" b="1" dirty="0"/>
          </a:p>
        </p:txBody>
      </p:sp>
      <p:sp>
        <p:nvSpPr>
          <p:cNvPr id="19" name="ZoneTexte 18">
            <a:extLst>
              <a:ext uri="{FF2B5EF4-FFF2-40B4-BE49-F238E27FC236}">
                <a16:creationId xmlns:a16="http://schemas.microsoft.com/office/drawing/2014/main" id="{CF81F9CE-1E9D-41DF-8E41-8C346A838826}"/>
              </a:ext>
            </a:extLst>
          </p:cNvPr>
          <p:cNvSpPr txBox="1"/>
          <p:nvPr/>
        </p:nvSpPr>
        <p:spPr>
          <a:xfrm>
            <a:off x="7297007" y="1578882"/>
            <a:ext cx="835573" cy="307777"/>
          </a:xfrm>
          <a:prstGeom prst="rect">
            <a:avLst/>
          </a:prstGeom>
          <a:noFill/>
        </p:spPr>
        <p:txBody>
          <a:bodyPr wrap="square" rtlCol="0">
            <a:spAutoFit/>
          </a:bodyPr>
          <a:lstStyle/>
          <a:p>
            <a:r>
              <a:rPr lang="fr-FR" b="1" dirty="0"/>
              <a:t>10.8%</a:t>
            </a:r>
            <a:endParaRPr lang="en-GB" b="1" dirty="0"/>
          </a:p>
        </p:txBody>
      </p:sp>
      <p:sp>
        <p:nvSpPr>
          <p:cNvPr id="20" name="ZoneTexte 19">
            <a:extLst>
              <a:ext uri="{FF2B5EF4-FFF2-40B4-BE49-F238E27FC236}">
                <a16:creationId xmlns:a16="http://schemas.microsoft.com/office/drawing/2014/main" id="{71FCA857-7C34-4707-BAE9-9ECB6C3A1825}"/>
              </a:ext>
            </a:extLst>
          </p:cNvPr>
          <p:cNvSpPr txBox="1"/>
          <p:nvPr/>
        </p:nvSpPr>
        <p:spPr>
          <a:xfrm>
            <a:off x="1113692" y="2526834"/>
            <a:ext cx="3106616" cy="523220"/>
          </a:xfrm>
          <a:prstGeom prst="rect">
            <a:avLst/>
          </a:prstGeom>
          <a:noFill/>
        </p:spPr>
        <p:txBody>
          <a:bodyPr wrap="square" rtlCol="0">
            <a:spAutoFit/>
          </a:bodyPr>
          <a:lstStyle/>
          <a:p>
            <a:r>
              <a:rPr lang="fr-FR" b="1" dirty="0" err="1"/>
              <a:t>Debt</a:t>
            </a:r>
            <a:r>
              <a:rPr lang="fr-FR" b="1" dirty="0"/>
              <a:t> to </a:t>
            </a:r>
            <a:r>
              <a:rPr lang="fr-FR" b="1" dirty="0" err="1"/>
              <a:t>Equity</a:t>
            </a:r>
            <a:r>
              <a:rPr lang="fr-FR" b="1" dirty="0"/>
              <a:t> Ratio </a:t>
            </a:r>
          </a:p>
          <a:p>
            <a:r>
              <a:rPr lang="fr-FR" b="1" dirty="0"/>
              <a:t>5 </a:t>
            </a:r>
            <a:r>
              <a:rPr lang="fr-FR" b="1" dirty="0" err="1"/>
              <a:t>year</a:t>
            </a:r>
            <a:r>
              <a:rPr lang="fr-FR" b="1" dirty="0"/>
              <a:t> </a:t>
            </a:r>
            <a:r>
              <a:rPr lang="fr-FR" b="1" dirty="0" err="1"/>
              <a:t>Average</a:t>
            </a:r>
            <a:endParaRPr lang="en-GB" b="1" dirty="0"/>
          </a:p>
        </p:txBody>
      </p:sp>
      <p:sp>
        <p:nvSpPr>
          <p:cNvPr id="21" name="ZoneTexte 20">
            <a:extLst>
              <a:ext uri="{FF2B5EF4-FFF2-40B4-BE49-F238E27FC236}">
                <a16:creationId xmlns:a16="http://schemas.microsoft.com/office/drawing/2014/main" id="{5C675998-2271-4C3F-BD18-AAAEAE0D3E59}"/>
              </a:ext>
            </a:extLst>
          </p:cNvPr>
          <p:cNvSpPr txBox="1"/>
          <p:nvPr/>
        </p:nvSpPr>
        <p:spPr>
          <a:xfrm>
            <a:off x="5020046" y="2631278"/>
            <a:ext cx="656753" cy="307777"/>
          </a:xfrm>
          <a:prstGeom prst="rect">
            <a:avLst/>
          </a:prstGeom>
          <a:noFill/>
        </p:spPr>
        <p:txBody>
          <a:bodyPr wrap="square" rtlCol="0">
            <a:spAutoFit/>
          </a:bodyPr>
          <a:lstStyle/>
          <a:p>
            <a:r>
              <a:rPr lang="fr-FR" b="1" dirty="0">
                <a:solidFill>
                  <a:srgbClr val="92D050"/>
                </a:solidFill>
              </a:rPr>
              <a:t>0.94</a:t>
            </a:r>
            <a:endParaRPr lang="en-GB" b="1" dirty="0">
              <a:solidFill>
                <a:srgbClr val="92D050"/>
              </a:solidFill>
            </a:endParaRPr>
          </a:p>
        </p:txBody>
      </p:sp>
      <p:sp>
        <p:nvSpPr>
          <p:cNvPr id="22" name="ZoneTexte 21">
            <a:extLst>
              <a:ext uri="{FF2B5EF4-FFF2-40B4-BE49-F238E27FC236}">
                <a16:creationId xmlns:a16="http://schemas.microsoft.com/office/drawing/2014/main" id="{A83A1154-771B-4DC6-80DF-17DE921EA476}"/>
              </a:ext>
            </a:extLst>
          </p:cNvPr>
          <p:cNvSpPr txBox="1"/>
          <p:nvPr/>
        </p:nvSpPr>
        <p:spPr>
          <a:xfrm>
            <a:off x="7352590" y="2631278"/>
            <a:ext cx="651440" cy="307777"/>
          </a:xfrm>
          <a:prstGeom prst="rect">
            <a:avLst/>
          </a:prstGeom>
          <a:noFill/>
        </p:spPr>
        <p:txBody>
          <a:bodyPr wrap="square" rtlCol="0">
            <a:spAutoFit/>
          </a:bodyPr>
          <a:lstStyle/>
          <a:p>
            <a:r>
              <a:rPr lang="fr-FR" b="1" dirty="0"/>
              <a:t>10.29</a:t>
            </a:r>
            <a:endParaRPr lang="en-GB" b="1" dirty="0"/>
          </a:p>
        </p:txBody>
      </p:sp>
      <p:sp>
        <p:nvSpPr>
          <p:cNvPr id="23" name="ZoneTexte 22">
            <a:extLst>
              <a:ext uri="{FF2B5EF4-FFF2-40B4-BE49-F238E27FC236}">
                <a16:creationId xmlns:a16="http://schemas.microsoft.com/office/drawing/2014/main" id="{888BA7C3-2485-451F-8889-71FA819591DE}"/>
              </a:ext>
            </a:extLst>
          </p:cNvPr>
          <p:cNvSpPr txBox="1"/>
          <p:nvPr/>
        </p:nvSpPr>
        <p:spPr>
          <a:xfrm>
            <a:off x="1113692" y="3163871"/>
            <a:ext cx="3106616" cy="307777"/>
          </a:xfrm>
          <a:prstGeom prst="rect">
            <a:avLst/>
          </a:prstGeom>
          <a:noFill/>
        </p:spPr>
        <p:txBody>
          <a:bodyPr wrap="square" rtlCol="0">
            <a:spAutoFit/>
          </a:bodyPr>
          <a:lstStyle/>
          <a:p>
            <a:r>
              <a:rPr lang="fr-FR" b="1" dirty="0" err="1"/>
              <a:t>Contributed</a:t>
            </a:r>
            <a:r>
              <a:rPr lang="fr-FR" b="1" dirty="0"/>
              <a:t> Capital as a % of TA</a:t>
            </a:r>
          </a:p>
        </p:txBody>
      </p:sp>
      <p:sp>
        <p:nvSpPr>
          <p:cNvPr id="24" name="ZoneTexte 23">
            <a:extLst>
              <a:ext uri="{FF2B5EF4-FFF2-40B4-BE49-F238E27FC236}">
                <a16:creationId xmlns:a16="http://schemas.microsoft.com/office/drawing/2014/main" id="{73D038E6-DDA2-47C0-9E2B-41CB62BA12B7}"/>
              </a:ext>
            </a:extLst>
          </p:cNvPr>
          <p:cNvSpPr txBox="1"/>
          <p:nvPr/>
        </p:nvSpPr>
        <p:spPr>
          <a:xfrm>
            <a:off x="4591845" y="3160625"/>
            <a:ext cx="1513154" cy="307777"/>
          </a:xfrm>
          <a:prstGeom prst="rect">
            <a:avLst/>
          </a:prstGeom>
          <a:noFill/>
        </p:spPr>
        <p:txBody>
          <a:bodyPr wrap="square" rtlCol="0">
            <a:spAutoFit/>
          </a:bodyPr>
          <a:lstStyle/>
          <a:p>
            <a:r>
              <a:rPr lang="fr-FR" b="1" dirty="0"/>
              <a:t>19.8% to 23.4% </a:t>
            </a:r>
            <a:endParaRPr lang="en-GB" b="1" dirty="0"/>
          </a:p>
        </p:txBody>
      </p:sp>
      <p:sp>
        <p:nvSpPr>
          <p:cNvPr id="25" name="ZoneTexte 24">
            <a:extLst>
              <a:ext uri="{FF2B5EF4-FFF2-40B4-BE49-F238E27FC236}">
                <a16:creationId xmlns:a16="http://schemas.microsoft.com/office/drawing/2014/main" id="{A000D222-7B78-4D48-9D09-3F3990579677}"/>
              </a:ext>
            </a:extLst>
          </p:cNvPr>
          <p:cNvSpPr txBox="1"/>
          <p:nvPr/>
        </p:nvSpPr>
        <p:spPr>
          <a:xfrm>
            <a:off x="6881829" y="3197621"/>
            <a:ext cx="1665928" cy="307777"/>
          </a:xfrm>
          <a:prstGeom prst="rect">
            <a:avLst/>
          </a:prstGeom>
          <a:noFill/>
        </p:spPr>
        <p:txBody>
          <a:bodyPr wrap="square" rtlCol="0">
            <a:spAutoFit/>
          </a:bodyPr>
          <a:lstStyle/>
          <a:p>
            <a:r>
              <a:rPr lang="fr-FR" b="1" dirty="0"/>
              <a:t>0.01% to 0.01%</a:t>
            </a:r>
            <a:endParaRPr lang="en-GB" b="1" dirty="0"/>
          </a:p>
        </p:txBody>
      </p:sp>
      <p:sp>
        <p:nvSpPr>
          <p:cNvPr id="26" name="ZoneTexte 25">
            <a:extLst>
              <a:ext uri="{FF2B5EF4-FFF2-40B4-BE49-F238E27FC236}">
                <a16:creationId xmlns:a16="http://schemas.microsoft.com/office/drawing/2014/main" id="{82AE5FFD-35A1-46DA-BB5B-5FDF5E5CDE1F}"/>
              </a:ext>
            </a:extLst>
          </p:cNvPr>
          <p:cNvSpPr txBox="1"/>
          <p:nvPr/>
        </p:nvSpPr>
        <p:spPr>
          <a:xfrm>
            <a:off x="1113692" y="3568375"/>
            <a:ext cx="3106616" cy="523220"/>
          </a:xfrm>
          <a:prstGeom prst="rect">
            <a:avLst/>
          </a:prstGeom>
          <a:noFill/>
        </p:spPr>
        <p:txBody>
          <a:bodyPr wrap="square" rtlCol="0">
            <a:spAutoFit/>
          </a:bodyPr>
          <a:lstStyle/>
          <a:p>
            <a:r>
              <a:rPr lang="fr-FR" b="1" dirty="0"/>
              <a:t>Tangible </a:t>
            </a:r>
            <a:r>
              <a:rPr lang="fr-FR" b="1" dirty="0" err="1"/>
              <a:t>Fixed</a:t>
            </a:r>
            <a:r>
              <a:rPr lang="fr-FR" b="1" dirty="0"/>
              <a:t> Asset </a:t>
            </a:r>
          </a:p>
          <a:p>
            <a:r>
              <a:rPr lang="fr-FR" b="1" dirty="0"/>
              <a:t>5 </a:t>
            </a:r>
            <a:r>
              <a:rPr lang="fr-FR" b="1" dirty="0" err="1"/>
              <a:t>year</a:t>
            </a:r>
            <a:r>
              <a:rPr lang="fr-FR" b="1" dirty="0"/>
              <a:t> </a:t>
            </a:r>
            <a:r>
              <a:rPr lang="fr-FR" b="1" dirty="0" err="1"/>
              <a:t>Growth</a:t>
            </a:r>
            <a:endParaRPr lang="en-GB" b="1" dirty="0"/>
          </a:p>
        </p:txBody>
      </p:sp>
      <p:sp>
        <p:nvSpPr>
          <p:cNvPr id="27" name="ZoneTexte 26">
            <a:extLst>
              <a:ext uri="{FF2B5EF4-FFF2-40B4-BE49-F238E27FC236}">
                <a16:creationId xmlns:a16="http://schemas.microsoft.com/office/drawing/2014/main" id="{15794327-2359-44F7-8214-D41F0E307ADB}"/>
              </a:ext>
            </a:extLst>
          </p:cNvPr>
          <p:cNvSpPr txBox="1"/>
          <p:nvPr/>
        </p:nvSpPr>
        <p:spPr>
          <a:xfrm>
            <a:off x="5030981" y="3676016"/>
            <a:ext cx="785446" cy="307777"/>
          </a:xfrm>
          <a:prstGeom prst="rect">
            <a:avLst/>
          </a:prstGeom>
          <a:noFill/>
        </p:spPr>
        <p:txBody>
          <a:bodyPr wrap="square" rtlCol="0">
            <a:spAutoFit/>
          </a:bodyPr>
          <a:lstStyle/>
          <a:p>
            <a:r>
              <a:rPr lang="fr-FR" b="1" dirty="0"/>
              <a:t>3.4%</a:t>
            </a:r>
            <a:endParaRPr lang="en-GB" b="1" dirty="0"/>
          </a:p>
        </p:txBody>
      </p:sp>
      <p:sp>
        <p:nvSpPr>
          <p:cNvPr id="28" name="ZoneTexte 27">
            <a:extLst>
              <a:ext uri="{FF2B5EF4-FFF2-40B4-BE49-F238E27FC236}">
                <a16:creationId xmlns:a16="http://schemas.microsoft.com/office/drawing/2014/main" id="{3938CBC6-79BF-4C35-9A02-574770A8172B}"/>
              </a:ext>
            </a:extLst>
          </p:cNvPr>
          <p:cNvSpPr txBox="1"/>
          <p:nvPr/>
        </p:nvSpPr>
        <p:spPr>
          <a:xfrm>
            <a:off x="7322070" y="3676015"/>
            <a:ext cx="835573" cy="307777"/>
          </a:xfrm>
          <a:prstGeom prst="rect">
            <a:avLst/>
          </a:prstGeom>
          <a:noFill/>
        </p:spPr>
        <p:txBody>
          <a:bodyPr wrap="square" rtlCol="0">
            <a:spAutoFit/>
          </a:bodyPr>
          <a:lstStyle/>
          <a:p>
            <a:r>
              <a:rPr lang="fr-FR" b="1" dirty="0"/>
              <a:t>-30.5%</a:t>
            </a:r>
            <a:endParaRPr lang="en-GB" b="1" dirty="0"/>
          </a:p>
        </p:txBody>
      </p:sp>
      <p:sp>
        <p:nvSpPr>
          <p:cNvPr id="30" name="ZoneTexte 29">
            <a:extLst>
              <a:ext uri="{FF2B5EF4-FFF2-40B4-BE49-F238E27FC236}">
                <a16:creationId xmlns:a16="http://schemas.microsoft.com/office/drawing/2014/main" id="{346844C1-1594-4FB8-A12A-D6C50BACE5E8}"/>
              </a:ext>
            </a:extLst>
          </p:cNvPr>
          <p:cNvSpPr txBox="1"/>
          <p:nvPr/>
        </p:nvSpPr>
        <p:spPr>
          <a:xfrm>
            <a:off x="5030981" y="4206444"/>
            <a:ext cx="785446" cy="307777"/>
          </a:xfrm>
          <a:prstGeom prst="rect">
            <a:avLst/>
          </a:prstGeom>
          <a:noFill/>
        </p:spPr>
        <p:txBody>
          <a:bodyPr wrap="square" rtlCol="0">
            <a:spAutoFit/>
          </a:bodyPr>
          <a:lstStyle/>
          <a:p>
            <a:r>
              <a:rPr lang="fr-FR" b="1" dirty="0"/>
              <a:t>532.2%</a:t>
            </a:r>
            <a:endParaRPr lang="en-GB" b="1" dirty="0"/>
          </a:p>
        </p:txBody>
      </p:sp>
      <p:sp>
        <p:nvSpPr>
          <p:cNvPr id="31" name="ZoneTexte 30">
            <a:extLst>
              <a:ext uri="{FF2B5EF4-FFF2-40B4-BE49-F238E27FC236}">
                <a16:creationId xmlns:a16="http://schemas.microsoft.com/office/drawing/2014/main" id="{1B97E967-C0EF-4F5F-81F5-CF1F2F63A1ED}"/>
              </a:ext>
            </a:extLst>
          </p:cNvPr>
          <p:cNvSpPr txBox="1"/>
          <p:nvPr/>
        </p:nvSpPr>
        <p:spPr>
          <a:xfrm>
            <a:off x="7322070" y="4204809"/>
            <a:ext cx="835573" cy="307777"/>
          </a:xfrm>
          <a:prstGeom prst="rect">
            <a:avLst/>
          </a:prstGeom>
          <a:noFill/>
        </p:spPr>
        <p:txBody>
          <a:bodyPr wrap="square" rtlCol="0">
            <a:spAutoFit/>
          </a:bodyPr>
          <a:lstStyle/>
          <a:p>
            <a:r>
              <a:rPr lang="fr-FR" b="1" dirty="0"/>
              <a:t>-11.7%</a:t>
            </a:r>
            <a:endParaRPr lang="en-GB" b="1" dirty="0"/>
          </a:p>
        </p:txBody>
      </p:sp>
      <p:sp>
        <p:nvSpPr>
          <p:cNvPr id="32" name="ZoneTexte 31">
            <a:extLst>
              <a:ext uri="{FF2B5EF4-FFF2-40B4-BE49-F238E27FC236}">
                <a16:creationId xmlns:a16="http://schemas.microsoft.com/office/drawing/2014/main" id="{FEF015A3-111E-498E-8A82-FC36738FE8B8}"/>
              </a:ext>
            </a:extLst>
          </p:cNvPr>
          <p:cNvSpPr txBox="1"/>
          <p:nvPr/>
        </p:nvSpPr>
        <p:spPr>
          <a:xfrm>
            <a:off x="1113692" y="2003614"/>
            <a:ext cx="3106616" cy="523220"/>
          </a:xfrm>
          <a:prstGeom prst="rect">
            <a:avLst/>
          </a:prstGeom>
          <a:noFill/>
        </p:spPr>
        <p:txBody>
          <a:bodyPr wrap="square" rtlCol="0">
            <a:spAutoFit/>
          </a:bodyPr>
          <a:lstStyle/>
          <a:p>
            <a:r>
              <a:rPr lang="fr-FR" b="1" dirty="0"/>
              <a:t>NC </a:t>
            </a:r>
            <a:r>
              <a:rPr lang="fr-FR" b="1" dirty="0" err="1"/>
              <a:t>Liabilities</a:t>
            </a:r>
            <a:r>
              <a:rPr lang="fr-FR" b="1" dirty="0"/>
              <a:t> as a % of TA</a:t>
            </a:r>
          </a:p>
          <a:p>
            <a:r>
              <a:rPr lang="fr-FR" b="1" dirty="0"/>
              <a:t>5 </a:t>
            </a:r>
            <a:r>
              <a:rPr lang="fr-FR" b="1" dirty="0" err="1"/>
              <a:t>year</a:t>
            </a:r>
            <a:r>
              <a:rPr lang="fr-FR" b="1" dirty="0"/>
              <a:t> </a:t>
            </a:r>
            <a:r>
              <a:rPr lang="fr-FR" b="1" dirty="0" err="1"/>
              <a:t>Average</a:t>
            </a:r>
            <a:endParaRPr lang="en-GB" b="1" dirty="0"/>
          </a:p>
        </p:txBody>
      </p:sp>
      <p:sp>
        <p:nvSpPr>
          <p:cNvPr id="33" name="ZoneTexte 32">
            <a:extLst>
              <a:ext uri="{FF2B5EF4-FFF2-40B4-BE49-F238E27FC236}">
                <a16:creationId xmlns:a16="http://schemas.microsoft.com/office/drawing/2014/main" id="{FCB7C384-8724-418D-B432-A559B504D955}"/>
              </a:ext>
            </a:extLst>
          </p:cNvPr>
          <p:cNvSpPr txBox="1"/>
          <p:nvPr/>
        </p:nvSpPr>
        <p:spPr>
          <a:xfrm>
            <a:off x="5002462" y="2116638"/>
            <a:ext cx="691922" cy="307777"/>
          </a:xfrm>
          <a:prstGeom prst="rect">
            <a:avLst/>
          </a:prstGeom>
          <a:noFill/>
        </p:spPr>
        <p:txBody>
          <a:bodyPr wrap="square" rtlCol="0">
            <a:spAutoFit/>
          </a:bodyPr>
          <a:lstStyle/>
          <a:p>
            <a:r>
              <a:rPr lang="fr-FR" b="1" dirty="0"/>
              <a:t>35.3%</a:t>
            </a:r>
            <a:endParaRPr lang="en-GB" b="1" dirty="0"/>
          </a:p>
        </p:txBody>
      </p:sp>
      <p:sp>
        <p:nvSpPr>
          <p:cNvPr id="34" name="ZoneTexte 33">
            <a:extLst>
              <a:ext uri="{FF2B5EF4-FFF2-40B4-BE49-F238E27FC236}">
                <a16:creationId xmlns:a16="http://schemas.microsoft.com/office/drawing/2014/main" id="{82D656BE-BA4E-4F64-9256-EE631C81F007}"/>
              </a:ext>
            </a:extLst>
          </p:cNvPr>
          <p:cNvSpPr txBox="1"/>
          <p:nvPr/>
        </p:nvSpPr>
        <p:spPr>
          <a:xfrm>
            <a:off x="7322070" y="2106275"/>
            <a:ext cx="712481" cy="307777"/>
          </a:xfrm>
          <a:prstGeom prst="rect">
            <a:avLst/>
          </a:prstGeom>
          <a:noFill/>
        </p:spPr>
        <p:txBody>
          <a:bodyPr wrap="square" rtlCol="0">
            <a:spAutoFit/>
          </a:bodyPr>
          <a:lstStyle/>
          <a:p>
            <a:r>
              <a:rPr lang="fr-FR" b="1" dirty="0"/>
              <a:t>68.4%</a:t>
            </a:r>
            <a:endParaRPr lang="en-GB" b="1" dirty="0"/>
          </a:p>
        </p:txBody>
      </p:sp>
      <p:sp>
        <p:nvSpPr>
          <p:cNvPr id="35" name="ZoneTexte 34">
            <a:extLst>
              <a:ext uri="{FF2B5EF4-FFF2-40B4-BE49-F238E27FC236}">
                <a16:creationId xmlns:a16="http://schemas.microsoft.com/office/drawing/2014/main" id="{21A5E843-7DAB-4FB7-81C1-ADB29277E471}"/>
              </a:ext>
            </a:extLst>
          </p:cNvPr>
          <p:cNvSpPr txBox="1"/>
          <p:nvPr/>
        </p:nvSpPr>
        <p:spPr>
          <a:xfrm>
            <a:off x="1113692" y="4784272"/>
            <a:ext cx="3106616" cy="307777"/>
          </a:xfrm>
          <a:prstGeom prst="rect">
            <a:avLst/>
          </a:prstGeom>
          <a:noFill/>
        </p:spPr>
        <p:txBody>
          <a:bodyPr wrap="square" rtlCol="0">
            <a:spAutoFit/>
          </a:bodyPr>
          <a:lstStyle/>
          <a:p>
            <a:r>
              <a:rPr lang="fr-FR" b="1" dirty="0"/>
              <a:t>Profit </a:t>
            </a:r>
            <a:r>
              <a:rPr lang="fr-FR" b="1" dirty="0" err="1"/>
              <a:t>Margin</a:t>
            </a:r>
            <a:r>
              <a:rPr lang="fr-FR" b="1" dirty="0"/>
              <a:t> 5Y </a:t>
            </a:r>
            <a:r>
              <a:rPr lang="fr-FR" b="1" dirty="0" err="1"/>
              <a:t>Average</a:t>
            </a:r>
            <a:endParaRPr lang="en-GB" b="1" dirty="0"/>
          </a:p>
        </p:txBody>
      </p:sp>
      <p:sp>
        <p:nvSpPr>
          <p:cNvPr id="36" name="ZoneTexte 35">
            <a:extLst>
              <a:ext uri="{FF2B5EF4-FFF2-40B4-BE49-F238E27FC236}">
                <a16:creationId xmlns:a16="http://schemas.microsoft.com/office/drawing/2014/main" id="{3DA412FF-8EC1-485C-AFD7-3A3B095B1401}"/>
              </a:ext>
            </a:extLst>
          </p:cNvPr>
          <p:cNvSpPr txBox="1"/>
          <p:nvPr/>
        </p:nvSpPr>
        <p:spPr>
          <a:xfrm>
            <a:off x="5030981" y="4784272"/>
            <a:ext cx="785446" cy="307777"/>
          </a:xfrm>
          <a:prstGeom prst="rect">
            <a:avLst/>
          </a:prstGeom>
          <a:noFill/>
        </p:spPr>
        <p:txBody>
          <a:bodyPr wrap="square" rtlCol="0">
            <a:spAutoFit/>
          </a:bodyPr>
          <a:lstStyle/>
          <a:p>
            <a:r>
              <a:rPr lang="fr-FR" b="1" dirty="0"/>
              <a:t>1.2%</a:t>
            </a:r>
            <a:endParaRPr lang="en-GB" b="1" dirty="0"/>
          </a:p>
        </p:txBody>
      </p:sp>
      <p:sp>
        <p:nvSpPr>
          <p:cNvPr id="37" name="ZoneTexte 36">
            <a:extLst>
              <a:ext uri="{FF2B5EF4-FFF2-40B4-BE49-F238E27FC236}">
                <a16:creationId xmlns:a16="http://schemas.microsoft.com/office/drawing/2014/main" id="{10B338AA-B0E5-4DD4-A21C-64C291D3013F}"/>
              </a:ext>
            </a:extLst>
          </p:cNvPr>
          <p:cNvSpPr txBox="1"/>
          <p:nvPr/>
        </p:nvSpPr>
        <p:spPr>
          <a:xfrm>
            <a:off x="7322071" y="4784272"/>
            <a:ext cx="835573" cy="307777"/>
          </a:xfrm>
          <a:prstGeom prst="rect">
            <a:avLst/>
          </a:prstGeom>
          <a:noFill/>
        </p:spPr>
        <p:txBody>
          <a:bodyPr wrap="square" rtlCol="0">
            <a:spAutoFit/>
          </a:bodyPr>
          <a:lstStyle/>
          <a:p>
            <a:r>
              <a:rPr lang="fr-FR" b="1" dirty="0">
                <a:solidFill>
                  <a:srgbClr val="92D050"/>
                </a:solidFill>
              </a:rPr>
              <a:t>12.2%</a:t>
            </a:r>
            <a:endParaRPr lang="en-GB" b="1" dirty="0">
              <a:solidFill>
                <a:srgbClr val="92D050"/>
              </a:solidFill>
            </a:endParaRPr>
          </a:p>
        </p:txBody>
      </p:sp>
      <p:pic>
        <p:nvPicPr>
          <p:cNvPr id="38" name="Picture 2" descr="Image result for wyndham hotel group">
            <a:extLst>
              <a:ext uri="{FF2B5EF4-FFF2-40B4-BE49-F238E27FC236}">
                <a16:creationId xmlns:a16="http://schemas.microsoft.com/office/drawing/2014/main" id="{933ACE1F-4031-4D88-A5C7-E9458604F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897" y="372673"/>
            <a:ext cx="2210606" cy="108466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Image result for Shangri-La hotel group">
            <a:extLst>
              <a:ext uri="{FF2B5EF4-FFF2-40B4-BE49-F238E27FC236}">
                <a16:creationId xmlns:a16="http://schemas.microsoft.com/office/drawing/2014/main" id="{9D2A9AE2-B26B-4C23-AE35-E19B5015B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8951" y="164777"/>
            <a:ext cx="2118946" cy="1091257"/>
          </a:xfrm>
          <a:prstGeom prst="rect">
            <a:avLst/>
          </a:prstGeom>
          <a:noFill/>
          <a:extLst>
            <a:ext uri="{909E8E84-426E-40DD-AFC4-6F175D3DCCD1}">
              <a14:hiddenFill xmlns:a14="http://schemas.microsoft.com/office/drawing/2010/main">
                <a:solidFill>
                  <a:srgbClr val="FFFFFF"/>
                </a:solidFill>
              </a14:hiddenFill>
            </a:ext>
          </a:extLst>
        </p:spPr>
      </p:pic>
      <p:sp>
        <p:nvSpPr>
          <p:cNvPr id="40" name="ZoneTexte 39">
            <a:extLst>
              <a:ext uri="{FF2B5EF4-FFF2-40B4-BE49-F238E27FC236}">
                <a16:creationId xmlns:a16="http://schemas.microsoft.com/office/drawing/2014/main" id="{C5E50A27-3249-4C8E-81AF-50CBB95C4539}"/>
              </a:ext>
            </a:extLst>
          </p:cNvPr>
          <p:cNvSpPr txBox="1"/>
          <p:nvPr/>
        </p:nvSpPr>
        <p:spPr>
          <a:xfrm>
            <a:off x="1113692" y="4086307"/>
            <a:ext cx="3106616" cy="523220"/>
          </a:xfrm>
          <a:prstGeom prst="rect">
            <a:avLst/>
          </a:prstGeom>
          <a:noFill/>
        </p:spPr>
        <p:txBody>
          <a:bodyPr wrap="square" rtlCol="0">
            <a:spAutoFit/>
          </a:bodyPr>
          <a:lstStyle/>
          <a:p>
            <a:r>
              <a:rPr lang="fr-FR" b="1" dirty="0"/>
              <a:t>Intangible </a:t>
            </a:r>
            <a:r>
              <a:rPr lang="fr-FR" b="1" dirty="0" err="1"/>
              <a:t>Fixed</a:t>
            </a:r>
            <a:r>
              <a:rPr lang="fr-FR" b="1" dirty="0"/>
              <a:t> Asset </a:t>
            </a:r>
          </a:p>
          <a:p>
            <a:r>
              <a:rPr lang="fr-FR" b="1" dirty="0"/>
              <a:t>5 </a:t>
            </a:r>
            <a:r>
              <a:rPr lang="fr-FR" b="1" dirty="0" err="1"/>
              <a:t>year</a:t>
            </a:r>
            <a:r>
              <a:rPr lang="fr-FR" b="1" dirty="0"/>
              <a:t> </a:t>
            </a:r>
            <a:r>
              <a:rPr lang="fr-FR" b="1" dirty="0" err="1"/>
              <a:t>Growth</a:t>
            </a:r>
            <a:endParaRPr lang="en-GB" b="1" dirty="0"/>
          </a:p>
        </p:txBody>
      </p:sp>
    </p:spTree>
    <p:extLst>
      <p:ext uri="{BB962C8B-B14F-4D97-AF65-F5344CB8AC3E}">
        <p14:creationId xmlns:p14="http://schemas.microsoft.com/office/powerpoint/2010/main" val="30678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A0113B3E-C90C-47E8-BE09-6ED671C94F3F}"/>
              </a:ext>
            </a:extLst>
          </p:cNvPr>
          <p:cNvSpPr txBox="1">
            <a:spLocks/>
          </p:cNvSpPr>
          <p:nvPr/>
        </p:nvSpPr>
        <p:spPr>
          <a:xfrm>
            <a:off x="715470" y="281825"/>
            <a:ext cx="8522315" cy="857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600"/>
              <a:buFont typeface="Arial"/>
              <a:buNone/>
              <a:defRPr sz="2800" b="0" i="0" u="none" strike="noStrike" cap="none">
                <a:solidFill>
                  <a:schemeClr val="dk1"/>
                </a:solidFill>
                <a:latin typeface="Arial"/>
                <a:ea typeface="Arial"/>
                <a:cs typeface="Arial"/>
                <a:sym typeface="Arial"/>
              </a:defRPr>
            </a:lvl9pPr>
          </a:lstStyle>
          <a:p>
            <a:r>
              <a:rPr lang="fr-FR" dirty="0">
                <a:solidFill>
                  <a:srgbClr val="FF004E"/>
                </a:solidFill>
              </a:rPr>
              <a:t>ANALYSIS 3:</a:t>
            </a:r>
            <a:br>
              <a:rPr lang="fr-FR" dirty="0"/>
            </a:br>
            <a:r>
              <a:rPr lang="fr-FR" dirty="0"/>
              <a:t>International Single Brand &amp; Single Segments </a:t>
            </a:r>
            <a:endParaRPr lang="en-GB" dirty="0"/>
          </a:p>
        </p:txBody>
      </p:sp>
      <p:pic>
        <p:nvPicPr>
          <p:cNvPr id="5" name="Picture 10" descr="Image result for peninsula hotel group">
            <a:extLst>
              <a:ext uri="{FF2B5EF4-FFF2-40B4-BE49-F238E27FC236}">
                <a16:creationId xmlns:a16="http://schemas.microsoft.com/office/drawing/2014/main" id="{C47E842F-06A5-40E4-BD2F-4DB45075B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239" y="2011849"/>
            <a:ext cx="2426677" cy="5481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st christopher's inn">
            <a:extLst>
              <a:ext uri="{FF2B5EF4-FFF2-40B4-BE49-F238E27FC236}">
                <a16:creationId xmlns:a16="http://schemas.microsoft.com/office/drawing/2014/main" id="{1023E08A-E1B5-49CA-B729-2A61AA133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8052" y="1424079"/>
            <a:ext cx="1428655" cy="142865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6CBDF42-DBAA-4925-8936-8FE5B6223916}"/>
              </a:ext>
            </a:extLst>
          </p:cNvPr>
          <p:cNvSpPr txBox="1"/>
          <p:nvPr/>
        </p:nvSpPr>
        <p:spPr>
          <a:xfrm>
            <a:off x="799194" y="2731100"/>
            <a:ext cx="2930769" cy="1708160"/>
          </a:xfrm>
          <a:prstGeom prst="rect">
            <a:avLst/>
          </a:prstGeom>
          <a:noFill/>
        </p:spPr>
        <p:txBody>
          <a:bodyPr wrap="square" rtlCol="0">
            <a:spAutoFit/>
          </a:bodyPr>
          <a:lstStyle/>
          <a:p>
            <a:pPr algn="ctr">
              <a:lnSpc>
                <a:spcPct val="150000"/>
              </a:lnSpc>
            </a:pPr>
            <a:r>
              <a:rPr lang="fr-FR" b="1" dirty="0">
                <a:solidFill>
                  <a:srgbClr val="FF004E"/>
                </a:solidFill>
              </a:rPr>
              <a:t>Turnover : </a:t>
            </a:r>
            <a:r>
              <a:rPr lang="fr-FR" dirty="0"/>
              <a:t>US $ </a:t>
            </a:r>
            <a:r>
              <a:rPr lang="fr-FR" b="1" dirty="0"/>
              <a:t>739.9</a:t>
            </a:r>
            <a:r>
              <a:rPr lang="fr-FR" dirty="0"/>
              <a:t> m</a:t>
            </a:r>
          </a:p>
          <a:p>
            <a:pPr algn="ctr">
              <a:lnSpc>
                <a:spcPct val="150000"/>
              </a:lnSpc>
            </a:pPr>
            <a:r>
              <a:rPr lang="fr-FR" b="1" dirty="0">
                <a:solidFill>
                  <a:srgbClr val="FF004E"/>
                </a:solidFill>
              </a:rPr>
              <a:t>EBIT : </a:t>
            </a:r>
            <a:r>
              <a:rPr lang="fr-FR" dirty="0"/>
              <a:t>US $ </a:t>
            </a:r>
            <a:r>
              <a:rPr lang="fr-FR" b="1" dirty="0"/>
              <a:t>117.6</a:t>
            </a:r>
            <a:r>
              <a:rPr lang="fr-FR" dirty="0"/>
              <a:t> m</a:t>
            </a:r>
          </a:p>
          <a:p>
            <a:pPr algn="ctr">
              <a:lnSpc>
                <a:spcPct val="150000"/>
              </a:lnSpc>
            </a:pPr>
            <a:r>
              <a:rPr lang="fr-FR" b="1" dirty="0">
                <a:solidFill>
                  <a:srgbClr val="FF004E"/>
                </a:solidFill>
              </a:rPr>
              <a:t>Net </a:t>
            </a:r>
            <a:r>
              <a:rPr lang="fr-FR" b="1" dirty="0" err="1">
                <a:solidFill>
                  <a:srgbClr val="FF004E"/>
                </a:solidFill>
              </a:rPr>
              <a:t>Income</a:t>
            </a:r>
            <a:r>
              <a:rPr lang="fr-FR" b="1" dirty="0">
                <a:solidFill>
                  <a:srgbClr val="FF004E"/>
                </a:solidFill>
              </a:rPr>
              <a:t> : </a:t>
            </a:r>
            <a:r>
              <a:rPr lang="fr-FR" dirty="0"/>
              <a:t>US $ </a:t>
            </a:r>
            <a:r>
              <a:rPr lang="fr-FR" b="1" dirty="0"/>
              <a:t>147.8</a:t>
            </a:r>
            <a:r>
              <a:rPr lang="fr-FR" dirty="0"/>
              <a:t> m</a:t>
            </a:r>
          </a:p>
          <a:p>
            <a:pPr algn="ctr">
              <a:lnSpc>
                <a:spcPct val="150000"/>
              </a:lnSpc>
            </a:pPr>
            <a:r>
              <a:rPr lang="fr-FR" b="1" dirty="0">
                <a:solidFill>
                  <a:srgbClr val="FF004E"/>
                </a:solidFill>
              </a:rPr>
              <a:t>Entreprise Value: </a:t>
            </a:r>
            <a:r>
              <a:rPr lang="fr-FR" dirty="0"/>
              <a:t>US $ </a:t>
            </a:r>
            <a:r>
              <a:rPr lang="fr-FR" b="1" dirty="0"/>
              <a:t>3.065</a:t>
            </a:r>
            <a:r>
              <a:rPr lang="fr-FR" dirty="0"/>
              <a:t> </a:t>
            </a:r>
            <a:r>
              <a:rPr lang="fr-FR" dirty="0" err="1"/>
              <a:t>bn</a:t>
            </a:r>
            <a:endParaRPr lang="fr-FR" dirty="0"/>
          </a:p>
          <a:p>
            <a:pPr algn="ctr">
              <a:lnSpc>
                <a:spcPct val="150000"/>
              </a:lnSpc>
            </a:pPr>
            <a:r>
              <a:rPr lang="fr-FR" b="1" dirty="0" err="1">
                <a:solidFill>
                  <a:srgbClr val="FF004E"/>
                </a:solidFill>
              </a:rPr>
              <a:t>Number</a:t>
            </a:r>
            <a:r>
              <a:rPr lang="fr-FR" b="1" dirty="0">
                <a:solidFill>
                  <a:srgbClr val="FF004E"/>
                </a:solidFill>
              </a:rPr>
              <a:t> </a:t>
            </a:r>
            <a:r>
              <a:rPr lang="fr-FR" b="1" dirty="0" err="1">
                <a:solidFill>
                  <a:srgbClr val="FF004E"/>
                </a:solidFill>
              </a:rPr>
              <a:t>employees</a:t>
            </a:r>
            <a:r>
              <a:rPr lang="fr-FR" b="1" dirty="0">
                <a:solidFill>
                  <a:srgbClr val="FF004E"/>
                </a:solidFill>
              </a:rPr>
              <a:t>: </a:t>
            </a:r>
            <a:r>
              <a:rPr lang="fr-FR" b="1" dirty="0"/>
              <a:t>7.5</a:t>
            </a:r>
            <a:r>
              <a:rPr lang="fr-FR" dirty="0"/>
              <a:t> k</a:t>
            </a:r>
            <a:endParaRPr lang="en-GB" dirty="0"/>
          </a:p>
        </p:txBody>
      </p:sp>
      <p:sp>
        <p:nvSpPr>
          <p:cNvPr id="8" name="ZoneTexte 7">
            <a:extLst>
              <a:ext uri="{FF2B5EF4-FFF2-40B4-BE49-F238E27FC236}">
                <a16:creationId xmlns:a16="http://schemas.microsoft.com/office/drawing/2014/main" id="{A9D15114-04F0-49E7-A4F8-05154D842EA8}"/>
              </a:ext>
            </a:extLst>
          </p:cNvPr>
          <p:cNvSpPr txBox="1"/>
          <p:nvPr/>
        </p:nvSpPr>
        <p:spPr>
          <a:xfrm>
            <a:off x="5066996" y="2713830"/>
            <a:ext cx="2930769" cy="2031325"/>
          </a:xfrm>
          <a:prstGeom prst="rect">
            <a:avLst/>
          </a:prstGeom>
          <a:noFill/>
        </p:spPr>
        <p:txBody>
          <a:bodyPr wrap="square" rtlCol="0">
            <a:spAutoFit/>
          </a:bodyPr>
          <a:lstStyle/>
          <a:p>
            <a:pPr algn="ctr">
              <a:lnSpc>
                <a:spcPct val="150000"/>
              </a:lnSpc>
            </a:pPr>
            <a:r>
              <a:rPr lang="fr-FR" b="1" dirty="0">
                <a:solidFill>
                  <a:srgbClr val="FF004E"/>
                </a:solidFill>
              </a:rPr>
              <a:t>Turnover : </a:t>
            </a:r>
            <a:r>
              <a:rPr lang="fr-FR" dirty="0"/>
              <a:t>US $ </a:t>
            </a:r>
            <a:r>
              <a:rPr lang="fr-FR" b="1" dirty="0"/>
              <a:t>61.4</a:t>
            </a:r>
            <a:r>
              <a:rPr lang="fr-FR" dirty="0"/>
              <a:t> m</a:t>
            </a:r>
          </a:p>
          <a:p>
            <a:pPr algn="ctr">
              <a:lnSpc>
                <a:spcPct val="150000"/>
              </a:lnSpc>
            </a:pPr>
            <a:r>
              <a:rPr lang="fr-FR" b="1" dirty="0">
                <a:solidFill>
                  <a:srgbClr val="FF004E"/>
                </a:solidFill>
              </a:rPr>
              <a:t>EBIT : </a:t>
            </a:r>
            <a:r>
              <a:rPr lang="fr-FR" dirty="0"/>
              <a:t>US $ </a:t>
            </a:r>
            <a:r>
              <a:rPr lang="fr-FR" b="1" dirty="0"/>
              <a:t>7.1</a:t>
            </a:r>
            <a:r>
              <a:rPr lang="fr-FR" dirty="0"/>
              <a:t> m</a:t>
            </a:r>
          </a:p>
          <a:p>
            <a:pPr algn="ctr">
              <a:lnSpc>
                <a:spcPct val="150000"/>
              </a:lnSpc>
            </a:pPr>
            <a:r>
              <a:rPr lang="fr-FR" b="1" dirty="0">
                <a:solidFill>
                  <a:srgbClr val="FF004E"/>
                </a:solidFill>
              </a:rPr>
              <a:t>Net </a:t>
            </a:r>
            <a:r>
              <a:rPr lang="fr-FR" b="1" dirty="0" err="1">
                <a:solidFill>
                  <a:srgbClr val="FF004E"/>
                </a:solidFill>
              </a:rPr>
              <a:t>Income</a:t>
            </a:r>
            <a:r>
              <a:rPr lang="fr-FR" b="1" dirty="0">
                <a:solidFill>
                  <a:srgbClr val="FF004E"/>
                </a:solidFill>
              </a:rPr>
              <a:t> :</a:t>
            </a:r>
            <a:r>
              <a:rPr lang="fr-FR" dirty="0"/>
              <a:t> US $</a:t>
            </a:r>
            <a:r>
              <a:rPr lang="fr-FR" b="1" dirty="0">
                <a:solidFill>
                  <a:srgbClr val="FF004E"/>
                </a:solidFill>
              </a:rPr>
              <a:t> </a:t>
            </a:r>
            <a:r>
              <a:rPr lang="fr-FR" b="1" dirty="0"/>
              <a:t>4.7</a:t>
            </a:r>
            <a:r>
              <a:rPr lang="fr-FR" dirty="0"/>
              <a:t> m</a:t>
            </a:r>
          </a:p>
          <a:p>
            <a:pPr algn="ctr">
              <a:lnSpc>
                <a:spcPct val="150000"/>
              </a:lnSpc>
            </a:pPr>
            <a:r>
              <a:rPr lang="fr-FR" b="1" dirty="0">
                <a:solidFill>
                  <a:srgbClr val="FF004E"/>
                </a:solidFill>
              </a:rPr>
              <a:t>Entreprise Value (est): </a:t>
            </a:r>
          </a:p>
          <a:p>
            <a:pPr algn="ctr">
              <a:lnSpc>
                <a:spcPct val="150000"/>
              </a:lnSpc>
            </a:pPr>
            <a:r>
              <a:rPr lang="fr-FR" dirty="0"/>
              <a:t>US $ </a:t>
            </a:r>
            <a:r>
              <a:rPr lang="fr-FR" b="1" dirty="0"/>
              <a:t>93.126</a:t>
            </a:r>
            <a:r>
              <a:rPr lang="fr-FR" dirty="0"/>
              <a:t> m</a:t>
            </a:r>
          </a:p>
          <a:p>
            <a:pPr algn="ctr">
              <a:lnSpc>
                <a:spcPct val="150000"/>
              </a:lnSpc>
            </a:pPr>
            <a:r>
              <a:rPr lang="fr-FR" b="1" dirty="0" err="1">
                <a:solidFill>
                  <a:srgbClr val="FF004E"/>
                </a:solidFill>
              </a:rPr>
              <a:t>Number</a:t>
            </a:r>
            <a:r>
              <a:rPr lang="fr-FR" b="1" dirty="0">
                <a:solidFill>
                  <a:srgbClr val="FF004E"/>
                </a:solidFill>
              </a:rPr>
              <a:t> </a:t>
            </a:r>
            <a:r>
              <a:rPr lang="fr-FR" b="1" dirty="0" err="1">
                <a:solidFill>
                  <a:srgbClr val="FF004E"/>
                </a:solidFill>
              </a:rPr>
              <a:t>employees</a:t>
            </a:r>
            <a:r>
              <a:rPr lang="fr-FR" b="1" dirty="0">
                <a:solidFill>
                  <a:srgbClr val="FF004E"/>
                </a:solidFill>
              </a:rPr>
              <a:t>: </a:t>
            </a:r>
            <a:r>
              <a:rPr lang="fr-FR" b="1" dirty="0"/>
              <a:t>622</a:t>
            </a:r>
            <a:endParaRPr lang="en-GB" dirty="0"/>
          </a:p>
        </p:txBody>
      </p:sp>
    </p:spTree>
    <p:extLst>
      <p:ext uri="{BB962C8B-B14F-4D97-AF65-F5344CB8AC3E}">
        <p14:creationId xmlns:p14="http://schemas.microsoft.com/office/powerpoint/2010/main" val="2431920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F7ACA-B943-46BC-AF20-73C1536B5BEB}"/>
              </a:ext>
            </a:extLst>
          </p:cNvPr>
          <p:cNvSpPr>
            <a:spLocks noGrp="1"/>
          </p:cNvSpPr>
          <p:nvPr>
            <p:ph type="title"/>
          </p:nvPr>
        </p:nvSpPr>
        <p:spPr/>
        <p:txBody>
          <a:bodyPr/>
          <a:lstStyle/>
          <a:p>
            <a:r>
              <a:rPr lang="fr-FR" dirty="0"/>
              <a:t>Balance </a:t>
            </a:r>
            <a:r>
              <a:rPr lang="fr-FR" dirty="0" err="1"/>
              <a:t>Sheet</a:t>
            </a:r>
            <a:r>
              <a:rPr lang="fr-FR" dirty="0"/>
              <a:t> </a:t>
            </a:r>
            <a:br>
              <a:rPr lang="fr-FR" dirty="0"/>
            </a:br>
            <a:r>
              <a:rPr lang="fr-FR" dirty="0" err="1">
                <a:solidFill>
                  <a:srgbClr val="FF004E"/>
                </a:solidFill>
              </a:rPr>
              <a:t>Income</a:t>
            </a:r>
            <a:r>
              <a:rPr lang="fr-FR" dirty="0">
                <a:solidFill>
                  <a:srgbClr val="FF004E"/>
                </a:solidFill>
              </a:rPr>
              <a:t> </a:t>
            </a:r>
            <a:r>
              <a:rPr lang="fr-FR" dirty="0" err="1">
                <a:solidFill>
                  <a:srgbClr val="FF004E"/>
                </a:solidFill>
              </a:rPr>
              <a:t>Statement</a:t>
            </a:r>
            <a:endParaRPr lang="en-GB" dirty="0">
              <a:solidFill>
                <a:srgbClr val="FF004E"/>
              </a:solidFill>
            </a:endParaRPr>
          </a:p>
        </p:txBody>
      </p:sp>
      <p:cxnSp>
        <p:nvCxnSpPr>
          <p:cNvPr id="9" name="Connecteur droit 8">
            <a:extLst>
              <a:ext uri="{FF2B5EF4-FFF2-40B4-BE49-F238E27FC236}">
                <a16:creationId xmlns:a16="http://schemas.microsoft.com/office/drawing/2014/main" id="{0A671705-A872-44FF-A81D-F1AED7D32447}"/>
              </a:ext>
            </a:extLst>
          </p:cNvPr>
          <p:cNvCxnSpPr>
            <a:cxnSpLocks/>
          </p:cNvCxnSpPr>
          <p:nvPr/>
        </p:nvCxnSpPr>
        <p:spPr>
          <a:xfrm>
            <a:off x="1113692" y="1981200"/>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C0D91A85-EE04-4F2A-B00F-4109899EDF9B}"/>
              </a:ext>
            </a:extLst>
          </p:cNvPr>
          <p:cNvCxnSpPr>
            <a:cxnSpLocks/>
          </p:cNvCxnSpPr>
          <p:nvPr/>
        </p:nvCxnSpPr>
        <p:spPr>
          <a:xfrm>
            <a:off x="1113692" y="2485292"/>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FD5D352B-790C-4D03-91DC-3317C23F921C}"/>
              </a:ext>
            </a:extLst>
          </p:cNvPr>
          <p:cNvCxnSpPr>
            <a:cxnSpLocks/>
          </p:cNvCxnSpPr>
          <p:nvPr/>
        </p:nvCxnSpPr>
        <p:spPr>
          <a:xfrm>
            <a:off x="1113692" y="3024554"/>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7C1430E-A4D7-4E11-BF94-267C1D359FAC}"/>
              </a:ext>
            </a:extLst>
          </p:cNvPr>
          <p:cNvCxnSpPr>
            <a:cxnSpLocks/>
          </p:cNvCxnSpPr>
          <p:nvPr/>
        </p:nvCxnSpPr>
        <p:spPr>
          <a:xfrm>
            <a:off x="1113692" y="3516923"/>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89CC4A0-D743-4976-BD3E-058F0C5990CC}"/>
              </a:ext>
            </a:extLst>
          </p:cNvPr>
          <p:cNvCxnSpPr>
            <a:cxnSpLocks/>
          </p:cNvCxnSpPr>
          <p:nvPr/>
        </p:nvCxnSpPr>
        <p:spPr>
          <a:xfrm>
            <a:off x="1113692" y="4056185"/>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F8F2D2D7-42EE-4732-9023-F99F64A17863}"/>
              </a:ext>
            </a:extLst>
          </p:cNvPr>
          <p:cNvCxnSpPr>
            <a:cxnSpLocks/>
          </p:cNvCxnSpPr>
          <p:nvPr/>
        </p:nvCxnSpPr>
        <p:spPr>
          <a:xfrm>
            <a:off x="1113692" y="4604238"/>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62DE0A50-91A0-49B8-B894-5E59F4251F00}"/>
              </a:ext>
            </a:extLst>
          </p:cNvPr>
          <p:cNvCxnSpPr>
            <a:cxnSpLocks/>
          </p:cNvCxnSpPr>
          <p:nvPr/>
        </p:nvCxnSpPr>
        <p:spPr>
          <a:xfrm>
            <a:off x="1113692" y="5143500"/>
            <a:ext cx="7502770" cy="0"/>
          </a:xfrm>
          <a:prstGeom prst="line">
            <a:avLst/>
          </a:prstGeom>
          <a:ln>
            <a:solidFill>
              <a:srgbClr val="FF004E"/>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122CE998-E28C-4789-A5E2-8F22C3CF1148}"/>
              </a:ext>
            </a:extLst>
          </p:cNvPr>
          <p:cNvSpPr txBox="1"/>
          <p:nvPr/>
        </p:nvSpPr>
        <p:spPr>
          <a:xfrm>
            <a:off x="1113692" y="1476076"/>
            <a:ext cx="3106616" cy="523220"/>
          </a:xfrm>
          <a:prstGeom prst="rect">
            <a:avLst/>
          </a:prstGeom>
          <a:noFill/>
        </p:spPr>
        <p:txBody>
          <a:bodyPr wrap="square" rtlCol="0">
            <a:spAutoFit/>
          </a:bodyPr>
          <a:lstStyle/>
          <a:p>
            <a:r>
              <a:rPr lang="fr-FR" b="1" dirty="0"/>
              <a:t>Financial </a:t>
            </a:r>
            <a:r>
              <a:rPr lang="fr-FR" b="1" dirty="0" err="1"/>
              <a:t>Leverage</a:t>
            </a:r>
            <a:r>
              <a:rPr lang="fr-FR" b="1" dirty="0"/>
              <a:t> Ratio</a:t>
            </a:r>
          </a:p>
          <a:p>
            <a:r>
              <a:rPr lang="fr-FR" b="1" dirty="0"/>
              <a:t>5 </a:t>
            </a:r>
            <a:r>
              <a:rPr lang="fr-FR" b="1" dirty="0" err="1"/>
              <a:t>year</a:t>
            </a:r>
            <a:r>
              <a:rPr lang="fr-FR" b="1" dirty="0"/>
              <a:t> </a:t>
            </a:r>
            <a:r>
              <a:rPr lang="fr-FR" b="1" dirty="0" err="1"/>
              <a:t>Average</a:t>
            </a:r>
            <a:endParaRPr lang="en-GB" b="1" dirty="0"/>
          </a:p>
        </p:txBody>
      </p:sp>
      <p:sp>
        <p:nvSpPr>
          <p:cNvPr id="18" name="ZoneTexte 17">
            <a:extLst>
              <a:ext uri="{FF2B5EF4-FFF2-40B4-BE49-F238E27FC236}">
                <a16:creationId xmlns:a16="http://schemas.microsoft.com/office/drawing/2014/main" id="{8B233628-FCFC-4236-BEBE-DCB24C3A7322}"/>
              </a:ext>
            </a:extLst>
          </p:cNvPr>
          <p:cNvSpPr txBox="1"/>
          <p:nvPr/>
        </p:nvSpPr>
        <p:spPr>
          <a:xfrm>
            <a:off x="5030981" y="1567014"/>
            <a:ext cx="785446" cy="307777"/>
          </a:xfrm>
          <a:prstGeom prst="rect">
            <a:avLst/>
          </a:prstGeom>
          <a:noFill/>
        </p:spPr>
        <p:txBody>
          <a:bodyPr wrap="square" rtlCol="0">
            <a:spAutoFit/>
          </a:bodyPr>
          <a:lstStyle/>
          <a:p>
            <a:r>
              <a:rPr lang="fr-FR" b="1" dirty="0"/>
              <a:t>0.2%</a:t>
            </a:r>
            <a:endParaRPr lang="en-GB" b="1" dirty="0"/>
          </a:p>
        </p:txBody>
      </p:sp>
      <p:sp>
        <p:nvSpPr>
          <p:cNvPr id="19" name="ZoneTexte 18">
            <a:extLst>
              <a:ext uri="{FF2B5EF4-FFF2-40B4-BE49-F238E27FC236}">
                <a16:creationId xmlns:a16="http://schemas.microsoft.com/office/drawing/2014/main" id="{CF81F9CE-1E9D-41DF-8E41-8C346A838826}"/>
              </a:ext>
            </a:extLst>
          </p:cNvPr>
          <p:cNvSpPr txBox="1"/>
          <p:nvPr/>
        </p:nvSpPr>
        <p:spPr>
          <a:xfrm>
            <a:off x="7370275" y="1615368"/>
            <a:ext cx="835573" cy="307777"/>
          </a:xfrm>
          <a:prstGeom prst="rect">
            <a:avLst/>
          </a:prstGeom>
          <a:noFill/>
        </p:spPr>
        <p:txBody>
          <a:bodyPr wrap="square" rtlCol="0">
            <a:spAutoFit/>
          </a:bodyPr>
          <a:lstStyle/>
          <a:p>
            <a:r>
              <a:rPr lang="fr-FR" b="1" dirty="0">
                <a:solidFill>
                  <a:srgbClr val="92D050"/>
                </a:solidFill>
              </a:rPr>
              <a:t>4.9%</a:t>
            </a:r>
            <a:endParaRPr lang="en-GB" b="1" dirty="0">
              <a:solidFill>
                <a:srgbClr val="92D050"/>
              </a:solidFill>
            </a:endParaRPr>
          </a:p>
        </p:txBody>
      </p:sp>
      <p:sp>
        <p:nvSpPr>
          <p:cNvPr id="20" name="ZoneTexte 19">
            <a:extLst>
              <a:ext uri="{FF2B5EF4-FFF2-40B4-BE49-F238E27FC236}">
                <a16:creationId xmlns:a16="http://schemas.microsoft.com/office/drawing/2014/main" id="{71FCA857-7C34-4707-BAE9-9ECB6C3A1825}"/>
              </a:ext>
            </a:extLst>
          </p:cNvPr>
          <p:cNvSpPr txBox="1"/>
          <p:nvPr/>
        </p:nvSpPr>
        <p:spPr>
          <a:xfrm>
            <a:off x="1113692" y="2526834"/>
            <a:ext cx="3106616" cy="523220"/>
          </a:xfrm>
          <a:prstGeom prst="rect">
            <a:avLst/>
          </a:prstGeom>
          <a:noFill/>
        </p:spPr>
        <p:txBody>
          <a:bodyPr wrap="square" rtlCol="0">
            <a:spAutoFit/>
          </a:bodyPr>
          <a:lstStyle/>
          <a:p>
            <a:r>
              <a:rPr lang="fr-FR" b="1" dirty="0" err="1"/>
              <a:t>Fixed</a:t>
            </a:r>
            <a:r>
              <a:rPr lang="fr-FR" b="1" dirty="0"/>
              <a:t> Asset Turnover</a:t>
            </a:r>
          </a:p>
          <a:p>
            <a:r>
              <a:rPr lang="fr-FR" b="1" dirty="0"/>
              <a:t>5 </a:t>
            </a:r>
            <a:r>
              <a:rPr lang="fr-FR" b="1" dirty="0" err="1"/>
              <a:t>year</a:t>
            </a:r>
            <a:r>
              <a:rPr lang="fr-FR" b="1" dirty="0"/>
              <a:t> </a:t>
            </a:r>
            <a:r>
              <a:rPr lang="fr-FR" b="1" dirty="0" err="1"/>
              <a:t>Average</a:t>
            </a:r>
            <a:endParaRPr lang="en-GB" b="1" dirty="0"/>
          </a:p>
        </p:txBody>
      </p:sp>
      <p:sp>
        <p:nvSpPr>
          <p:cNvPr id="21" name="ZoneTexte 20">
            <a:extLst>
              <a:ext uri="{FF2B5EF4-FFF2-40B4-BE49-F238E27FC236}">
                <a16:creationId xmlns:a16="http://schemas.microsoft.com/office/drawing/2014/main" id="{5C675998-2271-4C3F-BD18-AAAEAE0D3E59}"/>
              </a:ext>
            </a:extLst>
          </p:cNvPr>
          <p:cNvSpPr txBox="1"/>
          <p:nvPr/>
        </p:nvSpPr>
        <p:spPr>
          <a:xfrm>
            <a:off x="5020046" y="2631278"/>
            <a:ext cx="656753" cy="307777"/>
          </a:xfrm>
          <a:prstGeom prst="rect">
            <a:avLst/>
          </a:prstGeom>
          <a:noFill/>
        </p:spPr>
        <p:txBody>
          <a:bodyPr wrap="square" rtlCol="0">
            <a:spAutoFit/>
          </a:bodyPr>
          <a:lstStyle/>
          <a:p>
            <a:r>
              <a:rPr lang="fr-FR" b="1" dirty="0">
                <a:solidFill>
                  <a:schemeClr val="tx1"/>
                </a:solidFill>
              </a:rPr>
              <a:t>0.14</a:t>
            </a:r>
            <a:endParaRPr lang="en-GB" b="1" dirty="0">
              <a:solidFill>
                <a:schemeClr val="tx1"/>
              </a:solidFill>
            </a:endParaRPr>
          </a:p>
        </p:txBody>
      </p:sp>
      <p:sp>
        <p:nvSpPr>
          <p:cNvPr id="22" name="ZoneTexte 21">
            <a:extLst>
              <a:ext uri="{FF2B5EF4-FFF2-40B4-BE49-F238E27FC236}">
                <a16:creationId xmlns:a16="http://schemas.microsoft.com/office/drawing/2014/main" id="{A83A1154-771B-4DC6-80DF-17DE921EA476}"/>
              </a:ext>
            </a:extLst>
          </p:cNvPr>
          <p:cNvSpPr txBox="1"/>
          <p:nvPr/>
        </p:nvSpPr>
        <p:spPr>
          <a:xfrm>
            <a:off x="7352590" y="2631278"/>
            <a:ext cx="651440" cy="307777"/>
          </a:xfrm>
          <a:prstGeom prst="rect">
            <a:avLst/>
          </a:prstGeom>
          <a:noFill/>
        </p:spPr>
        <p:txBody>
          <a:bodyPr wrap="square" rtlCol="0">
            <a:spAutoFit/>
          </a:bodyPr>
          <a:lstStyle/>
          <a:p>
            <a:r>
              <a:rPr lang="fr-FR" b="1" dirty="0">
                <a:solidFill>
                  <a:srgbClr val="92D050"/>
                </a:solidFill>
              </a:rPr>
              <a:t>1.08</a:t>
            </a:r>
            <a:endParaRPr lang="en-GB" b="1" dirty="0">
              <a:solidFill>
                <a:srgbClr val="92D050"/>
              </a:solidFill>
            </a:endParaRPr>
          </a:p>
        </p:txBody>
      </p:sp>
      <p:sp>
        <p:nvSpPr>
          <p:cNvPr id="23" name="ZoneTexte 22">
            <a:extLst>
              <a:ext uri="{FF2B5EF4-FFF2-40B4-BE49-F238E27FC236}">
                <a16:creationId xmlns:a16="http://schemas.microsoft.com/office/drawing/2014/main" id="{888BA7C3-2485-451F-8889-71FA819591DE}"/>
              </a:ext>
            </a:extLst>
          </p:cNvPr>
          <p:cNvSpPr txBox="1"/>
          <p:nvPr/>
        </p:nvSpPr>
        <p:spPr>
          <a:xfrm>
            <a:off x="1113692" y="3069587"/>
            <a:ext cx="3106616" cy="523220"/>
          </a:xfrm>
          <a:prstGeom prst="rect">
            <a:avLst/>
          </a:prstGeom>
          <a:noFill/>
        </p:spPr>
        <p:txBody>
          <a:bodyPr wrap="square" rtlCol="0">
            <a:spAutoFit/>
          </a:bodyPr>
          <a:lstStyle/>
          <a:p>
            <a:r>
              <a:rPr lang="fr-FR" b="1" dirty="0"/>
              <a:t>Quick Ratio</a:t>
            </a:r>
          </a:p>
          <a:p>
            <a:r>
              <a:rPr lang="fr-FR" b="1" dirty="0"/>
              <a:t>5 </a:t>
            </a:r>
            <a:r>
              <a:rPr lang="fr-FR" b="1" dirty="0" err="1"/>
              <a:t>year</a:t>
            </a:r>
            <a:r>
              <a:rPr lang="fr-FR" b="1" dirty="0"/>
              <a:t> </a:t>
            </a:r>
            <a:r>
              <a:rPr lang="fr-FR" b="1" dirty="0" err="1"/>
              <a:t>Average</a:t>
            </a:r>
            <a:endParaRPr lang="fr-FR" b="1" dirty="0"/>
          </a:p>
        </p:txBody>
      </p:sp>
      <p:sp>
        <p:nvSpPr>
          <p:cNvPr id="24" name="ZoneTexte 23">
            <a:extLst>
              <a:ext uri="{FF2B5EF4-FFF2-40B4-BE49-F238E27FC236}">
                <a16:creationId xmlns:a16="http://schemas.microsoft.com/office/drawing/2014/main" id="{73D038E6-DDA2-47C0-9E2B-41CB62BA12B7}"/>
              </a:ext>
            </a:extLst>
          </p:cNvPr>
          <p:cNvSpPr txBox="1"/>
          <p:nvPr/>
        </p:nvSpPr>
        <p:spPr>
          <a:xfrm>
            <a:off x="5030981" y="3172077"/>
            <a:ext cx="648370" cy="307777"/>
          </a:xfrm>
          <a:prstGeom prst="rect">
            <a:avLst/>
          </a:prstGeom>
          <a:noFill/>
        </p:spPr>
        <p:txBody>
          <a:bodyPr wrap="square" rtlCol="0">
            <a:spAutoFit/>
          </a:bodyPr>
          <a:lstStyle/>
          <a:p>
            <a:r>
              <a:rPr lang="fr-FR" b="1" dirty="0">
                <a:solidFill>
                  <a:srgbClr val="92D050"/>
                </a:solidFill>
              </a:rPr>
              <a:t>1.46</a:t>
            </a:r>
            <a:endParaRPr lang="en-GB" b="1" dirty="0">
              <a:solidFill>
                <a:srgbClr val="92D050"/>
              </a:solidFill>
            </a:endParaRPr>
          </a:p>
        </p:txBody>
      </p:sp>
      <p:sp>
        <p:nvSpPr>
          <p:cNvPr id="25" name="ZoneTexte 24">
            <a:extLst>
              <a:ext uri="{FF2B5EF4-FFF2-40B4-BE49-F238E27FC236}">
                <a16:creationId xmlns:a16="http://schemas.microsoft.com/office/drawing/2014/main" id="{A000D222-7B78-4D48-9D09-3F3990579677}"/>
              </a:ext>
            </a:extLst>
          </p:cNvPr>
          <p:cNvSpPr txBox="1"/>
          <p:nvPr/>
        </p:nvSpPr>
        <p:spPr>
          <a:xfrm>
            <a:off x="7379563" y="3136754"/>
            <a:ext cx="597494" cy="307777"/>
          </a:xfrm>
          <a:prstGeom prst="rect">
            <a:avLst/>
          </a:prstGeom>
          <a:noFill/>
        </p:spPr>
        <p:txBody>
          <a:bodyPr wrap="square" rtlCol="0">
            <a:spAutoFit/>
          </a:bodyPr>
          <a:lstStyle/>
          <a:p>
            <a:r>
              <a:rPr lang="fr-FR" b="1" dirty="0"/>
              <a:t>0.38</a:t>
            </a:r>
            <a:endParaRPr lang="en-GB" b="1" dirty="0"/>
          </a:p>
        </p:txBody>
      </p:sp>
      <p:sp>
        <p:nvSpPr>
          <p:cNvPr id="26" name="ZoneTexte 25">
            <a:extLst>
              <a:ext uri="{FF2B5EF4-FFF2-40B4-BE49-F238E27FC236}">
                <a16:creationId xmlns:a16="http://schemas.microsoft.com/office/drawing/2014/main" id="{82AE5FFD-35A1-46DA-BB5B-5FDF5E5CDE1F}"/>
              </a:ext>
            </a:extLst>
          </p:cNvPr>
          <p:cNvSpPr txBox="1"/>
          <p:nvPr/>
        </p:nvSpPr>
        <p:spPr>
          <a:xfrm>
            <a:off x="1113692" y="3568375"/>
            <a:ext cx="3106616" cy="523220"/>
          </a:xfrm>
          <a:prstGeom prst="rect">
            <a:avLst/>
          </a:prstGeom>
          <a:noFill/>
        </p:spPr>
        <p:txBody>
          <a:bodyPr wrap="square" rtlCol="0">
            <a:spAutoFit/>
          </a:bodyPr>
          <a:lstStyle/>
          <a:p>
            <a:r>
              <a:rPr lang="fr-FR" b="1" dirty="0"/>
              <a:t>Tangible </a:t>
            </a:r>
            <a:r>
              <a:rPr lang="fr-FR" b="1" dirty="0" err="1"/>
              <a:t>Fixed</a:t>
            </a:r>
            <a:r>
              <a:rPr lang="fr-FR" b="1" dirty="0"/>
              <a:t> Asset </a:t>
            </a:r>
          </a:p>
          <a:p>
            <a:r>
              <a:rPr lang="fr-FR" b="1" dirty="0"/>
              <a:t>5 </a:t>
            </a:r>
            <a:r>
              <a:rPr lang="fr-FR" b="1" dirty="0" err="1"/>
              <a:t>year</a:t>
            </a:r>
            <a:r>
              <a:rPr lang="fr-FR" b="1" dirty="0"/>
              <a:t> </a:t>
            </a:r>
            <a:r>
              <a:rPr lang="fr-FR" b="1" dirty="0" err="1"/>
              <a:t>Growth</a:t>
            </a:r>
            <a:endParaRPr lang="en-GB" b="1" dirty="0"/>
          </a:p>
        </p:txBody>
      </p:sp>
      <p:sp>
        <p:nvSpPr>
          <p:cNvPr id="27" name="ZoneTexte 26">
            <a:extLst>
              <a:ext uri="{FF2B5EF4-FFF2-40B4-BE49-F238E27FC236}">
                <a16:creationId xmlns:a16="http://schemas.microsoft.com/office/drawing/2014/main" id="{15794327-2359-44F7-8214-D41F0E307ADB}"/>
              </a:ext>
            </a:extLst>
          </p:cNvPr>
          <p:cNvSpPr txBox="1"/>
          <p:nvPr/>
        </p:nvSpPr>
        <p:spPr>
          <a:xfrm>
            <a:off x="5030981" y="3676016"/>
            <a:ext cx="785446" cy="307777"/>
          </a:xfrm>
          <a:prstGeom prst="rect">
            <a:avLst/>
          </a:prstGeom>
          <a:noFill/>
        </p:spPr>
        <p:txBody>
          <a:bodyPr wrap="square" rtlCol="0">
            <a:spAutoFit/>
          </a:bodyPr>
          <a:lstStyle/>
          <a:p>
            <a:r>
              <a:rPr lang="fr-FR" b="1" dirty="0"/>
              <a:t>18.2%</a:t>
            </a:r>
            <a:endParaRPr lang="en-GB" b="1" dirty="0"/>
          </a:p>
        </p:txBody>
      </p:sp>
      <p:sp>
        <p:nvSpPr>
          <p:cNvPr id="28" name="ZoneTexte 27">
            <a:extLst>
              <a:ext uri="{FF2B5EF4-FFF2-40B4-BE49-F238E27FC236}">
                <a16:creationId xmlns:a16="http://schemas.microsoft.com/office/drawing/2014/main" id="{3938CBC6-79BF-4C35-9A02-574770A8172B}"/>
              </a:ext>
            </a:extLst>
          </p:cNvPr>
          <p:cNvSpPr txBox="1"/>
          <p:nvPr/>
        </p:nvSpPr>
        <p:spPr>
          <a:xfrm>
            <a:off x="7322070" y="3676015"/>
            <a:ext cx="835573" cy="307777"/>
          </a:xfrm>
          <a:prstGeom prst="rect">
            <a:avLst/>
          </a:prstGeom>
          <a:noFill/>
        </p:spPr>
        <p:txBody>
          <a:bodyPr wrap="square" rtlCol="0">
            <a:spAutoFit/>
          </a:bodyPr>
          <a:lstStyle/>
          <a:p>
            <a:r>
              <a:rPr lang="fr-FR" b="1" dirty="0"/>
              <a:t>-33.9%</a:t>
            </a:r>
            <a:endParaRPr lang="en-GB" b="1" dirty="0"/>
          </a:p>
        </p:txBody>
      </p:sp>
      <p:sp>
        <p:nvSpPr>
          <p:cNvPr id="30" name="ZoneTexte 29">
            <a:extLst>
              <a:ext uri="{FF2B5EF4-FFF2-40B4-BE49-F238E27FC236}">
                <a16:creationId xmlns:a16="http://schemas.microsoft.com/office/drawing/2014/main" id="{346844C1-1594-4FB8-A12A-D6C50BACE5E8}"/>
              </a:ext>
            </a:extLst>
          </p:cNvPr>
          <p:cNvSpPr txBox="1"/>
          <p:nvPr/>
        </p:nvSpPr>
        <p:spPr>
          <a:xfrm>
            <a:off x="5030981" y="4206444"/>
            <a:ext cx="785446" cy="307777"/>
          </a:xfrm>
          <a:prstGeom prst="rect">
            <a:avLst/>
          </a:prstGeom>
          <a:noFill/>
        </p:spPr>
        <p:txBody>
          <a:bodyPr wrap="square" rtlCol="0">
            <a:spAutoFit/>
          </a:bodyPr>
          <a:lstStyle/>
          <a:p>
            <a:r>
              <a:rPr lang="fr-FR" b="1" dirty="0"/>
              <a:t>-17.0%</a:t>
            </a:r>
            <a:endParaRPr lang="en-GB" b="1" dirty="0"/>
          </a:p>
        </p:txBody>
      </p:sp>
      <p:sp>
        <p:nvSpPr>
          <p:cNvPr id="31" name="ZoneTexte 30">
            <a:extLst>
              <a:ext uri="{FF2B5EF4-FFF2-40B4-BE49-F238E27FC236}">
                <a16:creationId xmlns:a16="http://schemas.microsoft.com/office/drawing/2014/main" id="{1B97E967-C0EF-4F5F-81F5-CF1F2F63A1ED}"/>
              </a:ext>
            </a:extLst>
          </p:cNvPr>
          <p:cNvSpPr txBox="1"/>
          <p:nvPr/>
        </p:nvSpPr>
        <p:spPr>
          <a:xfrm>
            <a:off x="7322070" y="4204809"/>
            <a:ext cx="835573" cy="307777"/>
          </a:xfrm>
          <a:prstGeom prst="rect">
            <a:avLst/>
          </a:prstGeom>
          <a:noFill/>
        </p:spPr>
        <p:txBody>
          <a:bodyPr wrap="square" rtlCol="0">
            <a:spAutoFit/>
          </a:bodyPr>
          <a:lstStyle/>
          <a:p>
            <a:r>
              <a:rPr lang="fr-FR" b="1" dirty="0">
                <a:solidFill>
                  <a:srgbClr val="92D050"/>
                </a:solidFill>
              </a:rPr>
              <a:t>50.8%</a:t>
            </a:r>
            <a:endParaRPr lang="en-GB" b="1" dirty="0">
              <a:solidFill>
                <a:srgbClr val="92D050"/>
              </a:solidFill>
            </a:endParaRPr>
          </a:p>
        </p:txBody>
      </p:sp>
      <p:sp>
        <p:nvSpPr>
          <p:cNvPr id="32" name="ZoneTexte 31">
            <a:extLst>
              <a:ext uri="{FF2B5EF4-FFF2-40B4-BE49-F238E27FC236}">
                <a16:creationId xmlns:a16="http://schemas.microsoft.com/office/drawing/2014/main" id="{FEF015A3-111E-498E-8A82-FC36738FE8B8}"/>
              </a:ext>
            </a:extLst>
          </p:cNvPr>
          <p:cNvSpPr txBox="1"/>
          <p:nvPr/>
        </p:nvSpPr>
        <p:spPr>
          <a:xfrm>
            <a:off x="1113692" y="2003614"/>
            <a:ext cx="3106616" cy="523220"/>
          </a:xfrm>
          <a:prstGeom prst="rect">
            <a:avLst/>
          </a:prstGeom>
          <a:noFill/>
        </p:spPr>
        <p:txBody>
          <a:bodyPr wrap="square" rtlCol="0">
            <a:spAutoFit/>
          </a:bodyPr>
          <a:lstStyle/>
          <a:p>
            <a:r>
              <a:rPr lang="fr-FR" b="1" dirty="0"/>
              <a:t>Profit </a:t>
            </a:r>
            <a:r>
              <a:rPr lang="fr-FR" b="1" dirty="0" err="1"/>
              <a:t>Margin</a:t>
            </a:r>
            <a:endParaRPr lang="fr-FR" b="1" dirty="0"/>
          </a:p>
          <a:p>
            <a:r>
              <a:rPr lang="fr-FR" b="1" dirty="0"/>
              <a:t>2017</a:t>
            </a:r>
            <a:endParaRPr lang="en-GB" b="1" dirty="0"/>
          </a:p>
        </p:txBody>
      </p:sp>
      <p:sp>
        <p:nvSpPr>
          <p:cNvPr id="33" name="ZoneTexte 32">
            <a:extLst>
              <a:ext uri="{FF2B5EF4-FFF2-40B4-BE49-F238E27FC236}">
                <a16:creationId xmlns:a16="http://schemas.microsoft.com/office/drawing/2014/main" id="{FCB7C384-8724-418D-B432-A559B504D955}"/>
              </a:ext>
            </a:extLst>
          </p:cNvPr>
          <p:cNvSpPr txBox="1"/>
          <p:nvPr/>
        </p:nvSpPr>
        <p:spPr>
          <a:xfrm>
            <a:off x="5002462" y="2116638"/>
            <a:ext cx="691922" cy="307777"/>
          </a:xfrm>
          <a:prstGeom prst="rect">
            <a:avLst/>
          </a:prstGeom>
          <a:noFill/>
        </p:spPr>
        <p:txBody>
          <a:bodyPr wrap="square" rtlCol="0">
            <a:spAutoFit/>
          </a:bodyPr>
          <a:lstStyle/>
          <a:p>
            <a:r>
              <a:rPr lang="fr-FR" b="1" dirty="0">
                <a:solidFill>
                  <a:srgbClr val="92D050"/>
                </a:solidFill>
              </a:rPr>
              <a:t>20%</a:t>
            </a:r>
            <a:endParaRPr lang="en-GB" b="1" dirty="0">
              <a:solidFill>
                <a:srgbClr val="92D050"/>
              </a:solidFill>
            </a:endParaRPr>
          </a:p>
        </p:txBody>
      </p:sp>
      <p:sp>
        <p:nvSpPr>
          <p:cNvPr id="34" name="ZoneTexte 33">
            <a:extLst>
              <a:ext uri="{FF2B5EF4-FFF2-40B4-BE49-F238E27FC236}">
                <a16:creationId xmlns:a16="http://schemas.microsoft.com/office/drawing/2014/main" id="{82D656BE-BA4E-4F64-9256-EE631C81F007}"/>
              </a:ext>
            </a:extLst>
          </p:cNvPr>
          <p:cNvSpPr txBox="1"/>
          <p:nvPr/>
        </p:nvSpPr>
        <p:spPr>
          <a:xfrm>
            <a:off x="7370275" y="2107736"/>
            <a:ext cx="712481" cy="307777"/>
          </a:xfrm>
          <a:prstGeom prst="rect">
            <a:avLst/>
          </a:prstGeom>
          <a:noFill/>
        </p:spPr>
        <p:txBody>
          <a:bodyPr wrap="square" rtlCol="0">
            <a:spAutoFit/>
          </a:bodyPr>
          <a:lstStyle/>
          <a:p>
            <a:r>
              <a:rPr lang="fr-FR" b="1" dirty="0"/>
              <a:t>7.6%</a:t>
            </a:r>
            <a:endParaRPr lang="en-GB" b="1" dirty="0"/>
          </a:p>
        </p:txBody>
      </p:sp>
      <p:sp>
        <p:nvSpPr>
          <p:cNvPr id="35" name="ZoneTexte 34">
            <a:extLst>
              <a:ext uri="{FF2B5EF4-FFF2-40B4-BE49-F238E27FC236}">
                <a16:creationId xmlns:a16="http://schemas.microsoft.com/office/drawing/2014/main" id="{21A5E843-7DAB-4FB7-81C1-ADB29277E471}"/>
              </a:ext>
            </a:extLst>
          </p:cNvPr>
          <p:cNvSpPr txBox="1"/>
          <p:nvPr/>
        </p:nvSpPr>
        <p:spPr>
          <a:xfrm>
            <a:off x="1113692" y="4630856"/>
            <a:ext cx="3106616" cy="523220"/>
          </a:xfrm>
          <a:prstGeom prst="rect">
            <a:avLst/>
          </a:prstGeom>
          <a:noFill/>
        </p:spPr>
        <p:txBody>
          <a:bodyPr wrap="square" rtlCol="0">
            <a:spAutoFit/>
          </a:bodyPr>
          <a:lstStyle/>
          <a:p>
            <a:r>
              <a:rPr lang="fr-FR" b="1" dirty="0"/>
              <a:t>EBIT</a:t>
            </a:r>
          </a:p>
          <a:p>
            <a:r>
              <a:rPr lang="fr-FR" b="1" dirty="0"/>
              <a:t>5 </a:t>
            </a:r>
            <a:r>
              <a:rPr lang="fr-FR" b="1" dirty="0" err="1"/>
              <a:t>year</a:t>
            </a:r>
            <a:r>
              <a:rPr lang="fr-FR" b="1" dirty="0"/>
              <a:t> </a:t>
            </a:r>
            <a:r>
              <a:rPr lang="fr-FR" b="1" dirty="0" err="1"/>
              <a:t>Growth</a:t>
            </a:r>
            <a:endParaRPr lang="en-GB" b="1" dirty="0"/>
          </a:p>
        </p:txBody>
      </p:sp>
      <p:sp>
        <p:nvSpPr>
          <p:cNvPr id="36" name="ZoneTexte 35">
            <a:extLst>
              <a:ext uri="{FF2B5EF4-FFF2-40B4-BE49-F238E27FC236}">
                <a16:creationId xmlns:a16="http://schemas.microsoft.com/office/drawing/2014/main" id="{3DA412FF-8EC1-485C-AFD7-3A3B095B1401}"/>
              </a:ext>
            </a:extLst>
          </p:cNvPr>
          <p:cNvSpPr txBox="1"/>
          <p:nvPr/>
        </p:nvSpPr>
        <p:spPr>
          <a:xfrm>
            <a:off x="5030981" y="4784272"/>
            <a:ext cx="785446" cy="307777"/>
          </a:xfrm>
          <a:prstGeom prst="rect">
            <a:avLst/>
          </a:prstGeom>
          <a:noFill/>
        </p:spPr>
        <p:txBody>
          <a:bodyPr wrap="square" rtlCol="0">
            <a:spAutoFit/>
          </a:bodyPr>
          <a:lstStyle/>
          <a:p>
            <a:r>
              <a:rPr lang="fr-FR" b="1" dirty="0"/>
              <a:t>-60.6%</a:t>
            </a:r>
            <a:endParaRPr lang="en-GB" b="1" dirty="0"/>
          </a:p>
        </p:txBody>
      </p:sp>
      <p:sp>
        <p:nvSpPr>
          <p:cNvPr id="37" name="ZoneTexte 36">
            <a:extLst>
              <a:ext uri="{FF2B5EF4-FFF2-40B4-BE49-F238E27FC236}">
                <a16:creationId xmlns:a16="http://schemas.microsoft.com/office/drawing/2014/main" id="{10B338AA-B0E5-4DD4-A21C-64C291D3013F}"/>
              </a:ext>
            </a:extLst>
          </p:cNvPr>
          <p:cNvSpPr txBox="1"/>
          <p:nvPr/>
        </p:nvSpPr>
        <p:spPr>
          <a:xfrm>
            <a:off x="7233337" y="4784272"/>
            <a:ext cx="1013037" cy="307777"/>
          </a:xfrm>
          <a:prstGeom prst="rect">
            <a:avLst/>
          </a:prstGeom>
          <a:noFill/>
        </p:spPr>
        <p:txBody>
          <a:bodyPr wrap="square" rtlCol="0">
            <a:spAutoFit/>
          </a:bodyPr>
          <a:lstStyle/>
          <a:p>
            <a:r>
              <a:rPr lang="fr-FR" b="1" dirty="0">
                <a:solidFill>
                  <a:srgbClr val="92D050"/>
                </a:solidFill>
              </a:rPr>
              <a:t>1,104.9%</a:t>
            </a:r>
            <a:endParaRPr lang="en-GB" b="1" dirty="0">
              <a:solidFill>
                <a:srgbClr val="92D050"/>
              </a:solidFill>
            </a:endParaRPr>
          </a:p>
        </p:txBody>
      </p:sp>
      <p:sp>
        <p:nvSpPr>
          <p:cNvPr id="40" name="ZoneTexte 39">
            <a:extLst>
              <a:ext uri="{FF2B5EF4-FFF2-40B4-BE49-F238E27FC236}">
                <a16:creationId xmlns:a16="http://schemas.microsoft.com/office/drawing/2014/main" id="{C5E50A27-3249-4C8E-81AF-50CBB95C4539}"/>
              </a:ext>
            </a:extLst>
          </p:cNvPr>
          <p:cNvSpPr txBox="1"/>
          <p:nvPr/>
        </p:nvSpPr>
        <p:spPr>
          <a:xfrm>
            <a:off x="1113692" y="4086307"/>
            <a:ext cx="3106616" cy="523220"/>
          </a:xfrm>
          <a:prstGeom prst="rect">
            <a:avLst/>
          </a:prstGeom>
          <a:noFill/>
        </p:spPr>
        <p:txBody>
          <a:bodyPr wrap="square" rtlCol="0">
            <a:spAutoFit/>
          </a:bodyPr>
          <a:lstStyle/>
          <a:p>
            <a:r>
              <a:rPr lang="fr-FR" b="1" dirty="0"/>
              <a:t>Operating Revenue</a:t>
            </a:r>
          </a:p>
          <a:p>
            <a:r>
              <a:rPr lang="fr-FR" b="1" dirty="0"/>
              <a:t>5 </a:t>
            </a:r>
            <a:r>
              <a:rPr lang="fr-FR" b="1" dirty="0" err="1"/>
              <a:t>year</a:t>
            </a:r>
            <a:r>
              <a:rPr lang="fr-FR" b="1" dirty="0"/>
              <a:t> </a:t>
            </a:r>
            <a:r>
              <a:rPr lang="fr-FR" b="1" dirty="0" err="1"/>
              <a:t>Growth</a:t>
            </a:r>
            <a:endParaRPr lang="en-GB" b="1" dirty="0"/>
          </a:p>
        </p:txBody>
      </p:sp>
      <p:pic>
        <p:nvPicPr>
          <p:cNvPr id="41" name="Picture 10" descr="Image result for peninsula hotel group">
            <a:extLst>
              <a:ext uri="{FF2B5EF4-FFF2-40B4-BE49-F238E27FC236}">
                <a16:creationId xmlns:a16="http://schemas.microsoft.com/office/drawing/2014/main" id="{AEA47CD6-A12D-4803-A0AD-EFBFDD4EC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225" y="569813"/>
            <a:ext cx="2426677" cy="54810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2" descr="Image result for st christopher's inn">
            <a:extLst>
              <a:ext uri="{FF2B5EF4-FFF2-40B4-BE49-F238E27FC236}">
                <a16:creationId xmlns:a16="http://schemas.microsoft.com/office/drawing/2014/main" id="{073CE94A-67D3-4C1D-90B0-A2C78D3AAE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9614" y="8388"/>
            <a:ext cx="1428655" cy="142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651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ctrTitle" idx="4294967295"/>
          </p:nvPr>
        </p:nvSpPr>
        <p:spPr>
          <a:xfrm>
            <a:off x="43224" y="1346177"/>
            <a:ext cx="8948375"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9600" dirty="0">
                <a:solidFill>
                  <a:srgbClr val="FFFFFF"/>
                </a:solidFill>
              </a:rPr>
              <a:t>CONCLUSION</a:t>
            </a:r>
            <a:r>
              <a:rPr lang="en" sz="9600" dirty="0">
                <a:solidFill>
                  <a:srgbClr val="FFFFFF"/>
                </a:solidFill>
              </a:rPr>
              <a:t>!!</a:t>
            </a:r>
            <a:endParaRPr sz="9600" dirty="0">
              <a:solidFill>
                <a:srgbClr val="FFFFFF"/>
              </a:solidFill>
            </a:endParaRPr>
          </a:p>
        </p:txBody>
      </p:sp>
      <p:sp>
        <p:nvSpPr>
          <p:cNvPr id="294" name="Shape 294"/>
          <p:cNvSpPr txBox="1">
            <a:spLocks noGrp="1"/>
          </p:cNvSpPr>
          <p:nvPr>
            <p:ph type="subTitle" idx="4294967295"/>
          </p:nvPr>
        </p:nvSpPr>
        <p:spPr>
          <a:xfrm>
            <a:off x="2380675" y="2775675"/>
            <a:ext cx="4631400" cy="2243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dirty="0">
                <a:solidFill>
                  <a:srgbClr val="000000"/>
                </a:solidFill>
              </a:rPr>
              <a:t>Any questions?</a:t>
            </a:r>
            <a:endParaRPr sz="3600" dirty="0">
              <a:solidFill>
                <a:srgbClr val="000000"/>
              </a:solidFill>
            </a:endParaRPr>
          </a:p>
        </p:txBody>
      </p:sp>
    </p:spTree>
    <p:extLst>
      <p:ext uri="{BB962C8B-B14F-4D97-AF65-F5344CB8AC3E}">
        <p14:creationId xmlns:p14="http://schemas.microsoft.com/office/powerpoint/2010/main" val="37772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idx="4294967295"/>
          </p:nvPr>
        </p:nvSpPr>
        <p:spPr>
          <a:xfrm>
            <a:off x="685800" y="190800"/>
            <a:ext cx="77724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7200" dirty="0">
                <a:solidFill>
                  <a:srgbClr val="FF004E"/>
                </a:solidFill>
              </a:rPr>
              <a:t>US$</a:t>
            </a:r>
            <a:r>
              <a:rPr lang="en" sz="7200" dirty="0">
                <a:solidFill>
                  <a:srgbClr val="FF004E"/>
                </a:solidFill>
              </a:rPr>
              <a:t>624</a:t>
            </a:r>
            <a:r>
              <a:rPr lang="en-GB" sz="7200" dirty="0">
                <a:solidFill>
                  <a:srgbClr val="FF004E"/>
                </a:solidFill>
              </a:rPr>
              <a:t>,71 </a:t>
            </a:r>
            <a:r>
              <a:rPr lang="en-GB" sz="7200" dirty="0" err="1">
                <a:solidFill>
                  <a:srgbClr val="FF004E"/>
                </a:solidFill>
              </a:rPr>
              <a:t>bn</a:t>
            </a:r>
            <a:endParaRPr sz="7200" dirty="0">
              <a:solidFill>
                <a:srgbClr val="FF004E"/>
              </a:solidFill>
            </a:endParaRPr>
          </a:p>
        </p:txBody>
      </p:sp>
      <p:sp>
        <p:nvSpPr>
          <p:cNvPr id="223" name="Shape 223"/>
          <p:cNvSpPr txBox="1">
            <a:spLocks noGrp="1"/>
          </p:cNvSpPr>
          <p:nvPr>
            <p:ph type="subTitle" idx="4294967295"/>
          </p:nvPr>
        </p:nvSpPr>
        <p:spPr>
          <a:xfrm>
            <a:off x="685800" y="1030309"/>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dirty="0"/>
              <a:t>The Global Hotel Market Worth in 2018</a:t>
            </a:r>
            <a:endParaRPr sz="2400" dirty="0"/>
          </a:p>
        </p:txBody>
      </p:sp>
      <p:sp>
        <p:nvSpPr>
          <p:cNvPr id="224" name="Shape 224"/>
          <p:cNvSpPr txBox="1">
            <a:spLocks noGrp="1"/>
          </p:cNvSpPr>
          <p:nvPr>
            <p:ph type="ctrTitle" idx="4294967295"/>
          </p:nvPr>
        </p:nvSpPr>
        <p:spPr>
          <a:xfrm>
            <a:off x="685800" y="3276900"/>
            <a:ext cx="77724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rgbClr val="FF004E"/>
                </a:solidFill>
              </a:rPr>
              <a:t>10.2%</a:t>
            </a:r>
            <a:endParaRPr sz="7200" dirty="0">
              <a:solidFill>
                <a:srgbClr val="FF004E"/>
              </a:solidFill>
            </a:endParaRPr>
          </a:p>
        </p:txBody>
      </p:sp>
      <p:sp>
        <p:nvSpPr>
          <p:cNvPr id="225" name="Shape 225"/>
          <p:cNvSpPr txBox="1">
            <a:spLocks noGrp="1"/>
          </p:cNvSpPr>
          <p:nvPr>
            <p:ph type="subTitle" idx="4294967295"/>
          </p:nvPr>
        </p:nvSpPr>
        <p:spPr>
          <a:xfrm>
            <a:off x="685800" y="4116409"/>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400" dirty="0"/>
              <a:t>C</a:t>
            </a:r>
            <a:r>
              <a:rPr lang="en-GB" sz="2400" dirty="0" err="1"/>
              <a:t>ontribution</a:t>
            </a:r>
            <a:r>
              <a:rPr lang="en-GB" sz="2400" dirty="0"/>
              <a:t> to the World’s GDP</a:t>
            </a:r>
            <a:endParaRPr sz="2400" dirty="0"/>
          </a:p>
        </p:txBody>
      </p:sp>
      <p:sp>
        <p:nvSpPr>
          <p:cNvPr id="226" name="Shape 226"/>
          <p:cNvSpPr txBox="1">
            <a:spLocks noGrp="1"/>
          </p:cNvSpPr>
          <p:nvPr>
            <p:ph type="ctrTitle" idx="4294967295"/>
          </p:nvPr>
        </p:nvSpPr>
        <p:spPr>
          <a:xfrm>
            <a:off x="685800" y="1733850"/>
            <a:ext cx="77724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7200" dirty="0">
                <a:solidFill>
                  <a:srgbClr val="FF004E"/>
                </a:solidFill>
              </a:rPr>
              <a:t>4%</a:t>
            </a:r>
            <a:endParaRPr sz="4800" dirty="0">
              <a:solidFill>
                <a:srgbClr val="FF004E"/>
              </a:solidFill>
            </a:endParaRPr>
          </a:p>
        </p:txBody>
      </p:sp>
      <p:sp>
        <p:nvSpPr>
          <p:cNvPr id="227" name="Shape 227"/>
          <p:cNvSpPr txBox="1">
            <a:spLocks noGrp="1"/>
          </p:cNvSpPr>
          <p:nvPr>
            <p:ph type="subTitle" idx="4294967295"/>
          </p:nvPr>
        </p:nvSpPr>
        <p:spPr>
          <a:xfrm>
            <a:off x="685800" y="2573359"/>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dirty="0"/>
              <a:t>Compounded Annual Growth Rate for 2015-2021 </a:t>
            </a:r>
            <a:endParaRPr sz="2400" dirty="0"/>
          </a:p>
        </p:txBody>
      </p:sp>
    </p:spTree>
    <p:extLst>
      <p:ext uri="{BB962C8B-B14F-4D97-AF65-F5344CB8AC3E}">
        <p14:creationId xmlns:p14="http://schemas.microsoft.com/office/powerpoint/2010/main" val="227597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Image 1">
            <a:extLst>
              <a:ext uri="{FF2B5EF4-FFF2-40B4-BE49-F238E27FC236}">
                <a16:creationId xmlns:a16="http://schemas.microsoft.com/office/drawing/2014/main" id="{2C53EDEF-2961-4799-859E-1531FD6E78D6}"/>
              </a:ext>
            </a:extLst>
          </p:cNvPr>
          <p:cNvPicPr>
            <a:picLocks noChangeAspect="1"/>
          </p:cNvPicPr>
          <p:nvPr/>
        </p:nvPicPr>
        <p:blipFill>
          <a:blip r:embed="rId3"/>
          <a:stretch>
            <a:fillRect/>
          </a:stretch>
        </p:blipFill>
        <p:spPr>
          <a:xfrm>
            <a:off x="694014" y="0"/>
            <a:ext cx="7755972"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846641" y="418746"/>
            <a:ext cx="3468727"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solidFill>
                  <a:srgbClr val="FF004E"/>
                </a:solidFill>
              </a:rPr>
              <a:t>H</a:t>
            </a:r>
            <a:r>
              <a:rPr lang="en-GB" dirty="0">
                <a:solidFill>
                  <a:srgbClr val="FF004E"/>
                </a:solidFill>
              </a:rPr>
              <a:t>OTEL</a:t>
            </a:r>
            <a:br>
              <a:rPr lang="en-GB" dirty="0">
                <a:solidFill>
                  <a:srgbClr val="FF004E"/>
                </a:solidFill>
              </a:rPr>
            </a:br>
            <a:r>
              <a:rPr lang="en-GB" dirty="0">
                <a:solidFill>
                  <a:schemeClr val="tx1"/>
                </a:solidFill>
              </a:rPr>
              <a:t>CATEGORIZATION</a:t>
            </a:r>
            <a:endParaRPr dirty="0">
              <a:solidFill>
                <a:schemeClr val="tx1"/>
              </a:solidFill>
            </a:endParaRPr>
          </a:p>
        </p:txBody>
      </p:sp>
      <p:sp>
        <p:nvSpPr>
          <p:cNvPr id="146" name="Shape 146"/>
          <p:cNvSpPr/>
          <p:nvPr/>
        </p:nvSpPr>
        <p:spPr>
          <a:xfrm>
            <a:off x="2402739" y="2945455"/>
            <a:ext cx="1982731" cy="1932934"/>
          </a:xfrm>
          <a:prstGeom prst="ellipse">
            <a:avLst/>
          </a:prstGeom>
          <a:solidFill>
            <a:srgbClr val="000000"/>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fr-FR" b="1" dirty="0">
                <a:solidFill>
                  <a:srgbClr val="FF004E"/>
                </a:solidFill>
                <a:latin typeface="Titillium Web"/>
                <a:ea typeface="Titillium Web"/>
                <a:cs typeface="Titillium Web"/>
                <a:sym typeface="Titillium Web"/>
              </a:rPr>
              <a:t>S</a:t>
            </a:r>
            <a:r>
              <a:rPr lang="en-GB" b="1" dirty="0" err="1">
                <a:solidFill>
                  <a:srgbClr val="FF004E"/>
                </a:solidFill>
                <a:latin typeface="Titillium Web"/>
                <a:ea typeface="Titillium Web"/>
                <a:cs typeface="Titillium Web"/>
                <a:sym typeface="Titillium Web"/>
              </a:rPr>
              <a:t>ize</a:t>
            </a:r>
            <a:r>
              <a:rPr lang="en-GB" b="1" dirty="0">
                <a:solidFill>
                  <a:srgbClr val="FF004E"/>
                </a:solidFill>
                <a:latin typeface="Titillium Web"/>
                <a:ea typeface="Titillium Web"/>
                <a:cs typeface="Titillium Web"/>
                <a:sym typeface="Titillium Web"/>
              </a:rPr>
              <a:t>:</a:t>
            </a:r>
          </a:p>
          <a:p>
            <a:pPr marL="0" lvl="0" indent="0" algn="ctr">
              <a:spcBef>
                <a:spcPts val="0"/>
              </a:spcBef>
              <a:spcAft>
                <a:spcPts val="0"/>
              </a:spcAft>
              <a:buNone/>
            </a:pPr>
            <a:r>
              <a:rPr lang="fr-FR" dirty="0">
                <a:solidFill>
                  <a:srgbClr val="FF004E"/>
                </a:solidFill>
                <a:latin typeface="Titillium Web"/>
                <a:ea typeface="Titillium Web"/>
                <a:cs typeface="Titillium Web"/>
                <a:sym typeface="Titillium Web"/>
              </a:rPr>
              <a:t>U</a:t>
            </a:r>
            <a:r>
              <a:rPr lang="en-GB" dirty="0" err="1">
                <a:solidFill>
                  <a:srgbClr val="FF004E"/>
                </a:solidFill>
                <a:latin typeface="Titillium Web"/>
                <a:ea typeface="Titillium Web"/>
                <a:cs typeface="Titillium Web"/>
                <a:sym typeface="Titillium Web"/>
              </a:rPr>
              <a:t>nder</a:t>
            </a:r>
            <a:r>
              <a:rPr lang="en-GB" dirty="0">
                <a:solidFill>
                  <a:srgbClr val="FF004E"/>
                </a:solidFill>
                <a:latin typeface="Titillium Web"/>
                <a:ea typeface="Titillium Web"/>
                <a:cs typeface="Titillium Web"/>
                <a:sym typeface="Titillium Web"/>
              </a:rPr>
              <a:t> 200</a:t>
            </a:r>
          </a:p>
          <a:p>
            <a:pPr marL="0" lvl="0" indent="0" algn="ctr">
              <a:spcBef>
                <a:spcPts val="0"/>
              </a:spcBef>
              <a:spcAft>
                <a:spcPts val="0"/>
              </a:spcAft>
              <a:buNone/>
            </a:pPr>
            <a:r>
              <a:rPr lang="fr-FR" dirty="0">
                <a:solidFill>
                  <a:srgbClr val="FF004E"/>
                </a:solidFill>
                <a:latin typeface="Titillium Web"/>
                <a:ea typeface="Titillium Web"/>
                <a:cs typeface="Titillium Web"/>
                <a:sym typeface="Titillium Web"/>
              </a:rPr>
              <a:t>4</a:t>
            </a:r>
            <a:r>
              <a:rPr lang="en-GB" dirty="0">
                <a:solidFill>
                  <a:srgbClr val="FF004E"/>
                </a:solidFill>
                <a:latin typeface="Titillium Web"/>
                <a:ea typeface="Titillium Web"/>
                <a:cs typeface="Titillium Web"/>
                <a:sym typeface="Titillium Web"/>
              </a:rPr>
              <a:t>00 to 399</a:t>
            </a:r>
          </a:p>
          <a:p>
            <a:pPr marL="0" lvl="0" indent="0" algn="ctr">
              <a:spcBef>
                <a:spcPts val="0"/>
              </a:spcBef>
              <a:spcAft>
                <a:spcPts val="0"/>
              </a:spcAft>
              <a:buNone/>
            </a:pPr>
            <a:r>
              <a:rPr lang="fr-FR" dirty="0">
                <a:solidFill>
                  <a:srgbClr val="FF004E"/>
                </a:solidFill>
                <a:latin typeface="Titillium Web"/>
                <a:ea typeface="Titillium Web"/>
                <a:cs typeface="Titillium Web"/>
                <a:sym typeface="Titillium Web"/>
              </a:rPr>
              <a:t>4</a:t>
            </a:r>
            <a:r>
              <a:rPr lang="en-GB" dirty="0">
                <a:solidFill>
                  <a:srgbClr val="FF004E"/>
                </a:solidFill>
                <a:latin typeface="Titillium Web"/>
                <a:ea typeface="Titillium Web"/>
                <a:cs typeface="Titillium Web"/>
                <a:sym typeface="Titillium Web"/>
              </a:rPr>
              <a:t>00 to 699</a:t>
            </a:r>
          </a:p>
          <a:p>
            <a:pPr marL="0" lvl="0" indent="0" algn="ctr">
              <a:spcBef>
                <a:spcPts val="0"/>
              </a:spcBef>
              <a:spcAft>
                <a:spcPts val="0"/>
              </a:spcAft>
              <a:buNone/>
            </a:pPr>
            <a:r>
              <a:rPr lang="en-GB" dirty="0">
                <a:solidFill>
                  <a:srgbClr val="FF004E"/>
                </a:solidFill>
                <a:latin typeface="Titillium Web"/>
                <a:ea typeface="Titillium Web"/>
                <a:cs typeface="Titillium Web"/>
                <a:sym typeface="Titillium Web"/>
              </a:rPr>
              <a:t>700 or over</a:t>
            </a:r>
            <a:endParaRPr dirty="0">
              <a:solidFill>
                <a:srgbClr val="FF004E"/>
              </a:solidFill>
              <a:latin typeface="Titillium Web"/>
              <a:ea typeface="Titillium Web"/>
              <a:cs typeface="Titillium Web"/>
              <a:sym typeface="Titillium Web"/>
            </a:endParaRPr>
          </a:p>
        </p:txBody>
      </p:sp>
      <p:sp>
        <p:nvSpPr>
          <p:cNvPr id="7" name="Rectangle 6">
            <a:extLst>
              <a:ext uri="{FF2B5EF4-FFF2-40B4-BE49-F238E27FC236}">
                <a16:creationId xmlns:a16="http://schemas.microsoft.com/office/drawing/2014/main" id="{3EB018FA-2CF5-4FFD-B16B-D7F107F77B25}"/>
              </a:ext>
            </a:extLst>
          </p:cNvPr>
          <p:cNvSpPr/>
          <p:nvPr/>
        </p:nvSpPr>
        <p:spPr>
          <a:xfrm flipH="1">
            <a:off x="592335" y="550776"/>
            <a:ext cx="45719" cy="729124"/>
          </a:xfrm>
          <a:prstGeom prst="rect">
            <a:avLst/>
          </a:prstGeom>
          <a:solidFill>
            <a:srgbClr val="FF004E"/>
          </a:solidFill>
          <a:ln>
            <a:solidFill>
              <a:srgbClr val="FF00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Shape 148"/>
          <p:cNvSpPr/>
          <p:nvPr/>
        </p:nvSpPr>
        <p:spPr>
          <a:xfrm>
            <a:off x="478032" y="1839335"/>
            <a:ext cx="2479553" cy="2337600"/>
          </a:xfrm>
          <a:prstGeom prst="ellipse">
            <a:avLst/>
          </a:prstGeom>
          <a:solidFill>
            <a:srgbClr val="FF0040">
              <a:alpha val="81920"/>
            </a:srgbClr>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Titillium Web"/>
                <a:ea typeface="Titillium Web"/>
                <a:cs typeface="Titillium Web"/>
                <a:sym typeface="Titillium Web"/>
              </a:rPr>
              <a:t>Service:</a:t>
            </a:r>
          </a:p>
          <a:p>
            <a:pPr marL="0" lvl="0" indent="0" algn="ctr" rtl="0">
              <a:spcBef>
                <a:spcPts val="0"/>
              </a:spcBef>
              <a:spcAft>
                <a:spcPts val="0"/>
              </a:spcAft>
              <a:buNone/>
            </a:pPr>
            <a:r>
              <a:rPr lang="fr-FR" dirty="0" err="1">
                <a:solidFill>
                  <a:srgbClr val="FFFFFF"/>
                </a:solidFill>
                <a:latin typeface="Titillium Web"/>
                <a:ea typeface="Titillium Web"/>
                <a:cs typeface="Titillium Web"/>
                <a:sym typeface="Titillium Web"/>
              </a:rPr>
              <a:t>Luxury</a:t>
            </a:r>
            <a:endParaRPr lang="fr-FR" dirty="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fr-FR" dirty="0" err="1">
                <a:solidFill>
                  <a:srgbClr val="FFFFFF"/>
                </a:solidFill>
                <a:latin typeface="Titillium Web"/>
                <a:ea typeface="Titillium Web"/>
                <a:cs typeface="Titillium Web"/>
                <a:sym typeface="Titillium Web"/>
              </a:rPr>
              <a:t>Upper</a:t>
            </a:r>
            <a:r>
              <a:rPr lang="fr-FR" dirty="0">
                <a:solidFill>
                  <a:srgbClr val="FFFFFF"/>
                </a:solidFill>
                <a:latin typeface="Titillium Web"/>
                <a:ea typeface="Titillium Web"/>
                <a:cs typeface="Titillium Web"/>
                <a:sym typeface="Titillium Web"/>
              </a:rPr>
              <a:t> </a:t>
            </a:r>
            <a:r>
              <a:rPr lang="fr-FR" dirty="0" err="1">
                <a:solidFill>
                  <a:srgbClr val="FFFFFF"/>
                </a:solidFill>
                <a:latin typeface="Titillium Web"/>
                <a:ea typeface="Titillium Web"/>
                <a:cs typeface="Titillium Web"/>
                <a:sym typeface="Titillium Web"/>
              </a:rPr>
              <a:t>Upscale</a:t>
            </a:r>
            <a:endParaRPr lang="fr-FR" dirty="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fr-FR" dirty="0" err="1">
                <a:solidFill>
                  <a:srgbClr val="FFFFFF"/>
                </a:solidFill>
                <a:latin typeface="Titillium Web"/>
                <a:ea typeface="Titillium Web"/>
                <a:cs typeface="Titillium Web"/>
                <a:sym typeface="Titillium Web"/>
              </a:rPr>
              <a:t>Upscale</a:t>
            </a:r>
            <a:endParaRPr lang="fr-FR" dirty="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fr-FR" dirty="0" err="1">
                <a:solidFill>
                  <a:srgbClr val="FFFFFF"/>
                </a:solidFill>
                <a:latin typeface="Titillium Web"/>
                <a:ea typeface="Titillium Web"/>
                <a:cs typeface="Titillium Web"/>
                <a:sym typeface="Titillium Web"/>
              </a:rPr>
              <a:t>Upper</a:t>
            </a:r>
            <a:r>
              <a:rPr lang="fr-FR" dirty="0">
                <a:solidFill>
                  <a:srgbClr val="FFFFFF"/>
                </a:solidFill>
                <a:latin typeface="Titillium Web"/>
                <a:ea typeface="Titillium Web"/>
                <a:cs typeface="Titillium Web"/>
                <a:sym typeface="Titillium Web"/>
              </a:rPr>
              <a:t> </a:t>
            </a:r>
            <a:r>
              <a:rPr lang="fr-FR" dirty="0" err="1">
                <a:solidFill>
                  <a:srgbClr val="FFFFFF"/>
                </a:solidFill>
                <a:latin typeface="Titillium Web"/>
                <a:ea typeface="Titillium Web"/>
                <a:cs typeface="Titillium Web"/>
                <a:sym typeface="Titillium Web"/>
              </a:rPr>
              <a:t>Midscale</a:t>
            </a:r>
            <a:endParaRPr lang="fr-FR" dirty="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fr-FR" dirty="0" err="1">
                <a:solidFill>
                  <a:srgbClr val="FFFFFF"/>
                </a:solidFill>
                <a:latin typeface="Titillium Web"/>
                <a:ea typeface="Titillium Web"/>
                <a:cs typeface="Titillium Web"/>
                <a:sym typeface="Titillium Web"/>
              </a:rPr>
              <a:t>Midscale</a:t>
            </a:r>
            <a:endParaRPr lang="fr-FR" dirty="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fr-FR" dirty="0">
                <a:solidFill>
                  <a:srgbClr val="FFFFFF"/>
                </a:solidFill>
                <a:latin typeface="Titillium Web"/>
                <a:ea typeface="Titillium Web"/>
                <a:cs typeface="Titillium Web"/>
                <a:sym typeface="Titillium Web"/>
              </a:rPr>
              <a:t>Economy</a:t>
            </a:r>
          </a:p>
          <a:p>
            <a:pPr marL="0" lvl="0" indent="0" algn="ctr" rtl="0">
              <a:spcBef>
                <a:spcPts val="0"/>
              </a:spcBef>
              <a:spcAft>
                <a:spcPts val="0"/>
              </a:spcAft>
              <a:buNone/>
            </a:pPr>
            <a:endParaRPr dirty="0">
              <a:solidFill>
                <a:srgbClr val="FFFFFF"/>
              </a:solidFill>
              <a:latin typeface="Titillium Web"/>
              <a:ea typeface="Titillium Web"/>
              <a:cs typeface="Titillium Web"/>
              <a:sym typeface="Titillium Web"/>
            </a:endParaRPr>
          </a:p>
        </p:txBody>
      </p:sp>
      <p:sp>
        <p:nvSpPr>
          <p:cNvPr id="147" name="Shape 147"/>
          <p:cNvSpPr/>
          <p:nvPr/>
        </p:nvSpPr>
        <p:spPr>
          <a:xfrm>
            <a:off x="3814317" y="1466319"/>
            <a:ext cx="2714056" cy="2710616"/>
          </a:xfrm>
          <a:prstGeom prst="ellipse">
            <a:avLst/>
          </a:prstGeom>
          <a:solidFill>
            <a:srgbClr val="FF0040">
              <a:alpha val="81920"/>
            </a:srgbClr>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Titillium Web"/>
                <a:ea typeface="Titillium Web"/>
                <a:cs typeface="Titillium Web"/>
                <a:sym typeface="Titillium Web"/>
              </a:rPr>
              <a:t>Target Market:</a:t>
            </a:r>
          </a:p>
          <a:p>
            <a:pPr marL="0" lvl="0" indent="0" algn="ctr" rtl="0">
              <a:spcBef>
                <a:spcPts val="0"/>
              </a:spcBef>
              <a:spcAft>
                <a:spcPts val="0"/>
              </a:spcAft>
              <a:buNone/>
            </a:pPr>
            <a:r>
              <a:rPr lang="en-GB" dirty="0">
                <a:solidFill>
                  <a:srgbClr val="FFFFFF"/>
                </a:solidFill>
                <a:latin typeface="Titillium Web"/>
                <a:ea typeface="Titillium Web"/>
                <a:cs typeface="Titillium Web"/>
                <a:sym typeface="Titillium Web"/>
              </a:rPr>
              <a:t>Airport/</a:t>
            </a:r>
            <a:r>
              <a:rPr lang="fr-FR" dirty="0">
                <a:solidFill>
                  <a:srgbClr val="FFFFFF"/>
                </a:solidFill>
                <a:latin typeface="Titillium Web"/>
                <a:ea typeface="Titillium Web"/>
                <a:cs typeface="Titillium Web"/>
                <a:sym typeface="Titillium Web"/>
              </a:rPr>
              <a:t>B</a:t>
            </a:r>
            <a:r>
              <a:rPr lang="en-GB" dirty="0" err="1">
                <a:solidFill>
                  <a:srgbClr val="FFFFFF"/>
                </a:solidFill>
                <a:latin typeface="Titillium Web"/>
                <a:ea typeface="Titillium Web"/>
                <a:cs typeface="Titillium Web"/>
                <a:sym typeface="Titillium Web"/>
              </a:rPr>
              <a:t>usiness</a:t>
            </a:r>
            <a:r>
              <a:rPr lang="en-GB" dirty="0">
                <a:solidFill>
                  <a:srgbClr val="FFFFFF"/>
                </a:solidFill>
                <a:latin typeface="Titillium Web"/>
                <a:ea typeface="Titillium Web"/>
                <a:cs typeface="Titillium Web"/>
                <a:sym typeface="Titillium Web"/>
              </a:rPr>
              <a:t>/ </a:t>
            </a:r>
            <a:r>
              <a:rPr lang="fr-FR" dirty="0">
                <a:solidFill>
                  <a:srgbClr val="FFFFFF"/>
                </a:solidFill>
                <a:latin typeface="Titillium Web"/>
                <a:ea typeface="Titillium Web"/>
                <a:cs typeface="Titillium Web"/>
                <a:sym typeface="Titillium Web"/>
              </a:rPr>
              <a:t>S</a:t>
            </a:r>
            <a:r>
              <a:rPr lang="en-GB" dirty="0" err="1">
                <a:solidFill>
                  <a:srgbClr val="FFFFFF"/>
                </a:solidFill>
                <a:latin typeface="Titillium Web"/>
                <a:ea typeface="Titillium Web"/>
                <a:cs typeface="Titillium Web"/>
                <a:sym typeface="Titillium Web"/>
              </a:rPr>
              <a:t>uite</a:t>
            </a:r>
            <a:endParaRPr lang="en-GB" dirty="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fr-FR" dirty="0">
                <a:solidFill>
                  <a:srgbClr val="FFFFFF"/>
                </a:solidFill>
                <a:latin typeface="Titillium Web"/>
                <a:ea typeface="Titillium Web"/>
                <a:cs typeface="Titillium Web"/>
                <a:sym typeface="Titillium Web"/>
              </a:rPr>
              <a:t>E</a:t>
            </a:r>
            <a:r>
              <a:rPr lang="en-GB" dirty="0" err="1">
                <a:solidFill>
                  <a:srgbClr val="FFFFFF"/>
                </a:solidFill>
                <a:latin typeface="Titillium Web"/>
                <a:ea typeface="Titillium Web"/>
                <a:cs typeface="Titillium Web"/>
                <a:sym typeface="Titillium Web"/>
              </a:rPr>
              <a:t>xtended</a:t>
            </a:r>
            <a:r>
              <a:rPr lang="en-GB" dirty="0">
                <a:solidFill>
                  <a:srgbClr val="FFFFFF"/>
                </a:solidFill>
                <a:latin typeface="Titillium Web"/>
                <a:ea typeface="Titillium Web"/>
                <a:cs typeface="Titillium Web"/>
                <a:sym typeface="Titillium Web"/>
              </a:rPr>
              <a:t> stay</a:t>
            </a:r>
          </a:p>
          <a:p>
            <a:pPr marL="0" lvl="0" indent="0" algn="ctr" rtl="0">
              <a:spcBef>
                <a:spcPts val="0"/>
              </a:spcBef>
              <a:spcAft>
                <a:spcPts val="0"/>
              </a:spcAft>
              <a:buNone/>
            </a:pPr>
            <a:r>
              <a:rPr lang="fr-FR" dirty="0">
                <a:solidFill>
                  <a:srgbClr val="FFFFFF"/>
                </a:solidFill>
                <a:latin typeface="Titillium Web"/>
                <a:ea typeface="Titillium Web"/>
                <a:cs typeface="Titillium Web"/>
                <a:sym typeface="Titillium Web"/>
              </a:rPr>
              <a:t>S</a:t>
            </a:r>
            <a:r>
              <a:rPr lang="en-GB" dirty="0">
                <a:solidFill>
                  <a:srgbClr val="FFFFFF"/>
                </a:solidFill>
                <a:latin typeface="Titillium Web"/>
                <a:ea typeface="Titillium Web"/>
                <a:cs typeface="Titillium Web"/>
                <a:sym typeface="Titillium Web"/>
              </a:rPr>
              <a:t>. </a:t>
            </a:r>
            <a:r>
              <a:rPr lang="en-GB" dirty="0" err="1">
                <a:solidFill>
                  <a:srgbClr val="FFFFFF"/>
                </a:solidFill>
                <a:latin typeface="Titillium Web"/>
                <a:ea typeface="Titillium Web"/>
                <a:cs typeface="Titillium Web"/>
                <a:sym typeface="Titillium Web"/>
              </a:rPr>
              <a:t>Apartements</a:t>
            </a:r>
            <a:endParaRPr lang="en-GB" dirty="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fr-FR" dirty="0">
                <a:solidFill>
                  <a:srgbClr val="FFFFFF"/>
                </a:solidFill>
                <a:latin typeface="Titillium Web"/>
                <a:ea typeface="Titillium Web"/>
                <a:cs typeface="Titillium Web"/>
                <a:sym typeface="Titillium Web"/>
              </a:rPr>
              <a:t>R</a:t>
            </a:r>
            <a:r>
              <a:rPr lang="en-GB" dirty="0" err="1">
                <a:solidFill>
                  <a:srgbClr val="FFFFFF"/>
                </a:solidFill>
                <a:latin typeface="Titillium Web"/>
                <a:ea typeface="Titillium Web"/>
                <a:cs typeface="Titillium Web"/>
                <a:sym typeface="Titillium Web"/>
              </a:rPr>
              <a:t>esorts</a:t>
            </a:r>
            <a:r>
              <a:rPr lang="en-GB" dirty="0">
                <a:solidFill>
                  <a:srgbClr val="FFFFFF"/>
                </a:solidFill>
                <a:latin typeface="Titillium Web"/>
                <a:ea typeface="Titillium Web"/>
                <a:cs typeface="Titillium Web"/>
                <a:sym typeface="Titillium Web"/>
              </a:rPr>
              <a:t> / Casino / Golf</a:t>
            </a:r>
          </a:p>
          <a:p>
            <a:pPr marL="0" lvl="0" indent="0" algn="ctr" rtl="0">
              <a:spcBef>
                <a:spcPts val="0"/>
              </a:spcBef>
              <a:spcAft>
                <a:spcPts val="0"/>
              </a:spcAft>
              <a:buNone/>
            </a:pPr>
            <a:r>
              <a:rPr lang="fr-FR" dirty="0">
                <a:solidFill>
                  <a:srgbClr val="FFFFFF"/>
                </a:solidFill>
                <a:latin typeface="Titillium Web"/>
                <a:ea typeface="Titillium Web"/>
                <a:cs typeface="Titillium Web"/>
                <a:sym typeface="Titillium Web"/>
              </a:rPr>
              <a:t>B</a:t>
            </a:r>
            <a:r>
              <a:rPr lang="en-GB" dirty="0">
                <a:solidFill>
                  <a:srgbClr val="FFFFFF"/>
                </a:solidFill>
                <a:latin typeface="Titillium Web"/>
                <a:ea typeface="Titillium Web"/>
                <a:cs typeface="Titillium Web"/>
                <a:sym typeface="Titillium Web"/>
              </a:rPr>
              <a:t>&amp;B</a:t>
            </a:r>
          </a:p>
          <a:p>
            <a:pPr marL="0" lvl="0" indent="0" algn="ctr" rtl="0">
              <a:spcBef>
                <a:spcPts val="0"/>
              </a:spcBef>
              <a:spcAft>
                <a:spcPts val="0"/>
              </a:spcAft>
              <a:buNone/>
            </a:pPr>
            <a:r>
              <a:rPr lang="fr-FR" dirty="0">
                <a:solidFill>
                  <a:srgbClr val="FFFFFF"/>
                </a:solidFill>
                <a:latin typeface="Titillium Web"/>
                <a:ea typeface="Titillium Web"/>
                <a:cs typeface="Titillium Web"/>
                <a:sym typeface="Titillium Web"/>
              </a:rPr>
              <a:t>C</a:t>
            </a:r>
            <a:r>
              <a:rPr lang="en-GB" dirty="0" err="1">
                <a:solidFill>
                  <a:srgbClr val="FFFFFF"/>
                </a:solidFill>
                <a:latin typeface="Titillium Web"/>
                <a:ea typeface="Titillium Web"/>
                <a:cs typeface="Titillium Web"/>
                <a:sym typeface="Titillium Web"/>
              </a:rPr>
              <a:t>onference</a:t>
            </a:r>
            <a:endParaRPr lang="en-GB" dirty="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fr-FR" dirty="0">
                <a:solidFill>
                  <a:srgbClr val="FFFFFF"/>
                </a:solidFill>
                <a:latin typeface="Titillium Web"/>
                <a:ea typeface="Titillium Web"/>
                <a:cs typeface="Titillium Web"/>
                <a:sym typeface="Titillium Web"/>
              </a:rPr>
              <a:t>T</a:t>
            </a:r>
            <a:r>
              <a:rPr lang="en-GB" dirty="0" err="1">
                <a:solidFill>
                  <a:srgbClr val="FFFFFF"/>
                </a:solidFill>
                <a:latin typeface="Titillium Web"/>
                <a:ea typeface="Titillium Web"/>
                <a:cs typeface="Titillium Web"/>
                <a:sym typeface="Titillium Web"/>
              </a:rPr>
              <a:t>imeshare</a:t>
            </a:r>
            <a:endParaRPr lang="en-GB" dirty="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fr-FR" dirty="0">
                <a:solidFill>
                  <a:srgbClr val="FFFFFF"/>
                </a:solidFill>
                <a:latin typeface="Titillium Web"/>
                <a:ea typeface="Titillium Web"/>
                <a:cs typeface="Titillium Web"/>
                <a:sym typeface="Titillium Web"/>
              </a:rPr>
              <a:t>B</a:t>
            </a:r>
            <a:r>
              <a:rPr lang="en-GB" dirty="0" err="1">
                <a:solidFill>
                  <a:srgbClr val="FFFFFF"/>
                </a:solidFill>
                <a:latin typeface="Titillium Web"/>
                <a:ea typeface="Titillium Web"/>
                <a:cs typeface="Titillium Web"/>
                <a:sym typeface="Titillium Web"/>
              </a:rPr>
              <a:t>outique</a:t>
            </a:r>
            <a:r>
              <a:rPr lang="en-GB" dirty="0">
                <a:solidFill>
                  <a:srgbClr val="FFFFFF"/>
                </a:solidFill>
                <a:latin typeface="Titillium Web"/>
                <a:ea typeface="Titillium Web"/>
                <a:cs typeface="Titillium Web"/>
                <a:sym typeface="Titillium Web"/>
              </a:rPr>
              <a:t>/Ecotels</a:t>
            </a:r>
            <a:endParaRPr dirty="0">
              <a:solidFill>
                <a:srgbClr val="FFFFFF"/>
              </a:solidFill>
              <a:latin typeface="Titillium Web"/>
              <a:ea typeface="Titillium Web"/>
              <a:cs typeface="Titillium Web"/>
              <a:sym typeface="Titillium Web"/>
            </a:endParaRPr>
          </a:p>
        </p:txBody>
      </p:sp>
      <p:sp>
        <p:nvSpPr>
          <p:cNvPr id="6" name="Shape 146">
            <a:extLst>
              <a:ext uri="{FF2B5EF4-FFF2-40B4-BE49-F238E27FC236}">
                <a16:creationId xmlns:a16="http://schemas.microsoft.com/office/drawing/2014/main" id="{D65E6DDC-8CCE-47A1-9D5E-E9A1EEDA5928}"/>
              </a:ext>
            </a:extLst>
          </p:cNvPr>
          <p:cNvSpPr/>
          <p:nvPr/>
        </p:nvSpPr>
        <p:spPr>
          <a:xfrm>
            <a:off x="5993427" y="1021262"/>
            <a:ext cx="2337600" cy="2337600"/>
          </a:xfrm>
          <a:prstGeom prst="ellipse">
            <a:avLst/>
          </a:prstGeom>
          <a:solidFill>
            <a:srgbClr val="000000"/>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b="1" dirty="0">
                <a:solidFill>
                  <a:srgbClr val="FF004E"/>
                </a:solidFill>
                <a:latin typeface="Titillium Web"/>
                <a:ea typeface="Titillium Web"/>
                <a:cs typeface="Titillium Web"/>
                <a:sym typeface="Titillium Web"/>
              </a:rPr>
              <a:t>Ownership:</a:t>
            </a:r>
          </a:p>
          <a:p>
            <a:pPr marL="0" lvl="0" indent="0" algn="ctr">
              <a:spcBef>
                <a:spcPts val="0"/>
              </a:spcBef>
              <a:spcAft>
                <a:spcPts val="0"/>
              </a:spcAft>
              <a:buNone/>
            </a:pPr>
            <a:r>
              <a:rPr lang="fr-FR" dirty="0">
                <a:solidFill>
                  <a:srgbClr val="FF004E"/>
                </a:solidFill>
                <a:latin typeface="Titillium Web"/>
                <a:ea typeface="Titillium Web"/>
                <a:cs typeface="Titillium Web"/>
                <a:sym typeface="Titillium Web"/>
              </a:rPr>
              <a:t>I</a:t>
            </a:r>
            <a:r>
              <a:rPr lang="en-GB" dirty="0" err="1">
                <a:solidFill>
                  <a:srgbClr val="FF004E"/>
                </a:solidFill>
                <a:latin typeface="Titillium Web"/>
                <a:ea typeface="Titillium Web"/>
                <a:cs typeface="Titillium Web"/>
                <a:sym typeface="Titillium Web"/>
              </a:rPr>
              <a:t>ndependent</a:t>
            </a:r>
            <a:endParaRPr lang="en-GB" dirty="0">
              <a:solidFill>
                <a:srgbClr val="FF004E"/>
              </a:solidFill>
              <a:latin typeface="Titillium Web"/>
              <a:ea typeface="Titillium Web"/>
              <a:cs typeface="Titillium Web"/>
              <a:sym typeface="Titillium Web"/>
            </a:endParaRPr>
          </a:p>
          <a:p>
            <a:pPr marL="0" lvl="0" indent="0" algn="ctr">
              <a:spcBef>
                <a:spcPts val="0"/>
              </a:spcBef>
              <a:spcAft>
                <a:spcPts val="0"/>
              </a:spcAft>
              <a:buNone/>
            </a:pPr>
            <a:r>
              <a:rPr lang="fr-FR" dirty="0">
                <a:solidFill>
                  <a:srgbClr val="FF004E"/>
                </a:solidFill>
                <a:latin typeface="Titillium Web"/>
                <a:ea typeface="Titillium Web"/>
                <a:cs typeface="Titillium Web"/>
                <a:sym typeface="Titillium Web"/>
              </a:rPr>
              <a:t>S</a:t>
            </a:r>
            <a:r>
              <a:rPr lang="en-GB" dirty="0" err="1">
                <a:solidFill>
                  <a:srgbClr val="FF004E"/>
                </a:solidFill>
                <a:latin typeface="Titillium Web"/>
                <a:ea typeface="Titillium Web"/>
                <a:cs typeface="Titillium Web"/>
                <a:sym typeface="Titillium Web"/>
              </a:rPr>
              <a:t>ignle</a:t>
            </a:r>
            <a:r>
              <a:rPr lang="en-GB" dirty="0">
                <a:solidFill>
                  <a:srgbClr val="FF004E"/>
                </a:solidFill>
                <a:latin typeface="Titillium Web"/>
                <a:ea typeface="Titillium Web"/>
                <a:cs typeface="Titillium Web"/>
                <a:sym typeface="Titillium Web"/>
              </a:rPr>
              <a:t> Owner</a:t>
            </a:r>
          </a:p>
          <a:p>
            <a:pPr marL="0" lvl="0" indent="0" algn="ctr">
              <a:spcBef>
                <a:spcPts val="0"/>
              </a:spcBef>
              <a:spcAft>
                <a:spcPts val="0"/>
              </a:spcAft>
              <a:buNone/>
            </a:pPr>
            <a:r>
              <a:rPr lang="fr-FR" dirty="0">
                <a:solidFill>
                  <a:srgbClr val="FF004E"/>
                </a:solidFill>
                <a:latin typeface="Titillium Web"/>
                <a:ea typeface="Titillium Web"/>
                <a:cs typeface="Titillium Web"/>
                <a:sym typeface="Titillium Web"/>
              </a:rPr>
              <a:t>C</a:t>
            </a:r>
            <a:r>
              <a:rPr lang="en-GB" dirty="0" err="1">
                <a:solidFill>
                  <a:srgbClr val="FF004E"/>
                </a:solidFill>
                <a:latin typeface="Titillium Web"/>
                <a:ea typeface="Titillium Web"/>
                <a:cs typeface="Titillium Web"/>
                <a:sym typeface="Titillium Web"/>
              </a:rPr>
              <a:t>hain</a:t>
            </a:r>
            <a:r>
              <a:rPr lang="en-GB" dirty="0">
                <a:solidFill>
                  <a:srgbClr val="FF004E"/>
                </a:solidFill>
                <a:latin typeface="Titillium Web"/>
                <a:ea typeface="Titillium Web"/>
                <a:cs typeface="Titillium Web"/>
                <a:sym typeface="Titillium Web"/>
              </a:rPr>
              <a:t> Hotels</a:t>
            </a:r>
            <a:endParaRPr dirty="0">
              <a:solidFill>
                <a:srgbClr val="FF004E"/>
              </a:solidFill>
              <a:latin typeface="Titillium Web"/>
              <a:ea typeface="Titillium Web"/>
              <a:cs typeface="Titillium Web"/>
              <a:sym typeface="Titillium Web"/>
            </a:endParaRPr>
          </a:p>
        </p:txBody>
      </p:sp>
    </p:spTree>
    <p:extLst>
      <p:ext uri="{BB962C8B-B14F-4D97-AF65-F5344CB8AC3E}">
        <p14:creationId xmlns:p14="http://schemas.microsoft.com/office/powerpoint/2010/main" val="425927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44424" y="422500"/>
            <a:ext cx="4134769"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DRIVERS of </a:t>
            </a:r>
          </a:p>
          <a:p>
            <a:pPr marL="0" lvl="0" indent="0">
              <a:spcBef>
                <a:spcPts val="0"/>
              </a:spcBef>
              <a:spcAft>
                <a:spcPts val="0"/>
              </a:spcAft>
              <a:buNone/>
            </a:pPr>
            <a:r>
              <a:rPr lang="en-GB" dirty="0">
                <a:solidFill>
                  <a:srgbClr val="FF004E"/>
                </a:solidFill>
              </a:rPr>
              <a:t>SUPPLY </a:t>
            </a:r>
            <a:r>
              <a:rPr lang="en-GB" dirty="0">
                <a:solidFill>
                  <a:schemeClr val="tx1"/>
                </a:solidFill>
              </a:rPr>
              <a:t>AND</a:t>
            </a:r>
            <a:r>
              <a:rPr lang="en-GB" dirty="0">
                <a:solidFill>
                  <a:srgbClr val="FF004E"/>
                </a:solidFill>
              </a:rPr>
              <a:t> </a:t>
            </a:r>
            <a:r>
              <a:rPr lang="en-GB" dirty="0">
                <a:solidFill>
                  <a:srgbClr val="00B0F0"/>
                </a:solidFill>
              </a:rPr>
              <a:t>DEMAND</a:t>
            </a:r>
          </a:p>
        </p:txBody>
      </p:sp>
      <p:sp>
        <p:nvSpPr>
          <p:cNvPr id="4" name="ZoneTexte 3">
            <a:extLst>
              <a:ext uri="{FF2B5EF4-FFF2-40B4-BE49-F238E27FC236}">
                <a16:creationId xmlns:a16="http://schemas.microsoft.com/office/drawing/2014/main" id="{F7A08069-01E8-41EA-9B98-EC86CA25BF1A}"/>
              </a:ext>
            </a:extLst>
          </p:cNvPr>
          <p:cNvSpPr txBox="1"/>
          <p:nvPr/>
        </p:nvSpPr>
        <p:spPr>
          <a:xfrm>
            <a:off x="800102" y="2035969"/>
            <a:ext cx="2057400" cy="307777"/>
          </a:xfrm>
          <a:prstGeom prst="rect">
            <a:avLst/>
          </a:prstGeom>
          <a:noFill/>
        </p:spPr>
        <p:txBody>
          <a:bodyPr wrap="square" rtlCol="0">
            <a:spAutoFit/>
          </a:bodyPr>
          <a:lstStyle/>
          <a:p>
            <a:r>
              <a:rPr lang="fr-FR" b="1" dirty="0" err="1">
                <a:solidFill>
                  <a:srgbClr val="FF004E"/>
                </a:solidFill>
              </a:rPr>
              <a:t>regulations</a:t>
            </a:r>
            <a:endParaRPr lang="fr-FR" b="1" dirty="0">
              <a:solidFill>
                <a:srgbClr val="FF004E"/>
              </a:solidFill>
            </a:endParaRPr>
          </a:p>
        </p:txBody>
      </p:sp>
      <p:sp>
        <p:nvSpPr>
          <p:cNvPr id="7" name="ZoneTexte 6">
            <a:extLst>
              <a:ext uri="{FF2B5EF4-FFF2-40B4-BE49-F238E27FC236}">
                <a16:creationId xmlns:a16="http://schemas.microsoft.com/office/drawing/2014/main" id="{10E8A2CA-D948-4CA9-9D77-D739DE56D6B5}"/>
              </a:ext>
            </a:extLst>
          </p:cNvPr>
          <p:cNvSpPr txBox="1"/>
          <p:nvPr/>
        </p:nvSpPr>
        <p:spPr>
          <a:xfrm>
            <a:off x="2063355" y="2499977"/>
            <a:ext cx="2057400" cy="307777"/>
          </a:xfrm>
          <a:prstGeom prst="rect">
            <a:avLst/>
          </a:prstGeom>
          <a:noFill/>
        </p:spPr>
        <p:txBody>
          <a:bodyPr wrap="square" rtlCol="0">
            <a:spAutoFit/>
          </a:bodyPr>
          <a:lstStyle/>
          <a:p>
            <a:r>
              <a:rPr lang="fr-FR" b="1" dirty="0" err="1">
                <a:solidFill>
                  <a:srgbClr val="00B0F0"/>
                </a:solidFill>
              </a:rPr>
              <a:t>seasonality</a:t>
            </a:r>
            <a:endParaRPr lang="fr-FR" b="1" dirty="0">
              <a:solidFill>
                <a:srgbClr val="00B0F0"/>
              </a:solidFill>
            </a:endParaRPr>
          </a:p>
        </p:txBody>
      </p:sp>
      <p:sp>
        <p:nvSpPr>
          <p:cNvPr id="8" name="ZoneTexte 7">
            <a:extLst>
              <a:ext uri="{FF2B5EF4-FFF2-40B4-BE49-F238E27FC236}">
                <a16:creationId xmlns:a16="http://schemas.microsoft.com/office/drawing/2014/main" id="{DBED570A-606F-429C-8571-55373654733C}"/>
              </a:ext>
            </a:extLst>
          </p:cNvPr>
          <p:cNvSpPr txBox="1"/>
          <p:nvPr/>
        </p:nvSpPr>
        <p:spPr>
          <a:xfrm>
            <a:off x="869158" y="3099815"/>
            <a:ext cx="2388394" cy="307777"/>
          </a:xfrm>
          <a:prstGeom prst="rect">
            <a:avLst/>
          </a:prstGeom>
          <a:noFill/>
        </p:spPr>
        <p:txBody>
          <a:bodyPr wrap="square" rtlCol="0">
            <a:spAutoFit/>
          </a:bodyPr>
          <a:lstStyle/>
          <a:p>
            <a:r>
              <a:rPr lang="fr-FR" b="1" dirty="0" err="1">
                <a:solidFill>
                  <a:srgbClr val="FF004E"/>
                </a:solidFill>
              </a:rPr>
              <a:t>growth</a:t>
            </a:r>
            <a:r>
              <a:rPr lang="fr-FR" b="1" dirty="0">
                <a:solidFill>
                  <a:srgbClr val="FF004E"/>
                </a:solidFill>
              </a:rPr>
              <a:t> of the local </a:t>
            </a:r>
            <a:r>
              <a:rPr lang="fr-FR" b="1" dirty="0" err="1">
                <a:solidFill>
                  <a:srgbClr val="FF004E"/>
                </a:solidFill>
              </a:rPr>
              <a:t>market</a:t>
            </a:r>
            <a:endParaRPr lang="fr-FR" b="1" dirty="0">
              <a:solidFill>
                <a:srgbClr val="FF004E"/>
              </a:solidFill>
            </a:endParaRPr>
          </a:p>
        </p:txBody>
      </p:sp>
      <p:sp>
        <p:nvSpPr>
          <p:cNvPr id="9" name="ZoneTexte 8">
            <a:extLst>
              <a:ext uri="{FF2B5EF4-FFF2-40B4-BE49-F238E27FC236}">
                <a16:creationId xmlns:a16="http://schemas.microsoft.com/office/drawing/2014/main" id="{11A2A4A1-B830-49C1-8FBB-A2022D28B5FC}"/>
              </a:ext>
            </a:extLst>
          </p:cNvPr>
          <p:cNvSpPr txBox="1"/>
          <p:nvPr/>
        </p:nvSpPr>
        <p:spPr>
          <a:xfrm>
            <a:off x="2672955" y="1828466"/>
            <a:ext cx="2712244" cy="523220"/>
          </a:xfrm>
          <a:prstGeom prst="rect">
            <a:avLst/>
          </a:prstGeom>
          <a:noFill/>
        </p:spPr>
        <p:txBody>
          <a:bodyPr wrap="square" rtlCol="0">
            <a:spAutoFit/>
          </a:bodyPr>
          <a:lstStyle/>
          <a:p>
            <a:r>
              <a:rPr lang="fr-FR" b="1" dirty="0"/>
              <a:t>amount and type of </a:t>
            </a:r>
            <a:r>
              <a:rPr lang="fr-FR" b="1" dirty="0" err="1"/>
              <a:t>competition</a:t>
            </a:r>
            <a:endParaRPr lang="fr-FR" b="1" dirty="0"/>
          </a:p>
        </p:txBody>
      </p:sp>
      <p:sp>
        <p:nvSpPr>
          <p:cNvPr id="10" name="ZoneTexte 9">
            <a:extLst>
              <a:ext uri="{FF2B5EF4-FFF2-40B4-BE49-F238E27FC236}">
                <a16:creationId xmlns:a16="http://schemas.microsoft.com/office/drawing/2014/main" id="{A2585957-7C38-499B-A379-0CB56DB3B4CA}"/>
              </a:ext>
            </a:extLst>
          </p:cNvPr>
          <p:cNvSpPr txBox="1"/>
          <p:nvPr/>
        </p:nvSpPr>
        <p:spPr>
          <a:xfrm>
            <a:off x="4238627" y="2817875"/>
            <a:ext cx="2057400" cy="307777"/>
          </a:xfrm>
          <a:prstGeom prst="rect">
            <a:avLst/>
          </a:prstGeom>
          <a:noFill/>
        </p:spPr>
        <p:txBody>
          <a:bodyPr wrap="square" rtlCol="0">
            <a:spAutoFit/>
          </a:bodyPr>
          <a:lstStyle/>
          <a:p>
            <a:r>
              <a:rPr lang="fr-FR" b="1" dirty="0" err="1">
                <a:solidFill>
                  <a:srgbClr val="00B0F0"/>
                </a:solidFill>
              </a:rPr>
              <a:t>security</a:t>
            </a:r>
            <a:endParaRPr lang="fr-FR" b="1" dirty="0">
              <a:solidFill>
                <a:srgbClr val="00B0F0"/>
              </a:solidFill>
            </a:endParaRPr>
          </a:p>
        </p:txBody>
      </p:sp>
      <p:sp>
        <p:nvSpPr>
          <p:cNvPr id="11" name="ZoneTexte 10">
            <a:extLst>
              <a:ext uri="{FF2B5EF4-FFF2-40B4-BE49-F238E27FC236}">
                <a16:creationId xmlns:a16="http://schemas.microsoft.com/office/drawing/2014/main" id="{8C5031C8-BD5C-4B9D-958D-E58650B6C7F2}"/>
              </a:ext>
            </a:extLst>
          </p:cNvPr>
          <p:cNvSpPr txBox="1"/>
          <p:nvPr/>
        </p:nvSpPr>
        <p:spPr>
          <a:xfrm>
            <a:off x="5076827" y="3372729"/>
            <a:ext cx="2057400" cy="307777"/>
          </a:xfrm>
          <a:prstGeom prst="rect">
            <a:avLst/>
          </a:prstGeom>
          <a:noFill/>
        </p:spPr>
        <p:txBody>
          <a:bodyPr wrap="square" rtlCol="0">
            <a:spAutoFit/>
          </a:bodyPr>
          <a:lstStyle/>
          <a:p>
            <a:r>
              <a:rPr lang="fr-FR" b="1" dirty="0"/>
              <a:t>type of destination</a:t>
            </a:r>
          </a:p>
        </p:txBody>
      </p:sp>
      <p:sp>
        <p:nvSpPr>
          <p:cNvPr id="12" name="ZoneTexte 11">
            <a:extLst>
              <a:ext uri="{FF2B5EF4-FFF2-40B4-BE49-F238E27FC236}">
                <a16:creationId xmlns:a16="http://schemas.microsoft.com/office/drawing/2014/main" id="{73233EAA-6019-47CE-95CF-6AE2752DBBC1}"/>
              </a:ext>
            </a:extLst>
          </p:cNvPr>
          <p:cNvSpPr txBox="1"/>
          <p:nvPr/>
        </p:nvSpPr>
        <p:spPr>
          <a:xfrm>
            <a:off x="3364708" y="4189498"/>
            <a:ext cx="2057400" cy="307777"/>
          </a:xfrm>
          <a:prstGeom prst="rect">
            <a:avLst/>
          </a:prstGeom>
          <a:noFill/>
        </p:spPr>
        <p:txBody>
          <a:bodyPr wrap="square" rtlCol="0">
            <a:spAutoFit/>
          </a:bodyPr>
          <a:lstStyle/>
          <a:p>
            <a:r>
              <a:rPr lang="fr-FR" b="1" dirty="0" err="1"/>
              <a:t>industry</a:t>
            </a:r>
            <a:r>
              <a:rPr lang="fr-FR" b="1" dirty="0"/>
              <a:t> trends</a:t>
            </a:r>
          </a:p>
        </p:txBody>
      </p:sp>
      <p:sp>
        <p:nvSpPr>
          <p:cNvPr id="13" name="ZoneTexte 12">
            <a:extLst>
              <a:ext uri="{FF2B5EF4-FFF2-40B4-BE49-F238E27FC236}">
                <a16:creationId xmlns:a16="http://schemas.microsoft.com/office/drawing/2014/main" id="{8AAA4E99-C990-4E92-A1D0-2DF636A3370E}"/>
              </a:ext>
            </a:extLst>
          </p:cNvPr>
          <p:cNvSpPr txBox="1"/>
          <p:nvPr/>
        </p:nvSpPr>
        <p:spPr>
          <a:xfrm>
            <a:off x="5200651" y="2354165"/>
            <a:ext cx="3343276" cy="307777"/>
          </a:xfrm>
          <a:prstGeom prst="rect">
            <a:avLst/>
          </a:prstGeom>
          <a:noFill/>
        </p:spPr>
        <p:txBody>
          <a:bodyPr wrap="square" rtlCol="0">
            <a:spAutoFit/>
          </a:bodyPr>
          <a:lstStyle/>
          <a:p>
            <a:r>
              <a:rPr lang="fr-FR" b="1" dirty="0"/>
              <a:t>amount of substitute </a:t>
            </a:r>
            <a:r>
              <a:rPr lang="fr-FR" b="1" dirty="0" err="1"/>
              <a:t>accomodation</a:t>
            </a:r>
            <a:endParaRPr lang="fr-FR" b="1" dirty="0"/>
          </a:p>
        </p:txBody>
      </p:sp>
      <p:sp>
        <p:nvSpPr>
          <p:cNvPr id="14" name="ZoneTexte 13">
            <a:extLst>
              <a:ext uri="{FF2B5EF4-FFF2-40B4-BE49-F238E27FC236}">
                <a16:creationId xmlns:a16="http://schemas.microsoft.com/office/drawing/2014/main" id="{85EED974-1C30-4881-8AD4-6F25A41A1E33}"/>
              </a:ext>
            </a:extLst>
          </p:cNvPr>
          <p:cNvSpPr txBox="1"/>
          <p:nvPr/>
        </p:nvSpPr>
        <p:spPr>
          <a:xfrm>
            <a:off x="5880499" y="4035610"/>
            <a:ext cx="2057400" cy="307777"/>
          </a:xfrm>
          <a:prstGeom prst="rect">
            <a:avLst/>
          </a:prstGeom>
          <a:noFill/>
        </p:spPr>
        <p:txBody>
          <a:bodyPr wrap="square" rtlCol="0">
            <a:spAutoFit/>
          </a:bodyPr>
          <a:lstStyle/>
          <a:p>
            <a:r>
              <a:rPr lang="fr-FR" b="1" dirty="0"/>
              <a:t>major </a:t>
            </a:r>
            <a:r>
              <a:rPr lang="fr-FR" b="1" dirty="0" err="1"/>
              <a:t>events</a:t>
            </a:r>
            <a:endParaRPr lang="fr-FR" b="1" dirty="0"/>
          </a:p>
        </p:txBody>
      </p:sp>
      <p:sp>
        <p:nvSpPr>
          <p:cNvPr id="15" name="ZoneTexte 14">
            <a:extLst>
              <a:ext uri="{FF2B5EF4-FFF2-40B4-BE49-F238E27FC236}">
                <a16:creationId xmlns:a16="http://schemas.microsoft.com/office/drawing/2014/main" id="{C139C216-075E-4936-8115-B2064B6861A4}"/>
              </a:ext>
            </a:extLst>
          </p:cNvPr>
          <p:cNvSpPr txBox="1"/>
          <p:nvPr/>
        </p:nvSpPr>
        <p:spPr>
          <a:xfrm>
            <a:off x="2041924" y="3645827"/>
            <a:ext cx="2057400" cy="307777"/>
          </a:xfrm>
          <a:prstGeom prst="rect">
            <a:avLst/>
          </a:prstGeom>
          <a:noFill/>
        </p:spPr>
        <p:txBody>
          <a:bodyPr wrap="square" rtlCol="0">
            <a:spAutoFit/>
          </a:bodyPr>
          <a:lstStyle/>
          <a:p>
            <a:r>
              <a:rPr lang="fr-FR" b="1" dirty="0" err="1">
                <a:solidFill>
                  <a:srgbClr val="FF004E"/>
                </a:solidFill>
              </a:rPr>
              <a:t>available</a:t>
            </a:r>
            <a:r>
              <a:rPr lang="fr-FR" b="1" dirty="0">
                <a:solidFill>
                  <a:srgbClr val="FF004E"/>
                </a:solidFill>
              </a:rPr>
              <a:t> </a:t>
            </a:r>
            <a:r>
              <a:rPr lang="fr-FR" b="1" dirty="0" err="1">
                <a:solidFill>
                  <a:srgbClr val="FF004E"/>
                </a:solidFill>
              </a:rPr>
              <a:t>workforce</a:t>
            </a:r>
            <a:endParaRPr lang="fr-FR" b="1" dirty="0">
              <a:solidFill>
                <a:srgbClr val="FF004E"/>
              </a:solidFill>
            </a:endParaRPr>
          </a:p>
        </p:txBody>
      </p:sp>
      <p:sp>
        <p:nvSpPr>
          <p:cNvPr id="16" name="ZoneTexte 15">
            <a:extLst>
              <a:ext uri="{FF2B5EF4-FFF2-40B4-BE49-F238E27FC236}">
                <a16:creationId xmlns:a16="http://schemas.microsoft.com/office/drawing/2014/main" id="{1211E6E8-28CC-499A-8A33-B9B6C84C623B}"/>
              </a:ext>
            </a:extLst>
          </p:cNvPr>
          <p:cNvSpPr txBox="1"/>
          <p:nvPr/>
        </p:nvSpPr>
        <p:spPr>
          <a:xfrm>
            <a:off x="800102" y="4343386"/>
            <a:ext cx="2057400" cy="307777"/>
          </a:xfrm>
          <a:prstGeom prst="rect">
            <a:avLst/>
          </a:prstGeom>
          <a:noFill/>
        </p:spPr>
        <p:txBody>
          <a:bodyPr wrap="square" rtlCol="0">
            <a:spAutoFit/>
          </a:bodyPr>
          <a:lstStyle/>
          <a:p>
            <a:r>
              <a:rPr lang="fr-FR" b="1" dirty="0" err="1">
                <a:solidFill>
                  <a:srgbClr val="00B0F0"/>
                </a:solidFill>
              </a:rPr>
              <a:t>activities</a:t>
            </a:r>
            <a:r>
              <a:rPr lang="fr-FR" b="1" dirty="0">
                <a:solidFill>
                  <a:srgbClr val="00B0F0"/>
                </a:solidFill>
              </a:rPr>
              <a:t> </a:t>
            </a:r>
            <a:r>
              <a:rPr lang="fr-FR" b="1" dirty="0" err="1">
                <a:solidFill>
                  <a:srgbClr val="00B0F0"/>
                </a:solidFill>
              </a:rPr>
              <a:t>available</a:t>
            </a:r>
            <a:endParaRPr lang="fr-FR" b="1" dirty="0">
              <a:solidFill>
                <a:srgbClr val="00B0F0"/>
              </a:solidFill>
            </a:endParaRPr>
          </a:p>
        </p:txBody>
      </p:sp>
      <p:sp>
        <p:nvSpPr>
          <p:cNvPr id="18" name="ZoneTexte 17">
            <a:extLst>
              <a:ext uri="{FF2B5EF4-FFF2-40B4-BE49-F238E27FC236}">
                <a16:creationId xmlns:a16="http://schemas.microsoft.com/office/drawing/2014/main" id="{0E547D52-878B-4716-BEE9-43B77ACE9028}"/>
              </a:ext>
            </a:extLst>
          </p:cNvPr>
          <p:cNvSpPr txBox="1"/>
          <p:nvPr/>
        </p:nvSpPr>
        <p:spPr>
          <a:xfrm>
            <a:off x="631627" y="1428273"/>
            <a:ext cx="3018831" cy="307777"/>
          </a:xfrm>
          <a:prstGeom prst="rect">
            <a:avLst/>
          </a:prstGeom>
          <a:noFill/>
        </p:spPr>
        <p:txBody>
          <a:bodyPr wrap="square" rtlCol="0">
            <a:spAutoFit/>
          </a:bodyPr>
          <a:lstStyle/>
          <a:p>
            <a:r>
              <a:rPr lang="fr-FR" b="1" dirty="0" err="1">
                <a:solidFill>
                  <a:srgbClr val="00B0F0"/>
                </a:solidFill>
              </a:rPr>
              <a:t>purchasing</a:t>
            </a:r>
            <a:r>
              <a:rPr lang="fr-FR" b="1" dirty="0">
                <a:solidFill>
                  <a:srgbClr val="00B0F0"/>
                </a:solidFill>
              </a:rPr>
              <a:t> power of </a:t>
            </a:r>
            <a:r>
              <a:rPr lang="fr-FR" b="1" dirty="0" err="1">
                <a:solidFill>
                  <a:srgbClr val="00B0F0"/>
                </a:solidFill>
              </a:rPr>
              <a:t>households</a:t>
            </a:r>
            <a:endParaRPr lang="fr-FR" b="1" dirty="0">
              <a:solidFill>
                <a:srgbClr val="00B0F0"/>
              </a:solidFill>
            </a:endParaRPr>
          </a:p>
        </p:txBody>
      </p:sp>
      <p:sp>
        <p:nvSpPr>
          <p:cNvPr id="19" name="ZoneTexte 18">
            <a:extLst>
              <a:ext uri="{FF2B5EF4-FFF2-40B4-BE49-F238E27FC236}">
                <a16:creationId xmlns:a16="http://schemas.microsoft.com/office/drawing/2014/main" id="{4071B233-275B-45AA-9BB0-15802418EB43}"/>
              </a:ext>
            </a:extLst>
          </p:cNvPr>
          <p:cNvSpPr txBox="1"/>
          <p:nvPr/>
        </p:nvSpPr>
        <p:spPr>
          <a:xfrm>
            <a:off x="6248402" y="2875668"/>
            <a:ext cx="2057400" cy="307777"/>
          </a:xfrm>
          <a:prstGeom prst="rect">
            <a:avLst/>
          </a:prstGeom>
          <a:noFill/>
        </p:spPr>
        <p:txBody>
          <a:bodyPr wrap="square" rtlCol="0">
            <a:spAutoFit/>
          </a:bodyPr>
          <a:lstStyle/>
          <a:p>
            <a:r>
              <a:rPr lang="fr-FR" b="1" dirty="0">
                <a:solidFill>
                  <a:srgbClr val="FF004E"/>
                </a:solidFill>
              </a:rPr>
              <a:t>taxes</a:t>
            </a:r>
          </a:p>
        </p:txBody>
      </p:sp>
      <p:sp>
        <p:nvSpPr>
          <p:cNvPr id="20" name="ZoneTexte 19">
            <a:extLst>
              <a:ext uri="{FF2B5EF4-FFF2-40B4-BE49-F238E27FC236}">
                <a16:creationId xmlns:a16="http://schemas.microsoft.com/office/drawing/2014/main" id="{AA9F2B96-8FBC-4622-A76D-8966D445A441}"/>
              </a:ext>
            </a:extLst>
          </p:cNvPr>
          <p:cNvSpPr txBox="1"/>
          <p:nvPr/>
        </p:nvSpPr>
        <p:spPr>
          <a:xfrm>
            <a:off x="6105527" y="1451447"/>
            <a:ext cx="2057400" cy="307777"/>
          </a:xfrm>
          <a:prstGeom prst="rect">
            <a:avLst/>
          </a:prstGeom>
          <a:noFill/>
        </p:spPr>
        <p:txBody>
          <a:bodyPr wrap="square" rtlCol="0">
            <a:spAutoFit/>
          </a:bodyPr>
          <a:lstStyle/>
          <a:p>
            <a:r>
              <a:rPr lang="fr-FR" b="1" dirty="0">
                <a:solidFill>
                  <a:srgbClr val="00B0F0"/>
                </a:solidFill>
              </a:rPr>
              <a:t>exchange rates</a:t>
            </a:r>
          </a:p>
        </p:txBody>
      </p:sp>
      <p:sp>
        <p:nvSpPr>
          <p:cNvPr id="21" name="ZoneTexte 20">
            <a:extLst>
              <a:ext uri="{FF2B5EF4-FFF2-40B4-BE49-F238E27FC236}">
                <a16:creationId xmlns:a16="http://schemas.microsoft.com/office/drawing/2014/main" id="{58B62E93-80F8-4997-9803-7615AC2C42FF}"/>
              </a:ext>
            </a:extLst>
          </p:cNvPr>
          <p:cNvSpPr txBox="1"/>
          <p:nvPr/>
        </p:nvSpPr>
        <p:spPr>
          <a:xfrm>
            <a:off x="4924426" y="4629718"/>
            <a:ext cx="2562223" cy="307777"/>
          </a:xfrm>
          <a:prstGeom prst="rect">
            <a:avLst/>
          </a:prstGeom>
          <a:noFill/>
        </p:spPr>
        <p:txBody>
          <a:bodyPr wrap="square" rtlCol="0">
            <a:spAutoFit/>
          </a:bodyPr>
          <a:lstStyle/>
          <a:p>
            <a:r>
              <a:rPr lang="fr-FR" b="1" dirty="0">
                <a:solidFill>
                  <a:srgbClr val="FF004E"/>
                </a:solidFill>
              </a:rPr>
              <a:t>tastes and </a:t>
            </a:r>
            <a:r>
              <a:rPr lang="fr-FR" b="1" dirty="0" err="1">
                <a:solidFill>
                  <a:srgbClr val="FF004E"/>
                </a:solidFill>
              </a:rPr>
              <a:t>preferences</a:t>
            </a:r>
            <a:endParaRPr lang="fr-FR" b="1" dirty="0">
              <a:solidFill>
                <a:srgbClr val="FF004E"/>
              </a:solidFill>
            </a:endParaRPr>
          </a:p>
        </p:txBody>
      </p:sp>
      <p:sp>
        <p:nvSpPr>
          <p:cNvPr id="22" name="ZoneTexte 21">
            <a:extLst>
              <a:ext uri="{FF2B5EF4-FFF2-40B4-BE49-F238E27FC236}">
                <a16:creationId xmlns:a16="http://schemas.microsoft.com/office/drawing/2014/main" id="{25472DFC-3DF7-489C-890E-505DAF72A8B7}"/>
              </a:ext>
            </a:extLst>
          </p:cNvPr>
          <p:cNvSpPr txBox="1"/>
          <p:nvPr/>
        </p:nvSpPr>
        <p:spPr>
          <a:xfrm>
            <a:off x="6872289" y="3645826"/>
            <a:ext cx="2057400" cy="307777"/>
          </a:xfrm>
          <a:prstGeom prst="rect">
            <a:avLst/>
          </a:prstGeom>
          <a:noFill/>
        </p:spPr>
        <p:txBody>
          <a:bodyPr wrap="square" rtlCol="0">
            <a:spAutoFit/>
          </a:bodyPr>
          <a:lstStyle/>
          <a:p>
            <a:r>
              <a:rPr lang="fr-FR" b="1" dirty="0" err="1">
                <a:solidFill>
                  <a:srgbClr val="00B0F0"/>
                </a:solidFill>
              </a:rPr>
              <a:t>technology</a:t>
            </a:r>
            <a:endParaRPr lang="fr-FR" b="1" dirty="0">
              <a:solidFill>
                <a:srgbClr val="00B0F0"/>
              </a:solidFill>
            </a:endParaRPr>
          </a:p>
        </p:txBody>
      </p:sp>
      <p:sp>
        <p:nvSpPr>
          <p:cNvPr id="23" name="ZoneTexte 22">
            <a:extLst>
              <a:ext uri="{FF2B5EF4-FFF2-40B4-BE49-F238E27FC236}">
                <a16:creationId xmlns:a16="http://schemas.microsoft.com/office/drawing/2014/main" id="{A50496AC-4A0F-4EF2-B351-A5BBF94563CF}"/>
              </a:ext>
            </a:extLst>
          </p:cNvPr>
          <p:cNvSpPr txBox="1"/>
          <p:nvPr/>
        </p:nvSpPr>
        <p:spPr>
          <a:xfrm>
            <a:off x="4730354" y="1978487"/>
            <a:ext cx="3207545" cy="307777"/>
          </a:xfrm>
          <a:prstGeom prst="rect">
            <a:avLst/>
          </a:prstGeom>
          <a:noFill/>
        </p:spPr>
        <p:txBody>
          <a:bodyPr wrap="square" rtlCol="0">
            <a:spAutoFit/>
          </a:bodyPr>
          <a:lstStyle/>
          <a:p>
            <a:r>
              <a:rPr lang="fr-FR" b="1" dirty="0" err="1">
                <a:solidFill>
                  <a:srgbClr val="FF004E"/>
                </a:solidFill>
              </a:rPr>
              <a:t>Government</a:t>
            </a:r>
            <a:r>
              <a:rPr lang="fr-FR" b="1" dirty="0">
                <a:solidFill>
                  <a:srgbClr val="FF004E"/>
                </a:solidFill>
              </a:rPr>
              <a:t> </a:t>
            </a:r>
            <a:r>
              <a:rPr lang="fr-FR" b="1" dirty="0" err="1">
                <a:solidFill>
                  <a:srgbClr val="FF004E"/>
                </a:solidFill>
              </a:rPr>
              <a:t>urban</a:t>
            </a:r>
            <a:r>
              <a:rPr lang="fr-FR" b="1" dirty="0">
                <a:solidFill>
                  <a:srgbClr val="FF004E"/>
                </a:solidFill>
              </a:rPr>
              <a:t> </a:t>
            </a:r>
            <a:r>
              <a:rPr lang="fr-FR" b="1" dirty="0" err="1">
                <a:solidFill>
                  <a:srgbClr val="FF004E"/>
                </a:solidFill>
              </a:rPr>
              <a:t>development</a:t>
            </a:r>
            <a:endParaRPr lang="fr-FR" b="1" dirty="0">
              <a:solidFill>
                <a:srgbClr val="FF004E"/>
              </a:solidFill>
            </a:endParaRPr>
          </a:p>
        </p:txBody>
      </p:sp>
    </p:spTree>
    <p:extLst>
      <p:ext uri="{BB962C8B-B14F-4D97-AF65-F5344CB8AC3E}">
        <p14:creationId xmlns:p14="http://schemas.microsoft.com/office/powerpoint/2010/main" val="314512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6564BF-3C27-4DE3-A6F8-F1526E755570}"/>
              </a:ext>
            </a:extLst>
          </p:cNvPr>
          <p:cNvSpPr>
            <a:spLocks noGrp="1"/>
          </p:cNvSpPr>
          <p:nvPr>
            <p:ph type="title"/>
          </p:nvPr>
        </p:nvSpPr>
        <p:spPr/>
        <p:txBody>
          <a:bodyPr/>
          <a:lstStyle/>
          <a:p>
            <a:r>
              <a:rPr lang="fr-FR" dirty="0"/>
              <a:t>HOTEL COSTS</a:t>
            </a:r>
            <a:br>
              <a:rPr lang="fr-FR" dirty="0"/>
            </a:br>
            <a:r>
              <a:rPr lang="fr-FR" dirty="0">
                <a:solidFill>
                  <a:srgbClr val="FF004E"/>
                </a:solidFill>
              </a:rPr>
              <a:t>BREAKDOWN</a:t>
            </a:r>
            <a:endParaRPr lang="en-GB" dirty="0">
              <a:solidFill>
                <a:srgbClr val="FF004E"/>
              </a:solidFill>
            </a:endParaRPr>
          </a:p>
        </p:txBody>
      </p:sp>
      <p:sp>
        <p:nvSpPr>
          <p:cNvPr id="3" name="Espace réservé du texte 2">
            <a:extLst>
              <a:ext uri="{FF2B5EF4-FFF2-40B4-BE49-F238E27FC236}">
                <a16:creationId xmlns:a16="http://schemas.microsoft.com/office/drawing/2014/main" id="{D595129F-4C32-4BE8-BB21-E4AE65C4AC83}"/>
              </a:ext>
            </a:extLst>
          </p:cNvPr>
          <p:cNvSpPr>
            <a:spLocks noGrp="1"/>
          </p:cNvSpPr>
          <p:nvPr>
            <p:ph type="body" idx="1"/>
          </p:nvPr>
        </p:nvSpPr>
        <p:spPr>
          <a:xfrm>
            <a:off x="5486400" y="851200"/>
            <a:ext cx="3657599" cy="4064167"/>
          </a:xfrm>
        </p:spPr>
        <p:txBody>
          <a:bodyPr/>
          <a:lstStyle/>
          <a:p>
            <a:pPr marL="114300" indent="0">
              <a:buNone/>
            </a:pPr>
            <a:r>
              <a:rPr lang="fr-FR" dirty="0">
                <a:solidFill>
                  <a:schemeClr val="tx1"/>
                </a:solidFill>
              </a:rPr>
              <a:t>FACTORS DRIVING COSTS</a:t>
            </a:r>
          </a:p>
          <a:p>
            <a:r>
              <a:rPr lang="fr-FR" dirty="0">
                <a:solidFill>
                  <a:schemeClr val="tx1"/>
                </a:solidFill>
              </a:rPr>
              <a:t>Minimum </a:t>
            </a:r>
            <a:r>
              <a:rPr lang="fr-FR" dirty="0" err="1">
                <a:solidFill>
                  <a:schemeClr val="tx1"/>
                </a:solidFill>
              </a:rPr>
              <a:t>wages</a:t>
            </a:r>
            <a:r>
              <a:rPr lang="fr-FR" dirty="0">
                <a:solidFill>
                  <a:schemeClr val="tx1"/>
                </a:solidFill>
              </a:rPr>
              <a:t> &amp; social charges</a:t>
            </a:r>
          </a:p>
          <a:p>
            <a:r>
              <a:rPr lang="fr-FR" dirty="0" err="1">
                <a:solidFill>
                  <a:schemeClr val="tx1"/>
                </a:solidFill>
              </a:rPr>
              <a:t>Cost</a:t>
            </a:r>
            <a:r>
              <a:rPr lang="fr-FR" dirty="0">
                <a:solidFill>
                  <a:schemeClr val="tx1"/>
                </a:solidFill>
              </a:rPr>
              <a:t> of </a:t>
            </a:r>
            <a:r>
              <a:rPr lang="fr-FR" dirty="0" err="1">
                <a:solidFill>
                  <a:schemeClr val="tx1"/>
                </a:solidFill>
              </a:rPr>
              <a:t>energy</a:t>
            </a:r>
            <a:endParaRPr lang="fr-FR" dirty="0">
              <a:solidFill>
                <a:schemeClr val="tx1"/>
              </a:solidFill>
            </a:endParaRPr>
          </a:p>
          <a:p>
            <a:r>
              <a:rPr lang="fr-FR" dirty="0">
                <a:solidFill>
                  <a:schemeClr val="tx1"/>
                </a:solidFill>
              </a:rPr>
              <a:t>Food </a:t>
            </a:r>
            <a:r>
              <a:rPr lang="fr-FR" dirty="0" err="1">
                <a:solidFill>
                  <a:schemeClr val="tx1"/>
                </a:solidFill>
              </a:rPr>
              <a:t>price</a:t>
            </a:r>
            <a:endParaRPr lang="fr-FR" dirty="0">
              <a:solidFill>
                <a:schemeClr val="tx1"/>
              </a:solidFill>
            </a:endParaRPr>
          </a:p>
          <a:p>
            <a:r>
              <a:rPr lang="fr-FR" dirty="0" err="1">
                <a:solidFill>
                  <a:schemeClr val="tx1"/>
                </a:solidFill>
              </a:rPr>
              <a:t>Operational</a:t>
            </a:r>
            <a:r>
              <a:rPr lang="fr-FR" dirty="0">
                <a:solidFill>
                  <a:schemeClr val="tx1"/>
                </a:solidFill>
              </a:rPr>
              <a:t> </a:t>
            </a:r>
            <a:r>
              <a:rPr lang="fr-FR" dirty="0" err="1">
                <a:solidFill>
                  <a:schemeClr val="tx1"/>
                </a:solidFill>
              </a:rPr>
              <a:t>scheme</a:t>
            </a:r>
            <a:r>
              <a:rPr lang="fr-FR" dirty="0">
                <a:solidFill>
                  <a:schemeClr val="tx1"/>
                </a:solidFill>
              </a:rPr>
              <a:t> (franchise, management </a:t>
            </a:r>
            <a:r>
              <a:rPr lang="fr-FR" dirty="0" err="1">
                <a:solidFill>
                  <a:schemeClr val="tx1"/>
                </a:solidFill>
              </a:rPr>
              <a:t>contract</a:t>
            </a:r>
            <a:r>
              <a:rPr lang="fr-FR" dirty="0">
                <a:solidFill>
                  <a:schemeClr val="tx1"/>
                </a:solidFill>
              </a:rPr>
              <a:t>, </a:t>
            </a:r>
            <a:r>
              <a:rPr lang="fr-FR" dirty="0" err="1">
                <a:solidFill>
                  <a:schemeClr val="tx1"/>
                </a:solidFill>
              </a:rPr>
              <a:t>lease</a:t>
            </a:r>
            <a:r>
              <a:rPr lang="fr-FR" dirty="0">
                <a:solidFill>
                  <a:schemeClr val="tx1"/>
                </a:solidFill>
              </a:rPr>
              <a:t>, </a:t>
            </a:r>
            <a:r>
              <a:rPr lang="fr-FR" dirty="0" err="1">
                <a:solidFill>
                  <a:schemeClr val="tx1"/>
                </a:solidFill>
              </a:rPr>
              <a:t>owned</a:t>
            </a:r>
            <a:r>
              <a:rPr lang="fr-FR" dirty="0">
                <a:solidFill>
                  <a:schemeClr val="tx1"/>
                </a:solidFill>
              </a:rPr>
              <a:t> etc…)</a:t>
            </a:r>
          </a:p>
          <a:p>
            <a:r>
              <a:rPr lang="fr-FR" dirty="0" err="1">
                <a:solidFill>
                  <a:schemeClr val="tx1"/>
                </a:solidFill>
              </a:rPr>
              <a:t>Amortization</a:t>
            </a:r>
            <a:endParaRPr lang="fr-FR" dirty="0">
              <a:solidFill>
                <a:schemeClr val="tx1"/>
              </a:solidFill>
            </a:endParaRPr>
          </a:p>
          <a:p>
            <a:r>
              <a:rPr lang="fr-FR" dirty="0">
                <a:solidFill>
                  <a:schemeClr val="tx1"/>
                </a:solidFill>
              </a:rPr>
              <a:t>Etc…</a:t>
            </a:r>
          </a:p>
          <a:p>
            <a:endParaRPr lang="en-GB" dirty="0"/>
          </a:p>
        </p:txBody>
      </p:sp>
      <p:pic>
        <p:nvPicPr>
          <p:cNvPr id="4" name="Image 3">
            <a:extLst>
              <a:ext uri="{FF2B5EF4-FFF2-40B4-BE49-F238E27FC236}">
                <a16:creationId xmlns:a16="http://schemas.microsoft.com/office/drawing/2014/main" id="{DBC5C404-58EB-4310-9EC0-0765EB99F691}"/>
              </a:ext>
            </a:extLst>
          </p:cNvPr>
          <p:cNvPicPr>
            <a:picLocks noChangeAspect="1"/>
          </p:cNvPicPr>
          <p:nvPr/>
        </p:nvPicPr>
        <p:blipFill>
          <a:blip r:embed="rId3"/>
          <a:stretch>
            <a:fillRect/>
          </a:stretch>
        </p:blipFill>
        <p:spPr>
          <a:xfrm>
            <a:off x="309041" y="1564278"/>
            <a:ext cx="5267795" cy="3420436"/>
          </a:xfrm>
          <a:prstGeom prst="rect">
            <a:avLst/>
          </a:prstGeom>
        </p:spPr>
      </p:pic>
    </p:spTree>
    <p:extLst>
      <p:ext uri="{BB962C8B-B14F-4D97-AF65-F5344CB8AC3E}">
        <p14:creationId xmlns:p14="http://schemas.microsoft.com/office/powerpoint/2010/main" val="333354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ctrTitle" idx="4294967295"/>
          </p:nvPr>
        </p:nvSpPr>
        <p:spPr>
          <a:xfrm>
            <a:off x="10841" y="1704787"/>
            <a:ext cx="10530818"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6600" dirty="0">
                <a:solidFill>
                  <a:srgbClr val="FFFFFF"/>
                </a:solidFill>
              </a:rPr>
              <a:t>YIELD MANAGEMENT</a:t>
            </a:r>
            <a:endParaRPr sz="6600" dirty="0">
              <a:solidFill>
                <a:srgbClr val="FFFFFF"/>
              </a:solidFill>
            </a:endParaRPr>
          </a:p>
        </p:txBody>
      </p:sp>
      <p:grpSp>
        <p:nvGrpSpPr>
          <p:cNvPr id="12" name="Shape 523">
            <a:extLst>
              <a:ext uri="{FF2B5EF4-FFF2-40B4-BE49-F238E27FC236}">
                <a16:creationId xmlns:a16="http://schemas.microsoft.com/office/drawing/2014/main" id="{C32941B9-7B60-4F14-90F2-58673FDC5B64}"/>
              </a:ext>
            </a:extLst>
          </p:cNvPr>
          <p:cNvGrpSpPr/>
          <p:nvPr/>
        </p:nvGrpSpPr>
        <p:grpSpPr>
          <a:xfrm>
            <a:off x="6820944" y="298209"/>
            <a:ext cx="997972" cy="988217"/>
            <a:chOff x="5292575" y="3681900"/>
            <a:chExt cx="420150" cy="373275"/>
          </a:xfrm>
        </p:grpSpPr>
        <p:sp>
          <p:nvSpPr>
            <p:cNvPr id="13" name="Shape 524">
              <a:extLst>
                <a:ext uri="{FF2B5EF4-FFF2-40B4-BE49-F238E27FC236}">
                  <a16:creationId xmlns:a16="http://schemas.microsoft.com/office/drawing/2014/main" id="{7B04564F-3F60-4225-8410-2140B4FA8947}"/>
                </a:ext>
              </a:extLst>
            </p:cNvPr>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525">
              <a:extLst>
                <a:ext uri="{FF2B5EF4-FFF2-40B4-BE49-F238E27FC236}">
                  <a16:creationId xmlns:a16="http://schemas.microsoft.com/office/drawing/2014/main" id="{6A4C78B6-8CA2-4C5E-8420-06C2EFE8DE22}"/>
                </a:ext>
              </a:extLst>
            </p:cNvPr>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526">
              <a:extLst>
                <a:ext uri="{FF2B5EF4-FFF2-40B4-BE49-F238E27FC236}">
                  <a16:creationId xmlns:a16="http://schemas.microsoft.com/office/drawing/2014/main" id="{54170118-FAF1-4D77-B8E3-28C678560CBA}"/>
                </a:ext>
              </a:extLst>
            </p:cNvPr>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527">
              <a:extLst>
                <a:ext uri="{FF2B5EF4-FFF2-40B4-BE49-F238E27FC236}">
                  <a16:creationId xmlns:a16="http://schemas.microsoft.com/office/drawing/2014/main" id="{F052CC2C-2477-490F-8029-6E2234A6F3A6}"/>
                </a:ext>
              </a:extLst>
            </p:cNvPr>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528">
              <a:extLst>
                <a:ext uri="{FF2B5EF4-FFF2-40B4-BE49-F238E27FC236}">
                  <a16:creationId xmlns:a16="http://schemas.microsoft.com/office/drawing/2014/main" id="{EFD8661B-618F-4409-AE79-C24AE6E92F7C}"/>
                </a:ext>
              </a:extLst>
            </p:cNvPr>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529">
              <a:extLst>
                <a:ext uri="{FF2B5EF4-FFF2-40B4-BE49-F238E27FC236}">
                  <a16:creationId xmlns:a16="http://schemas.microsoft.com/office/drawing/2014/main" id="{840DF0DC-E808-4870-8A8D-4E40EF8CF61B}"/>
                </a:ext>
              </a:extLst>
            </p:cNvPr>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530">
              <a:extLst>
                <a:ext uri="{FF2B5EF4-FFF2-40B4-BE49-F238E27FC236}">
                  <a16:creationId xmlns:a16="http://schemas.microsoft.com/office/drawing/2014/main" id="{7C7394F0-2E50-42DD-98C3-CED514250EC3}"/>
                </a:ext>
              </a:extLst>
            </p:cNvPr>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 name="Shape 680">
            <a:extLst>
              <a:ext uri="{FF2B5EF4-FFF2-40B4-BE49-F238E27FC236}">
                <a16:creationId xmlns:a16="http://schemas.microsoft.com/office/drawing/2014/main" id="{C0E5E1F2-E332-48C5-8437-2E1CDD356EA7}"/>
              </a:ext>
            </a:extLst>
          </p:cNvPr>
          <p:cNvGrpSpPr/>
          <p:nvPr/>
        </p:nvGrpSpPr>
        <p:grpSpPr>
          <a:xfrm>
            <a:off x="8016960" y="298208"/>
            <a:ext cx="863691" cy="988217"/>
            <a:chOff x="6718575" y="2318625"/>
            <a:chExt cx="256950" cy="407375"/>
          </a:xfrm>
        </p:grpSpPr>
        <p:sp>
          <p:nvSpPr>
            <p:cNvPr id="21" name="Shape 681">
              <a:extLst>
                <a:ext uri="{FF2B5EF4-FFF2-40B4-BE49-F238E27FC236}">
                  <a16:creationId xmlns:a16="http://schemas.microsoft.com/office/drawing/2014/main" id="{A23FFB2C-2FD3-493B-AB31-68B849107AA7}"/>
                </a:ext>
              </a:extLst>
            </p:cNvPr>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682">
              <a:extLst>
                <a:ext uri="{FF2B5EF4-FFF2-40B4-BE49-F238E27FC236}">
                  <a16:creationId xmlns:a16="http://schemas.microsoft.com/office/drawing/2014/main" id="{9B76E1E3-7DFE-4966-8AB3-72A41E76152B}"/>
                </a:ext>
              </a:extLst>
            </p:cNvPr>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683">
              <a:extLst>
                <a:ext uri="{FF2B5EF4-FFF2-40B4-BE49-F238E27FC236}">
                  <a16:creationId xmlns:a16="http://schemas.microsoft.com/office/drawing/2014/main" id="{0EFF3852-0BA1-400B-AADC-B5545229E13A}"/>
                </a:ext>
              </a:extLst>
            </p:cNvPr>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684">
              <a:extLst>
                <a:ext uri="{FF2B5EF4-FFF2-40B4-BE49-F238E27FC236}">
                  <a16:creationId xmlns:a16="http://schemas.microsoft.com/office/drawing/2014/main" id="{BAF4D257-060A-4842-9561-C34D12129F06}"/>
                </a:ext>
              </a:extLst>
            </p:cNvPr>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685">
              <a:extLst>
                <a:ext uri="{FF2B5EF4-FFF2-40B4-BE49-F238E27FC236}">
                  <a16:creationId xmlns:a16="http://schemas.microsoft.com/office/drawing/2014/main" id="{881CCC5B-A9FC-45D0-8415-7E09DA3D32F8}"/>
                </a:ext>
              </a:extLst>
            </p:cNvPr>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686">
              <a:extLst>
                <a:ext uri="{FF2B5EF4-FFF2-40B4-BE49-F238E27FC236}">
                  <a16:creationId xmlns:a16="http://schemas.microsoft.com/office/drawing/2014/main" id="{06845834-267D-46DB-8C77-9AACE6F66F04}"/>
                </a:ext>
              </a:extLst>
            </p:cNvPr>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687">
              <a:extLst>
                <a:ext uri="{FF2B5EF4-FFF2-40B4-BE49-F238E27FC236}">
                  <a16:creationId xmlns:a16="http://schemas.microsoft.com/office/drawing/2014/main" id="{88F7D5D7-2086-42FF-8DE2-D5E23C3280D3}"/>
                </a:ext>
              </a:extLst>
            </p:cNvPr>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688">
              <a:extLst>
                <a:ext uri="{FF2B5EF4-FFF2-40B4-BE49-F238E27FC236}">
                  <a16:creationId xmlns:a16="http://schemas.microsoft.com/office/drawing/2014/main" id="{34D89913-387F-426E-B70B-111C3E506E73}"/>
                </a:ext>
              </a:extLst>
            </p:cNvPr>
            <p:cNvSpPr/>
            <p:nvPr/>
          </p:nvSpPr>
          <p:spPr>
            <a:xfrm>
              <a:off x="6795900" y="2628550"/>
              <a:ext cx="102300" cy="25"/>
            </a:xfrm>
            <a:custGeom>
              <a:avLst/>
              <a:gdLst/>
              <a:ahLst/>
              <a:cxnLst/>
              <a:rect l="0" t="0" r="0" b="0"/>
              <a:pathLst>
                <a:path w="4092" h="1" fill="none" extrusionOk="0">
                  <a:moveTo>
                    <a:pt x="0" y="1"/>
                  </a:moveTo>
                  <a:lnTo>
                    <a:pt x="4092" y="1"/>
                  </a:lnTo>
                </a:path>
              </a:pathLst>
            </a:cu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0" name="Rectangle 29">
            <a:extLst>
              <a:ext uri="{FF2B5EF4-FFF2-40B4-BE49-F238E27FC236}">
                <a16:creationId xmlns:a16="http://schemas.microsoft.com/office/drawing/2014/main" id="{6602D427-B7E5-4273-91B8-353ED577554F}"/>
              </a:ext>
            </a:extLst>
          </p:cNvPr>
          <p:cNvSpPr/>
          <p:nvPr/>
        </p:nvSpPr>
        <p:spPr>
          <a:xfrm flipH="1">
            <a:off x="576071" y="550776"/>
            <a:ext cx="45719" cy="729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hape 244">
            <a:extLst>
              <a:ext uri="{FF2B5EF4-FFF2-40B4-BE49-F238E27FC236}">
                <a16:creationId xmlns:a16="http://schemas.microsoft.com/office/drawing/2014/main" id="{FD9F213F-6190-40E8-9C2B-48FB6CFA955A}"/>
              </a:ext>
            </a:extLst>
          </p:cNvPr>
          <p:cNvSpPr txBox="1">
            <a:spLocks/>
          </p:cNvSpPr>
          <p:nvPr/>
        </p:nvSpPr>
        <p:spPr>
          <a:xfrm>
            <a:off x="831725" y="644750"/>
            <a:ext cx="3226800" cy="85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800" dirty="0">
                <a:solidFill>
                  <a:schemeClr val="tx1"/>
                </a:solidFill>
              </a:rPr>
              <a:t>THE PRICING</a:t>
            </a:r>
          </a:p>
        </p:txBody>
      </p:sp>
      <p:sp>
        <p:nvSpPr>
          <p:cNvPr id="33" name="Shape 105">
            <a:extLst>
              <a:ext uri="{FF2B5EF4-FFF2-40B4-BE49-F238E27FC236}">
                <a16:creationId xmlns:a16="http://schemas.microsoft.com/office/drawing/2014/main" id="{14532AC2-0868-4B38-9CAD-A920EAFD53D2}"/>
              </a:ext>
            </a:extLst>
          </p:cNvPr>
          <p:cNvSpPr txBox="1"/>
          <p:nvPr/>
        </p:nvSpPr>
        <p:spPr>
          <a:xfrm>
            <a:off x="247051" y="2767640"/>
            <a:ext cx="3289970" cy="1616100"/>
          </a:xfrm>
          <a:prstGeom prst="rect">
            <a:avLst/>
          </a:prstGeom>
          <a:noFill/>
          <a:ln>
            <a:noFill/>
          </a:ln>
        </p:spPr>
        <p:txBody>
          <a:bodyPr spcFirstLastPara="1" wrap="square" lIns="91425" tIns="91425" rIns="91425" bIns="91425" anchor="t" anchorCtr="0">
            <a:noAutofit/>
          </a:bodyPr>
          <a:lstStyle/>
          <a:p>
            <a:pPr lvl="0">
              <a:spcBef>
                <a:spcPts val="0"/>
              </a:spcBef>
              <a:spcAft>
                <a:spcPts val="0"/>
              </a:spcAft>
              <a:buClr>
                <a:schemeClr val="dk1"/>
              </a:buClr>
              <a:buSzPts val="1100"/>
            </a:pPr>
            <a:r>
              <a:rPr lang="fr-FR" b="1" dirty="0">
                <a:solidFill>
                  <a:srgbClr val="FF004E"/>
                </a:solidFill>
              </a:rPr>
              <a:t>CRITERIA FOR APPLICATION</a:t>
            </a:r>
            <a:endParaRPr lang="en-GB" b="1" dirty="0">
              <a:solidFill>
                <a:srgbClr val="FF004E"/>
              </a:solidFill>
            </a:endParaRPr>
          </a:p>
          <a:p>
            <a:pPr marL="342900" lvl="0" indent="-342900">
              <a:spcBef>
                <a:spcPts val="0"/>
              </a:spcBef>
              <a:spcAft>
                <a:spcPts val="0"/>
              </a:spcAft>
              <a:buClr>
                <a:schemeClr val="dk1"/>
              </a:buClr>
              <a:buSzPts val="1100"/>
              <a:buFont typeface="+mj-lt"/>
              <a:buAutoNum type="arabicPeriod"/>
            </a:pPr>
            <a:r>
              <a:rPr lang="en-GB" dirty="0"/>
              <a:t>Perishable inventory</a:t>
            </a:r>
            <a:endParaRPr dirty="0"/>
          </a:p>
          <a:p>
            <a:pPr marL="342900" lvl="0" indent="-342900">
              <a:spcBef>
                <a:spcPts val="0"/>
              </a:spcBef>
              <a:spcAft>
                <a:spcPts val="0"/>
              </a:spcAft>
              <a:buClr>
                <a:schemeClr val="dk1"/>
              </a:buClr>
              <a:buSzPts val="1100"/>
              <a:buFont typeface="+mj-lt"/>
              <a:buAutoNum type="arabicPeriod"/>
            </a:pPr>
            <a:r>
              <a:rPr lang="en-GB" dirty="0"/>
              <a:t>Relatively fixed capacity</a:t>
            </a:r>
            <a:endParaRPr dirty="0"/>
          </a:p>
          <a:p>
            <a:pPr marL="342900" lvl="0" indent="-342900">
              <a:spcBef>
                <a:spcPts val="0"/>
              </a:spcBef>
              <a:spcAft>
                <a:spcPts val="0"/>
              </a:spcAft>
              <a:buClr>
                <a:schemeClr val="dk1"/>
              </a:buClr>
              <a:buSzPts val="1100"/>
              <a:buFont typeface="+mj-lt"/>
              <a:buAutoNum type="arabicPeriod"/>
            </a:pPr>
            <a:r>
              <a:rPr lang="en-GB" dirty="0"/>
              <a:t>High fixed costs, low variable costs</a:t>
            </a:r>
            <a:endParaRPr dirty="0"/>
          </a:p>
          <a:p>
            <a:pPr marL="342900" lvl="0" indent="-342900">
              <a:spcBef>
                <a:spcPts val="0"/>
              </a:spcBef>
              <a:spcAft>
                <a:spcPts val="0"/>
              </a:spcAft>
              <a:buClr>
                <a:schemeClr val="dk1"/>
              </a:buClr>
              <a:buSzPts val="1100"/>
              <a:buFont typeface="+mj-lt"/>
              <a:buAutoNum type="arabicPeriod"/>
            </a:pPr>
            <a:r>
              <a:rPr lang="en-GB" dirty="0"/>
              <a:t>Advance reservations</a:t>
            </a:r>
            <a:endParaRPr dirty="0"/>
          </a:p>
          <a:p>
            <a:pPr marL="342900" lvl="0" indent="-342900">
              <a:spcBef>
                <a:spcPts val="0"/>
              </a:spcBef>
              <a:spcAft>
                <a:spcPts val="0"/>
              </a:spcAft>
              <a:buClr>
                <a:schemeClr val="dk1"/>
              </a:buClr>
              <a:buSzPts val="1100"/>
              <a:buFont typeface="+mj-lt"/>
              <a:buAutoNum type="arabicPeriod"/>
            </a:pPr>
            <a:r>
              <a:rPr lang="en-GB" dirty="0"/>
              <a:t>Time variable demand</a:t>
            </a:r>
            <a:endParaRPr dirty="0"/>
          </a:p>
          <a:p>
            <a:pPr marL="342900" lvl="0" indent="-342900">
              <a:spcBef>
                <a:spcPts val="0"/>
              </a:spcBef>
              <a:spcAft>
                <a:spcPts val="0"/>
              </a:spcAft>
              <a:buClr>
                <a:schemeClr val="dk1"/>
              </a:buClr>
              <a:buSzPts val="1100"/>
              <a:buFont typeface="+mj-lt"/>
              <a:buAutoNum type="arabicPeriod"/>
            </a:pPr>
            <a:r>
              <a:rPr lang="en-GB" dirty="0" err="1"/>
              <a:t>Segmentable</a:t>
            </a:r>
            <a:r>
              <a:rPr lang="en-GB" dirty="0"/>
              <a:t> markets</a:t>
            </a:r>
            <a:endParaRPr dirty="0"/>
          </a:p>
          <a:p>
            <a:pPr marL="342900" lvl="0" indent="-342900">
              <a:lnSpc>
                <a:spcPct val="150000"/>
              </a:lnSpc>
              <a:spcBef>
                <a:spcPts val="0"/>
              </a:spcBef>
              <a:spcAft>
                <a:spcPts val="0"/>
              </a:spcAft>
              <a:buFont typeface="+mj-lt"/>
              <a:buAutoNum type="arabicPeriod"/>
            </a:pPr>
            <a:endParaRPr dirty="0"/>
          </a:p>
        </p:txBody>
      </p:sp>
      <p:sp>
        <p:nvSpPr>
          <p:cNvPr id="34" name="Shape 105">
            <a:extLst>
              <a:ext uri="{FF2B5EF4-FFF2-40B4-BE49-F238E27FC236}">
                <a16:creationId xmlns:a16="http://schemas.microsoft.com/office/drawing/2014/main" id="{16D3BCE2-FBF3-42F8-8871-EF3D09725A62}"/>
              </a:ext>
            </a:extLst>
          </p:cNvPr>
          <p:cNvSpPr txBox="1"/>
          <p:nvPr/>
        </p:nvSpPr>
        <p:spPr>
          <a:xfrm>
            <a:off x="6403560" y="2767640"/>
            <a:ext cx="3226800" cy="1616100"/>
          </a:xfrm>
          <a:prstGeom prst="rect">
            <a:avLst/>
          </a:prstGeom>
          <a:noFill/>
          <a:ln>
            <a:noFill/>
          </a:ln>
        </p:spPr>
        <p:txBody>
          <a:bodyPr spcFirstLastPara="1" wrap="square" lIns="91425" tIns="91425" rIns="91425" bIns="91425" anchor="t" anchorCtr="0">
            <a:noAutofit/>
          </a:bodyPr>
          <a:lstStyle/>
          <a:p>
            <a:pPr marL="0" lvl="0" indent="0" algn="ctr">
              <a:lnSpc>
                <a:spcPct val="200000"/>
              </a:lnSpc>
              <a:spcBef>
                <a:spcPts val="0"/>
              </a:spcBef>
              <a:spcAft>
                <a:spcPts val="0"/>
              </a:spcAft>
              <a:buClr>
                <a:schemeClr val="dk1"/>
              </a:buClr>
              <a:buSzPts val="1100"/>
              <a:buFont typeface="Arial"/>
              <a:buNone/>
            </a:pPr>
            <a:r>
              <a:rPr lang="fr-FR" b="1" dirty="0">
                <a:solidFill>
                  <a:srgbClr val="FF004E"/>
                </a:solidFill>
              </a:rPr>
              <a:t>Lufthansa</a:t>
            </a:r>
          </a:p>
          <a:p>
            <a:pPr marL="0" lvl="0" indent="0" algn="ctr">
              <a:lnSpc>
                <a:spcPct val="200000"/>
              </a:lnSpc>
              <a:spcBef>
                <a:spcPts val="0"/>
              </a:spcBef>
              <a:spcAft>
                <a:spcPts val="0"/>
              </a:spcAft>
              <a:buClr>
                <a:schemeClr val="dk1"/>
              </a:buClr>
              <a:buSzPts val="1100"/>
              <a:buFont typeface="Arial"/>
              <a:buNone/>
            </a:pPr>
            <a:r>
              <a:rPr lang="fr-FR" b="1" dirty="0" err="1">
                <a:solidFill>
                  <a:srgbClr val="FF004E"/>
                </a:solidFill>
              </a:rPr>
              <a:t>Renfe</a:t>
            </a:r>
            <a:endParaRPr lang="fr-FR" b="1" dirty="0">
              <a:solidFill>
                <a:srgbClr val="FF004E"/>
              </a:solidFill>
            </a:endParaRPr>
          </a:p>
          <a:p>
            <a:pPr marL="0" lvl="0" indent="0" algn="ctr">
              <a:lnSpc>
                <a:spcPct val="200000"/>
              </a:lnSpc>
              <a:spcBef>
                <a:spcPts val="0"/>
              </a:spcBef>
              <a:spcAft>
                <a:spcPts val="0"/>
              </a:spcAft>
              <a:buClr>
                <a:schemeClr val="dk1"/>
              </a:buClr>
              <a:buSzPts val="1100"/>
              <a:buFont typeface="Arial"/>
              <a:buNone/>
            </a:pPr>
            <a:r>
              <a:rPr lang="fr-FR" b="1" dirty="0">
                <a:solidFill>
                  <a:srgbClr val="FF004E"/>
                </a:solidFill>
              </a:rPr>
              <a:t>Arsenal FC</a:t>
            </a:r>
          </a:p>
          <a:p>
            <a:pPr marL="0" lvl="0" indent="0" algn="ctr">
              <a:lnSpc>
                <a:spcPct val="200000"/>
              </a:lnSpc>
              <a:spcBef>
                <a:spcPts val="0"/>
              </a:spcBef>
              <a:spcAft>
                <a:spcPts val="0"/>
              </a:spcAft>
              <a:buClr>
                <a:schemeClr val="dk1"/>
              </a:buClr>
              <a:buSzPts val="1100"/>
              <a:buFont typeface="Arial"/>
              <a:buNone/>
            </a:pPr>
            <a:r>
              <a:rPr lang="fr-FR" b="1" dirty="0" err="1">
                <a:solidFill>
                  <a:srgbClr val="FF004E"/>
                </a:solidFill>
              </a:rPr>
              <a:t>AirBnB</a:t>
            </a:r>
            <a:endParaRPr lang="fr-FR" b="1" dirty="0">
              <a:solidFill>
                <a:srgbClr val="FF004E"/>
              </a:solidFill>
            </a:endParaRPr>
          </a:p>
          <a:p>
            <a:pPr marL="0" lvl="0" indent="0" algn="ctr">
              <a:lnSpc>
                <a:spcPct val="200000"/>
              </a:lnSpc>
              <a:spcBef>
                <a:spcPts val="0"/>
              </a:spcBef>
              <a:spcAft>
                <a:spcPts val="0"/>
              </a:spcAft>
              <a:buClr>
                <a:schemeClr val="dk1"/>
              </a:buClr>
              <a:buSzPts val="1100"/>
              <a:buFont typeface="Arial"/>
              <a:buNone/>
            </a:pPr>
            <a:r>
              <a:rPr lang="fr-FR" b="1" dirty="0">
                <a:solidFill>
                  <a:srgbClr val="FF004E"/>
                </a:solidFill>
              </a:rPr>
              <a:t>Uber</a:t>
            </a:r>
          </a:p>
          <a:p>
            <a:pPr marL="0" lvl="0" indent="0" algn="ctr">
              <a:lnSpc>
                <a:spcPct val="200000"/>
              </a:lnSpc>
              <a:spcBef>
                <a:spcPts val="0"/>
              </a:spcBef>
              <a:spcAft>
                <a:spcPts val="0"/>
              </a:spcAft>
              <a:buClr>
                <a:schemeClr val="dk1"/>
              </a:buClr>
              <a:buSzPts val="1100"/>
              <a:buFont typeface="Arial"/>
              <a:buNone/>
            </a:pPr>
            <a:endParaRPr b="1" dirty="0">
              <a:solidFill>
                <a:srgbClr val="FF004E"/>
              </a:solidFill>
            </a:endParaRPr>
          </a:p>
          <a:p>
            <a:pPr marL="0" lvl="0" indent="0" algn="ctr">
              <a:lnSpc>
                <a:spcPct val="200000"/>
              </a:lnSpc>
              <a:spcBef>
                <a:spcPts val="0"/>
              </a:spcBef>
              <a:spcAft>
                <a:spcPts val="0"/>
              </a:spcAft>
              <a:buNone/>
            </a:pPr>
            <a:endParaRPr b="1" dirty="0">
              <a:solidFill>
                <a:srgbClr val="FF004E"/>
              </a:solidFill>
            </a:endParaRPr>
          </a:p>
        </p:txBody>
      </p:sp>
      <p:sp>
        <p:nvSpPr>
          <p:cNvPr id="3" name="ZoneTexte 2">
            <a:extLst>
              <a:ext uri="{FF2B5EF4-FFF2-40B4-BE49-F238E27FC236}">
                <a16:creationId xmlns:a16="http://schemas.microsoft.com/office/drawing/2014/main" id="{D5345C6D-8A5E-4DBA-9B57-C1F8F1B0090B}"/>
              </a:ext>
            </a:extLst>
          </p:cNvPr>
          <p:cNvSpPr txBox="1"/>
          <p:nvPr/>
        </p:nvSpPr>
        <p:spPr>
          <a:xfrm>
            <a:off x="551988" y="4635254"/>
            <a:ext cx="6573894" cy="307777"/>
          </a:xfrm>
          <a:prstGeom prst="rect">
            <a:avLst/>
          </a:prstGeom>
          <a:noFill/>
        </p:spPr>
        <p:txBody>
          <a:bodyPr wrap="square" rtlCol="0">
            <a:spAutoFit/>
          </a:bodyPr>
          <a:lstStyle/>
          <a:p>
            <a:r>
              <a:rPr lang="fr-FR" i="1" dirty="0" err="1"/>
              <a:t>Selling</a:t>
            </a:r>
            <a:r>
              <a:rPr lang="fr-FR" i="1" dirty="0"/>
              <a:t> the right </a:t>
            </a:r>
            <a:r>
              <a:rPr lang="fr-FR" b="1" i="1" dirty="0">
                <a:solidFill>
                  <a:srgbClr val="FF004E"/>
                </a:solidFill>
              </a:rPr>
              <a:t>room</a:t>
            </a:r>
            <a:r>
              <a:rPr lang="fr-FR" i="1" dirty="0"/>
              <a:t>, to the right </a:t>
            </a:r>
            <a:r>
              <a:rPr lang="fr-FR" b="1" i="1" dirty="0" err="1">
                <a:solidFill>
                  <a:srgbClr val="FF004E"/>
                </a:solidFill>
              </a:rPr>
              <a:t>customer</a:t>
            </a:r>
            <a:r>
              <a:rPr lang="fr-FR" i="1" dirty="0"/>
              <a:t>, at the right </a:t>
            </a:r>
            <a:r>
              <a:rPr lang="fr-FR" b="1" i="1" dirty="0">
                <a:solidFill>
                  <a:srgbClr val="FF004E"/>
                </a:solidFill>
              </a:rPr>
              <a:t>time</a:t>
            </a:r>
            <a:r>
              <a:rPr lang="fr-FR" i="1" dirty="0"/>
              <a:t> for the right </a:t>
            </a:r>
            <a:r>
              <a:rPr lang="fr-FR" b="1" i="1" dirty="0" err="1">
                <a:solidFill>
                  <a:srgbClr val="FF004E"/>
                </a:solidFill>
              </a:rPr>
              <a:t>price</a:t>
            </a:r>
            <a:endParaRPr lang="en-GB" b="1" i="1" dirty="0">
              <a:solidFill>
                <a:srgbClr val="FF004E"/>
              </a:solidFill>
            </a:endParaRPr>
          </a:p>
        </p:txBody>
      </p:sp>
      <p:sp>
        <p:nvSpPr>
          <p:cNvPr id="39" name="Shape 105">
            <a:extLst>
              <a:ext uri="{FF2B5EF4-FFF2-40B4-BE49-F238E27FC236}">
                <a16:creationId xmlns:a16="http://schemas.microsoft.com/office/drawing/2014/main" id="{37BD0BAB-35F5-459B-BE4C-F6ABDC755319}"/>
              </a:ext>
            </a:extLst>
          </p:cNvPr>
          <p:cNvSpPr txBox="1"/>
          <p:nvPr/>
        </p:nvSpPr>
        <p:spPr>
          <a:xfrm>
            <a:off x="3831862" y="2767640"/>
            <a:ext cx="3289970" cy="1616100"/>
          </a:xfrm>
          <a:prstGeom prst="rect">
            <a:avLst/>
          </a:prstGeom>
          <a:noFill/>
          <a:ln>
            <a:noFill/>
          </a:ln>
        </p:spPr>
        <p:txBody>
          <a:bodyPr spcFirstLastPara="1" wrap="square" lIns="91425" tIns="91425" rIns="91425" bIns="91425" anchor="t" anchorCtr="0">
            <a:noAutofit/>
          </a:bodyPr>
          <a:lstStyle/>
          <a:p>
            <a:pPr lvl="0">
              <a:spcBef>
                <a:spcPts val="0"/>
              </a:spcBef>
              <a:spcAft>
                <a:spcPts val="0"/>
              </a:spcAft>
              <a:buClr>
                <a:schemeClr val="dk1"/>
              </a:buClr>
              <a:buSzPts val="1100"/>
            </a:pPr>
            <a:r>
              <a:rPr lang="fr-FR" b="1" dirty="0">
                <a:solidFill>
                  <a:srgbClr val="FF004E"/>
                </a:solidFill>
              </a:rPr>
              <a:t>PROBLEM COMPONENTS</a:t>
            </a:r>
            <a:endParaRPr lang="en-GB" b="1" dirty="0">
              <a:solidFill>
                <a:srgbClr val="FF004E"/>
              </a:solidFill>
            </a:endParaRPr>
          </a:p>
          <a:p>
            <a:pPr marL="342900" lvl="0" indent="-342900">
              <a:spcBef>
                <a:spcPts val="0"/>
              </a:spcBef>
              <a:spcAft>
                <a:spcPts val="0"/>
              </a:spcAft>
              <a:buClr>
                <a:schemeClr val="dk1"/>
              </a:buClr>
              <a:buSzPts val="1100"/>
              <a:buFont typeface="+mj-lt"/>
              <a:buAutoNum type="arabicPeriod"/>
            </a:pPr>
            <a:r>
              <a:rPr lang="en-GB" dirty="0"/>
              <a:t>Demand patterns for different rates</a:t>
            </a:r>
          </a:p>
          <a:p>
            <a:pPr marL="342900" lvl="0" indent="-342900">
              <a:spcBef>
                <a:spcPts val="0"/>
              </a:spcBef>
              <a:spcAft>
                <a:spcPts val="0"/>
              </a:spcAft>
              <a:buClr>
                <a:schemeClr val="dk1"/>
              </a:buClr>
              <a:buSzPts val="1100"/>
              <a:buFont typeface="+mj-lt"/>
              <a:buAutoNum type="arabicPeriod"/>
            </a:pPr>
            <a:r>
              <a:rPr lang="fr-FR" dirty="0"/>
              <a:t>O</a:t>
            </a:r>
            <a:r>
              <a:rPr lang="en-GB" dirty="0" err="1"/>
              <a:t>verbooking</a:t>
            </a:r>
            <a:r>
              <a:rPr lang="en-GB" dirty="0"/>
              <a:t> policy</a:t>
            </a:r>
          </a:p>
          <a:p>
            <a:pPr marL="342900" lvl="0" indent="-342900">
              <a:spcBef>
                <a:spcPts val="0"/>
              </a:spcBef>
              <a:spcAft>
                <a:spcPts val="0"/>
              </a:spcAft>
              <a:buClr>
                <a:schemeClr val="dk1"/>
              </a:buClr>
              <a:buSzPts val="1100"/>
              <a:buFont typeface="+mj-lt"/>
              <a:buAutoNum type="arabicPeriod"/>
            </a:pPr>
            <a:r>
              <a:rPr lang="fr-FR" dirty="0"/>
              <a:t>D</a:t>
            </a:r>
            <a:r>
              <a:rPr lang="en-GB" dirty="0" err="1"/>
              <a:t>emand</a:t>
            </a:r>
            <a:r>
              <a:rPr lang="en-GB" dirty="0"/>
              <a:t> elasticity</a:t>
            </a:r>
          </a:p>
          <a:p>
            <a:pPr marL="342900" lvl="0" indent="-342900">
              <a:spcBef>
                <a:spcPts val="0"/>
              </a:spcBef>
              <a:spcAft>
                <a:spcPts val="0"/>
              </a:spcAft>
              <a:buClr>
                <a:schemeClr val="dk1"/>
              </a:buClr>
              <a:buSzPts val="1100"/>
              <a:buFont typeface="+mj-lt"/>
              <a:buAutoNum type="arabicPeriod"/>
            </a:pPr>
            <a:r>
              <a:rPr lang="fr-FR" dirty="0"/>
              <a:t>I</a:t>
            </a:r>
            <a:r>
              <a:rPr lang="en-GB" dirty="0" err="1"/>
              <a:t>nformation</a:t>
            </a:r>
            <a:r>
              <a:rPr lang="en-GB" dirty="0"/>
              <a:t> system</a:t>
            </a:r>
            <a:endParaRPr dirty="0"/>
          </a:p>
        </p:txBody>
      </p:sp>
    </p:spTree>
    <p:extLst>
      <p:ext uri="{BB962C8B-B14F-4D97-AF65-F5344CB8AC3E}">
        <p14:creationId xmlns:p14="http://schemas.microsoft.com/office/powerpoint/2010/main" val="401534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7E2877-1DB3-481F-9537-5831B761902A}"/>
              </a:ext>
            </a:extLst>
          </p:cNvPr>
          <p:cNvSpPr>
            <a:spLocks noGrp="1"/>
          </p:cNvSpPr>
          <p:nvPr>
            <p:ph type="title"/>
          </p:nvPr>
        </p:nvSpPr>
        <p:spPr>
          <a:xfrm>
            <a:off x="844424" y="422500"/>
            <a:ext cx="4630061" cy="857400"/>
          </a:xfrm>
        </p:spPr>
        <p:txBody>
          <a:bodyPr/>
          <a:lstStyle/>
          <a:p>
            <a:r>
              <a:rPr lang="fr-FR" dirty="0"/>
              <a:t>REVENUE MANAGEMENT</a:t>
            </a:r>
            <a:br>
              <a:rPr lang="fr-FR" dirty="0"/>
            </a:br>
            <a:r>
              <a:rPr lang="fr-FR" dirty="0">
                <a:solidFill>
                  <a:srgbClr val="FF004E"/>
                </a:solidFill>
              </a:rPr>
              <a:t>TECHNIQUES</a:t>
            </a:r>
            <a:endParaRPr lang="en-GB" dirty="0">
              <a:solidFill>
                <a:srgbClr val="FF004E"/>
              </a:solidFill>
            </a:endParaRPr>
          </a:p>
        </p:txBody>
      </p:sp>
      <p:graphicFrame>
        <p:nvGraphicFramePr>
          <p:cNvPr id="7" name="Diagramme 6">
            <a:extLst>
              <a:ext uri="{FF2B5EF4-FFF2-40B4-BE49-F238E27FC236}">
                <a16:creationId xmlns:a16="http://schemas.microsoft.com/office/drawing/2014/main" id="{68BDC368-F52F-4DB7-9ACC-6044E120ED88}"/>
              </a:ext>
            </a:extLst>
          </p:cNvPr>
          <p:cNvGraphicFramePr/>
          <p:nvPr>
            <p:extLst>
              <p:ext uri="{D42A27DB-BD31-4B8C-83A1-F6EECF244321}">
                <p14:modId xmlns:p14="http://schemas.microsoft.com/office/powerpoint/2010/main" val="689668903"/>
              </p:ext>
            </p:extLst>
          </p:nvPr>
        </p:nvGraphicFramePr>
        <p:xfrm>
          <a:off x="574431" y="1512277"/>
          <a:ext cx="6951785" cy="3513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8" name="Picture 6" descr="Image result for booking">
            <a:extLst>
              <a:ext uri="{FF2B5EF4-FFF2-40B4-BE49-F238E27FC236}">
                <a16:creationId xmlns:a16="http://schemas.microsoft.com/office/drawing/2014/main" id="{44CB67C4-F36F-4418-805B-DA9F09D4CC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3446" y="1699844"/>
            <a:ext cx="1350448" cy="2635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expedia">
            <a:extLst>
              <a:ext uri="{FF2B5EF4-FFF2-40B4-BE49-F238E27FC236}">
                <a16:creationId xmlns:a16="http://schemas.microsoft.com/office/drawing/2014/main" id="{BE8F41A4-2F30-4D40-9137-B35A0305A0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6216" y="1761268"/>
            <a:ext cx="1379537" cy="101010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priceline">
            <a:extLst>
              <a:ext uri="{FF2B5EF4-FFF2-40B4-BE49-F238E27FC236}">
                <a16:creationId xmlns:a16="http://schemas.microsoft.com/office/drawing/2014/main" id="{343E21ED-DA2E-4FFC-BCB6-B003D9C20E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1443" y="2832794"/>
            <a:ext cx="1382451" cy="42622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hotwire">
            <a:extLst>
              <a:ext uri="{FF2B5EF4-FFF2-40B4-BE49-F238E27FC236}">
                <a16:creationId xmlns:a16="http://schemas.microsoft.com/office/drawing/2014/main" id="{1C8CC00C-5D46-4A73-AB2F-8A67EF7569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11443" y="3161040"/>
            <a:ext cx="1252605" cy="58191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room 77">
            <a:extLst>
              <a:ext uri="{FF2B5EF4-FFF2-40B4-BE49-F238E27FC236}">
                <a16:creationId xmlns:a16="http://schemas.microsoft.com/office/drawing/2014/main" id="{A9A3DEE7-320B-4A20-A84A-4467FC9326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3500" y="3742959"/>
            <a:ext cx="1064968" cy="82567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result for living social">
            <a:extLst>
              <a:ext uri="{FF2B5EF4-FFF2-40B4-BE49-F238E27FC236}">
                <a16:creationId xmlns:a16="http://schemas.microsoft.com/office/drawing/2014/main" id="{6134AE88-4A67-4AA5-BD42-8278DC4CF4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3616" y="4568629"/>
            <a:ext cx="1108258" cy="403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525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2294</TotalTime>
  <Words>3303</Words>
  <Application>Microsoft Office PowerPoint</Application>
  <PresentationFormat>Affichage à l'écran (16:9)</PresentationFormat>
  <Paragraphs>401</Paragraphs>
  <Slides>23</Slides>
  <Notes>19</Notes>
  <HiddenSlides>3</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23</vt:i4>
      </vt:variant>
    </vt:vector>
  </HeadingPairs>
  <TitlesOfParts>
    <vt:vector size="26" baseType="lpstr">
      <vt:lpstr>Arial</vt:lpstr>
      <vt:lpstr>Titillium Web</vt:lpstr>
      <vt:lpstr>Simple Light</vt:lpstr>
      <vt:lpstr>THE HOTEL INDUSTRY</vt:lpstr>
      <vt:lpstr>THE INDUSTRY</vt:lpstr>
      <vt:lpstr>US$624,71 bn</vt:lpstr>
      <vt:lpstr>Présentation PowerPoint</vt:lpstr>
      <vt:lpstr>HOTEL CATEGORIZATION</vt:lpstr>
      <vt:lpstr>DRIVERS of  SUPPLY AND DEMAND</vt:lpstr>
      <vt:lpstr>HOTEL COSTS BREAKDOWN</vt:lpstr>
      <vt:lpstr>YIELD MANAGEMENT</vt:lpstr>
      <vt:lpstr>REVENUE MANAGEMENT TECHNIQUES</vt:lpstr>
      <vt:lpstr>INDUSTRY KPIs &amp; Jargon</vt:lpstr>
      <vt:lpstr>COMPETITIVE SET STR REPORTS</vt:lpstr>
      <vt:lpstr>MARKETS GROWTH</vt:lpstr>
      <vt:lpstr>HOTEL GROUPS MARKET CAP</vt:lpstr>
      <vt:lpstr>RISKS</vt:lpstr>
      <vt:lpstr>FUTURE TRENDS AND STRATEGIES</vt:lpstr>
      <vt:lpstr>FINANCIALS</vt:lpstr>
      <vt:lpstr>ANALYSIS 1: International Groups Multi Brand &amp; Segments </vt:lpstr>
      <vt:lpstr>Balance Sheet  Income Statement</vt:lpstr>
      <vt:lpstr>Présentation PowerPoint</vt:lpstr>
      <vt:lpstr>Balance Sheet  Income Statement</vt:lpstr>
      <vt:lpstr>Présentation PowerPoint</vt:lpstr>
      <vt:lpstr>Balance Sheet  Income Statement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Enzo Mazza</dc:creator>
  <cp:lastModifiedBy>Enzo Mazza</cp:lastModifiedBy>
  <cp:revision>62</cp:revision>
  <dcterms:modified xsi:type="dcterms:W3CDTF">2018-06-19T12:02:47Z</dcterms:modified>
</cp:coreProperties>
</file>