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38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21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1" y="2720458"/>
            <a:ext cx="12192000" cy="14170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ctrTitle"/>
          </p:nvPr>
        </p:nvSpPr>
        <p:spPr>
          <a:xfrm>
            <a:off x="0" y="2832100"/>
            <a:ext cx="1219200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Insights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Which are the top 4 products sold?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9445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SELECT </a:t>
            </a:r>
            <a:r>
              <a:rPr lang="en-US" sz="2590" dirty="0" err="1"/>
              <a:t>Products.Product_Name</a:t>
            </a:r>
            <a:r>
              <a:rPr lang="en-US" sz="2590" dirty="0"/>
              <a:t>, COUNT(</a:t>
            </a:r>
            <a:r>
              <a:rPr lang="en-US" sz="2590" dirty="0" err="1"/>
              <a:t>Ticket.Product_id</a:t>
            </a:r>
            <a:r>
              <a:rPr lang="en-US" sz="2590" dirty="0"/>
              <a:t>) AS Count FROM Ticket </a:t>
            </a:r>
            <a:r>
              <a:rPr lang="en-US" sz="2590" b="1" dirty="0"/>
              <a:t>INNER JOIN </a:t>
            </a:r>
            <a:r>
              <a:rPr lang="en-US" sz="2590" dirty="0"/>
              <a:t>Products ON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 err="1"/>
              <a:t>Ticket.Product_id</a:t>
            </a:r>
            <a:r>
              <a:rPr lang="en-US" sz="2590" dirty="0"/>
              <a:t> = </a:t>
            </a:r>
            <a:r>
              <a:rPr lang="en-US" sz="2590" dirty="0" err="1"/>
              <a:t>Products.Product_id</a:t>
            </a:r>
            <a:r>
              <a:rPr lang="en-US" sz="259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GROUP BY </a:t>
            </a:r>
            <a:r>
              <a:rPr lang="en-US" sz="2590" dirty="0" err="1"/>
              <a:t>Products.Product_Name</a:t>
            </a:r>
            <a:r>
              <a:rPr lang="en-US" sz="259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ORDER BY Count DESC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LIMIT 4;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2"/>
          </p:nvPr>
        </p:nvSpPr>
        <p:spPr>
          <a:xfrm>
            <a:off x="6326579" y="3585977"/>
            <a:ext cx="5181600" cy="29007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PRODUCT_NAME                     COUNT </a:t>
            </a:r>
            <a:r>
              <a:rPr lang="en-US" sz="2590" dirty="0"/>
              <a:t>-------------------------------------------------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Bread                                                  15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Tonic                                                   15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Butter                                                 13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 err="1"/>
              <a:t>Wodka</a:t>
            </a:r>
            <a:r>
              <a:rPr lang="en-US" sz="2590" dirty="0"/>
              <a:t>                                               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What is the average amount spent per purchase?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838200" y="1956391"/>
            <a:ext cx="10092070" cy="227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dirty="0"/>
              <a:t>SELECT SUM(SALE_PRICE)/COUNT(DISTINCT TICKET_ID) AS AVG_SPENDING FROM TICKET AS T JOIN PRODUCTS AS P </a:t>
            </a:r>
          </a:p>
          <a:p>
            <a:pPr>
              <a:lnSpc>
                <a:spcPct val="150000"/>
              </a:lnSpc>
            </a:pPr>
            <a:r>
              <a:rPr lang="en" sz="2400" dirty="0"/>
              <a:t>ON T.PRODUCT_ID = P.PRODUCT_ID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265476" y="4477437"/>
            <a:ext cx="2835300" cy="1378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b="1" dirty="0"/>
              <a:t>AVG_SPENDING</a:t>
            </a:r>
            <a:endParaRPr sz="25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dirty="0"/>
              <a:t>------------------------</a:t>
            </a:r>
            <a:endParaRPr sz="25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dirty="0"/>
              <a:t>     	295</a:t>
            </a:r>
            <a:endParaRPr sz="25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the revenue per type of credit card?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615486" cy="186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SELECT </a:t>
            </a:r>
            <a:r>
              <a:rPr lang="en" dirty="0" err="1"/>
              <a:t>P.Payment_method</a:t>
            </a:r>
            <a:r>
              <a:rPr lang="en" dirty="0"/>
              <a:t>, SUM(DISTINCT </a:t>
            </a:r>
            <a:r>
              <a:rPr lang="en" dirty="0" err="1"/>
              <a:t>T.Amount</a:t>
            </a:r>
            <a:r>
              <a:rPr lang="en" dirty="0"/>
              <a:t>) AS REVENUE TROM Ticket T </a:t>
            </a:r>
          </a:p>
          <a:p>
            <a:pPr marL="114300" indent="0">
              <a:buNone/>
            </a:pPr>
            <a:r>
              <a:rPr lang="en" dirty="0"/>
              <a:t>INNER JOIN PAYMENTS P ON </a:t>
            </a:r>
            <a:r>
              <a:rPr lang="en" dirty="0" err="1"/>
              <a:t>T.Payment_id</a:t>
            </a:r>
            <a:r>
              <a:rPr lang="en" dirty="0"/>
              <a:t> = </a:t>
            </a:r>
            <a:r>
              <a:rPr lang="en" dirty="0" err="1"/>
              <a:t>P.Payment_id</a:t>
            </a:r>
            <a:r>
              <a:rPr lang="en" dirty="0"/>
              <a:t> </a:t>
            </a:r>
          </a:p>
          <a:p>
            <a:pPr marL="114300" indent="0">
              <a:buNone/>
            </a:pPr>
            <a:r>
              <a:rPr lang="en" dirty="0"/>
              <a:t>GROUP BY </a:t>
            </a:r>
            <a:r>
              <a:rPr lang="en" dirty="0" err="1"/>
              <a:t>P.Payment_method</a:t>
            </a:r>
            <a:endParaRPr lang="en" dirty="0"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2"/>
          </p:nvPr>
        </p:nvSpPr>
        <p:spPr>
          <a:xfrm>
            <a:off x="1288256" y="4017962"/>
            <a:ext cx="9615487" cy="2474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PAYMENT_METHOD  				REVENUE    </a:t>
            </a:r>
            <a:endParaRPr b="1" dirty="0"/>
          </a:p>
          <a:p>
            <a:pPr marL="228600" lvl="0" indent="-50800">
              <a:spcBef>
                <a:spcPts val="0"/>
              </a:spcBef>
              <a:buSzPts val="1100"/>
              <a:buNone/>
            </a:pPr>
            <a:r>
              <a:rPr lang="en-US" dirty="0"/>
              <a:t>---------------------------------------------------------------------------------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AmericanExpress                                 	 	1293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CASH                                              		331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MasterCard                                        		878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Visa                                             			2530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  <p:bldP spid="201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402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Which brand has the highest profit?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733744" y="1903351"/>
            <a:ext cx="11259367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</a:t>
            </a:r>
            <a:r>
              <a:rPr lang="en-US" dirty="0" err="1"/>
              <a:t>B.Brand_name,SUM</a:t>
            </a:r>
            <a:r>
              <a:rPr lang="en-US" dirty="0"/>
              <a:t>(P.PROFIT) AS SUM_PROFIT FROM PRODUCTS P </a:t>
            </a:r>
            <a:r>
              <a:rPr lang="en-US" b="1" dirty="0"/>
              <a:t>INNER JOIN</a:t>
            </a:r>
            <a:r>
              <a:rPr lang="en-US" dirty="0"/>
              <a:t> BRANDS B 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 </a:t>
            </a:r>
            <a:r>
              <a:rPr lang="en-US" dirty="0" err="1"/>
              <a:t>P.Product_id</a:t>
            </a:r>
            <a:r>
              <a:rPr lang="en-US" dirty="0"/>
              <a:t> = </a:t>
            </a:r>
            <a:r>
              <a:rPr lang="en-US" dirty="0" err="1"/>
              <a:t>B.Brand_ID</a:t>
            </a:r>
            <a:r>
              <a:rPr lang="en-US" dirty="0"/>
              <a:t> 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</a:t>
            </a:r>
            <a:r>
              <a:rPr lang="en-US" dirty="0" err="1"/>
              <a:t>B.Brand_name</a:t>
            </a:r>
            <a:r>
              <a:rPr lang="en-US" dirty="0"/>
              <a:t> 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SUM_PROFIT DESC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LIMIT 10;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402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brand has the highest profit?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2"/>
          </p:nvPr>
        </p:nvSpPr>
        <p:spPr>
          <a:xfrm>
            <a:off x="3539064" y="1690688"/>
            <a:ext cx="5338513" cy="435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 dirty="0"/>
              <a:t>BRAND_NAME           SUM_PROFIT</a:t>
            </a:r>
            <a:endParaRPr sz="255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/>
              <a:t>------------------------------------------------ 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/>
              <a:t>Multi                                          	49</a:t>
            </a:r>
            <a:endParaRPr sz="255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/>
              <a:t>Puerto de </a:t>
            </a:r>
            <a:r>
              <a:rPr lang="en-US" sz="2550" dirty="0" err="1"/>
              <a:t>Indias</a:t>
            </a:r>
            <a:r>
              <a:rPr lang="en-US" sz="2550" dirty="0"/>
              <a:t>                     	35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/>
              <a:t>Schweppes                                        30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/>
              <a:t>Smirnoff                                      	29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 err="1"/>
              <a:t>Activia</a:t>
            </a:r>
            <a:r>
              <a:rPr lang="en-US" sz="2550" dirty="0"/>
              <a:t>                                         	28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 err="1"/>
              <a:t>Kaergarden</a:t>
            </a:r>
            <a:r>
              <a:rPr lang="en-US" sz="2550" dirty="0"/>
              <a:t>                                 	17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/>
              <a:t>Thomas Henry                          	17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/>
              <a:t>Jamon Sevilla                            	16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dirty="0" err="1"/>
              <a:t>Geramont</a:t>
            </a:r>
            <a:r>
              <a:rPr lang="en-US" sz="2550" dirty="0"/>
              <a:t>                                   	15</a:t>
            </a:r>
            <a:endParaRPr sz="255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50" dirty="0"/>
              <a:t>Monkey47                                  	12</a:t>
            </a:r>
            <a:endParaRPr sz="2550" dirty="0"/>
          </a:p>
        </p:txBody>
      </p:sp>
    </p:spTree>
    <p:extLst>
      <p:ext uri="{BB962C8B-B14F-4D97-AF65-F5344CB8AC3E}">
        <p14:creationId xmlns:p14="http://schemas.microsoft.com/office/powerpoint/2010/main" val="4201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product is most likely bought on SUNDAYS?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4;p21">
            <a:extLst>
              <a:ext uri="{FF2B5EF4-FFF2-40B4-BE49-F238E27FC236}">
                <a16:creationId xmlns:a16="http://schemas.microsoft.com/office/drawing/2014/main" id="{94212A1A-217E-1344-82AD-56C7702BF2D7}"/>
              </a:ext>
            </a:extLst>
          </p:cNvPr>
          <p:cNvSpPr/>
          <p:nvPr/>
        </p:nvSpPr>
        <p:spPr>
          <a:xfrm>
            <a:off x="1268680" y="2418730"/>
            <a:ext cx="9654639" cy="3693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 TICKET_ID   PRODUCT_ID 	 BRAND_ID    PAYMENT_ID  PURCHASE_DATE 	AMOUNT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_RECORDS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---------------------------------------------------------------------------------------------------------------------------------------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1           1          	 7          	       12          	2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2           1          	 8           	        4          	1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3           1          	 5                      6           	1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4           1          	 1           	        2           	1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5           1          	14                   12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6           1          	 5                      5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7           1          	 8                    12          	4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8           1          	 2                    11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9           1          	12                   11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10          1          	 3                       9           	2  	11/26/2018                  207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product is most likely bought on SUNDAYS?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838200" y="2713830"/>
            <a:ext cx="10515600" cy="306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ALTER TABLE TICKET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ADD COLUMN WEEKDAY_NUMBER INT DEFAULT 0;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UPDATE TICKET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SET WEEKDAY_NUMBER = DAYOFWEEK(PURCHASE_DATE);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Which product is most likely bought on SUNDAYS? </a:t>
            </a:r>
            <a:endParaRPr dirty="0"/>
          </a:p>
        </p:txBody>
      </p:sp>
      <p:sp>
        <p:nvSpPr>
          <p:cNvPr id="5" name="Google Shape;174;p21">
            <a:extLst>
              <a:ext uri="{FF2B5EF4-FFF2-40B4-BE49-F238E27FC236}">
                <a16:creationId xmlns:a16="http://schemas.microsoft.com/office/drawing/2014/main" id="{B0EEA916-9AE3-6240-B62D-85279FF51992}"/>
              </a:ext>
            </a:extLst>
          </p:cNvPr>
          <p:cNvSpPr/>
          <p:nvPr/>
        </p:nvSpPr>
        <p:spPr>
          <a:xfrm>
            <a:off x="330993" y="2290142"/>
            <a:ext cx="11530013" cy="3693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 TICKET_ID   PRODUCT_ID 	 BRAND_ID    PAYMENT_ID  PURCHASE_DATE 	AMOUNT   WEEKDAY_NUMBER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_RECORDS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-----------------------------------------------------------------------------------------------------------------------------------------------------------------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1           1          	 7          	       12          	2 	11/26/2018                  207                        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2           1          	 8           	        4          	1 	11/26/2018                  207                        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3           1          	 5                      6           	1 	11/26/2018                  207		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4           1          	 1           	        2           	1	11/26/2018                  207		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5           1          	14                   12           	3 	11/26/2018                  207		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6           1          	 5                      5           	3 	11/26/2018                  207		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7           1          	 8                    12          	4 	11/26/2018                  207		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8           1          	 2                    11           	3 	11/26/2018                  207		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9           1          	12                   11           	3 	11/26/2018                  207		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10          1          	 3                       9           	2  	11/26/2018                  207      		   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product is most likely bought on SUNDAYS?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8925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lang="en-US" sz="24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400" dirty="0"/>
              <a:t>SELECT COUNT(PRODUCTS.PRODUCT_NAME) AS TIMES_BOUGHT , TICKET.WEEKDAY_NUMBER , PRODUCTS.PRODUCT_NAME FROM PRODUCTS</a:t>
            </a:r>
            <a:endParaRPr sz="32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400" dirty="0"/>
              <a:t>INNER JOIN TICKET ON PRODUCTS.PRODUCT_ID = TICKET.PRODUCT_I</a:t>
            </a:r>
            <a:endParaRPr sz="32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400" dirty="0"/>
              <a:t>GROUP BY PRODUCTS.PRODUCT_NAME, TICKET.WEEKDAY_NUMBER </a:t>
            </a:r>
            <a:endParaRPr sz="32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400" dirty="0"/>
              <a:t>HAVING TICKET.WEEKDAY_NUMBER &gt; 6 </a:t>
            </a:r>
            <a:endParaRPr sz="32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400" dirty="0"/>
              <a:t>ORDER BY TIMES_BOUGHT DESC </a:t>
            </a:r>
            <a:endParaRPr sz="32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400" dirty="0"/>
              <a:t>LIMIT 3;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1" y="2720458"/>
            <a:ext cx="12192000" cy="14170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0" y="2832100"/>
            <a:ext cx="1219200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Entity Relationship Diagram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Which product is most likely bought on SUNDAYS? </a:t>
            </a:r>
            <a:endParaRPr dirty="0"/>
          </a:p>
        </p:txBody>
      </p:sp>
      <p:sp>
        <p:nvSpPr>
          <p:cNvPr id="238" name="Google Shape;238;p31"/>
          <p:cNvSpPr txBox="1"/>
          <p:nvPr/>
        </p:nvSpPr>
        <p:spPr>
          <a:xfrm>
            <a:off x="1270187" y="2479403"/>
            <a:ext cx="9223000" cy="26212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70000"/>
              </a:lnSpc>
              <a:buClr>
                <a:schemeClr val="dk1"/>
              </a:buClr>
              <a:buSzPts val="2590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TIMES_BOUGHT 	PRODUCT_NAME	 WEEKDAY_NUMBER       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ts val="2590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</a:t>
            </a:r>
            <a:endParaRPr dirty="0"/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   2             		Bread 			       7 		                                       </a:t>
            </a:r>
            <a:endParaRPr dirty="0"/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   2             	 	Tonic   		       7 		                                      </a:t>
            </a:r>
            <a:endParaRPr dirty="0"/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   2              		Juice                                   7</a:t>
            </a:r>
            <a:endParaRPr sz="259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5"/>
          <p:cNvCxnSpPr/>
          <p:nvPr/>
        </p:nvCxnSpPr>
        <p:spPr>
          <a:xfrm>
            <a:off x="6096000" y="2097849"/>
            <a:ext cx="0" cy="246896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5" name="Google Shape;95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70562" b="58079"/>
          <a:stretch/>
        </p:blipFill>
        <p:spPr>
          <a:xfrm>
            <a:off x="8156044" y="2025125"/>
            <a:ext cx="3851598" cy="221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t="-22" r="67397" b="61026"/>
          <a:stretch/>
        </p:blipFill>
        <p:spPr>
          <a:xfrm>
            <a:off x="213753" y="2013249"/>
            <a:ext cx="4357949" cy="210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l="35406" t="53476" r="34556"/>
          <a:stretch/>
        </p:blipFill>
        <p:spPr>
          <a:xfrm>
            <a:off x="4565833" y="4423169"/>
            <a:ext cx="3601386" cy="225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l="32840" r="34555" b="61003"/>
          <a:stretch/>
        </p:blipFill>
        <p:spPr>
          <a:xfrm>
            <a:off x="3917026" y="256044"/>
            <a:ext cx="4357948" cy="210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>
            <a:off x="2110157" y="3669475"/>
            <a:ext cx="2390400" cy="1966200"/>
          </a:xfrm>
          <a:prstGeom prst="bentConnector3">
            <a:avLst>
              <a:gd name="adj1" fmla="val 391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5"/>
          <p:cNvCxnSpPr/>
          <p:nvPr/>
        </p:nvCxnSpPr>
        <p:spPr>
          <a:xfrm flipH="1">
            <a:off x="7898143" y="3612325"/>
            <a:ext cx="2183700" cy="2023200"/>
          </a:xfrm>
          <a:prstGeom prst="bentConnector3">
            <a:avLst>
              <a:gd name="adj1" fmla="val 92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5921508" y="4548326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5921508" y="4423719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7898217" y="5480245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8022042" y="5480245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4502555" y="5480572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4379215" y="5478087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5"/>
          <p:cNvSpPr/>
          <p:nvPr/>
        </p:nvSpPr>
        <p:spPr>
          <a:xfrm>
            <a:off x="5988000" y="2352661"/>
            <a:ext cx="216000" cy="215302"/>
          </a:xfrm>
          <a:prstGeom prst="ellipse">
            <a:avLst/>
          </a:prstGeom>
          <a:solidFill>
            <a:srgbClr val="D3C6C3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1942752" y="3796958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1942752" y="3672351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 flipH="1">
            <a:off x="6112303" y="2117570"/>
            <a:ext cx="108000" cy="23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988000" y="2110187"/>
            <a:ext cx="72706" cy="23713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5"/>
          <p:cNvSpPr/>
          <p:nvPr/>
        </p:nvSpPr>
        <p:spPr>
          <a:xfrm>
            <a:off x="9957853" y="3848395"/>
            <a:ext cx="216000" cy="215302"/>
          </a:xfrm>
          <a:prstGeom prst="ellipse">
            <a:avLst/>
          </a:prstGeom>
          <a:solidFill>
            <a:srgbClr val="D3C6C3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10082156" y="3613304"/>
            <a:ext cx="108000" cy="23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9957853" y="3605921"/>
            <a:ext cx="72706" cy="23713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 descr="High Volt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1691" y="571624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6"/>
          <p:cNvCxnSpPr/>
          <p:nvPr/>
        </p:nvCxnSpPr>
        <p:spPr>
          <a:xfrm>
            <a:off x="6096000" y="2097849"/>
            <a:ext cx="0" cy="246896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4" name="Google Shape;12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0562" b="58079"/>
          <a:stretch/>
        </p:blipFill>
        <p:spPr>
          <a:xfrm>
            <a:off x="8156044" y="2025125"/>
            <a:ext cx="3851598" cy="221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t="-22" r="67397" b="61026"/>
          <a:stretch/>
        </p:blipFill>
        <p:spPr>
          <a:xfrm>
            <a:off x="213753" y="2013249"/>
            <a:ext cx="4357949" cy="210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32840" r="34555" b="61003"/>
          <a:stretch/>
        </p:blipFill>
        <p:spPr>
          <a:xfrm>
            <a:off x="3917026" y="256044"/>
            <a:ext cx="4357948" cy="210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6"/>
          <p:cNvCxnSpPr/>
          <p:nvPr/>
        </p:nvCxnSpPr>
        <p:spPr>
          <a:xfrm>
            <a:off x="2110157" y="3669475"/>
            <a:ext cx="2390400" cy="1966200"/>
          </a:xfrm>
          <a:prstGeom prst="bentConnector3">
            <a:avLst>
              <a:gd name="adj1" fmla="val 391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/>
          <p:nvPr/>
        </p:nvCxnSpPr>
        <p:spPr>
          <a:xfrm flipH="1">
            <a:off x="7898143" y="3612325"/>
            <a:ext cx="2183700" cy="2023200"/>
          </a:xfrm>
          <a:prstGeom prst="bentConnector3">
            <a:avLst>
              <a:gd name="adj1" fmla="val 92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5921508" y="4548326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5921508" y="4423719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6"/>
          <p:cNvCxnSpPr/>
          <p:nvPr/>
        </p:nvCxnSpPr>
        <p:spPr>
          <a:xfrm rot="10800000">
            <a:off x="7898217" y="5480245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6"/>
          <p:cNvCxnSpPr/>
          <p:nvPr/>
        </p:nvCxnSpPr>
        <p:spPr>
          <a:xfrm rot="10800000">
            <a:off x="8022042" y="5480245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6"/>
          <p:cNvCxnSpPr/>
          <p:nvPr/>
        </p:nvCxnSpPr>
        <p:spPr>
          <a:xfrm rot="10800000">
            <a:off x="4502555" y="5480572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6"/>
          <p:cNvCxnSpPr/>
          <p:nvPr/>
        </p:nvCxnSpPr>
        <p:spPr>
          <a:xfrm rot="10800000">
            <a:off x="4379215" y="5478087"/>
            <a:ext cx="0" cy="3150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5988000" y="2352661"/>
            <a:ext cx="216000" cy="215302"/>
          </a:xfrm>
          <a:prstGeom prst="ellipse">
            <a:avLst/>
          </a:prstGeom>
          <a:solidFill>
            <a:srgbClr val="D3C6C3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6"/>
          <p:cNvCxnSpPr/>
          <p:nvPr/>
        </p:nvCxnSpPr>
        <p:spPr>
          <a:xfrm>
            <a:off x="1942752" y="3796958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1942752" y="3672351"/>
            <a:ext cx="34898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16"/>
          <p:cNvCxnSpPr/>
          <p:nvPr/>
        </p:nvCxnSpPr>
        <p:spPr>
          <a:xfrm flipH="1">
            <a:off x="6112303" y="2117570"/>
            <a:ext cx="108000" cy="23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5988000" y="2110187"/>
            <a:ext cx="72706" cy="23713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16"/>
          <p:cNvSpPr/>
          <p:nvPr/>
        </p:nvSpPr>
        <p:spPr>
          <a:xfrm>
            <a:off x="9957853" y="3848395"/>
            <a:ext cx="216000" cy="215302"/>
          </a:xfrm>
          <a:prstGeom prst="ellipse">
            <a:avLst/>
          </a:prstGeom>
          <a:solidFill>
            <a:srgbClr val="D3C6C3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6"/>
          <p:cNvCxnSpPr/>
          <p:nvPr/>
        </p:nvCxnSpPr>
        <p:spPr>
          <a:xfrm flipH="1">
            <a:off x="10082156" y="3613304"/>
            <a:ext cx="108000" cy="23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9957853" y="3605921"/>
            <a:ext cx="72706" cy="23713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3" name="Google Shape;143;p16" descr="A screenshot of a cell phone &#10; 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2863" t="50000" r="37250"/>
          <a:stretch/>
        </p:blipFill>
        <p:spPr>
          <a:xfrm>
            <a:off x="4517876" y="4451386"/>
            <a:ext cx="3358991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4639222" y="4988859"/>
            <a:ext cx="3166983" cy="646748"/>
          </a:xfrm>
          <a:prstGeom prst="frame">
            <a:avLst>
              <a:gd name="adj1" fmla="val 9683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1" y="2720458"/>
            <a:ext cx="12192000" cy="14170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>
            <a:spLocks noGrp="1"/>
          </p:cNvSpPr>
          <p:nvPr>
            <p:ph type="ctrTitle"/>
          </p:nvPr>
        </p:nvSpPr>
        <p:spPr>
          <a:xfrm>
            <a:off x="0" y="2832100"/>
            <a:ext cx="1219200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Products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742704" y="1476117"/>
            <a:ext cx="8706592" cy="50167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PRODUCT_ID  PRODUCT_NAME                       COST_PRICE  	 SALE_PRICE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---------------------------------------------------------------------------------------------------------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1 		Bread                                                	   2          		11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2 		Milk                                                   	   2           	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3 		Water                                                 	   1           	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4 		Gin                                                    	   20          	37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5 		Tonic                                                      	   7           	 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6 		Apple                                                 	   14          	49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7 		Banana                                                      22          	39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8 		Butter                                                 	   14          	29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9 		Cheese                                                      33          	61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10 		Yoghurt                                                     23          	53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11 		Juice                                                           3          	52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12 		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Wodka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10          	39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13 		Jamon                                                       14          	26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14 		Whisky                                                      20          	36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Brand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LIMIT 10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917371" y="1690688"/>
            <a:ext cx="5585361" cy="4524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BRAND_ID    	BRAND_NAME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1 		     WASA    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2 		     Nestle  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3 	           	     Tanqueray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4 		     Thomas Henry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5 		     Fruits-Import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6 		     Puerto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7 		   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Kaergarden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8 		   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Geramont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9 		   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10 	     Schweppes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Payment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864426" y="2266829"/>
            <a:ext cx="7303326" cy="30469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PAYMENT_ID            PAYMENT_METHOD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1 			Visa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2 			MasterCard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3 			AmericanExpress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4 			CASH                       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LIMIT 10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268680" y="1990105"/>
            <a:ext cx="9654639" cy="3693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 TICKET_ID   PRODUCT_ID 	 BRAND_ID    PAYMENT_ID  PURCHASE_DATE 	AMOUNT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_RECORDS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---------------------------------------------------------------------------------------------------------------------------------------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1           1          	 7          	       12          	2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2           1          	 8           	        4          	1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3           1          	 5                      6           	1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4           1          	 1           	        2           	1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5           1          	14                   12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6           1          	 5                      5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7           1          	 8                    12          	4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8           1          	 2                    11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9           1          	12                   11           	3 	11/26/2018                  207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10          1          	 3                       9           	2  	11/26/2018                  207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454</Words>
  <Application>Microsoft Macintosh PowerPoint</Application>
  <PresentationFormat>Widescreen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Entity Relationship Diagram</vt:lpstr>
      <vt:lpstr>PowerPoint Presentation</vt:lpstr>
      <vt:lpstr>PowerPoint Presentation</vt:lpstr>
      <vt:lpstr>Data Exploration</vt:lpstr>
      <vt:lpstr>SELECT * FROM Products</vt:lpstr>
      <vt:lpstr>SELECT * FROM Brand  LIMIT 10</vt:lpstr>
      <vt:lpstr>SELECT * FROM Payment</vt:lpstr>
      <vt:lpstr>SELECT * FROM Ticket  LIMIT 10</vt:lpstr>
      <vt:lpstr>Data Insights </vt:lpstr>
      <vt:lpstr>Which are the top 4 products sold? </vt:lpstr>
      <vt:lpstr>What is the average amount spent per purchase?</vt:lpstr>
      <vt:lpstr>What is the revenue per type of credit card? </vt:lpstr>
      <vt:lpstr>Which brand has the highest profit?</vt:lpstr>
      <vt:lpstr>Which brand has the highest profit?</vt:lpstr>
      <vt:lpstr>Which product is most likely bought on SUNDAYS? </vt:lpstr>
      <vt:lpstr>Which product is most likely bought on SUNDAYS? </vt:lpstr>
      <vt:lpstr>Which product is most likely bought on SUNDAYS? </vt:lpstr>
      <vt:lpstr>Which product is most likely bought on SUNDAYS? </vt:lpstr>
      <vt:lpstr>Which product is most likely bought on SUNDAYS?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TU-Pseudonym 0301670702332148</cp:lastModifiedBy>
  <cp:revision>15</cp:revision>
  <dcterms:modified xsi:type="dcterms:W3CDTF">2018-12-05T08:06:38Z</dcterms:modified>
</cp:coreProperties>
</file>