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66" r:id="rId12"/>
    <p:sldId id="269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1930"/>
  </p:normalViewPr>
  <p:slideViewPr>
    <p:cSldViewPr snapToGrid="0" snapToObjects="1">
      <p:cViewPr varScale="1">
        <p:scale>
          <a:sx n="138" d="100"/>
          <a:sy n="138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7C2D-199F-354B-9B68-11A9343D4976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8F57-8E28-C84C-BEE2-6357B16C6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7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Ricordarsi di controllare se aggiungere una funzione </a:t>
            </a:r>
            <a:r>
              <a:rPr lang="it-IT"/>
              <a:t>da getplaylist </a:t>
            </a:r>
            <a:r>
              <a:rPr lang="it-IT" dirty="0"/>
              <a:t>a </a:t>
            </a:r>
            <a:r>
              <a:rPr lang="it-IT" dirty="0" err="1"/>
              <a:t>songDao</a:t>
            </a:r>
            <a:r>
              <a:rPr lang="it-IT" dirty="0"/>
              <a:t> per recuperare le </a:t>
            </a:r>
            <a:r>
              <a:rPr lang="it-IT" dirty="0" err="1"/>
              <a:t>song</a:t>
            </a:r>
            <a:r>
              <a:rPr lang="it-IT" dirty="0"/>
              <a:t> nella selezione a tendina.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48F57-8E28-C84C-BEE2-6357B16C6F3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64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48F57-8E28-C84C-BEE2-6357B16C6F3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21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F6A8A-767E-8341-A901-DBD36FD3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DF58FC-091B-084D-9F97-DB388A4D8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D253-8D39-B446-A239-2D13A74A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F53BD4-01E1-0E4C-AFAD-EA125CCE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31253F-742B-994F-95B2-FABFC08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22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ACEE2-7410-1A44-9A3F-678476C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417857-D636-3141-9785-07F96648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8474EE-7656-204F-9ACD-DBCCF63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8A40B-99A0-D740-8DE5-732C69C5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4BF3B8-6C5A-EF40-A1E8-72BF182B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F33836B-6FD2-184A-B566-22AFF036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745C7F-0DD5-1949-9418-FFF300B1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11C83-EF39-D445-BB48-2A5C6C2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469A4-231B-1045-9797-B5B36581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7D65-06E8-8B4A-9060-43A598EF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EC200-07C8-FA43-9EC1-FE21D072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4C0316-BCED-7146-8B84-717E5783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0B1F7-C921-974A-AE16-4C6844DA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A2EC4-86D3-434C-A4F4-3E4F30E3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920FA0-702A-7845-BA2A-3EF480D5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75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D33B-0019-2A4A-9B84-D5BBA4E7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E52552-87E3-A341-AE61-1DDCCBF6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33698-3F4C-3549-8394-8C42B3D3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C27309-2B4F-FD4D-86D0-555A69B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940C4A-54B1-6E40-BDEE-26B5A3F8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8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0D9B3-071C-1541-B8B2-AF7E0A10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4EAF3-A39B-5848-85DF-512C1B19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76382-E62A-F443-A126-49C9C6D8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7982CF-5F06-1348-9C84-E4A2402F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804EF-E8C2-7F48-9372-A98544BE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257ED9-DA77-184B-91DE-AF8506BD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921A6-8315-E946-AFA6-B7230E5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97DBBD-3316-E842-A6E0-8DE352FF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E414CC-3785-4C49-9D59-6DBD27800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C65070-634B-F544-BE5B-792E600F0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1CBD352-EE18-DA43-98E7-C5B1384BF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6A2792-8635-3948-A7F9-E2763F4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EB6E82-C2C7-6549-9378-AEFDA5F2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6C9726-44CB-3247-B8A9-A3B4433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9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19576-812A-C043-9263-F9238947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2FA180-5C39-8E4F-AE92-6ECE328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A34392-9985-8C41-867D-7B3D7D7D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5D9888-117F-B646-99F1-0CA0968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3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B9C6AA-571C-FB4C-B498-9D2D112F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CFE428-8B6E-C340-AACB-21ED977A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D2CFA4-81A3-344A-8277-FBD676AC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EF0E6-299C-3F4E-B743-D9E3C42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37975-8D35-A64C-8B1C-3CD2A151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BF0D65-2CEC-1348-A09B-C0666962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F0DB99-2E74-9A48-B2A6-E0A7FEE7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6A8E5C-236F-2A46-AAF2-D48EDAB4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51F755-B10B-AD40-A7F6-744A26FE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564A4-2804-564A-A796-330C91E6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02BAE0-7541-C042-BFA5-93CE1D95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5D00DD-FA53-8940-A318-C8051AF3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648F7C-D5A4-DB48-BD95-1E72A06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0B5987-C330-0C4A-B923-9329267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38440C-BD82-5E4A-9DA8-85DDD697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3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AEF62A-BD31-CC41-AEEF-393809A3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E7EB82-A765-D64E-B581-AC8789E1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0022F8-CE9A-7949-9E96-DD916E123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B1DD-EE77-CF4A-A9D6-4FA6FBC90ECB}" type="datetimeFigureOut">
              <a:rPr lang="it-IT" smtClean="0"/>
              <a:t>16/04/21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5AF07F-870B-7449-B360-549C13C47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1CCEE-5AFA-7649-A530-8CA78BC6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8ADB-39B5-794C-8BBA-99ED02D23C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6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971"/>
            <a:ext cx="9144000" cy="1075559"/>
          </a:xfrm>
        </p:spPr>
        <p:txBody>
          <a:bodyPr>
            <a:noAutofit/>
          </a:bodyPr>
          <a:lstStyle/>
          <a:p>
            <a:r>
              <a:rPr lang="it-IT" sz="4800" b="1" dirty="0"/>
              <a:t>Specifiche Progetto TIW (1/2)</a:t>
            </a:r>
            <a:br>
              <a:rPr lang="it-IT" sz="4800" b="1"/>
            </a:br>
            <a:r>
              <a:rPr lang="it-IT" sz="4800" b="1"/>
              <a:t>PLAYLIST </a:t>
            </a:r>
            <a:r>
              <a:rPr lang="it-IT" sz="4800" b="1" dirty="0"/>
              <a:t>MUSICALE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27" y="1558707"/>
            <a:ext cx="10834576" cy="5517933"/>
          </a:xfrm>
        </p:spPr>
        <p:txBody>
          <a:bodyPr>
            <a:normAutofit/>
          </a:bodyPr>
          <a:lstStyle/>
          <a:p>
            <a:r>
              <a:rPr lang="it-IT" sz="2200" dirty="0"/>
              <a:t>Versione HTML pura </a:t>
            </a:r>
          </a:p>
          <a:p>
            <a:pPr algn="just"/>
            <a:r>
              <a:rPr lang="it-IT" sz="2200" dirty="0"/>
              <a:t>Un’applicazione web consente la gestione di </a:t>
            </a:r>
            <a:r>
              <a:rPr lang="it-IT" sz="2200"/>
              <a:t>una playlist </a:t>
            </a:r>
            <a:r>
              <a:rPr lang="it-IT" sz="2200" dirty="0"/>
              <a:t>di brani musicali</a:t>
            </a:r>
            <a:r>
              <a:rPr lang="it-IT" sz="2200"/>
              <a:t>. Playlist </a:t>
            </a:r>
            <a:r>
              <a:rPr lang="it-IT" sz="2200" dirty="0"/>
              <a:t>e brani sono personali di ogni utente e non condivisi. Ogni brano musicale è memorizzato nella base di dati mediante un titolo , l‘immagine e il titolo dell’album da cui il brano è tratto, il nome dell’interprete (singolo o gruppo) dell’album, l’anno di pubblicazione dell’album, il genere musicale (si supponga che i generi siano prefissati) e il file musicale. L’utente, previo login, </a:t>
            </a:r>
            <a:r>
              <a:rPr lang="it-IT" sz="2200" dirty="0" err="1"/>
              <a:t>puo</a:t>
            </a:r>
            <a:r>
              <a:rPr lang="it-IT" sz="2200" dirty="0"/>
              <a:t>̀ creare brani mediante il caricamento dei dati relativi e raggrupparli </a:t>
            </a:r>
            <a:r>
              <a:rPr lang="it-IT" sz="2200"/>
              <a:t>in playlist. Una playlist </a:t>
            </a:r>
            <a:r>
              <a:rPr lang="it-IT" sz="2200" dirty="0"/>
              <a:t>è un insieme di brani scelti tra quelli caricati dallo stesso utente ordinati per data decrescente dall’anno di pubblicazione dell’album. </a:t>
            </a:r>
            <a:r>
              <a:rPr lang="it-IT" sz="2200"/>
              <a:t>Una playlist </a:t>
            </a:r>
            <a:r>
              <a:rPr lang="it-IT" sz="2200" dirty="0"/>
              <a:t>ha un titolo e una data di creazione ed è associata al suo creatore. A seguito del login, l’utente accede all’HOME PAGE che presenta l’elenco delle </a:t>
            </a:r>
            <a:r>
              <a:rPr lang="it-IT" sz="2200"/>
              <a:t>proprie playlist, </a:t>
            </a:r>
            <a:r>
              <a:rPr lang="it-IT" sz="2200" dirty="0"/>
              <a:t>ordinate per data di creazione decrescente, una </a:t>
            </a:r>
            <a:r>
              <a:rPr lang="it-IT" sz="2200" dirty="0" err="1"/>
              <a:t>form</a:t>
            </a:r>
            <a:r>
              <a:rPr lang="it-IT" sz="2200" dirty="0"/>
              <a:t> per caricare un brano con tutti i dati relativi e una </a:t>
            </a:r>
            <a:r>
              <a:rPr lang="it-IT" sz="2200" dirty="0" err="1"/>
              <a:t>form</a:t>
            </a:r>
            <a:r>
              <a:rPr lang="it-IT" sz="2200" dirty="0"/>
              <a:t> per creare una </a:t>
            </a:r>
            <a:r>
              <a:rPr lang="it-IT" sz="2200"/>
              <a:t>nuova playlist </a:t>
            </a:r>
            <a:r>
              <a:rPr lang="it-IT" sz="2200" dirty="0"/>
              <a:t>inizialmente vuota. Quando l’utente clicca su </a:t>
            </a:r>
            <a:r>
              <a:rPr lang="it-IT" sz="2200"/>
              <a:t>una playlist </a:t>
            </a:r>
            <a:r>
              <a:rPr lang="it-IT" sz="2200" dirty="0"/>
              <a:t>nell’HOME PAGE, appare la </a:t>
            </a:r>
            <a:r>
              <a:rPr lang="it-IT" sz="2200"/>
              <a:t>pagina PLAYLIST </a:t>
            </a:r>
            <a:r>
              <a:rPr lang="it-IT" sz="2200" dirty="0"/>
              <a:t>PAGE che contiene inizialmente una tabella di una riga e cinque colonne. Ogni cella contiene il titolo di un brano e l’immagine dell’album da cui proviene. </a:t>
            </a:r>
          </a:p>
        </p:txBody>
      </p:sp>
    </p:spTree>
    <p:extLst>
      <p:ext uri="{BB962C8B-B14F-4D97-AF65-F5344CB8AC3E}">
        <p14:creationId xmlns:p14="http://schemas.microsoft.com/office/powerpoint/2010/main" val="223327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09;p38">
            <a:extLst>
              <a:ext uri="{FF2B5EF4-FFF2-40B4-BE49-F238E27FC236}">
                <a16:creationId xmlns:a16="http://schemas.microsoft.com/office/drawing/2014/main" id="{7E8DF0F8-A45B-E94B-BC1E-FC7FD1A20358}"/>
              </a:ext>
            </a:extLst>
          </p:cNvPr>
          <p:cNvSpPr txBox="1">
            <a:spLocks/>
          </p:cNvSpPr>
          <p:nvPr/>
        </p:nvSpPr>
        <p:spPr>
          <a:xfrm>
            <a:off x="1689651" y="7473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go to home</a:t>
            </a:r>
          </a:p>
        </p:txBody>
      </p:sp>
      <p:sp>
        <p:nvSpPr>
          <p:cNvPr id="28" name="Google Shape;310;p38">
            <a:extLst>
              <a:ext uri="{FF2B5EF4-FFF2-40B4-BE49-F238E27FC236}">
                <a16:creationId xmlns:a16="http://schemas.microsoft.com/office/drawing/2014/main" id="{914A7EB7-26C6-DD41-B113-D42F2485745F}"/>
              </a:ext>
            </a:extLst>
          </p:cNvPr>
          <p:cNvSpPr/>
          <p:nvPr/>
        </p:nvSpPr>
        <p:spPr>
          <a:xfrm>
            <a:off x="2502376" y="1925409"/>
            <a:ext cx="13758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GoToHomePage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311;p38">
            <a:extLst>
              <a:ext uri="{FF2B5EF4-FFF2-40B4-BE49-F238E27FC236}">
                <a16:creationId xmlns:a16="http://schemas.microsoft.com/office/drawing/2014/main" id="{7C267256-ED90-414E-BF30-BFAC74B5F61B}"/>
              </a:ext>
            </a:extLst>
          </p:cNvPr>
          <p:cNvCxnSpPr>
            <a:cxnSpLocks/>
          </p:cNvCxnSpPr>
          <p:nvPr/>
        </p:nvCxnSpPr>
        <p:spPr>
          <a:xfrm>
            <a:off x="3190276" y="2239302"/>
            <a:ext cx="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0" name="Google Shape;312;p38">
            <a:extLst>
              <a:ext uri="{FF2B5EF4-FFF2-40B4-BE49-F238E27FC236}">
                <a16:creationId xmlns:a16="http://schemas.microsoft.com/office/drawing/2014/main" id="{61E62E36-F785-514D-98AF-9A5559C0A71F}"/>
              </a:ext>
            </a:extLst>
          </p:cNvPr>
          <p:cNvCxnSpPr/>
          <p:nvPr/>
        </p:nvCxnSpPr>
        <p:spPr>
          <a:xfrm>
            <a:off x="2064227" y="3068409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313;p38">
            <a:extLst>
              <a:ext uri="{FF2B5EF4-FFF2-40B4-BE49-F238E27FC236}">
                <a16:creationId xmlns:a16="http://schemas.microsoft.com/office/drawing/2014/main" id="{C9AE9E73-53DC-1E40-82EA-5DABAAA30BA0}"/>
              </a:ext>
            </a:extLst>
          </p:cNvPr>
          <p:cNvSpPr txBox="1"/>
          <p:nvPr/>
        </p:nvSpPr>
        <p:spPr>
          <a:xfrm>
            <a:off x="1988027" y="2791410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14;p38">
            <a:extLst>
              <a:ext uri="{FF2B5EF4-FFF2-40B4-BE49-F238E27FC236}">
                <a16:creationId xmlns:a16="http://schemas.microsoft.com/office/drawing/2014/main" id="{75F2B888-BC39-7C43-AF72-4F2290C26BFE}"/>
              </a:ext>
            </a:extLst>
          </p:cNvPr>
          <p:cNvSpPr/>
          <p:nvPr/>
        </p:nvSpPr>
        <p:spPr>
          <a:xfrm>
            <a:off x="2976876" y="2401076"/>
            <a:ext cx="306600" cy="309532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15;p38">
            <a:extLst>
              <a:ext uri="{FF2B5EF4-FFF2-40B4-BE49-F238E27FC236}">
                <a16:creationId xmlns:a16="http://schemas.microsoft.com/office/drawing/2014/main" id="{A0997777-94AB-F64E-A8DB-CAA6DEA9F99A}"/>
              </a:ext>
            </a:extLst>
          </p:cNvPr>
          <p:cNvSpPr/>
          <p:nvPr/>
        </p:nvSpPr>
        <p:spPr>
          <a:xfrm>
            <a:off x="5709976" y="1897234"/>
            <a:ext cx="11181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16;p38">
            <a:extLst>
              <a:ext uri="{FF2B5EF4-FFF2-40B4-BE49-F238E27FC236}">
                <a16:creationId xmlns:a16="http://schemas.microsoft.com/office/drawing/2014/main" id="{B5C8E72C-C86B-0A4E-993D-A21D59B5A092}"/>
              </a:ext>
            </a:extLst>
          </p:cNvPr>
          <p:cNvCxnSpPr>
            <a:cxnSpLocks/>
          </p:cNvCxnSpPr>
          <p:nvPr/>
        </p:nvCxnSpPr>
        <p:spPr>
          <a:xfrm flipH="1">
            <a:off x="6238726" y="2211127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5" name="Google Shape;317;p38">
            <a:extLst>
              <a:ext uri="{FF2B5EF4-FFF2-40B4-BE49-F238E27FC236}">
                <a16:creationId xmlns:a16="http://schemas.microsoft.com/office/drawing/2014/main" id="{1C998CF7-8A00-3143-8EFE-B91BB86B192D}"/>
              </a:ext>
            </a:extLst>
          </p:cNvPr>
          <p:cNvCxnSpPr/>
          <p:nvPr/>
        </p:nvCxnSpPr>
        <p:spPr>
          <a:xfrm rot="10800000">
            <a:off x="3291862" y="3331258"/>
            <a:ext cx="28155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6" name="Google Shape;318;p38">
            <a:extLst>
              <a:ext uri="{FF2B5EF4-FFF2-40B4-BE49-F238E27FC236}">
                <a16:creationId xmlns:a16="http://schemas.microsoft.com/office/drawing/2014/main" id="{693B3484-025F-A945-B5FC-223A26ECEA61}"/>
              </a:ext>
            </a:extLst>
          </p:cNvPr>
          <p:cNvSpPr txBox="1"/>
          <p:nvPr/>
        </p:nvSpPr>
        <p:spPr>
          <a:xfrm>
            <a:off x="3785826" y="3041127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playlists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20;p38">
            <a:extLst>
              <a:ext uri="{FF2B5EF4-FFF2-40B4-BE49-F238E27FC236}">
                <a16:creationId xmlns:a16="http://schemas.microsoft.com/office/drawing/2014/main" id="{374B0237-78AB-504A-9924-1E9ABEA4B94C}"/>
              </a:ext>
            </a:extLst>
          </p:cNvPr>
          <p:cNvCxnSpPr/>
          <p:nvPr/>
        </p:nvCxnSpPr>
        <p:spPr>
          <a:xfrm rot="10800000" flipH="1">
            <a:off x="3294276" y="2744327"/>
            <a:ext cx="2822400" cy="3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" name="Google Shape;321;p38">
            <a:extLst>
              <a:ext uri="{FF2B5EF4-FFF2-40B4-BE49-F238E27FC236}">
                <a16:creationId xmlns:a16="http://schemas.microsoft.com/office/drawing/2014/main" id="{6FA1F812-118A-2046-9A09-BEEC6D979E6A}"/>
              </a:ext>
            </a:extLst>
          </p:cNvPr>
          <p:cNvSpPr txBox="1"/>
          <p:nvPr/>
        </p:nvSpPr>
        <p:spPr>
          <a:xfrm>
            <a:off x="3356926" y="246720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PlaylistDAO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322;p38">
            <a:extLst>
              <a:ext uri="{FF2B5EF4-FFF2-40B4-BE49-F238E27FC236}">
                <a16:creationId xmlns:a16="http://schemas.microsoft.com/office/drawing/2014/main" id="{814DDEF2-A91D-504D-A485-9755367F5D12}"/>
              </a:ext>
            </a:extLst>
          </p:cNvPr>
          <p:cNvSpPr/>
          <p:nvPr/>
        </p:nvSpPr>
        <p:spPr>
          <a:xfrm>
            <a:off x="7015054" y="1897239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23;p38">
            <a:extLst>
              <a:ext uri="{FF2B5EF4-FFF2-40B4-BE49-F238E27FC236}">
                <a16:creationId xmlns:a16="http://schemas.microsoft.com/office/drawing/2014/main" id="{61191F52-0F47-4344-82B4-C9CE5D839C75}"/>
              </a:ext>
            </a:extLst>
          </p:cNvPr>
          <p:cNvCxnSpPr>
            <a:cxnSpLocks/>
          </p:cNvCxnSpPr>
          <p:nvPr/>
        </p:nvCxnSpPr>
        <p:spPr>
          <a:xfrm>
            <a:off x="7555054" y="2211132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2" name="Google Shape;324;p38">
            <a:extLst>
              <a:ext uri="{FF2B5EF4-FFF2-40B4-BE49-F238E27FC236}">
                <a16:creationId xmlns:a16="http://schemas.microsoft.com/office/drawing/2014/main" id="{3F226650-333C-554C-B315-DE9CF7A05772}"/>
              </a:ext>
            </a:extLst>
          </p:cNvPr>
          <p:cNvCxnSpPr>
            <a:cxnSpLocks/>
          </p:cNvCxnSpPr>
          <p:nvPr/>
        </p:nvCxnSpPr>
        <p:spPr>
          <a:xfrm>
            <a:off x="3275962" y="4997601"/>
            <a:ext cx="5618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" name="Google Shape;326;p38">
            <a:extLst>
              <a:ext uri="{FF2B5EF4-FFF2-40B4-BE49-F238E27FC236}">
                <a16:creationId xmlns:a16="http://schemas.microsoft.com/office/drawing/2014/main" id="{1236DC9A-AEEF-A34B-BA76-0CDD36C26D84}"/>
              </a:ext>
            </a:extLst>
          </p:cNvPr>
          <p:cNvSpPr/>
          <p:nvPr/>
        </p:nvSpPr>
        <p:spPr>
          <a:xfrm>
            <a:off x="8507051" y="1897235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327;p38">
            <a:extLst>
              <a:ext uri="{FF2B5EF4-FFF2-40B4-BE49-F238E27FC236}">
                <a16:creationId xmlns:a16="http://schemas.microsoft.com/office/drawing/2014/main" id="{20548D5E-451C-5146-8988-D4B59876DC5F}"/>
              </a:ext>
            </a:extLst>
          </p:cNvPr>
          <p:cNvCxnSpPr>
            <a:cxnSpLocks/>
          </p:cNvCxnSpPr>
          <p:nvPr/>
        </p:nvCxnSpPr>
        <p:spPr>
          <a:xfrm>
            <a:off x="9047051" y="2401028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5" name="Google Shape;325;p38">
            <a:extLst>
              <a:ext uri="{FF2B5EF4-FFF2-40B4-BE49-F238E27FC236}">
                <a16:creationId xmlns:a16="http://schemas.microsoft.com/office/drawing/2014/main" id="{F44852D2-D66B-264A-99CB-D1A88DCC7262}"/>
              </a:ext>
            </a:extLst>
          </p:cNvPr>
          <p:cNvSpPr/>
          <p:nvPr/>
        </p:nvSpPr>
        <p:spPr>
          <a:xfrm>
            <a:off x="8894662" y="4639189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328;p38">
            <a:extLst>
              <a:ext uri="{FF2B5EF4-FFF2-40B4-BE49-F238E27FC236}">
                <a16:creationId xmlns:a16="http://schemas.microsoft.com/office/drawing/2014/main" id="{49998F97-0474-C34F-8FAB-11D3F5DCD14C}"/>
              </a:ext>
            </a:extLst>
          </p:cNvPr>
          <p:cNvCxnSpPr/>
          <p:nvPr/>
        </p:nvCxnSpPr>
        <p:spPr>
          <a:xfrm>
            <a:off x="3301801" y="4002410"/>
            <a:ext cx="4127648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329;p38">
            <a:extLst>
              <a:ext uri="{FF2B5EF4-FFF2-40B4-BE49-F238E27FC236}">
                <a16:creationId xmlns:a16="http://schemas.microsoft.com/office/drawing/2014/main" id="{5E3B03FE-39E8-4B46-8786-36E141FE7041}"/>
              </a:ext>
            </a:extLst>
          </p:cNvPr>
          <p:cNvSpPr/>
          <p:nvPr/>
        </p:nvSpPr>
        <p:spPr>
          <a:xfrm>
            <a:off x="7429449" y="3651774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30;p38">
            <a:extLst>
              <a:ext uri="{FF2B5EF4-FFF2-40B4-BE49-F238E27FC236}">
                <a16:creationId xmlns:a16="http://schemas.microsoft.com/office/drawing/2014/main" id="{25BD1E38-F545-0A4E-8994-AD6637D61349}"/>
              </a:ext>
            </a:extLst>
          </p:cNvPr>
          <p:cNvSpPr txBox="1"/>
          <p:nvPr/>
        </p:nvSpPr>
        <p:spPr>
          <a:xfrm>
            <a:off x="3408151" y="3719490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setVariable(playlists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31;p38">
            <a:extLst>
              <a:ext uri="{FF2B5EF4-FFF2-40B4-BE49-F238E27FC236}">
                <a16:creationId xmlns:a16="http://schemas.microsoft.com/office/drawing/2014/main" id="{7D9D56D0-4542-7942-ADFD-6D6426373E41}"/>
              </a:ext>
            </a:extLst>
          </p:cNvPr>
          <p:cNvSpPr txBox="1"/>
          <p:nvPr/>
        </p:nvSpPr>
        <p:spPr>
          <a:xfrm>
            <a:off x="3408151" y="4580557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process(ctx, "Home.html", ..)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332;p38">
            <a:extLst>
              <a:ext uri="{FF2B5EF4-FFF2-40B4-BE49-F238E27FC236}">
                <a16:creationId xmlns:a16="http://schemas.microsoft.com/office/drawing/2014/main" id="{FB90604C-193D-DA46-93CA-89A4AA1B0D2A}"/>
              </a:ext>
            </a:extLst>
          </p:cNvPr>
          <p:cNvCxnSpPr/>
          <p:nvPr/>
        </p:nvCxnSpPr>
        <p:spPr>
          <a:xfrm rot="10800000" flipH="1">
            <a:off x="3288001" y="3068177"/>
            <a:ext cx="2822400" cy="3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1" name="Google Shape;333;p38">
            <a:extLst>
              <a:ext uri="{FF2B5EF4-FFF2-40B4-BE49-F238E27FC236}">
                <a16:creationId xmlns:a16="http://schemas.microsoft.com/office/drawing/2014/main" id="{456C92FD-AAFA-9F41-8AA2-63FCDC821271}"/>
              </a:ext>
            </a:extLst>
          </p:cNvPr>
          <p:cNvSpPr txBox="1"/>
          <p:nvPr/>
        </p:nvSpPr>
        <p:spPr>
          <a:xfrm>
            <a:off x="3350651" y="279105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findPlaylistByUser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(session.user.id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29;p38">
            <a:extLst>
              <a:ext uri="{FF2B5EF4-FFF2-40B4-BE49-F238E27FC236}">
                <a16:creationId xmlns:a16="http://schemas.microsoft.com/office/drawing/2014/main" id="{40F61FA9-ED5F-1642-BA48-7E58E8F8ECDD}"/>
              </a:ext>
            </a:extLst>
          </p:cNvPr>
          <p:cNvSpPr/>
          <p:nvPr/>
        </p:nvSpPr>
        <p:spPr>
          <a:xfrm>
            <a:off x="6135001" y="2535132"/>
            <a:ext cx="304800" cy="10119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70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38;p39">
            <a:extLst>
              <a:ext uri="{FF2B5EF4-FFF2-40B4-BE49-F238E27FC236}">
                <a16:creationId xmlns:a16="http://schemas.microsoft.com/office/drawing/2014/main" id="{72368849-3301-9748-B712-0D091A57EF47}"/>
              </a:ext>
            </a:extLst>
          </p:cNvPr>
          <p:cNvSpPr txBox="1">
            <a:spLocks/>
          </p:cNvSpPr>
          <p:nvPr/>
        </p:nvSpPr>
        <p:spPr>
          <a:xfrm>
            <a:off x="1869773" y="8943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create a new playlist</a:t>
            </a:r>
          </a:p>
        </p:txBody>
      </p:sp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C1BEF9F9-483F-F44E-8DB2-AB4A9A32F160}"/>
              </a:ext>
            </a:extLst>
          </p:cNvPr>
          <p:cNvSpPr/>
          <p:nvPr/>
        </p:nvSpPr>
        <p:spPr>
          <a:xfrm>
            <a:off x="2701160" y="2000253"/>
            <a:ext cx="1314451" cy="2857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CreatePlaylist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340;p39">
            <a:extLst>
              <a:ext uri="{FF2B5EF4-FFF2-40B4-BE49-F238E27FC236}">
                <a16:creationId xmlns:a16="http://schemas.microsoft.com/office/drawing/2014/main" id="{78EE4E98-FB1F-DA44-9B45-C3958A6B4B44}"/>
              </a:ext>
            </a:extLst>
          </p:cNvPr>
          <p:cNvCxnSpPr>
            <a:stCxn id="24" idx="2"/>
          </p:cNvCxnSpPr>
          <p:nvPr/>
        </p:nvCxnSpPr>
        <p:spPr>
          <a:xfrm>
            <a:off x="3358386" y="2286003"/>
            <a:ext cx="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" name="Google Shape;341;p39">
            <a:extLst>
              <a:ext uri="{FF2B5EF4-FFF2-40B4-BE49-F238E27FC236}">
                <a16:creationId xmlns:a16="http://schemas.microsoft.com/office/drawing/2014/main" id="{74162E9E-9B8F-324D-AEB9-1A98066432CD}"/>
              </a:ext>
            </a:extLst>
          </p:cNvPr>
          <p:cNvCxnSpPr/>
          <p:nvPr/>
        </p:nvCxnSpPr>
        <p:spPr>
          <a:xfrm>
            <a:off x="2328648" y="3260403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342;p39">
            <a:extLst>
              <a:ext uri="{FF2B5EF4-FFF2-40B4-BE49-F238E27FC236}">
                <a16:creationId xmlns:a16="http://schemas.microsoft.com/office/drawing/2014/main" id="{4DCA279B-940D-CC48-B9FE-5868DC3CCDFB}"/>
              </a:ext>
            </a:extLst>
          </p:cNvPr>
          <p:cNvSpPr txBox="1"/>
          <p:nvPr/>
        </p:nvSpPr>
        <p:spPr>
          <a:xfrm>
            <a:off x="2231241" y="2931489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43;p39">
            <a:extLst>
              <a:ext uri="{FF2B5EF4-FFF2-40B4-BE49-F238E27FC236}">
                <a16:creationId xmlns:a16="http://schemas.microsoft.com/office/drawing/2014/main" id="{791037C0-0F19-7948-9252-4A8E52CD6C00}"/>
              </a:ext>
            </a:extLst>
          </p:cNvPr>
          <p:cNvSpPr/>
          <p:nvPr/>
        </p:nvSpPr>
        <p:spPr>
          <a:xfrm>
            <a:off x="3204948" y="2723849"/>
            <a:ext cx="306541" cy="297127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44;p39">
            <a:extLst>
              <a:ext uri="{FF2B5EF4-FFF2-40B4-BE49-F238E27FC236}">
                <a16:creationId xmlns:a16="http://schemas.microsoft.com/office/drawing/2014/main" id="{2E4854C7-8B48-9843-B369-0B85A4117A27}"/>
              </a:ext>
            </a:extLst>
          </p:cNvPr>
          <p:cNvSpPr/>
          <p:nvPr/>
        </p:nvSpPr>
        <p:spPr>
          <a:xfrm>
            <a:off x="5840912" y="2000253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45;p39">
            <a:extLst>
              <a:ext uri="{FF2B5EF4-FFF2-40B4-BE49-F238E27FC236}">
                <a16:creationId xmlns:a16="http://schemas.microsoft.com/office/drawing/2014/main" id="{C49B229E-26AF-6849-9B57-9F38C8663FA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467913" y="2286153"/>
            <a:ext cx="30299" cy="340897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1" name="Google Shape;346;p39">
            <a:extLst>
              <a:ext uri="{FF2B5EF4-FFF2-40B4-BE49-F238E27FC236}">
                <a16:creationId xmlns:a16="http://schemas.microsoft.com/office/drawing/2014/main" id="{DF38B840-7E67-804D-9187-D09360CAA9E3}"/>
              </a:ext>
            </a:extLst>
          </p:cNvPr>
          <p:cNvCxnSpPr/>
          <p:nvPr/>
        </p:nvCxnSpPr>
        <p:spPr>
          <a:xfrm>
            <a:off x="3496548" y="3249785"/>
            <a:ext cx="28332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347;p39">
            <a:extLst>
              <a:ext uri="{FF2B5EF4-FFF2-40B4-BE49-F238E27FC236}">
                <a16:creationId xmlns:a16="http://schemas.microsoft.com/office/drawing/2014/main" id="{9CDFEEED-C879-CB4D-B2DD-D5C3548717F4}"/>
              </a:ext>
            </a:extLst>
          </p:cNvPr>
          <p:cNvSpPr txBox="1"/>
          <p:nvPr/>
        </p:nvSpPr>
        <p:spPr>
          <a:xfrm>
            <a:off x="3497297" y="2972778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createplaylist(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title,creationDate session.user.id)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48;p39">
            <a:extLst>
              <a:ext uri="{FF2B5EF4-FFF2-40B4-BE49-F238E27FC236}">
                <a16:creationId xmlns:a16="http://schemas.microsoft.com/office/drawing/2014/main" id="{F2C95F8D-8DA9-4C44-874F-5028EC21CD2D}"/>
              </a:ext>
            </a:extLst>
          </p:cNvPr>
          <p:cNvSpPr/>
          <p:nvPr/>
        </p:nvSpPr>
        <p:spPr>
          <a:xfrm>
            <a:off x="6315410" y="2629450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9;p39">
            <a:extLst>
              <a:ext uri="{FF2B5EF4-FFF2-40B4-BE49-F238E27FC236}">
                <a16:creationId xmlns:a16="http://schemas.microsoft.com/office/drawing/2014/main" id="{8253600B-D612-6F41-BB2B-5DE079D5B71F}"/>
              </a:ext>
            </a:extLst>
          </p:cNvPr>
          <p:cNvSpPr/>
          <p:nvPr/>
        </p:nvSpPr>
        <p:spPr>
          <a:xfrm>
            <a:off x="7371385" y="2000253"/>
            <a:ext cx="1642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0;p39">
            <a:extLst>
              <a:ext uri="{FF2B5EF4-FFF2-40B4-BE49-F238E27FC236}">
                <a16:creationId xmlns:a16="http://schemas.microsoft.com/office/drawing/2014/main" id="{30FE5DEA-E3C1-B349-A834-AAFF054370F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192485" y="2286153"/>
            <a:ext cx="0" cy="340897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6" name="Google Shape;351;p39">
            <a:extLst>
              <a:ext uri="{FF2B5EF4-FFF2-40B4-BE49-F238E27FC236}">
                <a16:creationId xmlns:a16="http://schemas.microsoft.com/office/drawing/2014/main" id="{996CF4DC-79DD-3F46-9A2C-E56A7599167E}"/>
              </a:ext>
            </a:extLst>
          </p:cNvPr>
          <p:cNvSpPr/>
          <p:nvPr/>
        </p:nvSpPr>
        <p:spPr>
          <a:xfrm>
            <a:off x="8035933" y="3963369"/>
            <a:ext cx="304800" cy="87436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52;p39">
            <a:extLst>
              <a:ext uri="{FF2B5EF4-FFF2-40B4-BE49-F238E27FC236}">
                <a16:creationId xmlns:a16="http://schemas.microsoft.com/office/drawing/2014/main" id="{1A1650BD-7E7A-8F4E-A454-D953B022DE2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511489" y="4400553"/>
            <a:ext cx="4524444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53;p39">
            <a:extLst>
              <a:ext uri="{FF2B5EF4-FFF2-40B4-BE49-F238E27FC236}">
                <a16:creationId xmlns:a16="http://schemas.microsoft.com/office/drawing/2014/main" id="{85557650-03C3-A54E-93E9-30E39A0C06D4}"/>
              </a:ext>
            </a:extLst>
          </p:cNvPr>
          <p:cNvSpPr txBox="1"/>
          <p:nvPr/>
        </p:nvSpPr>
        <p:spPr>
          <a:xfrm>
            <a:off x="3580944" y="4080219"/>
            <a:ext cx="838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54;p39">
            <a:extLst>
              <a:ext uri="{FF2B5EF4-FFF2-40B4-BE49-F238E27FC236}">
                <a16:creationId xmlns:a16="http://schemas.microsoft.com/office/drawing/2014/main" id="{DDD5B861-DF3D-684B-975B-D5688A7AB082}"/>
              </a:ext>
            </a:extLst>
          </p:cNvPr>
          <p:cNvSpPr txBox="1"/>
          <p:nvPr/>
        </p:nvSpPr>
        <p:spPr>
          <a:xfrm>
            <a:off x="1692857" y="3260403"/>
            <a:ext cx="14463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/Createplaylist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title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creationDate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355;p39">
            <a:extLst>
              <a:ext uri="{FF2B5EF4-FFF2-40B4-BE49-F238E27FC236}">
                <a16:creationId xmlns:a16="http://schemas.microsoft.com/office/drawing/2014/main" id="{B96AEF21-784C-0648-85A7-2286E62782BF}"/>
              </a:ext>
            </a:extLst>
          </p:cNvPr>
          <p:cNvCxnSpPr/>
          <p:nvPr/>
        </p:nvCxnSpPr>
        <p:spPr>
          <a:xfrm>
            <a:off x="3554963" y="2865691"/>
            <a:ext cx="276045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356;p39">
            <a:extLst>
              <a:ext uri="{FF2B5EF4-FFF2-40B4-BE49-F238E27FC236}">
                <a16:creationId xmlns:a16="http://schemas.microsoft.com/office/drawing/2014/main" id="{C81BB8C4-6505-CE46-BBA7-BA12CA78BF8C}"/>
              </a:ext>
            </a:extLst>
          </p:cNvPr>
          <p:cNvSpPr txBox="1"/>
          <p:nvPr/>
        </p:nvSpPr>
        <p:spPr>
          <a:xfrm>
            <a:off x="3583703" y="2579370"/>
            <a:ext cx="267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PlaylistDAO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357;p39">
            <a:extLst>
              <a:ext uri="{FF2B5EF4-FFF2-40B4-BE49-F238E27FC236}">
                <a16:creationId xmlns:a16="http://schemas.microsoft.com/office/drawing/2014/main" id="{83A1E116-B1FD-AB49-84BC-22F5E4FBE645}"/>
              </a:ext>
            </a:extLst>
          </p:cNvPr>
          <p:cNvCxnSpPr/>
          <p:nvPr/>
        </p:nvCxnSpPr>
        <p:spPr>
          <a:xfrm>
            <a:off x="8340733" y="4400553"/>
            <a:ext cx="1382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" name="Google Shape;358;p39">
            <a:extLst>
              <a:ext uri="{FF2B5EF4-FFF2-40B4-BE49-F238E27FC236}">
                <a16:creationId xmlns:a16="http://schemas.microsoft.com/office/drawing/2014/main" id="{2658D53C-C2B7-6643-A445-D0B2409B68AD}"/>
              </a:ext>
            </a:extLst>
          </p:cNvPr>
          <p:cNvSpPr txBox="1"/>
          <p:nvPr/>
        </p:nvSpPr>
        <p:spPr>
          <a:xfrm>
            <a:off x="8287233" y="4055061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See slide “go to home”</a:t>
            </a:r>
            <a:endParaRPr sz="1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8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38;p39">
            <a:extLst>
              <a:ext uri="{FF2B5EF4-FFF2-40B4-BE49-F238E27FC236}">
                <a16:creationId xmlns:a16="http://schemas.microsoft.com/office/drawing/2014/main" id="{72368849-3301-9748-B712-0D091A57EF47}"/>
              </a:ext>
            </a:extLst>
          </p:cNvPr>
          <p:cNvSpPr txBox="1">
            <a:spLocks/>
          </p:cNvSpPr>
          <p:nvPr/>
        </p:nvSpPr>
        <p:spPr>
          <a:xfrm>
            <a:off x="1879708" y="86451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create a new song</a:t>
            </a:r>
          </a:p>
        </p:txBody>
      </p:sp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C1BEF9F9-483F-F44E-8DB2-AB4A9A32F160}"/>
              </a:ext>
            </a:extLst>
          </p:cNvPr>
          <p:cNvSpPr/>
          <p:nvPr/>
        </p:nvSpPr>
        <p:spPr>
          <a:xfrm>
            <a:off x="2711095" y="1930677"/>
            <a:ext cx="1314451" cy="2857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CreatePlaylist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340;p39">
            <a:extLst>
              <a:ext uri="{FF2B5EF4-FFF2-40B4-BE49-F238E27FC236}">
                <a16:creationId xmlns:a16="http://schemas.microsoft.com/office/drawing/2014/main" id="{78EE4E98-FB1F-DA44-9B45-C3958A6B4B44}"/>
              </a:ext>
            </a:extLst>
          </p:cNvPr>
          <p:cNvCxnSpPr>
            <a:stCxn id="24" idx="2"/>
          </p:cNvCxnSpPr>
          <p:nvPr/>
        </p:nvCxnSpPr>
        <p:spPr>
          <a:xfrm>
            <a:off x="3368321" y="2216427"/>
            <a:ext cx="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" name="Google Shape;341;p39">
            <a:extLst>
              <a:ext uri="{FF2B5EF4-FFF2-40B4-BE49-F238E27FC236}">
                <a16:creationId xmlns:a16="http://schemas.microsoft.com/office/drawing/2014/main" id="{74162E9E-9B8F-324D-AEB9-1A98066432CD}"/>
              </a:ext>
            </a:extLst>
          </p:cNvPr>
          <p:cNvCxnSpPr/>
          <p:nvPr/>
        </p:nvCxnSpPr>
        <p:spPr>
          <a:xfrm>
            <a:off x="2338583" y="3190827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342;p39">
            <a:extLst>
              <a:ext uri="{FF2B5EF4-FFF2-40B4-BE49-F238E27FC236}">
                <a16:creationId xmlns:a16="http://schemas.microsoft.com/office/drawing/2014/main" id="{4DCA279B-940D-CC48-B9FE-5868DC3CCDFB}"/>
              </a:ext>
            </a:extLst>
          </p:cNvPr>
          <p:cNvSpPr txBox="1"/>
          <p:nvPr/>
        </p:nvSpPr>
        <p:spPr>
          <a:xfrm>
            <a:off x="2241176" y="2861913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43;p39">
            <a:extLst>
              <a:ext uri="{FF2B5EF4-FFF2-40B4-BE49-F238E27FC236}">
                <a16:creationId xmlns:a16="http://schemas.microsoft.com/office/drawing/2014/main" id="{791037C0-0F19-7948-9252-4A8E52CD6C00}"/>
              </a:ext>
            </a:extLst>
          </p:cNvPr>
          <p:cNvSpPr/>
          <p:nvPr/>
        </p:nvSpPr>
        <p:spPr>
          <a:xfrm>
            <a:off x="3214883" y="2654273"/>
            <a:ext cx="306541" cy="298121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44;p39">
            <a:extLst>
              <a:ext uri="{FF2B5EF4-FFF2-40B4-BE49-F238E27FC236}">
                <a16:creationId xmlns:a16="http://schemas.microsoft.com/office/drawing/2014/main" id="{2E4854C7-8B48-9843-B369-0B85A4117A27}"/>
              </a:ext>
            </a:extLst>
          </p:cNvPr>
          <p:cNvSpPr/>
          <p:nvPr/>
        </p:nvSpPr>
        <p:spPr>
          <a:xfrm>
            <a:off x="5850847" y="1930677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45;p39">
            <a:extLst>
              <a:ext uri="{FF2B5EF4-FFF2-40B4-BE49-F238E27FC236}">
                <a16:creationId xmlns:a16="http://schemas.microsoft.com/office/drawing/2014/main" id="{C49B229E-26AF-6849-9B57-9F38C8663FA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508147" y="2216577"/>
            <a:ext cx="0" cy="34189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1" name="Google Shape;346;p39">
            <a:extLst>
              <a:ext uri="{FF2B5EF4-FFF2-40B4-BE49-F238E27FC236}">
                <a16:creationId xmlns:a16="http://schemas.microsoft.com/office/drawing/2014/main" id="{DF38B840-7E67-804D-9187-D09360CAA9E3}"/>
              </a:ext>
            </a:extLst>
          </p:cNvPr>
          <p:cNvCxnSpPr/>
          <p:nvPr/>
        </p:nvCxnSpPr>
        <p:spPr>
          <a:xfrm>
            <a:off x="3506483" y="3339233"/>
            <a:ext cx="28332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347;p39">
            <a:extLst>
              <a:ext uri="{FF2B5EF4-FFF2-40B4-BE49-F238E27FC236}">
                <a16:creationId xmlns:a16="http://schemas.microsoft.com/office/drawing/2014/main" id="{9CDFEEED-C879-CB4D-B2DD-D5C3548717F4}"/>
              </a:ext>
            </a:extLst>
          </p:cNvPr>
          <p:cNvSpPr txBox="1"/>
          <p:nvPr/>
        </p:nvSpPr>
        <p:spPr>
          <a:xfrm>
            <a:off x="3506482" y="3057357"/>
            <a:ext cx="2695123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createSong(title,image,albumtitle,singer,release date, musical genre session.user.id)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48;p39">
            <a:extLst>
              <a:ext uri="{FF2B5EF4-FFF2-40B4-BE49-F238E27FC236}">
                <a16:creationId xmlns:a16="http://schemas.microsoft.com/office/drawing/2014/main" id="{F2C95F8D-8DA9-4C44-874F-5028EC21CD2D}"/>
              </a:ext>
            </a:extLst>
          </p:cNvPr>
          <p:cNvSpPr/>
          <p:nvPr/>
        </p:nvSpPr>
        <p:spPr>
          <a:xfrm>
            <a:off x="6325345" y="2559874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9;p39">
            <a:extLst>
              <a:ext uri="{FF2B5EF4-FFF2-40B4-BE49-F238E27FC236}">
                <a16:creationId xmlns:a16="http://schemas.microsoft.com/office/drawing/2014/main" id="{8253600B-D612-6F41-BB2B-5DE079D5B71F}"/>
              </a:ext>
            </a:extLst>
          </p:cNvPr>
          <p:cNvSpPr/>
          <p:nvPr/>
        </p:nvSpPr>
        <p:spPr>
          <a:xfrm>
            <a:off x="7381320" y="1930677"/>
            <a:ext cx="1642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0;p39">
            <a:extLst>
              <a:ext uri="{FF2B5EF4-FFF2-40B4-BE49-F238E27FC236}">
                <a16:creationId xmlns:a16="http://schemas.microsoft.com/office/drawing/2014/main" id="{30FE5DEA-E3C1-B349-A834-AAFF054370F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202420" y="2216577"/>
            <a:ext cx="0" cy="34189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6" name="Google Shape;351;p39">
            <a:extLst>
              <a:ext uri="{FF2B5EF4-FFF2-40B4-BE49-F238E27FC236}">
                <a16:creationId xmlns:a16="http://schemas.microsoft.com/office/drawing/2014/main" id="{996CF4DC-79DD-3F46-9A2C-E56A7599167E}"/>
              </a:ext>
            </a:extLst>
          </p:cNvPr>
          <p:cNvSpPr/>
          <p:nvPr/>
        </p:nvSpPr>
        <p:spPr>
          <a:xfrm>
            <a:off x="8046749" y="3893793"/>
            <a:ext cx="304800" cy="87436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52;p39">
            <a:extLst>
              <a:ext uri="{FF2B5EF4-FFF2-40B4-BE49-F238E27FC236}">
                <a16:creationId xmlns:a16="http://schemas.microsoft.com/office/drawing/2014/main" id="{1A1650BD-7E7A-8F4E-A454-D953B022DE2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521424" y="4330977"/>
            <a:ext cx="452532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53;p39">
            <a:extLst>
              <a:ext uri="{FF2B5EF4-FFF2-40B4-BE49-F238E27FC236}">
                <a16:creationId xmlns:a16="http://schemas.microsoft.com/office/drawing/2014/main" id="{85557650-03C3-A54E-93E9-30E39A0C06D4}"/>
              </a:ext>
            </a:extLst>
          </p:cNvPr>
          <p:cNvSpPr txBox="1"/>
          <p:nvPr/>
        </p:nvSpPr>
        <p:spPr>
          <a:xfrm>
            <a:off x="3590879" y="4010643"/>
            <a:ext cx="838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54;p39">
            <a:extLst>
              <a:ext uri="{FF2B5EF4-FFF2-40B4-BE49-F238E27FC236}">
                <a16:creationId xmlns:a16="http://schemas.microsoft.com/office/drawing/2014/main" id="{DDD5B861-DF3D-684B-975B-D5688A7AB082}"/>
              </a:ext>
            </a:extLst>
          </p:cNvPr>
          <p:cNvSpPr txBox="1"/>
          <p:nvPr/>
        </p:nvSpPr>
        <p:spPr>
          <a:xfrm>
            <a:off x="1703620" y="3276871"/>
            <a:ext cx="14463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/Create</a:t>
            </a: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Song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title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image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albumtitle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singer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release date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musical genre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file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355;p39">
            <a:extLst>
              <a:ext uri="{FF2B5EF4-FFF2-40B4-BE49-F238E27FC236}">
                <a16:creationId xmlns:a16="http://schemas.microsoft.com/office/drawing/2014/main" id="{B96AEF21-784C-0648-85A7-2286E62782BF}"/>
              </a:ext>
            </a:extLst>
          </p:cNvPr>
          <p:cNvCxnSpPr/>
          <p:nvPr/>
        </p:nvCxnSpPr>
        <p:spPr>
          <a:xfrm>
            <a:off x="3554959" y="2875627"/>
            <a:ext cx="276045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356;p39">
            <a:extLst>
              <a:ext uri="{FF2B5EF4-FFF2-40B4-BE49-F238E27FC236}">
                <a16:creationId xmlns:a16="http://schemas.microsoft.com/office/drawing/2014/main" id="{C81BB8C4-6505-CE46-BBA7-BA12CA78BF8C}"/>
              </a:ext>
            </a:extLst>
          </p:cNvPr>
          <p:cNvSpPr txBox="1"/>
          <p:nvPr/>
        </p:nvSpPr>
        <p:spPr>
          <a:xfrm>
            <a:off x="3613516" y="2579367"/>
            <a:ext cx="267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SongDAO()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357;p39">
            <a:extLst>
              <a:ext uri="{FF2B5EF4-FFF2-40B4-BE49-F238E27FC236}">
                <a16:creationId xmlns:a16="http://schemas.microsoft.com/office/drawing/2014/main" id="{83A1E116-B1FD-AB49-84BC-22F5E4FBE645}"/>
              </a:ext>
            </a:extLst>
          </p:cNvPr>
          <p:cNvCxnSpPr/>
          <p:nvPr/>
        </p:nvCxnSpPr>
        <p:spPr>
          <a:xfrm>
            <a:off x="8351549" y="4330977"/>
            <a:ext cx="1382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" name="Google Shape;358;p39">
            <a:extLst>
              <a:ext uri="{FF2B5EF4-FFF2-40B4-BE49-F238E27FC236}">
                <a16:creationId xmlns:a16="http://schemas.microsoft.com/office/drawing/2014/main" id="{2658D53C-C2B7-6643-A445-D0B2409B68AD}"/>
              </a:ext>
            </a:extLst>
          </p:cNvPr>
          <p:cNvSpPr txBox="1"/>
          <p:nvPr/>
        </p:nvSpPr>
        <p:spPr>
          <a:xfrm>
            <a:off x="8401780" y="3977927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See slide “go to home”</a:t>
            </a:r>
            <a:endParaRPr sz="1600" b="1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07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363;p40">
            <a:extLst>
              <a:ext uri="{FF2B5EF4-FFF2-40B4-BE49-F238E27FC236}">
                <a16:creationId xmlns:a16="http://schemas.microsoft.com/office/drawing/2014/main" id="{CE1E552C-733D-D048-A42F-D416F57BEAD8}"/>
              </a:ext>
            </a:extLst>
          </p:cNvPr>
          <p:cNvSpPr txBox="1">
            <a:spLocks/>
          </p:cNvSpPr>
          <p:nvPr/>
        </p:nvSpPr>
        <p:spPr>
          <a:xfrm>
            <a:off x="1694865" y="8744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see playlist details</a:t>
            </a:r>
          </a:p>
        </p:txBody>
      </p:sp>
      <p:sp>
        <p:nvSpPr>
          <p:cNvPr id="80" name="Google Shape;364;p40">
            <a:extLst>
              <a:ext uri="{FF2B5EF4-FFF2-40B4-BE49-F238E27FC236}">
                <a16:creationId xmlns:a16="http://schemas.microsoft.com/office/drawing/2014/main" id="{EF10BB01-03B7-2D49-A49A-26078AA68AD5}"/>
              </a:ext>
            </a:extLst>
          </p:cNvPr>
          <p:cNvSpPr/>
          <p:nvPr/>
        </p:nvSpPr>
        <p:spPr>
          <a:xfrm>
            <a:off x="2366190" y="1957345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GetPlaylist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365;p40">
            <a:extLst>
              <a:ext uri="{FF2B5EF4-FFF2-40B4-BE49-F238E27FC236}">
                <a16:creationId xmlns:a16="http://schemas.microsoft.com/office/drawing/2014/main" id="{86C9376C-3DDD-4844-947D-0B400795AA9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135390" y="2243245"/>
            <a:ext cx="0" cy="346679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2" name="Google Shape;366;p40">
            <a:extLst>
              <a:ext uri="{FF2B5EF4-FFF2-40B4-BE49-F238E27FC236}">
                <a16:creationId xmlns:a16="http://schemas.microsoft.com/office/drawing/2014/main" id="{C91A73DE-F954-5947-8D6E-79AB2637735A}"/>
              </a:ext>
            </a:extLst>
          </p:cNvPr>
          <p:cNvCxnSpPr/>
          <p:nvPr/>
        </p:nvCxnSpPr>
        <p:spPr>
          <a:xfrm>
            <a:off x="2069441" y="3100470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3" name="Google Shape;367;p40">
            <a:extLst>
              <a:ext uri="{FF2B5EF4-FFF2-40B4-BE49-F238E27FC236}">
                <a16:creationId xmlns:a16="http://schemas.microsoft.com/office/drawing/2014/main" id="{F53F74F0-59FA-504B-86A7-186359CA25D8}"/>
              </a:ext>
            </a:extLst>
          </p:cNvPr>
          <p:cNvSpPr txBox="1"/>
          <p:nvPr/>
        </p:nvSpPr>
        <p:spPr>
          <a:xfrm>
            <a:off x="1993241" y="282347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368;p40">
            <a:extLst>
              <a:ext uri="{FF2B5EF4-FFF2-40B4-BE49-F238E27FC236}">
                <a16:creationId xmlns:a16="http://schemas.microsoft.com/office/drawing/2014/main" id="{3D7D8BDC-CDBC-2E4B-BEC5-8B592A38B15D}"/>
              </a:ext>
            </a:extLst>
          </p:cNvPr>
          <p:cNvSpPr/>
          <p:nvPr/>
        </p:nvSpPr>
        <p:spPr>
          <a:xfrm>
            <a:off x="2982090" y="2405145"/>
            <a:ext cx="306600" cy="3225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369;p40">
            <a:extLst>
              <a:ext uri="{FF2B5EF4-FFF2-40B4-BE49-F238E27FC236}">
                <a16:creationId xmlns:a16="http://schemas.microsoft.com/office/drawing/2014/main" id="{A72A38A7-DE06-EA46-BE32-27B6EDA75683}"/>
              </a:ext>
            </a:extLst>
          </p:cNvPr>
          <p:cNvSpPr/>
          <p:nvPr/>
        </p:nvSpPr>
        <p:spPr>
          <a:xfrm>
            <a:off x="4811140" y="1957345"/>
            <a:ext cx="11151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370;p40">
            <a:extLst>
              <a:ext uri="{FF2B5EF4-FFF2-40B4-BE49-F238E27FC236}">
                <a16:creationId xmlns:a16="http://schemas.microsoft.com/office/drawing/2014/main" id="{AF85FED3-DAF0-9449-AE8B-8394147EA831}"/>
              </a:ext>
            </a:extLst>
          </p:cNvPr>
          <p:cNvCxnSpPr>
            <a:stCxn id="85" idx="2"/>
          </p:cNvCxnSpPr>
          <p:nvPr/>
        </p:nvCxnSpPr>
        <p:spPr>
          <a:xfrm flipH="1">
            <a:off x="5324290" y="2243245"/>
            <a:ext cx="44400" cy="3454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7" name="Google Shape;371;p40">
            <a:extLst>
              <a:ext uri="{FF2B5EF4-FFF2-40B4-BE49-F238E27FC236}">
                <a16:creationId xmlns:a16="http://schemas.microsoft.com/office/drawing/2014/main" id="{AFA43C75-0B73-E84B-8359-E4AEB2E9EB82}"/>
              </a:ext>
            </a:extLst>
          </p:cNvPr>
          <p:cNvCxnSpPr/>
          <p:nvPr/>
        </p:nvCxnSpPr>
        <p:spPr>
          <a:xfrm>
            <a:off x="3302978" y="3207002"/>
            <a:ext cx="1903200" cy="147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8" name="Google Shape;372;p40">
            <a:extLst>
              <a:ext uri="{FF2B5EF4-FFF2-40B4-BE49-F238E27FC236}">
                <a16:creationId xmlns:a16="http://schemas.microsoft.com/office/drawing/2014/main" id="{ABF18966-B68A-1340-A38B-7EC6C647B95A}"/>
              </a:ext>
            </a:extLst>
          </p:cNvPr>
          <p:cNvSpPr txBox="1"/>
          <p:nvPr/>
        </p:nvSpPr>
        <p:spPr>
          <a:xfrm>
            <a:off x="3303727" y="2929995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findPlaylistById(Playlistid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73;p40">
            <a:extLst>
              <a:ext uri="{FF2B5EF4-FFF2-40B4-BE49-F238E27FC236}">
                <a16:creationId xmlns:a16="http://schemas.microsoft.com/office/drawing/2014/main" id="{E91DE6F8-9420-A34D-AE90-4C9B60EC4470}"/>
              </a:ext>
            </a:extLst>
          </p:cNvPr>
          <p:cNvSpPr/>
          <p:nvPr/>
        </p:nvSpPr>
        <p:spPr>
          <a:xfrm>
            <a:off x="5216290" y="2577267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374;p40">
            <a:extLst>
              <a:ext uri="{FF2B5EF4-FFF2-40B4-BE49-F238E27FC236}">
                <a16:creationId xmlns:a16="http://schemas.microsoft.com/office/drawing/2014/main" id="{CF59C2B7-3CD2-1A48-A6E0-11DF25DE1E67}"/>
              </a:ext>
            </a:extLst>
          </p:cNvPr>
          <p:cNvSpPr txBox="1"/>
          <p:nvPr/>
        </p:nvSpPr>
        <p:spPr>
          <a:xfrm>
            <a:off x="1254665" y="3160995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/GetPlaylist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Playlistid</a:t>
            </a:r>
            <a:endParaRPr lang="es-419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75;p40">
            <a:extLst>
              <a:ext uri="{FF2B5EF4-FFF2-40B4-BE49-F238E27FC236}">
                <a16:creationId xmlns:a16="http://schemas.microsoft.com/office/drawing/2014/main" id="{3EA355F7-5BFF-4D4C-A556-508BB592D9C7}"/>
              </a:ext>
            </a:extLst>
          </p:cNvPr>
          <p:cNvCxnSpPr/>
          <p:nvPr/>
        </p:nvCxnSpPr>
        <p:spPr>
          <a:xfrm>
            <a:off x="3292115" y="2748270"/>
            <a:ext cx="1906500" cy="7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2" name="Google Shape;376;p40">
            <a:extLst>
              <a:ext uri="{FF2B5EF4-FFF2-40B4-BE49-F238E27FC236}">
                <a16:creationId xmlns:a16="http://schemas.microsoft.com/office/drawing/2014/main" id="{0F2B0136-A271-D54A-8EE7-9450C1E3E4CC}"/>
              </a:ext>
            </a:extLst>
          </p:cNvPr>
          <p:cNvSpPr txBox="1"/>
          <p:nvPr/>
        </p:nvSpPr>
        <p:spPr>
          <a:xfrm>
            <a:off x="3362140" y="2471270"/>
            <a:ext cx="161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PlaylistDAO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377;p40">
            <a:extLst>
              <a:ext uri="{FF2B5EF4-FFF2-40B4-BE49-F238E27FC236}">
                <a16:creationId xmlns:a16="http://schemas.microsoft.com/office/drawing/2014/main" id="{AE7BFAA8-9C96-0747-B996-C0E457BE8BAE}"/>
              </a:ext>
            </a:extLst>
          </p:cNvPr>
          <p:cNvCxnSpPr/>
          <p:nvPr/>
        </p:nvCxnSpPr>
        <p:spPr>
          <a:xfrm rot="10800000">
            <a:off x="3286140" y="3545295"/>
            <a:ext cx="19200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378;p40">
            <a:extLst>
              <a:ext uri="{FF2B5EF4-FFF2-40B4-BE49-F238E27FC236}">
                <a16:creationId xmlns:a16="http://schemas.microsoft.com/office/drawing/2014/main" id="{FA3D0062-56E5-5C46-8E1F-42888DD289AC}"/>
              </a:ext>
            </a:extLst>
          </p:cNvPr>
          <p:cNvSpPr txBox="1"/>
          <p:nvPr/>
        </p:nvSpPr>
        <p:spPr>
          <a:xfrm>
            <a:off x="3875071" y="3267895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379;p40">
            <a:extLst>
              <a:ext uri="{FF2B5EF4-FFF2-40B4-BE49-F238E27FC236}">
                <a16:creationId xmlns:a16="http://schemas.microsoft.com/office/drawing/2014/main" id="{630DC960-989B-C74F-8698-49AAE19F5670}"/>
              </a:ext>
            </a:extLst>
          </p:cNvPr>
          <p:cNvSpPr/>
          <p:nvPr/>
        </p:nvSpPr>
        <p:spPr>
          <a:xfrm>
            <a:off x="6101615" y="1957345"/>
            <a:ext cx="1218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kumimoji="0" lang="es-419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ongDAO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380;p40">
            <a:extLst>
              <a:ext uri="{FF2B5EF4-FFF2-40B4-BE49-F238E27FC236}">
                <a16:creationId xmlns:a16="http://schemas.microsoft.com/office/drawing/2014/main" id="{D4A4A2A8-5F1A-5247-A978-2C27074AEF2A}"/>
              </a:ext>
            </a:extLst>
          </p:cNvPr>
          <p:cNvCxnSpPr/>
          <p:nvPr/>
        </p:nvCxnSpPr>
        <p:spPr>
          <a:xfrm flipH="1">
            <a:off x="6647165" y="2243245"/>
            <a:ext cx="26700" cy="34245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97" name="Google Shape;381;p40">
            <a:extLst>
              <a:ext uri="{FF2B5EF4-FFF2-40B4-BE49-F238E27FC236}">
                <a16:creationId xmlns:a16="http://schemas.microsoft.com/office/drawing/2014/main" id="{DAABBD62-4820-5F48-9A30-6CEC1823CEB7}"/>
              </a:ext>
            </a:extLst>
          </p:cNvPr>
          <p:cNvSpPr/>
          <p:nvPr/>
        </p:nvSpPr>
        <p:spPr>
          <a:xfrm>
            <a:off x="6506315" y="3677867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382;p40">
            <a:extLst>
              <a:ext uri="{FF2B5EF4-FFF2-40B4-BE49-F238E27FC236}">
                <a16:creationId xmlns:a16="http://schemas.microsoft.com/office/drawing/2014/main" id="{9628778D-AB10-2241-8DBE-BAC84E12F390}"/>
              </a:ext>
            </a:extLst>
          </p:cNvPr>
          <p:cNvCxnSpPr/>
          <p:nvPr/>
        </p:nvCxnSpPr>
        <p:spPr>
          <a:xfrm rot="10800000" flipH="1">
            <a:off x="3285290" y="4278489"/>
            <a:ext cx="3199200" cy="153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9" name="Google Shape;383;p40">
            <a:extLst>
              <a:ext uri="{FF2B5EF4-FFF2-40B4-BE49-F238E27FC236}">
                <a16:creationId xmlns:a16="http://schemas.microsoft.com/office/drawing/2014/main" id="{771F8224-6C8B-874C-B840-DABE5753206F}"/>
              </a:ext>
            </a:extLst>
          </p:cNvPr>
          <p:cNvSpPr txBox="1"/>
          <p:nvPr/>
        </p:nvSpPr>
        <p:spPr>
          <a:xfrm>
            <a:off x="3303715" y="4008283"/>
            <a:ext cx="2797900" cy="27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findSongForPlaylist</a:t>
            </a: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(playlistid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384;p40">
            <a:extLst>
              <a:ext uri="{FF2B5EF4-FFF2-40B4-BE49-F238E27FC236}">
                <a16:creationId xmlns:a16="http://schemas.microsoft.com/office/drawing/2014/main" id="{2BF84C81-7EE7-A144-9C8D-CC53CFF52F07}"/>
              </a:ext>
            </a:extLst>
          </p:cNvPr>
          <p:cNvCxnSpPr/>
          <p:nvPr/>
        </p:nvCxnSpPr>
        <p:spPr>
          <a:xfrm rot="10800000" flipH="1">
            <a:off x="3283628" y="3953195"/>
            <a:ext cx="3208500" cy="15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1" name="Google Shape;385;p40">
            <a:extLst>
              <a:ext uri="{FF2B5EF4-FFF2-40B4-BE49-F238E27FC236}">
                <a16:creationId xmlns:a16="http://schemas.microsoft.com/office/drawing/2014/main" id="{7F56D5EB-C4E2-2D4C-86E4-FDE938F352F7}"/>
              </a:ext>
            </a:extLst>
          </p:cNvPr>
          <p:cNvSpPr txBox="1"/>
          <p:nvPr/>
        </p:nvSpPr>
        <p:spPr>
          <a:xfrm>
            <a:off x="3373165" y="3677870"/>
            <a:ext cx="171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SongDAO()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386;p40">
            <a:extLst>
              <a:ext uri="{FF2B5EF4-FFF2-40B4-BE49-F238E27FC236}">
                <a16:creationId xmlns:a16="http://schemas.microsoft.com/office/drawing/2014/main" id="{706F139A-CB34-DD43-924A-B6F2336A5BE3}"/>
              </a:ext>
            </a:extLst>
          </p:cNvPr>
          <p:cNvCxnSpPr/>
          <p:nvPr/>
        </p:nvCxnSpPr>
        <p:spPr>
          <a:xfrm rot="10800000">
            <a:off x="3277015" y="4553520"/>
            <a:ext cx="32076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387;p40">
            <a:extLst>
              <a:ext uri="{FF2B5EF4-FFF2-40B4-BE49-F238E27FC236}">
                <a16:creationId xmlns:a16="http://schemas.microsoft.com/office/drawing/2014/main" id="{C016E39E-1EDE-144B-8ED1-6C941AAF1528}"/>
              </a:ext>
            </a:extLst>
          </p:cNvPr>
          <p:cNvSpPr txBox="1"/>
          <p:nvPr/>
        </p:nvSpPr>
        <p:spPr>
          <a:xfrm>
            <a:off x="4005435" y="4280908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388;p40">
            <a:extLst>
              <a:ext uri="{FF2B5EF4-FFF2-40B4-BE49-F238E27FC236}">
                <a16:creationId xmlns:a16="http://schemas.microsoft.com/office/drawing/2014/main" id="{C56B52AE-CB6E-1943-A366-C301F6A890ED}"/>
              </a:ext>
            </a:extLst>
          </p:cNvPr>
          <p:cNvSpPr/>
          <p:nvPr/>
        </p:nvSpPr>
        <p:spPr>
          <a:xfrm>
            <a:off x="7441493" y="1957350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389;p40">
            <a:extLst>
              <a:ext uri="{FF2B5EF4-FFF2-40B4-BE49-F238E27FC236}">
                <a16:creationId xmlns:a16="http://schemas.microsoft.com/office/drawing/2014/main" id="{DA615EBB-271C-7C43-BCD3-D5D0205ACE63}"/>
              </a:ext>
            </a:extLst>
          </p:cNvPr>
          <p:cNvCxnSpPr>
            <a:stCxn id="104" idx="2"/>
          </p:cNvCxnSpPr>
          <p:nvPr/>
        </p:nvCxnSpPr>
        <p:spPr>
          <a:xfrm>
            <a:off x="7981493" y="2243250"/>
            <a:ext cx="25500" cy="34170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6" name="Google Shape;390;p40">
            <a:extLst>
              <a:ext uri="{FF2B5EF4-FFF2-40B4-BE49-F238E27FC236}">
                <a16:creationId xmlns:a16="http://schemas.microsoft.com/office/drawing/2014/main" id="{38E44703-0E41-D04A-873C-60813BDEC861}"/>
              </a:ext>
            </a:extLst>
          </p:cNvPr>
          <p:cNvCxnSpPr/>
          <p:nvPr/>
        </p:nvCxnSpPr>
        <p:spPr>
          <a:xfrm>
            <a:off x="3302926" y="5388985"/>
            <a:ext cx="5856900" cy="186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391;p40">
            <a:extLst>
              <a:ext uri="{FF2B5EF4-FFF2-40B4-BE49-F238E27FC236}">
                <a16:creationId xmlns:a16="http://schemas.microsoft.com/office/drawing/2014/main" id="{7ADD3842-15C7-9047-87A6-25D1829FBFC9}"/>
              </a:ext>
            </a:extLst>
          </p:cNvPr>
          <p:cNvSpPr/>
          <p:nvPr/>
        </p:nvSpPr>
        <p:spPr>
          <a:xfrm>
            <a:off x="8785690" y="1957346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392;p40">
            <a:extLst>
              <a:ext uri="{FF2B5EF4-FFF2-40B4-BE49-F238E27FC236}">
                <a16:creationId xmlns:a16="http://schemas.microsoft.com/office/drawing/2014/main" id="{E193A9E7-F445-5D4D-B738-B1BECCB9AC8F}"/>
              </a:ext>
            </a:extLst>
          </p:cNvPr>
          <p:cNvCxnSpPr>
            <a:stCxn id="107" idx="2"/>
          </p:cNvCxnSpPr>
          <p:nvPr/>
        </p:nvCxnSpPr>
        <p:spPr>
          <a:xfrm>
            <a:off x="9325690" y="2433146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9" name="Google Shape;393;p40">
            <a:extLst>
              <a:ext uri="{FF2B5EF4-FFF2-40B4-BE49-F238E27FC236}">
                <a16:creationId xmlns:a16="http://schemas.microsoft.com/office/drawing/2014/main" id="{41149970-1B3E-274C-B46F-7722090FA1C1}"/>
              </a:ext>
            </a:extLst>
          </p:cNvPr>
          <p:cNvSpPr/>
          <p:nvPr/>
        </p:nvSpPr>
        <p:spPr>
          <a:xfrm>
            <a:off x="9174051" y="5030542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394;p40">
            <a:extLst>
              <a:ext uri="{FF2B5EF4-FFF2-40B4-BE49-F238E27FC236}">
                <a16:creationId xmlns:a16="http://schemas.microsoft.com/office/drawing/2014/main" id="{6B7D753B-443D-4041-8DA2-85FF1D2F3E8B}"/>
              </a:ext>
            </a:extLst>
          </p:cNvPr>
          <p:cNvCxnSpPr>
            <a:endCxn id="111" idx="1"/>
          </p:cNvCxnSpPr>
          <p:nvPr/>
        </p:nvCxnSpPr>
        <p:spPr>
          <a:xfrm rot="10800000" flipH="1">
            <a:off x="3307038" y="4954792"/>
            <a:ext cx="4529400" cy="10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395;p40">
            <a:extLst>
              <a:ext uri="{FF2B5EF4-FFF2-40B4-BE49-F238E27FC236}">
                <a16:creationId xmlns:a16="http://schemas.microsoft.com/office/drawing/2014/main" id="{BBBD2C50-6EDF-F84D-B065-DB88B928FB3C}"/>
              </a:ext>
            </a:extLst>
          </p:cNvPr>
          <p:cNvSpPr/>
          <p:nvPr/>
        </p:nvSpPr>
        <p:spPr>
          <a:xfrm>
            <a:off x="7836438" y="4615042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96;p40">
            <a:extLst>
              <a:ext uri="{FF2B5EF4-FFF2-40B4-BE49-F238E27FC236}">
                <a16:creationId xmlns:a16="http://schemas.microsoft.com/office/drawing/2014/main" id="{712FF54C-255B-924C-9081-0AC54C9D3976}"/>
              </a:ext>
            </a:extLst>
          </p:cNvPr>
          <p:cNvSpPr txBox="1"/>
          <p:nvPr/>
        </p:nvSpPr>
        <p:spPr>
          <a:xfrm>
            <a:off x="3529940" y="4680870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setVariable(song)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397;p40">
            <a:extLst>
              <a:ext uri="{FF2B5EF4-FFF2-40B4-BE49-F238E27FC236}">
                <a16:creationId xmlns:a16="http://schemas.microsoft.com/office/drawing/2014/main" id="{F77539C2-D3A8-2349-B751-C656A25CF9AB}"/>
              </a:ext>
            </a:extLst>
          </p:cNvPr>
          <p:cNvSpPr txBox="1"/>
          <p:nvPr/>
        </p:nvSpPr>
        <p:spPr>
          <a:xfrm>
            <a:off x="3596740" y="5107417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process(ctx</a:t>
            </a: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"playlistDetails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.html", ..)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71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363;p40">
            <a:extLst>
              <a:ext uri="{FF2B5EF4-FFF2-40B4-BE49-F238E27FC236}">
                <a16:creationId xmlns:a16="http://schemas.microsoft.com/office/drawing/2014/main" id="{CE1E552C-733D-D048-A42F-D416F57BEAD8}"/>
              </a:ext>
            </a:extLst>
          </p:cNvPr>
          <p:cNvSpPr txBox="1">
            <a:spLocks/>
          </p:cNvSpPr>
          <p:nvPr/>
        </p:nvSpPr>
        <p:spPr>
          <a:xfrm>
            <a:off x="2032986" y="75644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see song details</a:t>
            </a:r>
          </a:p>
        </p:txBody>
      </p:sp>
      <p:sp>
        <p:nvSpPr>
          <p:cNvPr id="80" name="Google Shape;364;p40">
            <a:extLst>
              <a:ext uri="{FF2B5EF4-FFF2-40B4-BE49-F238E27FC236}">
                <a16:creationId xmlns:a16="http://schemas.microsoft.com/office/drawing/2014/main" id="{EF10BB01-03B7-2D49-A49A-26078AA68AD5}"/>
              </a:ext>
            </a:extLst>
          </p:cNvPr>
          <p:cNvSpPr/>
          <p:nvPr/>
        </p:nvSpPr>
        <p:spPr>
          <a:xfrm>
            <a:off x="2032986" y="1968288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GetPlaylist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365;p40">
            <a:extLst>
              <a:ext uri="{FF2B5EF4-FFF2-40B4-BE49-F238E27FC236}">
                <a16:creationId xmlns:a16="http://schemas.microsoft.com/office/drawing/2014/main" id="{86C9376C-3DDD-4844-947D-0B400795AA9E}"/>
              </a:ext>
            </a:extLst>
          </p:cNvPr>
          <p:cNvCxnSpPr>
            <a:stCxn id="80" idx="2"/>
          </p:cNvCxnSpPr>
          <p:nvPr/>
        </p:nvCxnSpPr>
        <p:spPr>
          <a:xfrm flipH="1">
            <a:off x="2796186" y="2254188"/>
            <a:ext cx="6000" cy="35871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2" name="Google Shape;366;p40">
            <a:extLst>
              <a:ext uri="{FF2B5EF4-FFF2-40B4-BE49-F238E27FC236}">
                <a16:creationId xmlns:a16="http://schemas.microsoft.com/office/drawing/2014/main" id="{C91A73DE-F954-5947-8D6E-79AB2637735A}"/>
              </a:ext>
            </a:extLst>
          </p:cNvPr>
          <p:cNvCxnSpPr/>
          <p:nvPr/>
        </p:nvCxnSpPr>
        <p:spPr>
          <a:xfrm>
            <a:off x="1736237" y="3111413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3" name="Google Shape;367;p40">
            <a:extLst>
              <a:ext uri="{FF2B5EF4-FFF2-40B4-BE49-F238E27FC236}">
                <a16:creationId xmlns:a16="http://schemas.microsoft.com/office/drawing/2014/main" id="{F53F74F0-59FA-504B-86A7-186359CA25D8}"/>
              </a:ext>
            </a:extLst>
          </p:cNvPr>
          <p:cNvSpPr txBox="1"/>
          <p:nvPr/>
        </p:nvSpPr>
        <p:spPr>
          <a:xfrm>
            <a:off x="1709732" y="278471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368;p40">
            <a:extLst>
              <a:ext uri="{FF2B5EF4-FFF2-40B4-BE49-F238E27FC236}">
                <a16:creationId xmlns:a16="http://schemas.microsoft.com/office/drawing/2014/main" id="{3D7D8BDC-CDBC-2E4B-BEC5-8B592A38B15D}"/>
              </a:ext>
            </a:extLst>
          </p:cNvPr>
          <p:cNvSpPr/>
          <p:nvPr/>
        </p:nvSpPr>
        <p:spPr>
          <a:xfrm>
            <a:off x="2648886" y="2416088"/>
            <a:ext cx="306600" cy="3225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374;p40">
            <a:extLst>
              <a:ext uri="{FF2B5EF4-FFF2-40B4-BE49-F238E27FC236}">
                <a16:creationId xmlns:a16="http://schemas.microsoft.com/office/drawing/2014/main" id="{CF59C2B7-3CD2-1A48-A6E0-11DF25DE1E67}"/>
              </a:ext>
            </a:extLst>
          </p:cNvPr>
          <p:cNvSpPr txBox="1"/>
          <p:nvPr/>
        </p:nvSpPr>
        <p:spPr>
          <a:xfrm>
            <a:off x="921461" y="3171938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/GetSongDetails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songid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PlaylistDetails.html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379;p40">
            <a:extLst>
              <a:ext uri="{FF2B5EF4-FFF2-40B4-BE49-F238E27FC236}">
                <a16:creationId xmlns:a16="http://schemas.microsoft.com/office/drawing/2014/main" id="{630DC960-989B-C74F-8698-49AAE19F5670}"/>
              </a:ext>
            </a:extLst>
          </p:cNvPr>
          <p:cNvSpPr/>
          <p:nvPr/>
        </p:nvSpPr>
        <p:spPr>
          <a:xfrm>
            <a:off x="5768411" y="1968288"/>
            <a:ext cx="1218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kumimoji="0" lang="es-419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ongDAO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380;p40">
            <a:extLst>
              <a:ext uri="{FF2B5EF4-FFF2-40B4-BE49-F238E27FC236}">
                <a16:creationId xmlns:a16="http://schemas.microsoft.com/office/drawing/2014/main" id="{D4A4A2A8-5F1A-5247-A978-2C27074AEF2A}"/>
              </a:ext>
            </a:extLst>
          </p:cNvPr>
          <p:cNvCxnSpPr/>
          <p:nvPr/>
        </p:nvCxnSpPr>
        <p:spPr>
          <a:xfrm flipH="1">
            <a:off x="6313961" y="2254188"/>
            <a:ext cx="26700" cy="34245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97" name="Google Shape;381;p40">
            <a:extLst>
              <a:ext uri="{FF2B5EF4-FFF2-40B4-BE49-F238E27FC236}">
                <a16:creationId xmlns:a16="http://schemas.microsoft.com/office/drawing/2014/main" id="{DAABBD62-4820-5F48-9A30-6CEC1823CEB7}"/>
              </a:ext>
            </a:extLst>
          </p:cNvPr>
          <p:cNvSpPr/>
          <p:nvPr/>
        </p:nvSpPr>
        <p:spPr>
          <a:xfrm>
            <a:off x="6173111" y="2655141"/>
            <a:ext cx="304800" cy="115578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382;p40">
            <a:extLst>
              <a:ext uri="{FF2B5EF4-FFF2-40B4-BE49-F238E27FC236}">
                <a16:creationId xmlns:a16="http://schemas.microsoft.com/office/drawing/2014/main" id="{9628778D-AB10-2241-8DBE-BAC84E12F390}"/>
              </a:ext>
            </a:extLst>
          </p:cNvPr>
          <p:cNvCxnSpPr/>
          <p:nvPr/>
        </p:nvCxnSpPr>
        <p:spPr>
          <a:xfrm rot="10800000" flipH="1">
            <a:off x="2952086" y="3305460"/>
            <a:ext cx="3199200" cy="153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9" name="Google Shape;383;p40">
            <a:extLst>
              <a:ext uri="{FF2B5EF4-FFF2-40B4-BE49-F238E27FC236}">
                <a16:creationId xmlns:a16="http://schemas.microsoft.com/office/drawing/2014/main" id="{771F8224-6C8B-874C-B840-DABE5753206F}"/>
              </a:ext>
            </a:extLst>
          </p:cNvPr>
          <p:cNvSpPr txBox="1"/>
          <p:nvPr/>
        </p:nvSpPr>
        <p:spPr>
          <a:xfrm>
            <a:off x="2970511" y="3045195"/>
            <a:ext cx="2797900" cy="27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findSongbyId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(songid)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384;p40">
            <a:extLst>
              <a:ext uri="{FF2B5EF4-FFF2-40B4-BE49-F238E27FC236}">
                <a16:creationId xmlns:a16="http://schemas.microsoft.com/office/drawing/2014/main" id="{2BF84C81-7EE7-A144-9C8D-CC53CFF52F07}"/>
              </a:ext>
            </a:extLst>
          </p:cNvPr>
          <p:cNvCxnSpPr/>
          <p:nvPr/>
        </p:nvCxnSpPr>
        <p:spPr>
          <a:xfrm rot="10800000" flipH="1">
            <a:off x="2950424" y="2920534"/>
            <a:ext cx="3208500" cy="15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1" name="Google Shape;385;p40">
            <a:extLst>
              <a:ext uri="{FF2B5EF4-FFF2-40B4-BE49-F238E27FC236}">
                <a16:creationId xmlns:a16="http://schemas.microsoft.com/office/drawing/2014/main" id="{7F56D5EB-C4E2-2D4C-86E4-FDE938F352F7}"/>
              </a:ext>
            </a:extLst>
          </p:cNvPr>
          <p:cNvSpPr txBox="1"/>
          <p:nvPr/>
        </p:nvSpPr>
        <p:spPr>
          <a:xfrm>
            <a:off x="3039961" y="2625329"/>
            <a:ext cx="171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SongDAO()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386;p40">
            <a:extLst>
              <a:ext uri="{FF2B5EF4-FFF2-40B4-BE49-F238E27FC236}">
                <a16:creationId xmlns:a16="http://schemas.microsoft.com/office/drawing/2014/main" id="{706F139A-CB34-DD43-924A-B6F2336A5BE3}"/>
              </a:ext>
            </a:extLst>
          </p:cNvPr>
          <p:cNvCxnSpPr/>
          <p:nvPr/>
        </p:nvCxnSpPr>
        <p:spPr>
          <a:xfrm rot="10800000">
            <a:off x="2943811" y="3709699"/>
            <a:ext cx="32076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387;p40">
            <a:extLst>
              <a:ext uri="{FF2B5EF4-FFF2-40B4-BE49-F238E27FC236}">
                <a16:creationId xmlns:a16="http://schemas.microsoft.com/office/drawing/2014/main" id="{C016E39E-1EDE-144B-8ED1-6C941AAF1528}"/>
              </a:ext>
            </a:extLst>
          </p:cNvPr>
          <p:cNvSpPr txBox="1"/>
          <p:nvPr/>
        </p:nvSpPr>
        <p:spPr>
          <a:xfrm>
            <a:off x="3751743" y="3437086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388;p40">
            <a:extLst>
              <a:ext uri="{FF2B5EF4-FFF2-40B4-BE49-F238E27FC236}">
                <a16:creationId xmlns:a16="http://schemas.microsoft.com/office/drawing/2014/main" id="{C56B52AE-CB6E-1943-A366-C301F6A890ED}"/>
              </a:ext>
            </a:extLst>
          </p:cNvPr>
          <p:cNvSpPr/>
          <p:nvPr/>
        </p:nvSpPr>
        <p:spPr>
          <a:xfrm>
            <a:off x="7108289" y="1968293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389;p40">
            <a:extLst>
              <a:ext uri="{FF2B5EF4-FFF2-40B4-BE49-F238E27FC236}">
                <a16:creationId xmlns:a16="http://schemas.microsoft.com/office/drawing/2014/main" id="{DA615EBB-271C-7C43-BCD3-D5D0205ACE63}"/>
              </a:ext>
            </a:extLst>
          </p:cNvPr>
          <p:cNvCxnSpPr>
            <a:stCxn id="104" idx="2"/>
          </p:cNvCxnSpPr>
          <p:nvPr/>
        </p:nvCxnSpPr>
        <p:spPr>
          <a:xfrm>
            <a:off x="7648289" y="2254193"/>
            <a:ext cx="25500" cy="34170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6" name="Google Shape;390;p40">
            <a:extLst>
              <a:ext uri="{FF2B5EF4-FFF2-40B4-BE49-F238E27FC236}">
                <a16:creationId xmlns:a16="http://schemas.microsoft.com/office/drawing/2014/main" id="{38E44703-0E41-D04A-873C-60813BDEC861}"/>
              </a:ext>
            </a:extLst>
          </p:cNvPr>
          <p:cNvCxnSpPr/>
          <p:nvPr/>
        </p:nvCxnSpPr>
        <p:spPr>
          <a:xfrm>
            <a:off x="2969722" y="5191209"/>
            <a:ext cx="5856900" cy="186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391;p40">
            <a:extLst>
              <a:ext uri="{FF2B5EF4-FFF2-40B4-BE49-F238E27FC236}">
                <a16:creationId xmlns:a16="http://schemas.microsoft.com/office/drawing/2014/main" id="{7ADD3842-15C7-9047-87A6-25D1829FBFC9}"/>
              </a:ext>
            </a:extLst>
          </p:cNvPr>
          <p:cNvSpPr/>
          <p:nvPr/>
        </p:nvSpPr>
        <p:spPr>
          <a:xfrm>
            <a:off x="8452486" y="1968289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392;p40">
            <a:extLst>
              <a:ext uri="{FF2B5EF4-FFF2-40B4-BE49-F238E27FC236}">
                <a16:creationId xmlns:a16="http://schemas.microsoft.com/office/drawing/2014/main" id="{E193A9E7-F445-5D4D-B738-B1BECCB9AC8F}"/>
              </a:ext>
            </a:extLst>
          </p:cNvPr>
          <p:cNvCxnSpPr>
            <a:stCxn id="107" idx="2"/>
          </p:cNvCxnSpPr>
          <p:nvPr/>
        </p:nvCxnSpPr>
        <p:spPr>
          <a:xfrm>
            <a:off x="8992486" y="2444089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9" name="Google Shape;393;p40">
            <a:extLst>
              <a:ext uri="{FF2B5EF4-FFF2-40B4-BE49-F238E27FC236}">
                <a16:creationId xmlns:a16="http://schemas.microsoft.com/office/drawing/2014/main" id="{41149970-1B3E-274C-B46F-7722090FA1C1}"/>
              </a:ext>
            </a:extLst>
          </p:cNvPr>
          <p:cNvSpPr/>
          <p:nvPr/>
        </p:nvSpPr>
        <p:spPr>
          <a:xfrm>
            <a:off x="8840847" y="4783071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394;p40">
            <a:extLst>
              <a:ext uri="{FF2B5EF4-FFF2-40B4-BE49-F238E27FC236}">
                <a16:creationId xmlns:a16="http://schemas.microsoft.com/office/drawing/2014/main" id="{6B7D753B-443D-4041-8DA2-85FF1D2F3E8B}"/>
              </a:ext>
            </a:extLst>
          </p:cNvPr>
          <p:cNvCxnSpPr>
            <a:endCxn id="111" idx="1"/>
          </p:cNvCxnSpPr>
          <p:nvPr/>
        </p:nvCxnSpPr>
        <p:spPr>
          <a:xfrm rot="10800000" flipH="1">
            <a:off x="2973834" y="4310971"/>
            <a:ext cx="4529400" cy="10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395;p40">
            <a:extLst>
              <a:ext uri="{FF2B5EF4-FFF2-40B4-BE49-F238E27FC236}">
                <a16:creationId xmlns:a16="http://schemas.microsoft.com/office/drawing/2014/main" id="{BBBD2C50-6EDF-F84D-B065-DB88B928FB3C}"/>
              </a:ext>
            </a:extLst>
          </p:cNvPr>
          <p:cNvSpPr/>
          <p:nvPr/>
        </p:nvSpPr>
        <p:spPr>
          <a:xfrm>
            <a:off x="7503234" y="3971221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396;p40">
            <a:extLst>
              <a:ext uri="{FF2B5EF4-FFF2-40B4-BE49-F238E27FC236}">
                <a16:creationId xmlns:a16="http://schemas.microsoft.com/office/drawing/2014/main" id="{712FF54C-255B-924C-9081-0AC54C9D3976}"/>
              </a:ext>
            </a:extLst>
          </p:cNvPr>
          <p:cNvSpPr txBox="1"/>
          <p:nvPr/>
        </p:nvSpPr>
        <p:spPr>
          <a:xfrm>
            <a:off x="3196736" y="4055709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setVariable(song)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397;p40">
            <a:extLst>
              <a:ext uri="{FF2B5EF4-FFF2-40B4-BE49-F238E27FC236}">
                <a16:creationId xmlns:a16="http://schemas.microsoft.com/office/drawing/2014/main" id="{F77539C2-D3A8-2349-B751-C656A25CF9AB}"/>
              </a:ext>
            </a:extLst>
          </p:cNvPr>
          <p:cNvSpPr txBox="1"/>
          <p:nvPr/>
        </p:nvSpPr>
        <p:spPr>
          <a:xfrm>
            <a:off x="2969711" y="4862260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process(ctx, ”songDetails.html", ..)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24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38;p39">
            <a:extLst>
              <a:ext uri="{FF2B5EF4-FFF2-40B4-BE49-F238E27FC236}">
                <a16:creationId xmlns:a16="http://schemas.microsoft.com/office/drawing/2014/main" id="{72368849-3301-9748-B712-0D091A57EF47}"/>
              </a:ext>
            </a:extLst>
          </p:cNvPr>
          <p:cNvSpPr txBox="1">
            <a:spLocks/>
          </p:cNvSpPr>
          <p:nvPr/>
        </p:nvSpPr>
        <p:spPr>
          <a:xfrm>
            <a:off x="1833224" y="7412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add a song</a:t>
            </a:r>
          </a:p>
        </p:txBody>
      </p:sp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C1BEF9F9-483F-F44E-8DB2-AB4A9A32F160}"/>
              </a:ext>
            </a:extLst>
          </p:cNvPr>
          <p:cNvSpPr/>
          <p:nvPr/>
        </p:nvSpPr>
        <p:spPr>
          <a:xfrm>
            <a:off x="2664611" y="1935580"/>
            <a:ext cx="1314451" cy="2857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addSong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340;p39">
            <a:extLst>
              <a:ext uri="{FF2B5EF4-FFF2-40B4-BE49-F238E27FC236}">
                <a16:creationId xmlns:a16="http://schemas.microsoft.com/office/drawing/2014/main" id="{78EE4E98-FB1F-DA44-9B45-C3958A6B4B44}"/>
              </a:ext>
            </a:extLst>
          </p:cNvPr>
          <p:cNvCxnSpPr>
            <a:stCxn id="24" idx="2"/>
          </p:cNvCxnSpPr>
          <p:nvPr/>
        </p:nvCxnSpPr>
        <p:spPr>
          <a:xfrm>
            <a:off x="3321837" y="2221330"/>
            <a:ext cx="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" name="Google Shape;341;p39">
            <a:extLst>
              <a:ext uri="{FF2B5EF4-FFF2-40B4-BE49-F238E27FC236}">
                <a16:creationId xmlns:a16="http://schemas.microsoft.com/office/drawing/2014/main" id="{74162E9E-9B8F-324D-AEB9-1A98066432CD}"/>
              </a:ext>
            </a:extLst>
          </p:cNvPr>
          <p:cNvCxnSpPr/>
          <p:nvPr/>
        </p:nvCxnSpPr>
        <p:spPr>
          <a:xfrm>
            <a:off x="2292099" y="3195730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342;p39">
            <a:extLst>
              <a:ext uri="{FF2B5EF4-FFF2-40B4-BE49-F238E27FC236}">
                <a16:creationId xmlns:a16="http://schemas.microsoft.com/office/drawing/2014/main" id="{4DCA279B-940D-CC48-B9FE-5868DC3CCDFB}"/>
              </a:ext>
            </a:extLst>
          </p:cNvPr>
          <p:cNvSpPr txBox="1"/>
          <p:nvPr/>
        </p:nvSpPr>
        <p:spPr>
          <a:xfrm>
            <a:off x="2194692" y="2866816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43;p39">
            <a:extLst>
              <a:ext uri="{FF2B5EF4-FFF2-40B4-BE49-F238E27FC236}">
                <a16:creationId xmlns:a16="http://schemas.microsoft.com/office/drawing/2014/main" id="{791037C0-0F19-7948-9252-4A8E52CD6C00}"/>
              </a:ext>
            </a:extLst>
          </p:cNvPr>
          <p:cNvSpPr/>
          <p:nvPr/>
        </p:nvSpPr>
        <p:spPr>
          <a:xfrm>
            <a:off x="3168399" y="2659176"/>
            <a:ext cx="306541" cy="303965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44;p39">
            <a:extLst>
              <a:ext uri="{FF2B5EF4-FFF2-40B4-BE49-F238E27FC236}">
                <a16:creationId xmlns:a16="http://schemas.microsoft.com/office/drawing/2014/main" id="{2E4854C7-8B48-9843-B369-0B85A4117A27}"/>
              </a:ext>
            </a:extLst>
          </p:cNvPr>
          <p:cNvSpPr/>
          <p:nvPr/>
        </p:nvSpPr>
        <p:spPr>
          <a:xfrm>
            <a:off x="5804363" y="1935580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Playlist</a:t>
            </a: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45;p39">
            <a:extLst>
              <a:ext uri="{FF2B5EF4-FFF2-40B4-BE49-F238E27FC236}">
                <a16:creationId xmlns:a16="http://schemas.microsoft.com/office/drawing/2014/main" id="{C49B229E-26AF-6849-9B57-9F38C8663FA5}"/>
              </a:ext>
            </a:extLst>
          </p:cNvPr>
          <p:cNvCxnSpPr>
            <a:stCxn id="29" idx="2"/>
          </p:cNvCxnSpPr>
          <p:nvPr/>
        </p:nvCxnSpPr>
        <p:spPr>
          <a:xfrm flipH="1">
            <a:off x="6431363" y="222148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1" name="Google Shape;346;p39">
            <a:extLst>
              <a:ext uri="{FF2B5EF4-FFF2-40B4-BE49-F238E27FC236}">
                <a16:creationId xmlns:a16="http://schemas.microsoft.com/office/drawing/2014/main" id="{DF38B840-7E67-804D-9187-D09360CAA9E3}"/>
              </a:ext>
            </a:extLst>
          </p:cNvPr>
          <p:cNvCxnSpPr/>
          <p:nvPr/>
        </p:nvCxnSpPr>
        <p:spPr>
          <a:xfrm>
            <a:off x="3488871" y="3511309"/>
            <a:ext cx="28332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347;p39">
            <a:extLst>
              <a:ext uri="{FF2B5EF4-FFF2-40B4-BE49-F238E27FC236}">
                <a16:creationId xmlns:a16="http://schemas.microsoft.com/office/drawing/2014/main" id="{9CDFEEED-C879-CB4D-B2DD-D5C3548717F4}"/>
              </a:ext>
            </a:extLst>
          </p:cNvPr>
          <p:cNvSpPr txBox="1"/>
          <p:nvPr/>
        </p:nvSpPr>
        <p:spPr>
          <a:xfrm>
            <a:off x="3503110" y="3031839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setPlaylisid(songid,session.playlst.id)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48;p39">
            <a:extLst>
              <a:ext uri="{FF2B5EF4-FFF2-40B4-BE49-F238E27FC236}">
                <a16:creationId xmlns:a16="http://schemas.microsoft.com/office/drawing/2014/main" id="{F2C95F8D-8DA9-4C44-874F-5028EC21CD2D}"/>
              </a:ext>
            </a:extLst>
          </p:cNvPr>
          <p:cNvSpPr/>
          <p:nvPr/>
        </p:nvSpPr>
        <p:spPr>
          <a:xfrm>
            <a:off x="6322071" y="2564380"/>
            <a:ext cx="304800" cy="1618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9;p39">
            <a:extLst>
              <a:ext uri="{FF2B5EF4-FFF2-40B4-BE49-F238E27FC236}">
                <a16:creationId xmlns:a16="http://schemas.microsoft.com/office/drawing/2014/main" id="{8253600B-D612-6F41-BB2B-5DE079D5B71F}"/>
              </a:ext>
            </a:extLst>
          </p:cNvPr>
          <p:cNvSpPr/>
          <p:nvPr/>
        </p:nvSpPr>
        <p:spPr>
          <a:xfrm>
            <a:off x="7334836" y="1935580"/>
            <a:ext cx="1642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GetPlaylist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0;p39">
            <a:extLst>
              <a:ext uri="{FF2B5EF4-FFF2-40B4-BE49-F238E27FC236}">
                <a16:creationId xmlns:a16="http://schemas.microsoft.com/office/drawing/2014/main" id="{30FE5DEA-E3C1-B349-A834-AAFF054370F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134636" y="2221480"/>
            <a:ext cx="21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6" name="Google Shape;351;p39">
            <a:extLst>
              <a:ext uri="{FF2B5EF4-FFF2-40B4-BE49-F238E27FC236}">
                <a16:creationId xmlns:a16="http://schemas.microsoft.com/office/drawing/2014/main" id="{996CF4DC-79DD-3F46-9A2C-E56A7599167E}"/>
              </a:ext>
            </a:extLst>
          </p:cNvPr>
          <p:cNvSpPr/>
          <p:nvPr/>
        </p:nvSpPr>
        <p:spPr>
          <a:xfrm>
            <a:off x="7977156" y="4236630"/>
            <a:ext cx="304800" cy="87436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52;p39">
            <a:extLst>
              <a:ext uri="{FF2B5EF4-FFF2-40B4-BE49-F238E27FC236}">
                <a16:creationId xmlns:a16="http://schemas.microsoft.com/office/drawing/2014/main" id="{1A1650BD-7E7A-8F4E-A454-D953B022DE2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74940" y="4653127"/>
            <a:ext cx="4502216" cy="2068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53;p39">
            <a:extLst>
              <a:ext uri="{FF2B5EF4-FFF2-40B4-BE49-F238E27FC236}">
                <a16:creationId xmlns:a16="http://schemas.microsoft.com/office/drawing/2014/main" id="{85557650-03C3-A54E-93E9-30E39A0C06D4}"/>
              </a:ext>
            </a:extLst>
          </p:cNvPr>
          <p:cNvSpPr txBox="1"/>
          <p:nvPr/>
        </p:nvSpPr>
        <p:spPr>
          <a:xfrm>
            <a:off x="3544395" y="4351450"/>
            <a:ext cx="838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54;p39">
            <a:extLst>
              <a:ext uri="{FF2B5EF4-FFF2-40B4-BE49-F238E27FC236}">
                <a16:creationId xmlns:a16="http://schemas.microsoft.com/office/drawing/2014/main" id="{DDD5B861-DF3D-684B-975B-D5688A7AB082}"/>
              </a:ext>
            </a:extLst>
          </p:cNvPr>
          <p:cNvSpPr txBox="1"/>
          <p:nvPr/>
        </p:nvSpPr>
        <p:spPr>
          <a:xfrm>
            <a:off x="1648864" y="3281774"/>
            <a:ext cx="14463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/addSong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songid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PlaylstDetails.html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355;p39">
            <a:extLst>
              <a:ext uri="{FF2B5EF4-FFF2-40B4-BE49-F238E27FC236}">
                <a16:creationId xmlns:a16="http://schemas.microsoft.com/office/drawing/2014/main" id="{B96AEF21-784C-0648-85A7-2286E62782BF}"/>
              </a:ext>
            </a:extLst>
          </p:cNvPr>
          <p:cNvCxnSpPr>
            <a:cxnSpLocks/>
          </p:cNvCxnSpPr>
          <p:nvPr/>
        </p:nvCxnSpPr>
        <p:spPr>
          <a:xfrm>
            <a:off x="3488871" y="2866816"/>
            <a:ext cx="28332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356;p39">
            <a:extLst>
              <a:ext uri="{FF2B5EF4-FFF2-40B4-BE49-F238E27FC236}">
                <a16:creationId xmlns:a16="http://schemas.microsoft.com/office/drawing/2014/main" id="{C81BB8C4-6505-CE46-BBA7-BA12CA78BF8C}"/>
              </a:ext>
            </a:extLst>
          </p:cNvPr>
          <p:cNvSpPr txBox="1"/>
          <p:nvPr/>
        </p:nvSpPr>
        <p:spPr>
          <a:xfrm>
            <a:off x="3547154" y="2514696"/>
            <a:ext cx="2679000" cy="28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SongDAO()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357;p39">
            <a:extLst>
              <a:ext uri="{FF2B5EF4-FFF2-40B4-BE49-F238E27FC236}">
                <a16:creationId xmlns:a16="http://schemas.microsoft.com/office/drawing/2014/main" id="{83A1E116-B1FD-AB49-84BC-22F5E4FBE645}"/>
              </a:ext>
            </a:extLst>
          </p:cNvPr>
          <p:cNvCxnSpPr/>
          <p:nvPr/>
        </p:nvCxnSpPr>
        <p:spPr>
          <a:xfrm>
            <a:off x="8281956" y="4673814"/>
            <a:ext cx="1382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" name="Google Shape;358;p39">
            <a:extLst>
              <a:ext uri="{FF2B5EF4-FFF2-40B4-BE49-F238E27FC236}">
                <a16:creationId xmlns:a16="http://schemas.microsoft.com/office/drawing/2014/main" id="{2658D53C-C2B7-6643-A445-D0B2409B68AD}"/>
              </a:ext>
            </a:extLst>
          </p:cNvPr>
          <p:cNvSpPr txBox="1"/>
          <p:nvPr/>
        </p:nvSpPr>
        <p:spPr>
          <a:xfrm>
            <a:off x="8355296" y="3982830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See slide “see playlist details”</a:t>
            </a:r>
            <a:endParaRPr sz="1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63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971"/>
            <a:ext cx="9144000" cy="1075559"/>
          </a:xfrm>
        </p:spPr>
        <p:txBody>
          <a:bodyPr>
            <a:noAutofit/>
          </a:bodyPr>
          <a:lstStyle/>
          <a:p>
            <a:r>
              <a:rPr lang="it-IT" sz="4800" b="1" dirty="0"/>
              <a:t>Specifiche Progetto TIW (2/2)</a:t>
            </a:r>
            <a:br>
              <a:rPr lang="it-IT" sz="4800" b="1"/>
            </a:br>
            <a:r>
              <a:rPr lang="it-IT" sz="4800" b="1"/>
              <a:t>PLAYLIST </a:t>
            </a:r>
            <a:r>
              <a:rPr lang="it-IT" sz="4800" b="1" dirty="0"/>
              <a:t>MUSICALE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88" y="1555530"/>
            <a:ext cx="10834577" cy="5632079"/>
          </a:xfrm>
        </p:spPr>
        <p:txBody>
          <a:bodyPr>
            <a:normAutofit/>
          </a:bodyPr>
          <a:lstStyle/>
          <a:p>
            <a:pPr algn="just"/>
            <a:r>
              <a:rPr lang="it-IT" sz="2200" dirty="0"/>
              <a:t>Se </a:t>
            </a:r>
            <a:r>
              <a:rPr lang="it-IT" sz="2200"/>
              <a:t>la playlist </a:t>
            </a:r>
            <a:r>
              <a:rPr lang="it-IT" sz="2200" dirty="0"/>
              <a:t>è inizialmente vuota compare un messaggio: “</a:t>
            </a:r>
            <a:r>
              <a:rPr lang="it-IT" sz="2200" i="1"/>
              <a:t>La playlist </a:t>
            </a:r>
            <a:r>
              <a:rPr lang="it-IT" sz="2200" i="1" dirty="0"/>
              <a:t>non contiene ancora brani musicali</a:t>
            </a:r>
            <a:r>
              <a:rPr lang="it-IT" sz="2200" dirty="0"/>
              <a:t>”. I brani sono ordinati da sinistra a destra per data decrescente dell’album di pubblicazione. Se </a:t>
            </a:r>
            <a:r>
              <a:rPr lang="it-IT" sz="2200"/>
              <a:t>la playlist </a:t>
            </a:r>
            <a:r>
              <a:rPr lang="it-IT" sz="2200" dirty="0"/>
              <a:t>contiene </a:t>
            </a:r>
            <a:r>
              <a:rPr lang="it-IT" sz="2200" dirty="0" err="1"/>
              <a:t>piu</a:t>
            </a:r>
            <a:r>
              <a:rPr lang="it-IT" sz="2200" dirty="0"/>
              <a:t>̀ di cinque brani, sono disponibili comandi per vedere il precedente e successivo gruppo di brani. Se la </a:t>
            </a:r>
            <a:r>
              <a:rPr lang="it-IT" sz="2200"/>
              <a:t>pagina PLAYLIST </a:t>
            </a:r>
            <a:r>
              <a:rPr lang="it-IT" sz="2200" dirty="0"/>
              <a:t>mostra il primo gruppo e ne esistono altri successivi nell’ordinamento, compare a destra della riga il bottone SUCCESSIVI, che permette di vedere il gruppo successivo. Se la </a:t>
            </a:r>
            <a:r>
              <a:rPr lang="it-IT" sz="2200"/>
              <a:t>pagina PLAYLIST </a:t>
            </a:r>
            <a:r>
              <a:rPr lang="it-IT" sz="2200" dirty="0"/>
              <a:t>mostra l’ultimo gruppo e ne esistono altri precedenti nell’ordinamento, compare a sinistra della riga il bottone PRECEDENTI, che permette di vedere i cinque brani </a:t>
            </a:r>
            <a:r>
              <a:rPr lang="it-IT" sz="2300" dirty="0"/>
              <a:t>precedenti</a:t>
            </a:r>
            <a:r>
              <a:rPr lang="it-IT" sz="2200" dirty="0"/>
              <a:t>. Se la </a:t>
            </a:r>
            <a:r>
              <a:rPr lang="it-IT" sz="2200"/>
              <a:t>pagina PLAYLIST </a:t>
            </a:r>
            <a:r>
              <a:rPr lang="it-IT" sz="2200" dirty="0"/>
              <a:t>mostra un blocco e esistono sia precedenti sia successivi, compare a destra della riga il bottone SUCCESSIVI e a sinistra il bottone PRECEDENTI. La </a:t>
            </a:r>
            <a:r>
              <a:rPr lang="it-IT" sz="2200"/>
              <a:t>pagina PLAYLIST </a:t>
            </a:r>
            <a:r>
              <a:rPr lang="it-IT" sz="2200" dirty="0"/>
              <a:t>contiene anche una </a:t>
            </a:r>
            <a:r>
              <a:rPr lang="it-IT" sz="2200" dirty="0" err="1"/>
              <a:t>form</a:t>
            </a:r>
            <a:r>
              <a:rPr lang="it-IT" sz="2200" dirty="0"/>
              <a:t> che consente di selezionare e aggiungere un brano </a:t>
            </a:r>
            <a:r>
              <a:rPr lang="it-IT" sz="2200"/>
              <a:t>alla playlist </a:t>
            </a:r>
            <a:r>
              <a:rPr lang="it-IT" sz="2200" dirty="0"/>
              <a:t>corrente. A seguito dell’aggiunta di un brano </a:t>
            </a:r>
            <a:r>
              <a:rPr lang="it-IT" sz="2200"/>
              <a:t>alla playlist </a:t>
            </a:r>
            <a:r>
              <a:rPr lang="it-IT" sz="2200" dirty="0"/>
              <a:t>corrente, l’applicazione visualizza nuovamente la pagina a partire dal primo blocco </a:t>
            </a:r>
            <a:r>
              <a:rPr lang="it-IT" sz="2200"/>
              <a:t>della playlist. </a:t>
            </a:r>
            <a:r>
              <a:rPr lang="it-IT" sz="2200" dirty="0"/>
              <a:t>Quando l’utente seleziona il titolo di un brano, la pagina PLAYER mostra tutti i dati del brano scelto e il player audio per la riproduzione del brano. </a:t>
            </a:r>
          </a:p>
        </p:txBody>
      </p:sp>
    </p:spTree>
    <p:extLst>
      <p:ext uri="{BB962C8B-B14F-4D97-AF65-F5344CB8AC3E}">
        <p14:creationId xmlns:p14="http://schemas.microsoft.com/office/powerpoint/2010/main" val="257662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352"/>
            <a:ext cx="9144000" cy="914399"/>
          </a:xfrm>
        </p:spPr>
        <p:txBody>
          <a:bodyPr>
            <a:normAutofit/>
          </a:bodyPr>
          <a:lstStyle/>
          <a:p>
            <a:r>
              <a:rPr lang="it-IT" sz="4800" b="1" dirty="0"/>
              <a:t>Database </a:t>
            </a:r>
            <a:r>
              <a:rPr lang="it-IT" sz="4800" b="1" dirty="0" err="1"/>
              <a:t>analysis</a:t>
            </a:r>
            <a:r>
              <a:rPr lang="it-IT" sz="4800" b="1" dirty="0"/>
              <a:t> </a:t>
            </a:r>
            <a:r>
              <a:rPr lang="it-IT" sz="4800" b="1" dirty="0" err="1"/>
              <a:t>requirments</a:t>
            </a:r>
            <a:r>
              <a:rPr lang="it-IT" sz="4800" b="1" dirty="0"/>
              <a:t> (1/2)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2" y="1271751"/>
            <a:ext cx="8723586" cy="55179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Un’applicazione web consente la gestione di </a:t>
            </a:r>
            <a:r>
              <a:rPr lang="it-IT"/>
              <a:t>una playlist </a:t>
            </a:r>
            <a:r>
              <a:rPr lang="it-IT" dirty="0"/>
              <a:t>di brani musicali</a:t>
            </a:r>
            <a:r>
              <a:rPr lang="it-IT"/>
              <a:t>. </a:t>
            </a:r>
            <a:r>
              <a:rPr lang="it-IT">
                <a:solidFill>
                  <a:srgbClr val="FF0000"/>
                </a:solidFill>
              </a:rPr>
              <a:t>Playlist</a:t>
            </a:r>
            <a:r>
              <a:rPr lang="it-IT"/>
              <a:t> </a:t>
            </a:r>
            <a:r>
              <a:rPr lang="it-IT" dirty="0"/>
              <a:t>e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è memorizzato nella base di dati mediante </a:t>
            </a:r>
            <a:r>
              <a:rPr lang="it-IT" dirty="0">
                <a:solidFill>
                  <a:srgbClr val="00B050"/>
                </a:solidFill>
              </a:rPr>
              <a:t>un titolo 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l‘immagine </a:t>
            </a:r>
            <a:r>
              <a:rPr lang="it-IT" dirty="0"/>
              <a:t>e </a:t>
            </a:r>
            <a:r>
              <a:rPr lang="it-IT" dirty="0">
                <a:solidFill>
                  <a:srgbClr val="00B050"/>
                </a:solidFill>
              </a:rPr>
              <a:t>il titolo dell’album </a:t>
            </a:r>
            <a:r>
              <a:rPr lang="it-IT" dirty="0"/>
              <a:t>da cui il brano è tratto, </a:t>
            </a:r>
            <a:r>
              <a:rPr lang="it-IT" dirty="0">
                <a:solidFill>
                  <a:srgbClr val="00B050"/>
                </a:solidFill>
              </a:rPr>
              <a:t>il nome dell’interprete (singolo o gruppo) dell’album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l’anno di pubblicazione dell’album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il genere musicale </a:t>
            </a:r>
            <a:r>
              <a:rPr lang="it-IT" dirty="0"/>
              <a:t>(si supponga che i generi siano prefissati) e </a:t>
            </a:r>
            <a:r>
              <a:rPr lang="it-IT" dirty="0">
                <a:solidFill>
                  <a:srgbClr val="00B050"/>
                </a:solidFill>
              </a:rPr>
              <a:t>il file musicale</a:t>
            </a:r>
            <a:r>
              <a:rPr lang="it-IT" dirty="0"/>
              <a:t>. L’utente, previo login, </a:t>
            </a:r>
            <a:r>
              <a:rPr lang="it-IT" dirty="0" err="1"/>
              <a:t>puo</a:t>
            </a:r>
            <a:r>
              <a:rPr lang="it-IT" dirty="0"/>
              <a:t>̀ creare brani mediante il caricamento dei dati relativi e raggrupparli </a:t>
            </a:r>
            <a:r>
              <a:rPr lang="it-IT"/>
              <a:t>in playlist.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Una </a:t>
            </a:r>
            <a:r>
              <a:rPr lang="it-IT" dirty="0"/>
              <a:t>tra quelli caricati dallo stesso utente ordinati per </a:t>
            </a:r>
            <a:r>
              <a:rPr lang="it-IT"/>
              <a:t>data decresce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playlist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è un insieme di brani </a:t>
            </a:r>
            <a:r>
              <a:rPr lang="it-IT" dirty="0"/>
              <a:t>scelti </a:t>
            </a:r>
            <a:r>
              <a:rPr lang="it-IT" dirty="0" err="1"/>
              <a:t>nte</a:t>
            </a:r>
            <a:r>
              <a:rPr lang="it-IT" dirty="0"/>
              <a:t> dall’anno di pubblicazione dell’album. </a:t>
            </a:r>
            <a:r>
              <a:rPr lang="it-IT"/>
              <a:t>Una playlist </a:t>
            </a:r>
            <a:r>
              <a:rPr lang="it-IT" dirty="0"/>
              <a:t>ha </a:t>
            </a:r>
            <a:r>
              <a:rPr lang="it-IT" dirty="0">
                <a:solidFill>
                  <a:srgbClr val="00B050"/>
                </a:solidFill>
              </a:rPr>
              <a:t>un titolo </a:t>
            </a:r>
            <a:r>
              <a:rPr lang="it-IT" dirty="0"/>
              <a:t>e </a:t>
            </a:r>
            <a:r>
              <a:rPr lang="it-IT" dirty="0">
                <a:solidFill>
                  <a:srgbClr val="00B050"/>
                </a:solidFill>
              </a:rPr>
              <a:t>una data di creazione </a:t>
            </a:r>
            <a:r>
              <a:rPr lang="it-IT" dirty="0"/>
              <a:t>ed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è associata al suo creatore</a:t>
            </a:r>
            <a:r>
              <a:rPr lang="it-IT" dirty="0"/>
              <a:t>. A seguito del login, l’utente accede all’HOME PAGE che presenta l’elenco delle </a:t>
            </a:r>
            <a:r>
              <a:rPr lang="it-IT"/>
              <a:t>proprie playlist, </a:t>
            </a:r>
            <a:r>
              <a:rPr lang="it-IT" dirty="0"/>
              <a:t>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</a:t>
            </a:r>
            <a:r>
              <a:rPr lang="it-IT"/>
              <a:t>nuova playlist </a:t>
            </a:r>
            <a:r>
              <a:rPr lang="it-IT" dirty="0"/>
              <a:t>inizialmente vuota. Quando l’utente clicca su </a:t>
            </a:r>
            <a:r>
              <a:rPr lang="it-IT"/>
              <a:t>una playlist </a:t>
            </a:r>
            <a:r>
              <a:rPr lang="it-IT" dirty="0"/>
              <a:t>nell’HOME PAGE, appare la </a:t>
            </a:r>
            <a:r>
              <a:rPr lang="it-IT"/>
              <a:t>pagina PLAYLIST </a:t>
            </a:r>
            <a:r>
              <a:rPr lang="it-IT" dirty="0"/>
              <a:t>PAGE che contiene inizialmente una tabella di una riga e cinque colonne. Ogni cella contiene il titolo di un brano e l’immagine dell’album da cui proviene. 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40937-5083-D14D-812A-FB0DA198253A}"/>
              </a:ext>
            </a:extLst>
          </p:cNvPr>
          <p:cNvSpPr txBox="1"/>
          <p:nvPr/>
        </p:nvSpPr>
        <p:spPr>
          <a:xfrm>
            <a:off x="9377916" y="2459504"/>
            <a:ext cx="2477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</a:rPr>
              <a:t>Entities</a:t>
            </a:r>
            <a:endParaRPr lang="it-IT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B050"/>
                </a:solidFill>
              </a:rPr>
              <a:t>Attributes</a:t>
            </a:r>
            <a:endParaRPr lang="it-IT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352"/>
            <a:ext cx="9144000" cy="914399"/>
          </a:xfrm>
        </p:spPr>
        <p:txBody>
          <a:bodyPr>
            <a:normAutofit/>
          </a:bodyPr>
          <a:lstStyle/>
          <a:p>
            <a:r>
              <a:rPr lang="it-IT" sz="4800" b="1" dirty="0"/>
              <a:t>Database </a:t>
            </a:r>
            <a:r>
              <a:rPr lang="it-IT" sz="4800" b="1" dirty="0" err="1"/>
              <a:t>analysis</a:t>
            </a:r>
            <a:r>
              <a:rPr lang="it-IT" sz="4800" b="1" dirty="0"/>
              <a:t> </a:t>
            </a:r>
            <a:r>
              <a:rPr lang="it-IT" sz="4800" b="1" dirty="0" err="1"/>
              <a:t>requirments</a:t>
            </a:r>
            <a:r>
              <a:rPr lang="it-IT" sz="4800" b="1" dirty="0"/>
              <a:t> (2/2)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2" y="1271751"/>
            <a:ext cx="8723586" cy="55179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Se </a:t>
            </a:r>
            <a:r>
              <a:rPr lang="it-IT"/>
              <a:t>la playlist </a:t>
            </a:r>
            <a:r>
              <a:rPr lang="it-IT" dirty="0"/>
              <a:t>è inizialmente vuota compare un messaggio: “</a:t>
            </a:r>
            <a:r>
              <a:rPr lang="it-IT" i="1"/>
              <a:t>La playlist </a:t>
            </a:r>
            <a:r>
              <a:rPr lang="it-IT" i="1" dirty="0"/>
              <a:t>non contiene ancora brani musicali</a:t>
            </a:r>
            <a:r>
              <a:rPr lang="it-IT" dirty="0"/>
              <a:t>”. I brani sono ordinati da sinistra a destra per data decrescente dell’album di pubblicazione. Se </a:t>
            </a:r>
            <a:r>
              <a:rPr lang="it-IT"/>
              <a:t>la playlist </a:t>
            </a:r>
            <a:r>
              <a:rPr lang="it-IT" dirty="0"/>
              <a:t>contiene </a:t>
            </a:r>
            <a:r>
              <a:rPr lang="it-IT" dirty="0" err="1"/>
              <a:t>piu</a:t>
            </a:r>
            <a:r>
              <a:rPr lang="it-IT" dirty="0"/>
              <a:t>̀ di cinque brani, sono disponibili comandi per vedere il precedente e successivo gruppo di brani. Se la </a:t>
            </a:r>
            <a:r>
              <a:rPr lang="it-IT"/>
              <a:t>pagina PLAYLIST </a:t>
            </a:r>
            <a:r>
              <a:rPr lang="it-IT" dirty="0"/>
              <a:t>mostra il primo gruppo e ne esistono altri successivi nell’ordinamento, compare a destra della riga il bottone SUCCESSIVI, che permette di vedere il gruppo successivo. Se la </a:t>
            </a:r>
            <a:r>
              <a:rPr lang="it-IT"/>
              <a:t>pagina PLAYLIST </a:t>
            </a:r>
            <a:r>
              <a:rPr lang="it-IT" dirty="0"/>
              <a:t>mostra l’ultimo gruppo e ne esistono altri precedenti nell’ordinamento, compare a sinistra della riga il bottone PRECEDENTI, che permette di vedere i cinque brani precedenti. Se la </a:t>
            </a:r>
            <a:r>
              <a:rPr lang="it-IT"/>
              <a:t>pagina PLAYLIST </a:t>
            </a:r>
            <a:r>
              <a:rPr lang="it-IT" dirty="0"/>
              <a:t>mostra un blocco e esistono sia precedenti sia successivi, compare a destra della riga il bottone SUCCESSIVI e a sinistra il bottone PRECEDENTI. La </a:t>
            </a:r>
            <a:r>
              <a:rPr lang="it-IT"/>
              <a:t>pagina PLAYLIST </a:t>
            </a:r>
            <a:r>
              <a:rPr lang="it-IT" dirty="0"/>
              <a:t>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</a:t>
            </a:r>
            <a:r>
              <a:rPr lang="it-IT"/>
              <a:t>alla playlist </a:t>
            </a:r>
            <a:r>
              <a:rPr lang="it-IT" dirty="0"/>
              <a:t>corrente. A seguito dell’aggiunta di un brano </a:t>
            </a:r>
            <a:r>
              <a:rPr lang="it-IT"/>
              <a:t>alla playlist </a:t>
            </a:r>
            <a:r>
              <a:rPr lang="it-IT" dirty="0"/>
              <a:t>corrente, l’applicazione visualizza nuovamente la pagina a partire dal primo blocco </a:t>
            </a:r>
            <a:r>
              <a:rPr lang="it-IT"/>
              <a:t>della playlist. </a:t>
            </a:r>
            <a:r>
              <a:rPr lang="it-IT" dirty="0"/>
              <a:t>Quando l’utente seleziona il titolo di un brano, la pagina PLAYER mostra tutti i dati del brano scelto e il player audio per la riproduzione del brano.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40937-5083-D14D-812A-FB0DA198253A}"/>
              </a:ext>
            </a:extLst>
          </p:cNvPr>
          <p:cNvSpPr txBox="1"/>
          <p:nvPr/>
        </p:nvSpPr>
        <p:spPr>
          <a:xfrm>
            <a:off x="9377916" y="2459504"/>
            <a:ext cx="2477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</a:rPr>
              <a:t>Entities</a:t>
            </a:r>
            <a:endParaRPr lang="it-IT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B050"/>
                </a:solidFill>
              </a:rPr>
              <a:t>Attributes</a:t>
            </a:r>
            <a:endParaRPr lang="it-IT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70C0"/>
                </a:solidFill>
              </a:rPr>
              <a:t>Relationships</a:t>
            </a:r>
            <a:endParaRPr lang="it-IT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352"/>
            <a:ext cx="9144000" cy="914399"/>
          </a:xfrm>
        </p:spPr>
        <p:txBody>
          <a:bodyPr>
            <a:normAutofit fontScale="90000"/>
          </a:bodyPr>
          <a:lstStyle/>
          <a:p>
            <a:r>
              <a:rPr lang="it-IT" sz="4800" b="1" dirty="0"/>
              <a:t>Application </a:t>
            </a:r>
            <a:r>
              <a:rPr lang="it-IT" sz="4800" b="1" dirty="0" err="1"/>
              <a:t>analysis</a:t>
            </a:r>
            <a:r>
              <a:rPr lang="it-IT" sz="4800" b="1" dirty="0"/>
              <a:t> </a:t>
            </a:r>
            <a:r>
              <a:rPr lang="it-IT" sz="4800" b="1" dirty="0" err="1"/>
              <a:t>requirments</a:t>
            </a:r>
            <a:r>
              <a:rPr lang="it-IT" sz="4800" b="1" dirty="0"/>
              <a:t> (1/2)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787" y="1340067"/>
            <a:ext cx="8723586" cy="55179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Un’applicazione web consente la gestione di </a:t>
            </a:r>
            <a:r>
              <a:rPr lang="it-IT"/>
              <a:t>una playlist </a:t>
            </a:r>
            <a:r>
              <a:rPr lang="it-IT" dirty="0"/>
              <a:t>di brani musicali</a:t>
            </a:r>
            <a:r>
              <a:rPr lang="it-IT"/>
              <a:t>. Playlist </a:t>
            </a:r>
            <a:r>
              <a:rPr lang="it-IT" dirty="0"/>
              <a:t>e brani sono personali di ogni utente e non condivisi. Ogni brano musicale è memorizzato nella base di dati mediante un titolo , l‘immagine e il titolo dell’album da cui il brano è tratto, il nome dell’interprete (singolo o gruppo) dell’album, l’anno di pubblicazione dell’album, il genere musicale (si supponga che i generi siano prefissati) e il file musicale. L’utente, previo login, </a:t>
            </a:r>
            <a:r>
              <a:rPr lang="it-IT" dirty="0" err="1"/>
              <a:t>puo</a:t>
            </a:r>
            <a:r>
              <a:rPr lang="it-IT" dirty="0"/>
              <a:t>̀ creare brani mediante il caricamento dei dati relativi e raggrupparli </a:t>
            </a:r>
            <a:r>
              <a:rPr lang="it-IT"/>
              <a:t>in playlist. Una playlist </a:t>
            </a:r>
            <a:r>
              <a:rPr lang="it-IT" dirty="0"/>
              <a:t>è </a:t>
            </a:r>
            <a:r>
              <a:rPr lang="it-IT" dirty="0">
                <a:solidFill>
                  <a:srgbClr val="00B050"/>
                </a:solidFill>
              </a:rPr>
              <a:t>un insieme di brani </a:t>
            </a:r>
            <a:r>
              <a:rPr lang="it-IT" dirty="0"/>
              <a:t>scelti tra quelli caricati dallo stesso utente ordinati per data decrescente dall’anno di pubblicazione dell’album. </a:t>
            </a:r>
            <a:r>
              <a:rPr lang="it-IT"/>
              <a:t>Una playlist </a:t>
            </a:r>
            <a:r>
              <a:rPr lang="it-IT" dirty="0"/>
              <a:t>ha un titolo e una data di creazione ed è associata al suo creatore. A </a:t>
            </a:r>
            <a:r>
              <a:rPr lang="it-IT" dirty="0">
                <a:solidFill>
                  <a:srgbClr val="0070C0"/>
                </a:solidFill>
              </a:rPr>
              <a:t>seguito del login</a:t>
            </a:r>
            <a:r>
              <a:rPr lang="it-IT" dirty="0"/>
              <a:t>, l’utente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accede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B050"/>
                </a:solidFill>
              </a:rPr>
              <a:t>l’elenco delle </a:t>
            </a:r>
            <a:r>
              <a:rPr lang="it-IT">
                <a:solidFill>
                  <a:srgbClr val="00B050"/>
                </a:solidFill>
              </a:rPr>
              <a:t>proprie playlist</a:t>
            </a:r>
            <a:r>
              <a:rPr lang="it-IT"/>
              <a:t>, </a:t>
            </a:r>
            <a:r>
              <a:rPr lang="it-IT" dirty="0"/>
              <a:t>ordinate per data di creazione decrescente, una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>
                <a:solidFill>
                  <a:srgbClr val="00B050"/>
                </a:solidFill>
              </a:rPr>
              <a:t> per caricare un brano </a:t>
            </a:r>
            <a:r>
              <a:rPr lang="it-IT" dirty="0"/>
              <a:t>con tutti i dati relativi e </a:t>
            </a:r>
            <a:r>
              <a:rPr lang="it-IT" dirty="0">
                <a:solidFill>
                  <a:srgbClr val="00B050"/>
                </a:solidFill>
              </a:rPr>
              <a:t>una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>
                <a:solidFill>
                  <a:srgbClr val="00B050"/>
                </a:solidFill>
              </a:rPr>
              <a:t> per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creare una </a:t>
            </a:r>
            <a:r>
              <a:rPr lang="it-IT">
                <a:solidFill>
                  <a:schemeClr val="accent2">
                    <a:lumMod val="50000"/>
                  </a:schemeClr>
                </a:solidFill>
              </a:rPr>
              <a:t>nuova playlist</a:t>
            </a:r>
            <a:r>
              <a:rPr lang="it-IT">
                <a:solidFill>
                  <a:srgbClr val="00B050"/>
                </a:solidFill>
              </a:rPr>
              <a:t> </a:t>
            </a:r>
            <a:r>
              <a:rPr lang="it-IT" dirty="0"/>
              <a:t>inizialmente vuota. Quando l’utente </a:t>
            </a:r>
            <a:r>
              <a:rPr lang="it-IT" dirty="0">
                <a:solidFill>
                  <a:srgbClr val="0070C0"/>
                </a:solidFill>
              </a:rPr>
              <a:t>clicca su </a:t>
            </a:r>
            <a:r>
              <a:rPr lang="it-IT">
                <a:solidFill>
                  <a:srgbClr val="0070C0"/>
                </a:solidFill>
              </a:rPr>
              <a:t>una playlist </a:t>
            </a:r>
            <a:r>
              <a:rPr lang="it-IT" dirty="0"/>
              <a:t>nell’HOME PAGE,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appare</a:t>
            </a:r>
            <a:r>
              <a:rPr lang="it-IT" dirty="0"/>
              <a:t> la </a:t>
            </a:r>
            <a:r>
              <a:rPr lang="it-IT"/>
              <a:t>pagina </a:t>
            </a:r>
            <a:r>
              <a:rPr lang="it-IT">
                <a:solidFill>
                  <a:srgbClr val="FF0000"/>
                </a:solidFill>
              </a:rPr>
              <a:t>PLAYLIST </a:t>
            </a:r>
            <a:r>
              <a:rPr lang="it-IT" dirty="0">
                <a:solidFill>
                  <a:srgbClr val="FF0000"/>
                </a:solidFill>
              </a:rPr>
              <a:t>PAGE </a:t>
            </a:r>
            <a:r>
              <a:rPr lang="it-IT" dirty="0"/>
              <a:t>che contiene inizialmente una tabella di una riga e cinque colonne. Ogni cella contiene il titolo di un brano e l’immagine dell’album da cui proviene. 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40937-5083-D14D-812A-FB0DA198253A}"/>
              </a:ext>
            </a:extLst>
          </p:cNvPr>
          <p:cNvSpPr txBox="1"/>
          <p:nvPr/>
        </p:nvSpPr>
        <p:spPr>
          <a:xfrm>
            <a:off x="9251792" y="2507223"/>
            <a:ext cx="2477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</a:rPr>
              <a:t>Pages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dirty="0" err="1">
                <a:solidFill>
                  <a:srgbClr val="FF0000"/>
                </a:solidFill>
              </a:rPr>
              <a:t>views</a:t>
            </a:r>
            <a:r>
              <a:rPr lang="it-IT" sz="2400" dirty="0">
                <a:solidFill>
                  <a:srgbClr val="FF0000"/>
                </a:solidFill>
              </a:rPr>
              <a:t>)</a:t>
            </a:r>
          </a:p>
          <a:p>
            <a:endParaRPr lang="it-IT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B050"/>
                </a:solidFill>
              </a:rPr>
              <a:t>View</a:t>
            </a:r>
            <a:r>
              <a:rPr lang="it-IT" sz="2400" dirty="0">
                <a:solidFill>
                  <a:srgbClr val="00B050"/>
                </a:solidFill>
              </a:rPr>
              <a:t> Components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Actions</a:t>
            </a: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9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FCF8E-B97C-104B-B75F-66C51617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352"/>
            <a:ext cx="9144000" cy="914399"/>
          </a:xfrm>
        </p:spPr>
        <p:txBody>
          <a:bodyPr>
            <a:normAutofit fontScale="90000"/>
          </a:bodyPr>
          <a:lstStyle/>
          <a:p>
            <a:r>
              <a:rPr lang="it-IT" sz="4800" b="1" dirty="0"/>
              <a:t>Application </a:t>
            </a:r>
            <a:r>
              <a:rPr lang="it-IT" sz="4800" b="1" dirty="0" err="1"/>
              <a:t>analysis</a:t>
            </a:r>
            <a:r>
              <a:rPr lang="it-IT" sz="4800" b="1" dirty="0"/>
              <a:t> </a:t>
            </a:r>
            <a:r>
              <a:rPr lang="it-IT" sz="4800" b="1" dirty="0" err="1"/>
              <a:t>requirments</a:t>
            </a:r>
            <a:r>
              <a:rPr lang="it-IT" sz="4800" b="1" dirty="0"/>
              <a:t> (2/2)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18207-A484-7D4B-8FCC-32A7D518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2" y="1271751"/>
            <a:ext cx="8723586" cy="55179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Se </a:t>
            </a:r>
            <a:r>
              <a:rPr lang="it-IT"/>
              <a:t>la playlist </a:t>
            </a:r>
            <a:r>
              <a:rPr lang="it-IT" dirty="0"/>
              <a:t>è inizialmente vuota compare un messaggio: “</a:t>
            </a:r>
            <a:r>
              <a:rPr lang="it-IT" i="1"/>
              <a:t>La playlist </a:t>
            </a:r>
            <a:r>
              <a:rPr lang="it-IT" i="1" dirty="0"/>
              <a:t>non contiene ancora brani musicali</a:t>
            </a:r>
            <a:r>
              <a:rPr lang="it-IT" dirty="0"/>
              <a:t>”. I brani sono ordinati da sinistra a destra per data decrescente dell’album di pubblicazione. Se </a:t>
            </a:r>
            <a:r>
              <a:rPr lang="it-IT"/>
              <a:t>la playlist </a:t>
            </a:r>
            <a:r>
              <a:rPr lang="it-IT" dirty="0"/>
              <a:t>contiene </a:t>
            </a:r>
            <a:r>
              <a:rPr lang="it-IT" dirty="0" err="1"/>
              <a:t>piu</a:t>
            </a:r>
            <a:r>
              <a:rPr lang="it-IT" dirty="0"/>
              <a:t>̀ di cinque brani, sono disponibili comandi per vedere il precedente e successivo gruppo di brani. Se la </a:t>
            </a:r>
            <a:r>
              <a:rPr lang="it-IT"/>
              <a:t>pagina PLAYLIST </a:t>
            </a:r>
            <a:r>
              <a:rPr lang="it-IT" dirty="0"/>
              <a:t>mostra il primo gruppo e ne esistono altri successivi nell’ordinamento, compare a destra della riga </a:t>
            </a:r>
            <a:r>
              <a:rPr lang="it-IT" dirty="0">
                <a:solidFill>
                  <a:srgbClr val="00B050"/>
                </a:solidFill>
              </a:rPr>
              <a:t>il bottone SUCCESSIVI</a:t>
            </a:r>
            <a:r>
              <a:rPr lang="it-IT" dirty="0"/>
              <a:t>, che permette di vedere il gruppo successivo. Se la </a:t>
            </a:r>
            <a:r>
              <a:rPr lang="it-IT"/>
              <a:t>pagina PLAYLIST </a:t>
            </a:r>
            <a:r>
              <a:rPr lang="it-IT" dirty="0"/>
              <a:t>mostra l’ultimo gruppo e ne esistono altri precedenti nell’ordinamento, compare a sinistra della riga </a:t>
            </a:r>
            <a:r>
              <a:rPr lang="it-IT" dirty="0">
                <a:solidFill>
                  <a:srgbClr val="00B050"/>
                </a:solidFill>
              </a:rPr>
              <a:t>il bottone PRECEDENTI</a:t>
            </a:r>
            <a:r>
              <a:rPr lang="it-IT" dirty="0"/>
              <a:t>, che permette di vedere i cinque brani precedenti. Se la </a:t>
            </a:r>
            <a:r>
              <a:rPr lang="it-IT"/>
              <a:t>pagina PLAYLIST </a:t>
            </a:r>
            <a:r>
              <a:rPr lang="it-IT" dirty="0"/>
              <a:t>mostra un blocco e esistono sia precedenti sia successivi, compare a destra della riga </a:t>
            </a:r>
            <a:r>
              <a:rPr lang="it-IT" dirty="0">
                <a:solidFill>
                  <a:srgbClr val="00B050"/>
                </a:solidFill>
              </a:rPr>
              <a:t>il bottone SUCCESSIVI </a:t>
            </a:r>
            <a:r>
              <a:rPr lang="it-IT" dirty="0"/>
              <a:t>e a sinistra </a:t>
            </a:r>
            <a:r>
              <a:rPr lang="it-IT" dirty="0">
                <a:solidFill>
                  <a:srgbClr val="00B050"/>
                </a:solidFill>
              </a:rPr>
              <a:t>il bottone PRECEDENTI</a:t>
            </a:r>
            <a:r>
              <a:rPr lang="it-IT" dirty="0"/>
              <a:t>. La </a:t>
            </a:r>
            <a:r>
              <a:rPr lang="it-IT"/>
              <a:t>pagina PLAYLIST </a:t>
            </a:r>
            <a:r>
              <a:rPr lang="it-IT" dirty="0"/>
              <a:t>contiene anche una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/>
              <a:t> che consente di selezionare e aggiungere un brano </a:t>
            </a:r>
            <a:r>
              <a:rPr lang="it-IT"/>
              <a:t>alla playlist </a:t>
            </a:r>
            <a:r>
              <a:rPr lang="it-IT" dirty="0"/>
              <a:t>corrente. </a:t>
            </a:r>
            <a:r>
              <a:rPr lang="it-IT" dirty="0">
                <a:solidFill>
                  <a:srgbClr val="0070C0"/>
                </a:solidFill>
              </a:rPr>
              <a:t>A seguito dell’aggiunta</a:t>
            </a:r>
            <a:r>
              <a:rPr lang="it-IT" dirty="0"/>
              <a:t> di un brano </a:t>
            </a:r>
            <a:r>
              <a:rPr lang="it-IT"/>
              <a:t>alla playlist </a:t>
            </a:r>
            <a:r>
              <a:rPr lang="it-IT" dirty="0"/>
              <a:t>corrente, l’applicazione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visualizza nuovamente la pagina </a:t>
            </a:r>
            <a:r>
              <a:rPr lang="it-IT" dirty="0"/>
              <a:t>a partire dal primo blocco </a:t>
            </a:r>
            <a:r>
              <a:rPr lang="it-IT"/>
              <a:t>della playlist. </a:t>
            </a:r>
            <a:r>
              <a:rPr lang="it-IT" dirty="0"/>
              <a:t>Quando l’utente </a:t>
            </a:r>
            <a:r>
              <a:rPr lang="it-IT" dirty="0">
                <a:solidFill>
                  <a:srgbClr val="0070C0"/>
                </a:solidFill>
              </a:rPr>
              <a:t>seleziona il titolo </a:t>
            </a:r>
            <a:r>
              <a:rPr lang="it-IT" dirty="0"/>
              <a:t>di un brano,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mostra</a:t>
            </a:r>
            <a:r>
              <a:rPr lang="it-IT" dirty="0"/>
              <a:t> tutti </a:t>
            </a:r>
            <a:r>
              <a:rPr lang="it-IT" dirty="0">
                <a:solidFill>
                  <a:srgbClr val="00B050"/>
                </a:solidFill>
              </a:rPr>
              <a:t>i dati del brano scelto e il player </a:t>
            </a:r>
            <a:r>
              <a:rPr lang="it-IT" dirty="0"/>
              <a:t>audio per la riproduzione del brano.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9AC7FD-6DCD-F841-9187-7E2904EA7EBF}"/>
              </a:ext>
            </a:extLst>
          </p:cNvPr>
          <p:cNvSpPr txBox="1"/>
          <p:nvPr/>
        </p:nvSpPr>
        <p:spPr>
          <a:xfrm>
            <a:off x="9251792" y="2507223"/>
            <a:ext cx="2477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</a:rPr>
              <a:t>Pages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dirty="0" err="1">
                <a:solidFill>
                  <a:srgbClr val="FF0000"/>
                </a:solidFill>
              </a:rPr>
              <a:t>views</a:t>
            </a:r>
            <a:r>
              <a:rPr lang="it-IT" sz="2400" dirty="0">
                <a:solidFill>
                  <a:srgbClr val="FF0000"/>
                </a:solidFill>
              </a:rPr>
              <a:t>)</a:t>
            </a:r>
          </a:p>
          <a:p>
            <a:endParaRPr lang="it-IT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B050"/>
                </a:solidFill>
              </a:rPr>
              <a:t>View</a:t>
            </a:r>
            <a:r>
              <a:rPr lang="it-IT" sz="2400" dirty="0">
                <a:solidFill>
                  <a:srgbClr val="00B050"/>
                </a:solidFill>
              </a:rPr>
              <a:t> Components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Actions</a:t>
            </a: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E7BB3E-866A-5744-A6BE-52C03FA2E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84748" y="360218"/>
            <a:ext cx="12191980" cy="685671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358289-EF5D-1342-A74C-6B704A9F2CA9}"/>
              </a:ext>
            </a:extLst>
          </p:cNvPr>
          <p:cNvSpPr txBox="1"/>
          <p:nvPr/>
        </p:nvSpPr>
        <p:spPr>
          <a:xfrm>
            <a:off x="4498109" y="535709"/>
            <a:ext cx="319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Modello IFML</a:t>
            </a:r>
          </a:p>
        </p:txBody>
      </p:sp>
    </p:spTree>
    <p:extLst>
      <p:ext uri="{BB962C8B-B14F-4D97-AF65-F5344CB8AC3E}">
        <p14:creationId xmlns:p14="http://schemas.microsoft.com/office/powerpoint/2010/main" val="31463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53459881-BF84-FB46-8707-76A05E34D5F5}"/>
              </a:ext>
            </a:extLst>
          </p:cNvPr>
          <p:cNvSpPr txBox="1">
            <a:spLocks/>
          </p:cNvSpPr>
          <p:nvPr/>
        </p:nvSpPr>
        <p:spPr>
          <a:xfrm>
            <a:off x="1647172" y="676405"/>
            <a:ext cx="8229600" cy="135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s-419" dirty="0"/>
              <a:t>Components</a:t>
            </a:r>
          </a:p>
        </p:txBody>
      </p:sp>
      <p:sp>
        <p:nvSpPr>
          <p:cNvPr id="7" name="Google Shape;266;p36">
            <a:extLst>
              <a:ext uri="{FF2B5EF4-FFF2-40B4-BE49-F238E27FC236}">
                <a16:creationId xmlns:a16="http://schemas.microsoft.com/office/drawing/2014/main" id="{E9B4F44A-B2AE-F346-8F8F-FEA509AD3C28}"/>
              </a:ext>
            </a:extLst>
          </p:cNvPr>
          <p:cNvSpPr txBox="1">
            <a:spLocks/>
          </p:cNvSpPr>
          <p:nvPr/>
        </p:nvSpPr>
        <p:spPr>
          <a:xfrm>
            <a:off x="1384259" y="2220657"/>
            <a:ext cx="4316400" cy="363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50"/>
            </a:pPr>
            <a:r>
              <a:rPr lang="es-419" sz="1750" dirty="0"/>
              <a:t>Model objects (Beans)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User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/>
              <a:t>Playlist</a:t>
            </a:r>
            <a:endParaRPr lang="es-419" sz="1500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Song</a:t>
            </a:r>
            <a:endParaRPr lang="es-419" dirty="0"/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ts val="1750"/>
            </a:pPr>
            <a:r>
              <a:rPr lang="es-419" sz="1750" dirty="0"/>
              <a:t>Data Access Objects (Classes)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UserDAO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200"/>
            </a:pPr>
            <a:r>
              <a:rPr lang="es-419" sz="1200" dirty="0"/>
              <a:t>checkCredentials(username, password)</a:t>
            </a:r>
          </a:p>
          <a:p>
            <a:pPr marL="742950" lvl="1">
              <a:lnSpc>
                <a:spcPct val="80000"/>
              </a:lnSpc>
              <a:spcBef>
                <a:spcPts val="300"/>
              </a:spcBef>
              <a:buSzPts val="1500"/>
              <a:buFont typeface="Arial" panose="020B0604020202020204" pitchFamily="34" charset="0"/>
              <a:buChar char="–"/>
            </a:pPr>
            <a:r>
              <a:rPr lang="es-419" sz="1500"/>
              <a:t>PlaylistDAO</a:t>
            </a:r>
            <a:endParaRPr lang="es-419" sz="1200" dirty="0"/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/>
              <a:t>createPlaylist(playlist, </a:t>
            </a:r>
            <a:r>
              <a:rPr lang="es-419" sz="1200" dirty="0"/>
              <a:t>userid)</a:t>
            </a:r>
            <a:endParaRPr lang="es-419" sz="1500" dirty="0"/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/>
              <a:t>findPlaylistsByUser</a:t>
            </a:r>
            <a:r>
              <a:rPr lang="es-419" sz="1200" dirty="0"/>
              <a:t>(userid)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/>
              <a:t>findPlaylistById(playlistid</a:t>
            </a:r>
            <a:r>
              <a:rPr lang="es-419" sz="1200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SongDAO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 dirty="0"/>
              <a:t>createSong(song, userid)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/>
              <a:t>findSongbyPlaylistid(playlistId</a:t>
            </a:r>
            <a:r>
              <a:rPr lang="es-419" sz="1200" dirty="0"/>
              <a:t>)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 dirty="0"/>
              <a:t>findSongbyid(songid)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 dirty="0"/>
              <a:t>findSongbyUserid(userid)</a:t>
            </a:r>
          </a:p>
          <a:p>
            <a:pPr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s-419" sz="1200"/>
              <a:t>setPlaylistid(playlistid</a:t>
            </a:r>
            <a:r>
              <a:rPr lang="es-419" sz="1200" dirty="0"/>
              <a:t>, songid))</a:t>
            </a:r>
          </a:p>
        </p:txBody>
      </p:sp>
      <p:sp>
        <p:nvSpPr>
          <p:cNvPr id="8" name="Google Shape;267;p36">
            <a:extLst>
              <a:ext uri="{FF2B5EF4-FFF2-40B4-BE49-F238E27FC236}">
                <a16:creationId xmlns:a16="http://schemas.microsoft.com/office/drawing/2014/main" id="{9C3556F8-C46D-3643-AE1F-A13862A85BAF}"/>
              </a:ext>
            </a:extLst>
          </p:cNvPr>
          <p:cNvSpPr txBox="1">
            <a:spLocks/>
          </p:cNvSpPr>
          <p:nvPr/>
        </p:nvSpPr>
        <p:spPr>
          <a:xfrm>
            <a:off x="5838172" y="2220670"/>
            <a:ext cx="4038600" cy="34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50"/>
            </a:pPr>
            <a:r>
              <a:rPr lang="es-419" sz="1750" dirty="0"/>
              <a:t>Controllers (servlets)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CheckLogin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GoToHomePage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/>
              <a:t>CreatePlaylist</a:t>
            </a:r>
            <a:endParaRPr lang="es-419" sz="1500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CreateSong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/>
              <a:t>GetPlaylist</a:t>
            </a:r>
            <a:endParaRPr lang="es-419" sz="1500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GetSongDetails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AddSong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ts val="1750"/>
            </a:pPr>
            <a:r>
              <a:rPr lang="es-419" sz="1750" dirty="0"/>
              <a:t>Views (Templates)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Login</a:t>
            </a:r>
            <a:endParaRPr lang="es-419" dirty="0"/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Home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/>
              <a:t>Playlist </a:t>
            </a:r>
            <a:r>
              <a:rPr lang="es-419" sz="1500" dirty="0"/>
              <a:t>Page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–"/>
            </a:pPr>
            <a:r>
              <a:rPr lang="es-419" sz="1500" dirty="0"/>
              <a:t>Player Page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8054FF-9BFA-324A-8AF5-CB2C17F20E82}"/>
              </a:ext>
            </a:extLst>
          </p:cNvPr>
          <p:cNvSpPr txBox="1"/>
          <p:nvPr/>
        </p:nvSpPr>
        <p:spPr>
          <a:xfrm>
            <a:off x="4295122" y="15931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2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72;p37">
            <a:extLst>
              <a:ext uri="{FF2B5EF4-FFF2-40B4-BE49-F238E27FC236}">
                <a16:creationId xmlns:a16="http://schemas.microsoft.com/office/drawing/2014/main" id="{20F55315-296B-614A-B156-3FEC2DA9B224}"/>
              </a:ext>
            </a:extLst>
          </p:cNvPr>
          <p:cNvSpPr txBox="1">
            <a:spLocks/>
          </p:cNvSpPr>
          <p:nvPr/>
        </p:nvSpPr>
        <p:spPr>
          <a:xfrm>
            <a:off x="1639956" y="722812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login</a:t>
            </a:r>
          </a:p>
        </p:txBody>
      </p:sp>
      <p:sp>
        <p:nvSpPr>
          <p:cNvPr id="70" name="Google Shape;273;p37">
            <a:extLst>
              <a:ext uri="{FF2B5EF4-FFF2-40B4-BE49-F238E27FC236}">
                <a16:creationId xmlns:a16="http://schemas.microsoft.com/office/drawing/2014/main" id="{8EC129EB-BC5E-6A44-94ED-1683E2A361DD}"/>
              </a:ext>
            </a:extLst>
          </p:cNvPr>
          <p:cNvSpPr/>
          <p:nvPr/>
        </p:nvSpPr>
        <p:spPr>
          <a:xfrm>
            <a:off x="2467819" y="1895996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CheckLogin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4;p37">
            <a:extLst>
              <a:ext uri="{FF2B5EF4-FFF2-40B4-BE49-F238E27FC236}">
                <a16:creationId xmlns:a16="http://schemas.microsoft.com/office/drawing/2014/main" id="{CF8B8CB5-0300-5A4C-872A-71DB85A0016B}"/>
              </a:ext>
            </a:extLst>
          </p:cNvPr>
          <p:cNvCxnSpPr>
            <a:stCxn id="70" idx="2"/>
          </p:cNvCxnSpPr>
          <p:nvPr/>
        </p:nvCxnSpPr>
        <p:spPr>
          <a:xfrm flipH="1">
            <a:off x="3100519" y="2181896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9B0E0DE3-5A8A-0444-8939-4C44F4B6D2AC}"/>
              </a:ext>
            </a:extLst>
          </p:cNvPr>
          <p:cNvCxnSpPr/>
          <p:nvPr/>
        </p:nvCxnSpPr>
        <p:spPr>
          <a:xfrm>
            <a:off x="2029670" y="3038996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3" name="Google Shape;276;p37">
            <a:extLst>
              <a:ext uri="{FF2B5EF4-FFF2-40B4-BE49-F238E27FC236}">
                <a16:creationId xmlns:a16="http://schemas.microsoft.com/office/drawing/2014/main" id="{FF8CA563-CDB8-5B48-9705-F13B3E0C321C}"/>
              </a:ext>
            </a:extLst>
          </p:cNvPr>
          <p:cNvSpPr txBox="1"/>
          <p:nvPr/>
        </p:nvSpPr>
        <p:spPr>
          <a:xfrm>
            <a:off x="1953470" y="2761997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77;p37">
            <a:extLst>
              <a:ext uri="{FF2B5EF4-FFF2-40B4-BE49-F238E27FC236}">
                <a16:creationId xmlns:a16="http://schemas.microsoft.com/office/drawing/2014/main" id="{0831CAE8-4AE1-AB46-819B-767EB1E7F606}"/>
              </a:ext>
            </a:extLst>
          </p:cNvPr>
          <p:cNvSpPr/>
          <p:nvPr/>
        </p:nvSpPr>
        <p:spPr>
          <a:xfrm>
            <a:off x="2942324" y="2542450"/>
            <a:ext cx="306600" cy="325169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78;p37">
            <a:extLst>
              <a:ext uri="{FF2B5EF4-FFF2-40B4-BE49-F238E27FC236}">
                <a16:creationId xmlns:a16="http://schemas.microsoft.com/office/drawing/2014/main" id="{E904CA29-A7E8-F547-ABEC-779D9C45D441}"/>
              </a:ext>
            </a:extLst>
          </p:cNvPr>
          <p:cNvSpPr/>
          <p:nvPr/>
        </p:nvSpPr>
        <p:spPr>
          <a:xfrm>
            <a:off x="4481348" y="1895996"/>
            <a:ext cx="984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UserDAO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79;p37">
            <a:extLst>
              <a:ext uri="{FF2B5EF4-FFF2-40B4-BE49-F238E27FC236}">
                <a16:creationId xmlns:a16="http://schemas.microsoft.com/office/drawing/2014/main" id="{ECE64A0A-E51F-6048-8036-314D916909FD}"/>
              </a:ext>
            </a:extLst>
          </p:cNvPr>
          <p:cNvCxnSpPr/>
          <p:nvPr/>
        </p:nvCxnSpPr>
        <p:spPr>
          <a:xfrm flipH="1">
            <a:off x="4998266" y="2181746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7" name="Google Shape;280;p37">
            <a:extLst>
              <a:ext uri="{FF2B5EF4-FFF2-40B4-BE49-F238E27FC236}">
                <a16:creationId xmlns:a16="http://schemas.microsoft.com/office/drawing/2014/main" id="{D87D5350-DEB6-1B43-9C8C-D79801FC02B9}"/>
              </a:ext>
            </a:extLst>
          </p:cNvPr>
          <p:cNvCxnSpPr/>
          <p:nvPr/>
        </p:nvCxnSpPr>
        <p:spPr>
          <a:xfrm>
            <a:off x="3248869" y="2696096"/>
            <a:ext cx="1595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8" name="Google Shape;281;p37">
            <a:extLst>
              <a:ext uri="{FF2B5EF4-FFF2-40B4-BE49-F238E27FC236}">
                <a16:creationId xmlns:a16="http://schemas.microsoft.com/office/drawing/2014/main" id="{A9AE33BC-6129-5E49-A020-E5E08719FE03}"/>
              </a:ext>
            </a:extLst>
          </p:cNvPr>
          <p:cNvSpPr txBox="1"/>
          <p:nvPr/>
        </p:nvSpPr>
        <p:spPr>
          <a:xfrm>
            <a:off x="3244499" y="2257971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UserDAO(user, pass)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82;p37">
            <a:extLst>
              <a:ext uri="{FF2B5EF4-FFF2-40B4-BE49-F238E27FC236}">
                <a16:creationId xmlns:a16="http://schemas.microsoft.com/office/drawing/2014/main" id="{2E5FADCC-D7A5-0C42-A19C-AD65D22C2B89}"/>
              </a:ext>
            </a:extLst>
          </p:cNvPr>
          <p:cNvSpPr/>
          <p:nvPr/>
        </p:nvSpPr>
        <p:spPr>
          <a:xfrm>
            <a:off x="4876020" y="2446284"/>
            <a:ext cx="304800" cy="942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283;p37">
            <a:extLst>
              <a:ext uri="{FF2B5EF4-FFF2-40B4-BE49-F238E27FC236}">
                <a16:creationId xmlns:a16="http://schemas.microsoft.com/office/drawing/2014/main" id="{478C7DDC-B713-754A-826B-D3121487EC3E}"/>
              </a:ext>
            </a:extLst>
          </p:cNvPr>
          <p:cNvCxnSpPr/>
          <p:nvPr/>
        </p:nvCxnSpPr>
        <p:spPr>
          <a:xfrm rot="10800000">
            <a:off x="3257987" y="3280814"/>
            <a:ext cx="16002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1" name="Google Shape;284;p37">
            <a:extLst>
              <a:ext uri="{FF2B5EF4-FFF2-40B4-BE49-F238E27FC236}">
                <a16:creationId xmlns:a16="http://schemas.microsoft.com/office/drawing/2014/main" id="{B7233DCA-34EF-E24F-AEB5-CFF72D0CECAC}"/>
              </a:ext>
            </a:extLst>
          </p:cNvPr>
          <p:cNvSpPr txBox="1"/>
          <p:nvPr/>
        </p:nvSpPr>
        <p:spPr>
          <a:xfrm>
            <a:off x="3484782" y="2976684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|| null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85;p37">
            <a:extLst>
              <a:ext uri="{FF2B5EF4-FFF2-40B4-BE49-F238E27FC236}">
                <a16:creationId xmlns:a16="http://schemas.microsoft.com/office/drawing/2014/main" id="{51DA3651-2366-EE45-AD2F-25ABF38EC064}"/>
              </a:ext>
            </a:extLst>
          </p:cNvPr>
          <p:cNvSpPr/>
          <p:nvPr/>
        </p:nvSpPr>
        <p:spPr>
          <a:xfrm>
            <a:off x="6821649" y="1895996"/>
            <a:ext cx="751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86;p37">
            <a:extLst>
              <a:ext uri="{FF2B5EF4-FFF2-40B4-BE49-F238E27FC236}">
                <a16:creationId xmlns:a16="http://schemas.microsoft.com/office/drawing/2014/main" id="{CBA352BB-B139-E049-9DE3-10C13D77ABE1}"/>
              </a:ext>
            </a:extLst>
          </p:cNvPr>
          <p:cNvCxnSpPr>
            <a:stCxn id="82" idx="2"/>
          </p:cNvCxnSpPr>
          <p:nvPr/>
        </p:nvCxnSpPr>
        <p:spPr>
          <a:xfrm flipH="1">
            <a:off x="7166949" y="2181896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4" name="Google Shape;287;p37">
            <a:extLst>
              <a:ext uri="{FF2B5EF4-FFF2-40B4-BE49-F238E27FC236}">
                <a16:creationId xmlns:a16="http://schemas.microsoft.com/office/drawing/2014/main" id="{2BB4293F-3F17-E843-B654-40BB1E0ABAAA}"/>
              </a:ext>
            </a:extLst>
          </p:cNvPr>
          <p:cNvSpPr/>
          <p:nvPr/>
        </p:nvSpPr>
        <p:spPr>
          <a:xfrm>
            <a:off x="7044849" y="4322551"/>
            <a:ext cx="304800" cy="44730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88;p37">
            <a:extLst>
              <a:ext uri="{FF2B5EF4-FFF2-40B4-BE49-F238E27FC236}">
                <a16:creationId xmlns:a16="http://schemas.microsoft.com/office/drawing/2014/main" id="{90F7822A-521E-5F4B-BAEC-8CC84803D0D8}"/>
              </a:ext>
            </a:extLst>
          </p:cNvPr>
          <p:cNvCxnSpPr/>
          <p:nvPr/>
        </p:nvCxnSpPr>
        <p:spPr>
          <a:xfrm rot="10800000" flipH="1">
            <a:off x="3260712" y="4537677"/>
            <a:ext cx="3793800" cy="30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6" name="Google Shape;289;p37">
            <a:extLst>
              <a:ext uri="{FF2B5EF4-FFF2-40B4-BE49-F238E27FC236}">
                <a16:creationId xmlns:a16="http://schemas.microsoft.com/office/drawing/2014/main" id="{A97E944F-C21B-5B4E-A39B-847029F52281}"/>
              </a:ext>
            </a:extLst>
          </p:cNvPr>
          <p:cNvSpPr txBox="1"/>
          <p:nvPr/>
        </p:nvSpPr>
        <p:spPr>
          <a:xfrm>
            <a:off x="3356424" y="4209176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0;p37">
            <a:extLst>
              <a:ext uri="{FF2B5EF4-FFF2-40B4-BE49-F238E27FC236}">
                <a16:creationId xmlns:a16="http://schemas.microsoft.com/office/drawing/2014/main" id="{D1EDF16A-017F-D040-A180-719BBFEAD173}"/>
              </a:ext>
            </a:extLst>
          </p:cNvPr>
          <p:cNvSpPr/>
          <p:nvPr/>
        </p:nvSpPr>
        <p:spPr>
          <a:xfrm>
            <a:off x="5693199" y="1895921"/>
            <a:ext cx="1056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index.html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291;p37">
            <a:extLst>
              <a:ext uri="{FF2B5EF4-FFF2-40B4-BE49-F238E27FC236}">
                <a16:creationId xmlns:a16="http://schemas.microsoft.com/office/drawing/2014/main" id="{F5E59B8C-0BDB-1741-9DB8-D517C5D83A63}"/>
              </a:ext>
            </a:extLst>
          </p:cNvPr>
          <p:cNvCxnSpPr>
            <a:stCxn id="87" idx="2"/>
          </p:cNvCxnSpPr>
          <p:nvPr/>
        </p:nvCxnSpPr>
        <p:spPr>
          <a:xfrm flipH="1">
            <a:off x="6190899" y="2181821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2;p37">
            <a:extLst>
              <a:ext uri="{FF2B5EF4-FFF2-40B4-BE49-F238E27FC236}">
                <a16:creationId xmlns:a16="http://schemas.microsoft.com/office/drawing/2014/main" id="{D31A1FD7-BB63-3D4C-BD36-921CE8A7D8A4}"/>
              </a:ext>
            </a:extLst>
          </p:cNvPr>
          <p:cNvSpPr/>
          <p:nvPr/>
        </p:nvSpPr>
        <p:spPr>
          <a:xfrm>
            <a:off x="6064215" y="3382169"/>
            <a:ext cx="304800" cy="6651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93;p37">
            <a:extLst>
              <a:ext uri="{FF2B5EF4-FFF2-40B4-BE49-F238E27FC236}">
                <a16:creationId xmlns:a16="http://schemas.microsoft.com/office/drawing/2014/main" id="{7D3FD945-B520-0349-B8CA-0242E0AF4405}"/>
              </a:ext>
            </a:extLst>
          </p:cNvPr>
          <p:cNvCxnSpPr/>
          <p:nvPr/>
        </p:nvCxnSpPr>
        <p:spPr>
          <a:xfrm>
            <a:off x="3270492" y="3804542"/>
            <a:ext cx="2775000" cy="27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Google Shape;294;p37">
            <a:extLst>
              <a:ext uri="{FF2B5EF4-FFF2-40B4-BE49-F238E27FC236}">
                <a16:creationId xmlns:a16="http://schemas.microsoft.com/office/drawing/2014/main" id="{B2A3F5B1-5E60-F449-8E51-924AC1C882DD}"/>
              </a:ext>
            </a:extLst>
          </p:cNvPr>
          <p:cNvSpPr txBox="1"/>
          <p:nvPr/>
        </p:nvSpPr>
        <p:spPr>
          <a:xfrm>
            <a:off x="1696274" y="3135971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/CheckLogin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password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index.html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295;p37">
            <a:extLst>
              <a:ext uri="{FF2B5EF4-FFF2-40B4-BE49-F238E27FC236}">
                <a16:creationId xmlns:a16="http://schemas.microsoft.com/office/drawing/2014/main" id="{CA5894E3-9765-664E-A1B0-EA47A7D834D5}"/>
              </a:ext>
            </a:extLst>
          </p:cNvPr>
          <p:cNvCxnSpPr/>
          <p:nvPr/>
        </p:nvCxnSpPr>
        <p:spPr>
          <a:xfrm flipH="1">
            <a:off x="8193799" y="2215046"/>
            <a:ext cx="4800" cy="3298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3" name="Google Shape;296;p37">
            <a:extLst>
              <a:ext uri="{FF2B5EF4-FFF2-40B4-BE49-F238E27FC236}">
                <a16:creationId xmlns:a16="http://schemas.microsoft.com/office/drawing/2014/main" id="{1A0BDE8C-B57F-994B-B126-FF69C2A315AE}"/>
              </a:ext>
            </a:extLst>
          </p:cNvPr>
          <p:cNvSpPr/>
          <p:nvPr/>
        </p:nvSpPr>
        <p:spPr>
          <a:xfrm>
            <a:off x="8043793" y="4853095"/>
            <a:ext cx="304800" cy="75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97;p37">
            <a:extLst>
              <a:ext uri="{FF2B5EF4-FFF2-40B4-BE49-F238E27FC236}">
                <a16:creationId xmlns:a16="http://schemas.microsoft.com/office/drawing/2014/main" id="{5903B79B-169B-FC4B-8ECB-5FE2ADE9340A}"/>
              </a:ext>
            </a:extLst>
          </p:cNvPr>
          <p:cNvSpPr txBox="1"/>
          <p:nvPr/>
        </p:nvSpPr>
        <p:spPr>
          <a:xfrm>
            <a:off x="3088731" y="4894066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!= null ] redirect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8;p37">
            <a:extLst>
              <a:ext uri="{FF2B5EF4-FFF2-40B4-BE49-F238E27FC236}">
                <a16:creationId xmlns:a16="http://schemas.microsoft.com/office/drawing/2014/main" id="{26D1B1D2-251A-314F-9795-07F05C8E7B28}"/>
              </a:ext>
            </a:extLst>
          </p:cNvPr>
          <p:cNvSpPr txBox="1"/>
          <p:nvPr/>
        </p:nvSpPr>
        <p:spPr>
          <a:xfrm>
            <a:off x="3088731" y="3476512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== null ] redirect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99;p37">
            <a:extLst>
              <a:ext uri="{FF2B5EF4-FFF2-40B4-BE49-F238E27FC236}">
                <a16:creationId xmlns:a16="http://schemas.microsoft.com/office/drawing/2014/main" id="{CE1879F2-25AF-7D42-A3D5-3CEDCFB897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70493" y="5260913"/>
            <a:ext cx="4773300" cy="60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300;p37">
            <a:extLst>
              <a:ext uri="{FF2B5EF4-FFF2-40B4-BE49-F238E27FC236}">
                <a16:creationId xmlns:a16="http://schemas.microsoft.com/office/drawing/2014/main" id="{D1811795-CD87-9A4F-984E-B0BC9484AED9}"/>
              </a:ext>
            </a:extLst>
          </p:cNvPr>
          <p:cNvCxnSpPr/>
          <p:nvPr/>
        </p:nvCxnSpPr>
        <p:spPr>
          <a:xfrm rot="10800000">
            <a:off x="3260724" y="2959721"/>
            <a:ext cx="16059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8" name="Google Shape;301;p37">
            <a:extLst>
              <a:ext uri="{FF2B5EF4-FFF2-40B4-BE49-F238E27FC236}">
                <a16:creationId xmlns:a16="http://schemas.microsoft.com/office/drawing/2014/main" id="{701A17B7-98A1-0146-B574-D62610ACD82F}"/>
              </a:ext>
            </a:extLst>
          </p:cNvPr>
          <p:cNvSpPr txBox="1"/>
          <p:nvPr/>
        </p:nvSpPr>
        <p:spPr>
          <a:xfrm>
            <a:off x="3336546" y="269269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checkCredentials()</a:t>
            </a:r>
            <a:endParaRPr sz="14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02;p37">
            <a:extLst>
              <a:ext uri="{FF2B5EF4-FFF2-40B4-BE49-F238E27FC236}">
                <a16:creationId xmlns:a16="http://schemas.microsoft.com/office/drawing/2014/main" id="{B56DB67C-F3A6-0B48-80D8-F9014B030BF0}"/>
              </a:ext>
            </a:extLst>
          </p:cNvPr>
          <p:cNvSpPr/>
          <p:nvPr/>
        </p:nvSpPr>
        <p:spPr>
          <a:xfrm>
            <a:off x="7733499" y="1900422"/>
            <a:ext cx="1136700" cy="276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303;p37">
            <a:extLst>
              <a:ext uri="{FF2B5EF4-FFF2-40B4-BE49-F238E27FC236}">
                <a16:creationId xmlns:a16="http://schemas.microsoft.com/office/drawing/2014/main" id="{46654FC4-9372-A24E-8308-4B36C89C2508}"/>
              </a:ext>
            </a:extLst>
          </p:cNvPr>
          <p:cNvCxnSpPr/>
          <p:nvPr/>
        </p:nvCxnSpPr>
        <p:spPr>
          <a:xfrm>
            <a:off x="8348599" y="4962748"/>
            <a:ext cx="1118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1" name="Google Shape;304;p37">
            <a:extLst>
              <a:ext uri="{FF2B5EF4-FFF2-40B4-BE49-F238E27FC236}">
                <a16:creationId xmlns:a16="http://schemas.microsoft.com/office/drawing/2014/main" id="{FA3FFF96-2C8A-F144-8306-E719558EE9A7}"/>
              </a:ext>
            </a:extLst>
          </p:cNvPr>
          <p:cNvSpPr txBox="1"/>
          <p:nvPr/>
        </p:nvSpPr>
        <p:spPr>
          <a:xfrm>
            <a:off x="8422706" y="4546204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See slide “go to home”</a:t>
            </a:r>
            <a:endParaRPr sz="1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53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1855</Words>
  <Application>Microsoft Macintosh PowerPoint</Application>
  <PresentationFormat>Widescreen</PresentationFormat>
  <Paragraphs>195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Specifiche Progetto TIW (1/2) PLAYLIST MUSICALE</vt:lpstr>
      <vt:lpstr>Specifiche Progetto TIW (2/2) PLAYLIST MUSICALE</vt:lpstr>
      <vt:lpstr>Database analysis requirments (1/2)</vt:lpstr>
      <vt:lpstr>Database analysis requirments (2/2)</vt:lpstr>
      <vt:lpstr>Application analysis requirments (1/2)</vt:lpstr>
      <vt:lpstr>Application analysis requirments (2/2)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Specifiche Progetto TIW PLAYLIST MUSICALE</dc:title>
  <dc:creator>Fabio Rossanigo</dc:creator>
  <cp:lastModifiedBy>Fabio Rossanigo</cp:lastModifiedBy>
  <cp:revision>31</cp:revision>
  <dcterms:created xsi:type="dcterms:W3CDTF">2021-04-13T16:02:43Z</dcterms:created>
  <dcterms:modified xsi:type="dcterms:W3CDTF">2021-04-16T14:28:31Z</dcterms:modified>
</cp:coreProperties>
</file>