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7559675" cx="10080625"/>
  <p:notesSz cx="7556500" cy="10691800"/>
  <p:embeddedFontLst>
    <p:embeddedFont>
      <p:font typeface="Roboto"/>
      <p:regular r:id="rId46"/>
      <p:bold r:id="rId47"/>
      <p:italic r:id="rId48"/>
      <p:boldItalic r:id="rId49"/>
    </p:embeddedFont>
    <p:embeddedFont>
      <p:font typeface="Rasa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54" roundtripDataSignature="AMtx7miQ+LPcc4nGPtzMFBKyOmYnnaTW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sa-bold.fntdata"/><Relationship Id="rId50" Type="http://schemas.openxmlformats.org/officeDocument/2006/relationships/font" Target="fonts/Rasa-regular.fntdata"/><Relationship Id="rId53" Type="http://schemas.openxmlformats.org/officeDocument/2006/relationships/font" Target="fonts/Rasa-boldItalic.fntdata"/><Relationship Id="rId52" Type="http://schemas.openxmlformats.org/officeDocument/2006/relationships/font" Target="fonts/Ras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276725" y="10158412"/>
            <a:ext cx="32670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6500" cy="10691812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>
            <p:ph idx="2" type="sldImg"/>
          </p:nvPr>
        </p:nvSpPr>
        <p:spPr>
          <a:xfrm>
            <a:off x="1104900" y="812800"/>
            <a:ext cx="5334000" cy="39973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" name="Google Shape;11;n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n"/>
          <p:cNvSpPr txBox="1"/>
          <p:nvPr>
            <p:ph idx="3" type="hdr"/>
          </p:nvPr>
        </p:nvSpPr>
        <p:spPr>
          <a:xfrm>
            <a:off x="0" y="0"/>
            <a:ext cx="32670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n"/>
          <p:cNvSpPr txBox="1"/>
          <p:nvPr>
            <p:ph idx="10" type="dt"/>
          </p:nvPr>
        </p:nvSpPr>
        <p:spPr>
          <a:xfrm>
            <a:off x="4276725" y="0"/>
            <a:ext cx="32670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n"/>
          <p:cNvSpPr txBox="1"/>
          <p:nvPr>
            <p:ph idx="11" type="ftr"/>
          </p:nvPr>
        </p:nvSpPr>
        <p:spPr>
          <a:xfrm>
            <a:off x="0" y="10158412"/>
            <a:ext cx="32670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n"/>
          <p:cNvSpPr txBox="1"/>
          <p:nvPr>
            <p:ph idx="4" type="sldNum"/>
          </p:nvPr>
        </p:nvSpPr>
        <p:spPr>
          <a:xfrm>
            <a:off x="4276725" y="10158412"/>
            <a:ext cx="3267075" cy="5238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" name="Google Shape;38;p1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10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0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" name="Google Shape;101;p11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" name="Google Shape;107;p12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" name="Google Shape;114;p13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14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15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16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2" name="Google Shape;142;p17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8" name="Google Shape;148;p18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19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" name="Google Shape;45;p2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20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21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22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2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p23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24:notes"/>
          <p:cNvSpPr/>
          <p:nvPr/>
        </p:nvSpPr>
        <p:spPr>
          <a:xfrm>
            <a:off x="755650" y="5078412"/>
            <a:ext cx="6042025" cy="4719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4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25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5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:notes"/>
          <p:cNvSpPr/>
          <p:nvPr>
            <p:ph idx="2" type="sldImg"/>
          </p:nvPr>
        </p:nvSpPr>
        <p:spPr>
          <a:xfrm>
            <a:off x="1104900" y="812800"/>
            <a:ext cx="5343525" cy="40068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3" name="Google Shape;203;p26:notes"/>
          <p:cNvSpPr/>
          <p:nvPr/>
        </p:nvSpPr>
        <p:spPr>
          <a:xfrm>
            <a:off x="755650" y="5078412"/>
            <a:ext cx="6042025" cy="4719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27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8" name="Google Shape;218;p28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8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p29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" name="Google Shape;51;p3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ceacdf044_0_0:notes"/>
          <p:cNvSpPr txBox="1"/>
          <p:nvPr>
            <p:ph idx="12" type="sldNum"/>
          </p:nvPr>
        </p:nvSpPr>
        <p:spPr>
          <a:xfrm>
            <a:off x="4276725" y="10158412"/>
            <a:ext cx="3267000" cy="5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30" name="Google Shape;230;g2fceacdf044_0_0:notes"/>
          <p:cNvSpPr/>
          <p:nvPr>
            <p:ph idx="2" type="sldImg"/>
          </p:nvPr>
        </p:nvSpPr>
        <p:spPr>
          <a:xfrm>
            <a:off x="1104900" y="812800"/>
            <a:ext cx="5334000" cy="399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fceacdf044_0_0:notes"/>
          <p:cNvSpPr txBox="1"/>
          <p:nvPr>
            <p:ph idx="1" type="body"/>
          </p:nvPr>
        </p:nvSpPr>
        <p:spPr>
          <a:xfrm>
            <a:off x="755650" y="5078412"/>
            <a:ext cx="60324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fceacdf044_0_0:notes"/>
          <p:cNvSpPr txBox="1"/>
          <p:nvPr>
            <p:ph idx="3" type="sldNum"/>
          </p:nvPr>
        </p:nvSpPr>
        <p:spPr>
          <a:xfrm>
            <a:off x="4276725" y="10158412"/>
            <a:ext cx="3267000" cy="5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fceacdf044_0_8:notes"/>
          <p:cNvSpPr txBox="1"/>
          <p:nvPr>
            <p:ph idx="12" type="sldNum"/>
          </p:nvPr>
        </p:nvSpPr>
        <p:spPr>
          <a:xfrm>
            <a:off x="4276725" y="10158412"/>
            <a:ext cx="3267000" cy="5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238" name="Google Shape;238;g2fceacdf044_0_8:notes"/>
          <p:cNvSpPr/>
          <p:nvPr>
            <p:ph idx="2" type="sldImg"/>
          </p:nvPr>
        </p:nvSpPr>
        <p:spPr>
          <a:xfrm>
            <a:off x="1104900" y="812800"/>
            <a:ext cx="5334000" cy="399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fceacdf044_0_8:notes"/>
          <p:cNvSpPr txBox="1"/>
          <p:nvPr>
            <p:ph idx="1" type="body"/>
          </p:nvPr>
        </p:nvSpPr>
        <p:spPr>
          <a:xfrm>
            <a:off x="755650" y="5078412"/>
            <a:ext cx="60324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fceacdf044_0_8:notes"/>
          <p:cNvSpPr txBox="1"/>
          <p:nvPr>
            <p:ph idx="3" type="sldNum"/>
          </p:nvPr>
        </p:nvSpPr>
        <p:spPr>
          <a:xfrm>
            <a:off x="4276725" y="10158412"/>
            <a:ext cx="3267000" cy="523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0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5" name="Google Shape;245;p30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0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31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1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p32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2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4" name="Google Shape;264;p36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7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1" name="Google Shape;271;p37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7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7" name="Google Shape;277;p38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8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5" name="Google Shape;285;p39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9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2" name="Google Shape;292;p40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0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" name="Google Shape;57;p4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p41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1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5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6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" name="Google Shape;76;p7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2" name="Google Shape;82;p8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8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:notes"/>
          <p:cNvSpPr/>
          <p:nvPr>
            <p:ph idx="2" type="sldImg"/>
          </p:nvPr>
        </p:nvSpPr>
        <p:spPr>
          <a:xfrm>
            <a:off x="1104900" y="812800"/>
            <a:ext cx="5345112" cy="40084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9:notes"/>
          <p:cNvSpPr/>
          <p:nvPr/>
        </p:nvSpPr>
        <p:spPr>
          <a:xfrm>
            <a:off x="755650" y="5078412"/>
            <a:ext cx="6042025" cy="4810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755650" y="5078412"/>
            <a:ext cx="6032500" cy="480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3"/>
          <p:cNvSpPr txBox="1"/>
          <p:nvPr>
            <p:ph type="title"/>
          </p:nvPr>
        </p:nvSpPr>
        <p:spPr>
          <a:xfrm>
            <a:off x="360362" y="88900"/>
            <a:ext cx="7369175" cy="1068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3"/>
          <p:cNvSpPr txBox="1"/>
          <p:nvPr>
            <p:ph idx="1" type="body"/>
          </p:nvPr>
        </p:nvSpPr>
        <p:spPr>
          <a:xfrm>
            <a:off x="503237" y="1768475"/>
            <a:ext cx="9059862" cy="6219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>
            <a:lvl1pPr indent="-228600" lvl="0" marL="45720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98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3"/>
          <p:cNvSpPr txBox="1"/>
          <p:nvPr>
            <p:ph idx="10" type="dt"/>
          </p:nvPr>
        </p:nvSpPr>
        <p:spPr>
          <a:xfrm>
            <a:off x="503237" y="6886575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11" type="ftr"/>
          </p:nvPr>
        </p:nvSpPr>
        <p:spPr>
          <a:xfrm>
            <a:off x="6164262" y="6858000"/>
            <a:ext cx="2103437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3"/>
          <p:cNvSpPr txBox="1"/>
          <p:nvPr>
            <p:ph idx="12" type="sldNum"/>
          </p:nvPr>
        </p:nvSpPr>
        <p:spPr>
          <a:xfrm>
            <a:off x="3600450" y="6886575"/>
            <a:ext cx="2328862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4"/>
          <p:cNvSpPr txBox="1"/>
          <p:nvPr>
            <p:ph idx="10" type="dt"/>
          </p:nvPr>
        </p:nvSpPr>
        <p:spPr>
          <a:xfrm>
            <a:off x="503237" y="6886575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4"/>
          <p:cNvSpPr txBox="1"/>
          <p:nvPr>
            <p:ph idx="11" type="ftr"/>
          </p:nvPr>
        </p:nvSpPr>
        <p:spPr>
          <a:xfrm>
            <a:off x="6164262" y="6858000"/>
            <a:ext cx="2103437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4"/>
          <p:cNvSpPr txBox="1"/>
          <p:nvPr>
            <p:ph idx="12" type="sldNum"/>
          </p:nvPr>
        </p:nvSpPr>
        <p:spPr>
          <a:xfrm>
            <a:off x="3600450" y="6886575"/>
            <a:ext cx="2328862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5"/>
          <p:cNvSpPr txBox="1"/>
          <p:nvPr>
            <p:ph idx="10" type="dt"/>
          </p:nvPr>
        </p:nvSpPr>
        <p:spPr>
          <a:xfrm>
            <a:off x="503237" y="6886575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5"/>
          <p:cNvSpPr txBox="1"/>
          <p:nvPr>
            <p:ph idx="11" type="ftr"/>
          </p:nvPr>
        </p:nvSpPr>
        <p:spPr>
          <a:xfrm>
            <a:off x="6164262" y="6858000"/>
            <a:ext cx="2103437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2" type="sldNum"/>
          </p:nvPr>
        </p:nvSpPr>
        <p:spPr>
          <a:xfrm>
            <a:off x="3600450" y="6886575"/>
            <a:ext cx="2328862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2"/>
          <p:cNvSpPr txBox="1"/>
          <p:nvPr>
            <p:ph type="title"/>
          </p:nvPr>
        </p:nvSpPr>
        <p:spPr>
          <a:xfrm>
            <a:off x="360362" y="88900"/>
            <a:ext cx="7369175" cy="10683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defRPr>
            </a:lvl1pPr>
            <a:lvl2pPr lvl="1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defRPr>
            </a:lvl2pPr>
            <a:lvl3pPr lvl="2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defRPr>
            </a:lvl3pPr>
            <a:lvl4pPr lvl="3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defRPr>
            </a:lvl4pPr>
            <a:lvl5pPr lvl="4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defRPr>
            </a:lvl5pPr>
            <a:lvl6pPr lvl="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defRPr>
            </a:lvl6pPr>
            <a:lvl7pPr lvl="6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defRPr>
            </a:lvl7pPr>
            <a:lvl8pPr lvl="7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defRPr>
            </a:lvl8pPr>
            <a:lvl9pPr lvl="8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/>
        </p:txBody>
      </p:sp>
      <p:sp>
        <p:nvSpPr>
          <p:cNvPr id="18" name="Google Shape;18;p42"/>
          <p:cNvSpPr txBox="1"/>
          <p:nvPr>
            <p:ph idx="1" type="body"/>
          </p:nvPr>
        </p:nvSpPr>
        <p:spPr>
          <a:xfrm>
            <a:off x="503237" y="1768475"/>
            <a:ext cx="9059862" cy="6219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>
            <a:lvl1pPr indent="-2286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defRPr>
            </a:lvl1pPr>
            <a:lvl2pPr indent="-228600" lvl="1" marL="91440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defRPr>
            </a:lvl2pPr>
            <a:lvl3pPr indent="-228600" lvl="2" marL="1371600" marR="0" rtl="0" algn="l">
              <a:lnSpc>
                <a:spcPct val="98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defRPr>
            </a:lvl3pPr>
            <a:lvl4pPr indent="-228600" lvl="3" marL="1828800" marR="0" rtl="0" algn="l">
              <a:lnSpc>
                <a:spcPct val="98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defRPr>
            </a:lvl4pPr>
            <a:lvl5pPr indent="-228600" lvl="4" marL="2286000" marR="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defRPr>
            </a:lvl5pPr>
            <a:lvl6pPr indent="-228600" lvl="5" marL="2743200" marR="0" rtl="0" algn="l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defRPr>
            </a:lvl6pPr>
            <a:lvl7pPr indent="-228600" lvl="6" marL="3200400" marR="0" rtl="0" algn="l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defRPr>
            </a:lvl7pPr>
            <a:lvl8pPr indent="-228600" lvl="7" marL="3657600" marR="0" rtl="0" algn="l">
              <a:lnSpc>
                <a:spcPct val="98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defRPr>
            </a:lvl8pPr>
            <a:lvl9pPr indent="-228600" lvl="8" marL="4114800" marR="0" rtl="0" algn="l">
              <a:lnSpc>
                <a:spcPct val="98000"/>
              </a:lnSpc>
              <a:spcBef>
                <a:spcPts val="200"/>
              </a:spcBef>
              <a:spcAft>
                <a:spcPts val="20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defRPr>
            </a:lvl9pPr>
          </a:lstStyle>
          <a:p/>
        </p:txBody>
      </p:sp>
      <p:sp>
        <p:nvSpPr>
          <p:cNvPr id="19" name="Google Shape;19;p42"/>
          <p:cNvSpPr txBox="1"/>
          <p:nvPr>
            <p:ph idx="10" type="dt"/>
          </p:nvPr>
        </p:nvSpPr>
        <p:spPr>
          <a:xfrm>
            <a:off x="503237" y="6886575"/>
            <a:ext cx="2336800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2"/>
          <p:cNvSpPr txBox="1"/>
          <p:nvPr>
            <p:ph idx="11" type="ftr"/>
          </p:nvPr>
        </p:nvSpPr>
        <p:spPr>
          <a:xfrm>
            <a:off x="6164262" y="6858000"/>
            <a:ext cx="2103437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42"/>
          <p:cNvSpPr txBox="1"/>
          <p:nvPr>
            <p:ph idx="12" type="sldNum"/>
          </p:nvPr>
        </p:nvSpPr>
        <p:spPr>
          <a:xfrm>
            <a:off x="3600450" y="6886575"/>
            <a:ext cx="2328862" cy="509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6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8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Relationship Id="rId4" Type="http://schemas.openxmlformats.org/officeDocument/2006/relationships/hyperlink" Target="http://www.youtube.com/watch?v=h9za1CP9ImA" TargetMode="External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www.youtube.com/watch?v=RH7S_ajUniM" TargetMode="External"/><Relationship Id="rId4" Type="http://schemas.openxmlformats.org/officeDocument/2006/relationships/image" Target="../media/image7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www.youtube.com/watch?v=cNT5yAqpBmI" TargetMode="External"/><Relationship Id="rId4" Type="http://schemas.openxmlformats.org/officeDocument/2006/relationships/image" Target="../media/image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type="title"/>
          </p:nvPr>
        </p:nvSpPr>
        <p:spPr>
          <a:xfrm>
            <a:off x="360362" y="98425"/>
            <a:ext cx="9539287" cy="1065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 New"/>
              <a:buNone/>
            </a:pPr>
            <a:r>
              <a:rPr b="1" i="0" lang="en-US" sz="3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Interacciones y fusiones de galaxias</a:t>
            </a:r>
            <a:endParaRPr/>
          </a:p>
        </p:txBody>
      </p:sp>
      <p:pic>
        <p:nvPicPr>
          <p:cNvPr id="42" name="Google Shape;4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9725" y="1439862"/>
            <a:ext cx="4279900" cy="59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>
            <p:ph type="title"/>
          </p:nvPr>
        </p:nvSpPr>
        <p:spPr>
          <a:xfrm>
            <a:off x="360362" y="231775"/>
            <a:ext cx="7380287" cy="1065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Fricci</a:t>
            </a:r>
            <a:r>
              <a:rPr lang="en-US"/>
              <a:t>ó</a:t>
            </a:r>
            <a:r>
              <a:rPr lang="en-US"/>
              <a:t>n din</a:t>
            </a:r>
            <a:r>
              <a:rPr lang="en-US"/>
              <a:t>á</a:t>
            </a:r>
            <a:r>
              <a:rPr lang="en-US"/>
              <a:t>mica</a:t>
            </a:r>
            <a:endParaRPr b="0" i="0" sz="3600" u="none">
              <a:solidFill>
                <a:srgbClr val="FFFFFF"/>
              </a:solidFill>
              <a:latin typeface="Rasa"/>
              <a:ea typeface="Rasa"/>
              <a:cs typeface="Rasa"/>
              <a:sym typeface="Rasa"/>
            </a:endParaRPr>
          </a:p>
        </p:txBody>
      </p:sp>
      <p:sp>
        <p:nvSpPr>
          <p:cNvPr id="98" name="Google Shape;98;p10"/>
          <p:cNvSpPr txBox="1"/>
          <p:nvPr>
            <p:ph idx="1" type="body"/>
          </p:nvPr>
        </p:nvSpPr>
        <p:spPr>
          <a:xfrm>
            <a:off x="503237" y="1768475"/>
            <a:ext cx="9070975" cy="5621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La fricción dinámica en general se usa para describir el movimiento de un objeto de gran masa (que se asumirá puntual) que atraviesa un campo de estrellas.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Se estudia el efecto que sufre </a:t>
            </a:r>
            <a:r>
              <a:rPr b="1" i="1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con el encuentro con una estrella y así sucesivamente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Como resultado de la interacción gravitatoria con muchas estrellas, la masa </a:t>
            </a:r>
            <a:r>
              <a:rPr b="1" i="1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sufre deceleración, lo cual se conoce como fricción dinámica.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idx="1" type="body"/>
          </p:nvPr>
        </p:nvSpPr>
        <p:spPr>
          <a:xfrm>
            <a:off x="503237" y="1768475"/>
            <a:ext cx="907097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 todo esto se está asumiendo que las estrellas tienen un movimiento de agitación menor a la velocidad en que se mueve </a:t>
            </a:r>
            <a:r>
              <a:rPr b="1" i="1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. 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Notar que el cambio es siempre opuesto a la dirección de movimiento de </a:t>
            </a:r>
            <a:r>
              <a:rPr b="1" i="1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.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El fenómeno es proporcional a la densidad de masa de las estrellas dispersadas ("calentadas") y no depende de la masa de cada estrella.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idx="4294967295" type="body"/>
          </p:nvPr>
        </p:nvSpPr>
        <p:spPr>
          <a:xfrm>
            <a:off x="360362" y="5040312"/>
            <a:ext cx="9180512" cy="2395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Este efecto produce aceleraciones diferentes en el campo de estrellas que tiene adelante y el que queda atrás, provocando diferencias en la densidad de estrellas (mayor detrás que delante).</a:t>
            </a:r>
            <a:endParaRPr/>
          </a:p>
        </p:txBody>
      </p:sp>
      <p:pic>
        <p:nvPicPr>
          <p:cNvPr id="111" name="Google Shape;11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9250" y="1260475"/>
            <a:ext cx="5759450" cy="35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0587" y="217487"/>
            <a:ext cx="5753100" cy="71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14"/>
          <p:cNvGraphicFramePr/>
          <p:nvPr/>
        </p:nvGraphicFramePr>
        <p:xfrm>
          <a:off x="541337" y="1800225"/>
          <a:ext cx="6119812" cy="1077912"/>
        </p:xfrm>
        <a:graphic>
          <a:graphicData uri="http://schemas.openxmlformats.org/presentationml/2006/ole">
            <mc:AlternateContent>
              <mc:Choice Requires="v">
                <p:oleObj r:id="rId5" imgH="1077912" imgW="6119812" spid="_x0000_s1">
                  <p:embed/>
                </p:oleObj>
              </mc:Choice>
              <mc:Fallback>
                <p:oleObj r:id="rId6" imgH="1077912" imgW="6119812">
                  <p:embed/>
                  <p:pic>
                    <p:nvPicPr>
                      <p:cNvPr id="123" name="Google Shape;123;p14"/>
                      <p:cNvPicPr preferRelativeResize="0"/>
                      <p:nvPr/>
                    </p:nvPicPr>
                    <p:blipFill rotWithShape="1">
                      <a:blip r:embed="rId7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541337" y="1800225"/>
                        <a:ext cx="6119812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" name="Google Shape;124;p14"/>
          <p:cNvSpPr txBox="1"/>
          <p:nvPr>
            <p:ph idx="4294967295" type="body"/>
          </p:nvPr>
        </p:nvSpPr>
        <p:spPr>
          <a:xfrm>
            <a:off x="4608512" y="1768475"/>
            <a:ext cx="49688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M: Masa del objeto a frenar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1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V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: la velocidad de M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lang="en-US"/>
              <a:t>ρ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: densidad de masa estelar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C: es un parámetro que depende de la situación</a:t>
            </a:r>
            <a:endParaRPr/>
          </a:p>
        </p:txBody>
      </p:sp>
      <p:pic>
        <p:nvPicPr>
          <p:cNvPr id="125" name="Google Shape;125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0725" y="2303462"/>
            <a:ext cx="3492500" cy="151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"/>
          <p:cNvSpPr txBox="1"/>
          <p:nvPr>
            <p:ph type="title"/>
          </p:nvPr>
        </p:nvSpPr>
        <p:spPr>
          <a:xfrm>
            <a:off x="360362" y="98425"/>
            <a:ext cx="7380287" cy="1065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167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Courier New"/>
              <a:buNone/>
            </a:pPr>
            <a:r>
              <a:rPr b="1" i="0" lang="en-US" sz="36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Aproximación Impulsiva:</a:t>
            </a:r>
            <a:endParaRPr/>
          </a:p>
        </p:txBody>
      </p:sp>
      <p:sp>
        <p:nvSpPr>
          <p:cNvPr id="132" name="Google Shape;132;p15"/>
          <p:cNvSpPr txBox="1"/>
          <p:nvPr>
            <p:ph idx="1" type="body"/>
          </p:nvPr>
        </p:nvSpPr>
        <p:spPr>
          <a:xfrm>
            <a:off x="503237" y="1768475"/>
            <a:ext cx="9070975" cy="6529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17500" lvl="0" marL="4222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Es para dos sistemas que se encuentran con altas velocidades relativas. Efecto conocido como “tidal shocks” </a:t>
            </a:r>
            <a:endParaRPr/>
          </a:p>
          <a:p>
            <a:pPr indent="-317500" lvl="0" marL="4222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 esta situación se asume que habrá solo pequeñas perturbaciones.</a:t>
            </a:r>
            <a:endParaRPr/>
          </a:p>
          <a:p>
            <a:pPr indent="-317500" lvl="0" marL="4222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La aproximación consiste en considerar constante la velocidad de traslación.</a:t>
            </a:r>
            <a:endParaRPr/>
          </a:p>
          <a:p>
            <a:pPr indent="-317500" lvl="0" marL="4222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Solo se asumirán perturbaciones en el movimiento interno (a expensas de la energía potencial), es decir se cambiará la energía cinética del sistema y deja sin modificar la potencial. Es decir, después de un encuentro el sistema pierde el equilibrio por lo que vendrá un proceso de estabilización (vía teorema del virial, 2T+W) .</a:t>
            </a:r>
            <a:endParaRPr/>
          </a:p>
          <a:p>
            <a:pPr indent="-317500" lvl="0" marL="4222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 la practica, el objeto perturbado tiene que transferir parte de su energía ganada cinéticamente como energía potencial causando una expansión del sistema.</a:t>
            </a:r>
            <a:endParaRPr/>
          </a:p>
          <a:p>
            <a:pPr indent="-317500" lvl="0" marL="4222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Rasa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342900" lvl="0" marL="34290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>
            <p:ph type="title"/>
          </p:nvPr>
        </p:nvSpPr>
        <p:spPr>
          <a:xfrm>
            <a:off x="360362" y="39687"/>
            <a:ext cx="7380287" cy="118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7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 New"/>
              <a:buNone/>
            </a:pPr>
            <a:r>
              <a:rPr b="1" i="0" lang="en-US" sz="4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Simulaciones Numéricas:</a:t>
            </a:r>
            <a:endParaRPr/>
          </a:p>
        </p:txBody>
      </p:sp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17500" lvl="0" marL="4222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Efectos gravitatorios y dinámica del gas son dos efectos bien diferentes.</a:t>
            </a:r>
            <a:endParaRPr/>
          </a:p>
          <a:p>
            <a:pPr indent="-317500" lvl="0" marL="4222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La idea es integrar las ecuaciones de movimientos.</a:t>
            </a:r>
            <a:endParaRPr/>
          </a:p>
          <a:p>
            <a:pPr indent="-317500" lvl="0" marL="4222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Se podrá tratar la interacción partícula-partícula o partícula con un campo correspondiente a la contribución de varias partículas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idx="1" type="body"/>
          </p:nvPr>
        </p:nvSpPr>
        <p:spPr>
          <a:xfrm>
            <a:off x="503237" y="1768475"/>
            <a:ext cx="907097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También se puede despreciar la auto-gravedad y se hace evolucionar a las partículas en un potencial conocido.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Dinámica del Gas: El gas de las galaxias obedece a las leyes de conservación de un fluido </a:t>
            </a:r>
            <a:r>
              <a:rPr lang="en-US"/>
              <a:t>incompresible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.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El tema es complicado si uno quiere tener en cuenta los procesos de enfriado o de retroalimentación, como por ejemplo el de supernovas.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 el límite donde el gas puede aproximarse como un medio continuo, las ecuaciones de movimiento pueden ser resueltas por ciertas técnicas.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Un método muy conocido es el "smoothed particle hydrodynamics (SPH)”.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360362" y="39687"/>
            <a:ext cx="9180512" cy="118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7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 New"/>
              <a:buNone/>
            </a:pPr>
            <a:r>
              <a:rPr b="1" i="0" lang="en-US" sz="4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Consecuencias de las acciones </a:t>
            </a:r>
            <a:r>
              <a:rPr b="1" i="1" lang="en-US" sz="4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tidales</a:t>
            </a:r>
            <a:r>
              <a:rPr b="1" i="0" lang="en-US" sz="4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17500" lvl="0" marL="4222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Puentes y colas: comunes en galaxias disco interactuantes. </a:t>
            </a:r>
            <a:endParaRPr/>
          </a:p>
          <a:p>
            <a:pPr indent="-317500" lvl="0" marL="4222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Los primeros son más comunes entre galaxias de diferentes masas. </a:t>
            </a:r>
            <a:endParaRPr/>
          </a:p>
          <a:p>
            <a:pPr indent="-317500" lvl="0" marL="4222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Las segundas se extienden hacia afuera de la galaxia causante de la perturbación. Este tipo de fenómeno solo pasa cuando hay pasajes lentos.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7187" y="65087"/>
            <a:ext cx="6929437" cy="73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 algunos casos se nota que hay subestructura en estos puentes y colas, como por ejemplo formación estelar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Los efectos </a:t>
            </a:r>
            <a:r>
              <a:rPr b="0" i="1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tidales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pueden producir ciertos patrones de formas en la estructura espiral de los discos.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0475" y="1260475"/>
            <a:ext cx="7740650" cy="611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/>
          <p:nvPr>
            <p:ph idx="2" type="clipArt"/>
          </p:nvPr>
        </p:nvSpPr>
        <p:spPr>
          <a:xfrm>
            <a:off x="73025" y="1130300"/>
            <a:ext cx="4425950" cy="4989512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2"/>
          <p:cNvSpPr txBox="1"/>
          <p:nvPr>
            <p:ph idx="4294967295" type="body"/>
          </p:nvPr>
        </p:nvSpPr>
        <p:spPr>
          <a:xfrm>
            <a:off x="5473700" y="1581150"/>
            <a:ext cx="4425950" cy="4956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825">
            <a:noAutofit/>
          </a:bodyPr>
          <a:lstStyle/>
          <a:p>
            <a:pPr indent="-333375" lvl="0" marL="333375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También se pueden producir anillos como consecuencia de las acciones </a:t>
            </a:r>
            <a:r>
              <a:rPr b="0" i="1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tidales</a:t>
            </a:r>
            <a:r>
              <a:rPr b="0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 Esto ocurriría cuando una galaxia hace un pasaje por el plano de la víctima, generando oscilaciones en el disco circular.</a:t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1306512"/>
            <a:ext cx="5219700" cy="4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" type="body"/>
          </p:nvPr>
        </p:nvSpPr>
        <p:spPr>
          <a:xfrm>
            <a:off x="503237" y="1768475"/>
            <a:ext cx="9070975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Que le puede pasar a una elíptica?: producen un halo difuso de estrellas en lugar de delgados filamento como en el caso de las espirales.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Las E presentan isofotas distorsionadas y descentradas.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Intercambio de materia: es obvio imaginar que cosas así pueden estar pasando. Se puede imaginar un espectro muy variado de posibilidades.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360362" y="136525"/>
            <a:ext cx="7378700" cy="98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sa"/>
              <a:buNone/>
            </a:pPr>
            <a:r>
              <a:rPr b="0" i="0" lang="en-US" sz="3600" u="non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Radio Tidal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219075" y="1152525"/>
            <a:ext cx="9069387" cy="554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683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sa"/>
              <a:buChar char="●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Las acciones tidales pueden causar pérdida de materia de un halo</a:t>
            </a:r>
            <a:endParaRPr/>
          </a:p>
          <a:p>
            <a:pPr indent="-3683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Dada un objeto de masa m (satélite) y radio r en </a:t>
            </a:r>
            <a:r>
              <a:rPr lang="en-US" sz="2200"/>
              <a:t>órbita</a:t>
            </a: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circular de radio R en el potencial de una masa puntual M.   </a:t>
            </a:r>
            <a:endParaRPr/>
          </a:p>
          <a:p>
            <a:pPr indent="-3683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sa"/>
              <a:buChar char="●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Si la fuerza tidal supera a la de ligadura la partícula escapará del sistema.</a:t>
            </a:r>
            <a:endParaRPr/>
          </a:p>
          <a:p>
            <a:pPr indent="-368300" lvl="0" marL="4572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asa"/>
              <a:buChar char="●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 base a esto se define el radio tidal (asumiendo que r&lt;&lt;R):</a:t>
            </a:r>
            <a:endParaRPr/>
          </a:p>
          <a:p>
            <a:pPr indent="0" lvl="0" marL="45720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r</a:t>
            </a:r>
            <a:r>
              <a:rPr baseline="-25000" lang="en-US" sz="2200"/>
              <a:t>t</a:t>
            </a: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=(m/2M)</a:t>
            </a:r>
            <a:r>
              <a:rPr b="0" baseline="3000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1/3</a:t>
            </a: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⋅ R</a:t>
            </a:r>
            <a:r>
              <a:rPr lang="en-US"/>
              <a:t> </a:t>
            </a: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(</a:t>
            </a:r>
            <a:r>
              <a:rPr lang="en-US" sz="2200"/>
              <a:t>s</a:t>
            </a: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 se desprecia la fuerza centrífuga de la partícula en el halo)</a:t>
            </a:r>
            <a:endParaRPr/>
          </a:p>
          <a:p>
            <a:pPr indent="-368300" lvl="0" marL="45720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SzPts val="2200"/>
              <a:buChar char="●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r</a:t>
            </a:r>
            <a:r>
              <a:rPr b="0" baseline="-2500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</a:t>
            </a: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=[(m/M)/(3+m/M)]</a:t>
            </a:r>
            <a:r>
              <a:rPr b="0" baseline="3000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1/3</a:t>
            </a: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</a:t>
            </a:r>
            <a:r>
              <a:rPr lang="en-US" sz="2200"/>
              <a:t>⋅</a:t>
            </a: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R</a:t>
            </a:r>
            <a:r>
              <a:rPr lang="en-US"/>
              <a:t> </a:t>
            </a: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(</a:t>
            </a:r>
            <a:r>
              <a:rPr lang="en-US" sz="2200"/>
              <a:t>s</a:t>
            </a: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 se tiene en cuenta)</a:t>
            </a:r>
            <a:endParaRPr/>
          </a:p>
          <a:p>
            <a:pPr indent="-342900" lvl="0" marL="34290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9450" y="4176712"/>
            <a:ext cx="4319587" cy="3240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idx="4294967295" type="title"/>
          </p:nvPr>
        </p:nvSpPr>
        <p:spPr>
          <a:xfrm>
            <a:off x="360362" y="179387"/>
            <a:ext cx="7380287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7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 New"/>
              <a:buNone/>
            </a:pPr>
            <a:r>
              <a:rPr b="1" i="0" lang="en-US" sz="4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Mergers</a:t>
            </a:r>
            <a:endParaRPr/>
          </a:p>
        </p:txBody>
      </p:sp>
      <p:sp>
        <p:nvSpPr>
          <p:cNvPr id="199" name="Google Shape;199;p25"/>
          <p:cNvSpPr txBox="1"/>
          <p:nvPr>
            <p:ph idx="4294967295" type="body"/>
          </p:nvPr>
        </p:nvSpPr>
        <p:spPr>
          <a:xfrm>
            <a:off x="457200" y="1370012"/>
            <a:ext cx="8675687" cy="1830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00">
            <a:noAutofit/>
          </a:bodyPr>
          <a:lstStyle/>
          <a:p>
            <a:pPr indent="-317500" lvl="0" marL="4222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Son un ingrediente básico en las teoría de formación de galaxias.</a:t>
            </a:r>
            <a:endParaRPr/>
          </a:p>
          <a:p>
            <a:pPr indent="-342900" lvl="0" marL="342900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5775" y="2066925"/>
            <a:ext cx="6245225" cy="52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idx="4294967295" type="body"/>
          </p:nvPr>
        </p:nvSpPr>
        <p:spPr>
          <a:xfrm>
            <a:off x="287337" y="576262"/>
            <a:ext cx="9601200" cy="2376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34962" lvl="0" marL="3429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asa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 promedio, cada halo, independientemente de su masa, sufre tres mergers mayores (def: relación de masa 1/3 o mayor y el progenitor principal tenga al menos 1% de su masa final)</a:t>
            </a:r>
            <a:endParaRPr/>
          </a:p>
        </p:txBody>
      </p:sp>
      <p:pic>
        <p:nvPicPr>
          <p:cNvPr id="207" name="Google Shape;20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36675" y="1921800"/>
            <a:ext cx="10279749" cy="5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360362" y="88900"/>
            <a:ext cx="7380287" cy="1084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000">
            <a:noAutofit/>
          </a:bodyPr>
          <a:lstStyle/>
          <a:p>
            <a:pPr indent="0" lvl="0" marL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sa"/>
              <a:buNone/>
            </a:pPr>
            <a:r>
              <a:rPr b="0" i="0" lang="en-US" sz="3600" u="none">
                <a:solidFill>
                  <a:srgbClr val="FFFFFF"/>
                </a:solidFill>
                <a:latin typeface="Rasa"/>
                <a:ea typeface="Rasa"/>
                <a:cs typeface="Rasa"/>
                <a:sym typeface="Rasa"/>
              </a:rPr>
              <a:t>Futuro de la Via Lactea y Andromeda</a:t>
            </a:r>
            <a:endParaRPr/>
          </a:p>
        </p:txBody>
      </p:sp>
      <p:sp>
        <p:nvSpPr>
          <p:cNvPr id="214" name="Google Shape;214;p27"/>
          <p:cNvSpPr txBox="1"/>
          <p:nvPr>
            <p:ph idx="2" type="chart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  <p:pic>
        <p:nvPicPr>
          <p:cNvPr id="215" name="Google Shape;215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262" y="1333500"/>
            <a:ext cx="9144000" cy="6046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9862" y="41275"/>
            <a:ext cx="6480175" cy="733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ergers of galaxies are common in their evolution. This movie shows the evolution   &#10; of a galaxy with similar mass to our own Milky Way, commencing shortly after the Big Bang. The simulation is in a fully cosmological setting, according to our knowledge of Big Bang cosmology. &#10;This particular galaxy has a rich merging history, including a major merger at redshift of ~1, i.e. at a time when the Universe was almost half  &#10;its current age. A large disk reforms from gas left over after the merger, and from subsequent gaseous accretion." id="227" name="Google Shape;227;p29" title="Gas Rich Mergers and Disk Galaxy Formatio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88776"/>
            <a:ext cx="10080625" cy="5670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idx="1" type="body"/>
          </p:nvPr>
        </p:nvSpPr>
        <p:spPr>
          <a:xfrm>
            <a:off x="503237" y="1768475"/>
            <a:ext cx="9070975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Fenómenos de gran impacto en la formación y evolución de galaxias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Se lo puede estudiar desde las simulaciones numéricas o desde modelos analíticos (fricción dinámica o aproximación impulsiva)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Dinámica de las galaxias: cuales son las condiciones de contorno típicas?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is video is an example of a powerful scientific simulation that helps cosmologists understand the mechanisms of galaxy formation and test out different theories about physics and cosmology. &#10;Learn more about scientific computing and simulations on Khan Academy: https://www.khanacademy.org/computing/ap-computer-science-principles/global-impact-of-computing/computing-in-science/a/scientific-computing-and-simulation&#10;&#10;Credit: TNG Simulations (http://www.tng-project.org/media/)&#10;&#10;Description from TNG project:&#10;&quot;Formation of a single galaxy, tracked through time from high redshift until the present day. This relatively &quot;average&quot; TNG50 galaxy will be just slightly less massive than our own Milky Way at z=0. We include a large-scale view (lower left), and zoomed in views of the central gas and stellar structures (lower right), while the main panel shows projected gas density. At z=1.5 we pause and rotate around the system, showing in order: gas metallicity, gas velocity field, and H-alpha luminosity, before continuing. What is a small dwarf at high redshift (108.3 solar masses in stars at z=4) transitions, at late times, into a large stable disk with a quasi-steady star formation rate of a few solar masses per year.&quot;" id="234" name="Google Shape;234;g2fceacdf044_0_0" title="Scientific simulations: IllustrisTNG Single Galaxy Formation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063" y="2779925"/>
            <a:ext cx="8320850" cy="468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fceacdf044_0_0"/>
          <p:cNvSpPr txBox="1"/>
          <p:nvPr/>
        </p:nvSpPr>
        <p:spPr>
          <a:xfrm>
            <a:off x="808450" y="156025"/>
            <a:ext cx="8666100" cy="255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Formation of a single galaxy, tracked through time from high redshift until the present day. This relatively "average" TNG50 galaxy will be just slightly less massive than our own Milky Way at z=0. We include a large-scale view (lower left), and zoomed in views of the central gas and stellar structures (lower right), while the main panel shows projected gas density. At z=1.5 we pause and rotate around the system, showing in order: gas metallicity, gas velocity field, and H-alpha luminosity, before continuing. What is a small dwarf at high redshift (108.3 solar masses in stars at z=4) transitions, at late times, into a large stable disk with a quasi-steady star formation rate of a few solar masses per year</a:t>
            </a:r>
            <a:r>
              <a:rPr lang="en-US" sz="1550">
                <a:solidFill>
                  <a:srgbClr val="FFFFFF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1750">
              <a:highlight>
                <a:schemeClr val="dk1"/>
              </a:highlight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redit: IllustrisTNG Project&#10;Visualization:  Dylan Nelson et al. &#10;Music: Symphony No. 5 (Ludwig van Beethoven)&#10;Details: https://apod.nasa.gov/apod/ap190226.html" id="242" name="Google Shape;242;g2fceacdf044_0_8" title="Simulation TNG50: A Galaxy Cluster Form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0153" y="2140000"/>
            <a:ext cx="8071675" cy="45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323850" y="-292100"/>
            <a:ext cx="7380287" cy="1774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7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 New"/>
              <a:buNone/>
            </a:pPr>
            <a:r>
              <a:rPr b="1" i="0" lang="en-US" sz="4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Galaxy harassment Cúmulos de Galaxias:  </a:t>
            </a:r>
            <a:endParaRPr/>
          </a:p>
        </p:txBody>
      </p:sp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503237" y="1768475"/>
            <a:ext cx="9070975" cy="4899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17500" lvl="0" marL="4222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Una galaxia experimenta un encuentro rápido con una galaxia brillante (L* o más) una vez por Gyr (dentro de 50 kpc).</a:t>
            </a:r>
            <a:endParaRPr/>
          </a:p>
          <a:p>
            <a:pPr indent="-317500" lvl="0" marL="4222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Simulación: </a:t>
            </a:r>
            <a:endParaRPr/>
          </a:p>
          <a:p>
            <a:pPr indent="-317500" lvl="0" marL="4222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galaxias espirales con pequeños </a:t>
            </a:r>
            <a:r>
              <a:rPr b="0" i="1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bulges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.</a:t>
            </a:r>
            <a:endParaRPr/>
          </a:p>
          <a:p>
            <a:pPr indent="-317500" lvl="0" marL="4222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Órbitas circulares y elípticas.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468312" y="1439862"/>
            <a:ext cx="9070975" cy="60975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Galaxia sola en el potencial: Al principio se dan ciertas inestabilidades en el disco. Luego, cada vez que una galaxia pasa por el peri centro pierde una pequeña fracción de material del halo. El gas y las estrellas permanecen ligados. 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Cuando se agregan más galaxias: después de 5Gyr. Las galaxias brillantes retienen  más del 50% de la masa dentro del radio </a:t>
            </a:r>
            <a:r>
              <a:rPr b="0" i="1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tidal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.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Los efectos se hacen mayores a medida que las órbitas se hacen más elongadas.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Evolución morfológica: 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Espiral  → espiral barreada perturbada  →  material se dispersa en el medio intracúmulo →  aparecen estructuras tipo anillo en la distribución de gas → un objeto prolado que ha perdido mucho momento angular en los sucesivos encuentros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title"/>
          </p:nvPr>
        </p:nvSpPr>
        <p:spPr>
          <a:xfrm>
            <a:off x="360362" y="179387"/>
            <a:ext cx="7380287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Restos (imagen de 2 Mpc) mu_b&lt;30</a:t>
            </a:r>
            <a:br>
              <a:rPr b="0" i="0" lang="en-US" sz="2200" u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268" name="Google Shape;26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500" y="1439862"/>
            <a:ext cx="7740650" cy="558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idx="1" type="body"/>
          </p:nvPr>
        </p:nvSpPr>
        <p:spPr>
          <a:xfrm>
            <a:off x="503237" y="1768475"/>
            <a:ext cx="9070975" cy="5621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 base a simulaciones numéricas (ApJ 495, 139) se ha seguido la evolución de discos al encontrarse con galaxias brillantes o con el potencial en cúmulos ricos de galaxias.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Simulaciones: solo gravitación o incluyendo dinámica del gas. 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Se simula un potencial como el de Coma (sigma 1000 hm/s) y masa ~7x10^14. El cúmulo tiene 950 galaxias más brillantes que la LMC.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idx="4294967295" type="title"/>
          </p:nvPr>
        </p:nvSpPr>
        <p:spPr>
          <a:xfrm>
            <a:off x="360362" y="179387"/>
            <a:ext cx="7380287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9425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Evolución de la luminosidad de la galaxia modelo.</a:t>
            </a:r>
            <a:endParaRPr/>
          </a:p>
        </p:txBody>
      </p:sp>
      <p:pic>
        <p:nvPicPr>
          <p:cNvPr id="281" name="Google Shape;28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25" y="1619250"/>
            <a:ext cx="5326062" cy="522128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8"/>
          <p:cNvSpPr txBox="1"/>
          <p:nvPr>
            <p:ph idx="4294967295" type="body"/>
          </p:nvPr>
        </p:nvSpPr>
        <p:spPr>
          <a:xfrm>
            <a:off x="5151437" y="1768475"/>
            <a:ext cx="4425950" cy="548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17500" lvl="0" marL="4222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</a:t>
            </a:r>
            <a:r>
              <a:rPr b="0" i="0" lang="en-US" sz="1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Figure 3a shows the time evolution of the stellar density as the model galaxy moves on a circular orbit at 450 kpc without any perturbing galaxies. After 5 Gyr of evolution, neither the density plot nor visual inspection shows much change. In Figure 3b, the same model galaxy is on an eccentric orbit with apocenter:pericenter of 600 kpc:300 kpc, again without any pertubing galaxies. The first pericentric passage causes a bar instability, followed by an increase in the inner stellar density. The outer stellar density profile does not show much change. Figure 3c is the same high-resolution galaxy model as Figure 3b, but includes the other cluster galaxies as perturbers. Now the stellar density steepens significantly beyond ∼1 kpc as mass is stripped from the outer disk.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>
            <p:ph type="title"/>
          </p:nvPr>
        </p:nvSpPr>
        <p:spPr>
          <a:xfrm>
            <a:off x="360362" y="179387"/>
            <a:ext cx="7380287" cy="903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942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ourier New"/>
              <a:buNone/>
            </a:pPr>
            <a:r>
              <a:rPr b="0" i="0" lang="en-US" sz="22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Evolución del brillo superficial.</a:t>
            </a:r>
            <a:endParaRPr/>
          </a:p>
        </p:txBody>
      </p:sp>
      <p:pic>
        <p:nvPicPr>
          <p:cNvPr id="289" name="Google Shape;289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0450" y="1079500"/>
            <a:ext cx="6300787" cy="6196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0"/>
          <p:cNvSpPr txBox="1"/>
          <p:nvPr>
            <p:ph idx="1" type="body"/>
          </p:nvPr>
        </p:nvSpPr>
        <p:spPr>
          <a:xfrm>
            <a:off x="503237" y="1768475"/>
            <a:ext cx="9070975" cy="544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Resultados: los primeros </a:t>
            </a:r>
            <a:r>
              <a:rPr b="0" i="1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shocks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crean una población de galaxias distorsionadas como las que se ve en las imágenes del  HST a z~0.4.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Luego de un periodo de algunos Gyr estas galaxias evolucionan a remanentes que tienen, dispersión de velocidad, perfil de brillo superficial, forma, población estelar, cinemática que cuantitativamente se parecen a los esferoides que hoy vemos en los cúmulos.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type="title"/>
          </p:nvPr>
        </p:nvSpPr>
        <p:spPr>
          <a:xfrm>
            <a:off x="360362" y="39687"/>
            <a:ext cx="8820150" cy="118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35275">
            <a:noAutofit/>
          </a:bodyPr>
          <a:lstStyle/>
          <a:p>
            <a:pPr indent="0" lvl="0" marL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ourier New"/>
              <a:buNone/>
            </a:pPr>
            <a:r>
              <a:rPr b="1" i="0" lang="en-US" sz="4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Dependencia con el entorno: </a:t>
            </a:r>
            <a:r>
              <a:rPr b="0" i="0" lang="en-US" sz="4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1" name="Google Shape;61;p4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17500" lvl="0" marL="4222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Campo: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Descontando la expansión de Hubble, la velocidad peculiar típica es de 100 km/s.</a:t>
            </a:r>
            <a:endParaRPr/>
          </a:p>
          <a:p>
            <a:pPr indent="-317500" lvl="0" marL="4222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Cúmulos: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la velocidad relativa puede ser de más de 1000 km/s y la densidad es mayor.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Char char="●"/>
            </a:pPr>
            <a:r>
              <a:rPr b="0" i="0" lang="en-US" sz="3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Notar que casi un 50% de las estrellas escapa al medio intra-cúmulo.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Muy distinta es la historia que tendrá el gas, las estrellas y la DM.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 el gas se podrán producir ondas de choque que podrán calentar el mismo y hasta generar formación estelar.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El gas también podrá ser "robado"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Las estrellas son "transparentes (*)" a la colisión, pero son sensibles a las acciones gravitacionales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(*) Ejemplo: densidad de estrellas en la vecindad de sol (disco proyectado): 20 por pc^2, radio de las estrellas ~5x10^10 cm. Lo que da una fracción de llenado del disco de 1.3x10^-14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En un encuentro, la energía cinética de los dos objetos disminuye y se transforma en mayor energía interna.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A lo fines prácticos a una galaxia se la puede ver como un fluido viscoso que tiene la capacidad de absorber energía.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idx="1" type="body"/>
          </p:nvPr>
        </p:nvSpPr>
        <p:spPr>
          <a:xfrm>
            <a:off x="468312" y="1260475"/>
            <a:ext cx="9070975" cy="6119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2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Dado que los tiempos de relajación de las gxs. son muy grandes, la dinámica de estrellas en galaxias </a:t>
            </a:r>
            <a:r>
              <a:rPr lang="en-US" sz="2800"/>
              <a:t>está</a:t>
            </a:r>
            <a:r>
              <a:rPr b="0" i="0" lang="en-US" sz="2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bien descripta por la ecuación de Boltzmann (</a:t>
            </a:r>
            <a:r>
              <a:rPr lang="en-US" sz="2800">
                <a:solidFill>
                  <a:schemeClr val="dk1"/>
                </a:solidFill>
              </a:rPr>
              <a:t>evoluciona en el tiempo la función de distribución de partículas. Te dice la probabilidad de encontrar una partícula en cierto lugar y con cierta velocidad</a:t>
            </a:r>
            <a:r>
              <a:rPr b="0" i="0" lang="en-US" sz="2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):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∂</a:t>
            </a:r>
            <a:r>
              <a:rPr b="1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f/∂t+v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⋅</a:t>
            </a: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▽</a:t>
            </a:r>
            <a:r>
              <a:rPr b="1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f/∂x-</a:t>
            </a:r>
            <a:r>
              <a:rPr b="1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▽</a:t>
            </a:r>
            <a:r>
              <a:rPr b="1" lang="en-US" sz="2800">
                <a:latin typeface="Courier New"/>
                <a:ea typeface="Courier New"/>
                <a:cs typeface="Courier New"/>
                <a:sym typeface="Courier New"/>
              </a:rPr>
              <a:t>φ⋅</a:t>
            </a:r>
            <a:r>
              <a:rPr b="1" i="0" lang="en-US" sz="2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∂f/∂v=0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sa"/>
              <a:buNone/>
            </a:pPr>
            <a:r>
              <a:rPr b="0" i="0" lang="en-US" sz="2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(x y v son vectores, </a:t>
            </a:r>
            <a:r>
              <a:rPr lang="en-US" sz="2800"/>
              <a:t>φ</a:t>
            </a:r>
            <a:r>
              <a:rPr b="0" i="0" lang="en-US" sz="2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es el potencial de una distribución suave de estrellas )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donde f(x,v,t) es la función normalizada (Función Distribución) tal que f</a:t>
            </a:r>
            <a:r>
              <a:rPr lang="en-US" sz="2800"/>
              <a:t>⋅</a:t>
            </a:r>
            <a:r>
              <a:rPr b="0" i="0" lang="en-US" sz="2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dx</a:t>
            </a:r>
            <a:r>
              <a:rPr lang="en-US" sz="2800"/>
              <a:t>⋅</a:t>
            </a:r>
            <a:r>
              <a:rPr b="0" i="0" lang="en-US" sz="2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dv es el número de estrellas en el volumen dx.dv centrado en el punto (x,y)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/>
              <a:t>φ</a:t>
            </a:r>
            <a:r>
              <a:rPr b="0" i="0" lang="en-US" sz="2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incluye todos los tipos de masa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idx="1" type="body"/>
          </p:nvPr>
        </p:nvSpPr>
        <p:spPr>
          <a:xfrm>
            <a:off x="503237" y="1768475"/>
            <a:ext cx="9070975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00">
            <a:noAutofit/>
          </a:bodyPr>
          <a:lstStyle/>
          <a:p>
            <a:pPr indent="-333375" lvl="0" marL="333375" marR="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La velocidad del encuentro es un parámetro fundamental, a partir de un cierto valor no podrá ocurrir un </a:t>
            </a:r>
            <a:r>
              <a:rPr b="0" i="1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merger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, y mientras más grande sea </a:t>
            </a:r>
            <a:r>
              <a:rPr b="1" i="1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v</a:t>
            </a: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menor será el nivel de perturbaciones.</a:t>
            </a:r>
            <a:endParaRPr/>
          </a:p>
          <a:p>
            <a:pPr indent="-333375" lvl="0" marL="333375" marR="0" rtl="0" algn="l">
              <a:lnSpc>
                <a:spcPct val="98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Según sean los casos hay diferentes procedimientos analíticos que pueden ser usados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2007-04-12T13:21:09Z</dcterms:created>
  <dc:creator>Hernan Muriel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